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6" r:id="rId1"/>
    <p:sldMasterId id="2147483794" r:id="rId2"/>
    <p:sldMasterId id="2147483808" r:id="rId3"/>
    <p:sldMasterId id="2147483820" r:id="rId4"/>
    <p:sldMasterId id="2147483832" r:id="rId5"/>
    <p:sldMasterId id="2147483844" r:id="rId6"/>
  </p:sldMasterIdLst>
  <p:notesMasterIdLst>
    <p:notesMasterId r:id="rId159"/>
  </p:notesMasterIdLst>
  <p:handoutMasterIdLst>
    <p:handoutMasterId r:id="rId160"/>
  </p:handoutMasterIdLst>
  <p:sldIdLst>
    <p:sldId id="380" r:id="rId7"/>
    <p:sldId id="379" r:id="rId8"/>
    <p:sldId id="381" r:id="rId9"/>
    <p:sldId id="508" r:id="rId10"/>
    <p:sldId id="258" r:id="rId11"/>
    <p:sldId id="259" r:id="rId12"/>
    <p:sldId id="383" r:id="rId13"/>
    <p:sldId id="261" r:id="rId14"/>
    <p:sldId id="262" r:id="rId15"/>
    <p:sldId id="288" r:id="rId16"/>
    <p:sldId id="289" r:id="rId17"/>
    <p:sldId id="384" r:id="rId18"/>
    <p:sldId id="264" r:id="rId19"/>
    <p:sldId id="265" r:id="rId20"/>
    <p:sldId id="266" r:id="rId21"/>
    <p:sldId id="268" r:id="rId22"/>
    <p:sldId id="311" r:id="rId23"/>
    <p:sldId id="346" r:id="rId24"/>
    <p:sldId id="319" r:id="rId25"/>
    <p:sldId id="326" r:id="rId26"/>
    <p:sldId id="347" r:id="rId27"/>
    <p:sldId id="509" r:id="rId28"/>
    <p:sldId id="510" r:id="rId29"/>
    <p:sldId id="385" r:id="rId30"/>
    <p:sldId id="386" r:id="rId31"/>
    <p:sldId id="387" r:id="rId32"/>
    <p:sldId id="388" r:id="rId33"/>
    <p:sldId id="389" r:id="rId34"/>
    <p:sldId id="390" r:id="rId35"/>
    <p:sldId id="391" r:id="rId36"/>
    <p:sldId id="392" r:id="rId37"/>
    <p:sldId id="393" r:id="rId38"/>
    <p:sldId id="394" r:id="rId39"/>
    <p:sldId id="395" r:id="rId40"/>
    <p:sldId id="396" r:id="rId41"/>
    <p:sldId id="397" r:id="rId42"/>
    <p:sldId id="398" r:id="rId43"/>
    <p:sldId id="399" r:id="rId44"/>
    <p:sldId id="400" r:id="rId45"/>
    <p:sldId id="401" r:id="rId46"/>
    <p:sldId id="402" r:id="rId47"/>
    <p:sldId id="403" r:id="rId48"/>
    <p:sldId id="404" r:id="rId49"/>
    <p:sldId id="513" r:id="rId50"/>
    <p:sldId id="511" r:id="rId51"/>
    <p:sldId id="512" r:id="rId52"/>
    <p:sldId id="473" r:id="rId53"/>
    <p:sldId id="474" r:id="rId54"/>
    <p:sldId id="475" r:id="rId55"/>
    <p:sldId id="476" r:id="rId56"/>
    <p:sldId id="477" r:id="rId57"/>
    <p:sldId id="478" r:id="rId58"/>
    <p:sldId id="479" r:id="rId59"/>
    <p:sldId id="480" r:id="rId60"/>
    <p:sldId id="407" r:id="rId61"/>
    <p:sldId id="408" r:id="rId62"/>
    <p:sldId id="409" r:id="rId63"/>
    <p:sldId id="410" r:id="rId64"/>
    <p:sldId id="411" r:id="rId65"/>
    <p:sldId id="412" r:id="rId66"/>
    <p:sldId id="413" r:id="rId67"/>
    <p:sldId id="414" r:id="rId68"/>
    <p:sldId id="415" r:id="rId69"/>
    <p:sldId id="416" r:id="rId70"/>
    <p:sldId id="417" r:id="rId71"/>
    <p:sldId id="418" r:id="rId72"/>
    <p:sldId id="419" r:id="rId73"/>
    <p:sldId id="420" r:id="rId74"/>
    <p:sldId id="421" r:id="rId75"/>
    <p:sldId id="422" r:id="rId76"/>
    <p:sldId id="423" r:id="rId77"/>
    <p:sldId id="424" r:id="rId78"/>
    <p:sldId id="425" r:id="rId79"/>
    <p:sldId id="426" r:id="rId80"/>
    <p:sldId id="507" r:id="rId81"/>
    <p:sldId id="516" r:id="rId82"/>
    <p:sldId id="515" r:id="rId83"/>
    <p:sldId id="517" r:id="rId84"/>
    <p:sldId id="428" r:id="rId85"/>
    <p:sldId id="429" r:id="rId86"/>
    <p:sldId id="514" r:id="rId87"/>
    <p:sldId id="430" r:id="rId88"/>
    <p:sldId id="431" r:id="rId89"/>
    <p:sldId id="432" r:id="rId90"/>
    <p:sldId id="433" r:id="rId91"/>
    <p:sldId id="434" r:id="rId92"/>
    <p:sldId id="435" r:id="rId93"/>
    <p:sldId id="436" r:id="rId94"/>
    <p:sldId id="437" r:id="rId95"/>
    <p:sldId id="438" r:id="rId96"/>
    <p:sldId id="518" r:id="rId97"/>
    <p:sldId id="439" r:id="rId98"/>
    <p:sldId id="440" r:id="rId99"/>
    <p:sldId id="441" r:id="rId100"/>
    <p:sldId id="442" r:id="rId101"/>
    <p:sldId id="443" r:id="rId102"/>
    <p:sldId id="444" r:id="rId103"/>
    <p:sldId id="519" r:id="rId104"/>
    <p:sldId id="447" r:id="rId105"/>
    <p:sldId id="445" r:id="rId106"/>
    <p:sldId id="446" r:id="rId107"/>
    <p:sldId id="448" r:id="rId108"/>
    <p:sldId id="449" r:id="rId109"/>
    <p:sldId id="450" r:id="rId110"/>
    <p:sldId id="451" r:id="rId111"/>
    <p:sldId id="452" r:id="rId112"/>
    <p:sldId id="453" r:id="rId113"/>
    <p:sldId id="520" r:id="rId114"/>
    <p:sldId id="455" r:id="rId115"/>
    <p:sldId id="456" r:id="rId116"/>
    <p:sldId id="457" r:id="rId117"/>
    <p:sldId id="458" r:id="rId118"/>
    <p:sldId id="459" r:id="rId119"/>
    <p:sldId id="460" r:id="rId120"/>
    <p:sldId id="461" r:id="rId121"/>
    <p:sldId id="462" r:id="rId122"/>
    <p:sldId id="463" r:id="rId123"/>
    <p:sldId id="464" r:id="rId124"/>
    <p:sldId id="465" r:id="rId125"/>
    <p:sldId id="466" r:id="rId126"/>
    <p:sldId id="467" r:id="rId127"/>
    <p:sldId id="468" r:id="rId128"/>
    <p:sldId id="469" r:id="rId129"/>
    <p:sldId id="470" r:id="rId130"/>
    <p:sldId id="471" r:id="rId131"/>
    <p:sldId id="472" r:id="rId132"/>
    <p:sldId id="481" r:id="rId133"/>
    <p:sldId id="482" r:id="rId134"/>
    <p:sldId id="483" r:id="rId135"/>
    <p:sldId id="484" r:id="rId136"/>
    <p:sldId id="485" r:id="rId137"/>
    <p:sldId id="486" r:id="rId138"/>
    <p:sldId id="487" r:id="rId139"/>
    <p:sldId id="488" r:id="rId140"/>
    <p:sldId id="489" r:id="rId141"/>
    <p:sldId id="521" r:id="rId142"/>
    <p:sldId id="490" r:id="rId143"/>
    <p:sldId id="491" r:id="rId144"/>
    <p:sldId id="492" r:id="rId145"/>
    <p:sldId id="493" r:id="rId146"/>
    <p:sldId id="494" r:id="rId147"/>
    <p:sldId id="495" r:id="rId148"/>
    <p:sldId id="496" r:id="rId149"/>
    <p:sldId id="497" r:id="rId150"/>
    <p:sldId id="498" r:id="rId151"/>
    <p:sldId id="499" r:id="rId152"/>
    <p:sldId id="500" r:id="rId153"/>
    <p:sldId id="501" r:id="rId154"/>
    <p:sldId id="502" r:id="rId155"/>
    <p:sldId id="503" r:id="rId156"/>
    <p:sldId id="504" r:id="rId157"/>
    <p:sldId id="505" r:id="rId158"/>
  </p:sldIdLst>
  <p:sldSz cx="12192000" cy="6858000"/>
  <p:notesSz cx="9928225" cy="6797675"/>
  <p:defaultTextStyle>
    <a:defPPr>
      <a:defRPr lang="zh-CN"/>
    </a:defPPr>
    <a:lvl1pPr algn="l" rtl="0" eaLnBrk="0" fontAlgn="base" hangingPunct="0">
      <a:spcBef>
        <a:spcPct val="0"/>
      </a:spcBef>
      <a:spcAft>
        <a:spcPct val="0"/>
      </a:spcAft>
      <a:defRPr kumimoji="1" sz="28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8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8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8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8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8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8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8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8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840" userDrawn="1">
          <p15:clr>
            <a:srgbClr val="A4A3A4"/>
          </p15:clr>
        </p15:guide>
        <p15:guide id="2" pos="140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 zhao"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5050"/>
    <a:srgbClr val="FF66FF"/>
    <a:srgbClr val="CC00FF"/>
    <a:srgbClr val="3333FF"/>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81611" autoAdjust="0"/>
  </p:normalViewPr>
  <p:slideViewPr>
    <p:cSldViewPr>
      <p:cViewPr varScale="1">
        <p:scale>
          <a:sx n="87" d="100"/>
          <a:sy n="87" d="100"/>
        </p:scale>
        <p:origin x="437" y="77"/>
      </p:cViewPr>
      <p:guideLst>
        <p:guide orient="horz" pos="3840"/>
        <p:guide pos="140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notesMaster" Target="notesMasters/notesMaster1.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slideMaster" Target="slideMasters/slideMaster5.xml"/><Relationship Id="rId95" Type="http://schemas.openxmlformats.org/officeDocument/2006/relationships/slide" Target="slides/slide89.xml"/><Relationship Id="rId160" Type="http://schemas.openxmlformats.org/officeDocument/2006/relationships/handoutMaster" Target="handoutMasters/handoutMaster1.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40" Type="http://schemas.openxmlformats.org/officeDocument/2006/relationships/slide" Target="slides/slide134.xml"/><Relationship Id="rId145" Type="http://schemas.openxmlformats.org/officeDocument/2006/relationships/slide" Target="slides/slide139.xml"/><Relationship Id="rId16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51" Type="http://schemas.openxmlformats.org/officeDocument/2006/relationships/slide" Target="slides/slide145.xml"/><Relationship Id="rId156" Type="http://schemas.openxmlformats.org/officeDocument/2006/relationships/slide" Target="slides/slide150.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viewProps" Target="viewProps.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tableStyles" Target="tableStyles.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 Id="rId4" Type="http://schemas.openxmlformats.org/officeDocument/2006/relationships/image" Target="../media/image43.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 Id="rId4" Type="http://schemas.openxmlformats.org/officeDocument/2006/relationships/image" Target="../media/image47.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image" Target="../media/image50.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3.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 Id="rId4" Type="http://schemas.openxmlformats.org/officeDocument/2006/relationships/image" Target="../media/image58.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9.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 Id="rId4" Type="http://schemas.openxmlformats.org/officeDocument/2006/relationships/image" Target="../media/image64.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wmf"/><Relationship Id="rId7" Type="http://schemas.openxmlformats.org/officeDocument/2006/relationships/image" Target="../media/image10.wmf"/><Relationship Id="rId2" Type="http://schemas.openxmlformats.org/officeDocument/2006/relationships/image" Target="../media/image5.wmf"/><Relationship Id="rId1" Type="http://schemas.openxmlformats.org/officeDocument/2006/relationships/image" Target="../media/image4.wmf"/><Relationship Id="rId6" Type="http://schemas.openxmlformats.org/officeDocument/2006/relationships/image" Target="../media/image9.wmf"/><Relationship Id="rId5" Type="http://schemas.openxmlformats.org/officeDocument/2006/relationships/image" Target="../media/image8.wmf"/><Relationship Id="rId4" Type="http://schemas.openxmlformats.org/officeDocument/2006/relationships/image" Target="../media/image7.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wmf"/><Relationship Id="rId5" Type="http://schemas.openxmlformats.org/officeDocument/2006/relationships/image" Target="../media/image72.wmf"/><Relationship Id="rId4" Type="http://schemas.openxmlformats.org/officeDocument/2006/relationships/image" Target="../media/image71.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wmf"/><Relationship Id="rId1" Type="http://schemas.openxmlformats.org/officeDocument/2006/relationships/image" Target="../media/image72.wmf"/><Relationship Id="rId4" Type="http://schemas.openxmlformats.org/officeDocument/2006/relationships/image" Target="../media/image75.emf"/></Relationships>
</file>

<file path=ppt/drawings/_rels/vmlDrawing22.vml.rels><?xml version="1.0" encoding="UTF-8" standalone="yes"?>
<Relationships xmlns="http://schemas.openxmlformats.org/package/2006/relationships"><Relationship Id="rId8" Type="http://schemas.openxmlformats.org/officeDocument/2006/relationships/image" Target="../media/image83.wmf"/><Relationship Id="rId3" Type="http://schemas.openxmlformats.org/officeDocument/2006/relationships/image" Target="../media/image78.wmf"/><Relationship Id="rId7" Type="http://schemas.openxmlformats.org/officeDocument/2006/relationships/image" Target="../media/image82.wmf"/><Relationship Id="rId2" Type="http://schemas.openxmlformats.org/officeDocument/2006/relationships/image" Target="../media/image77.wmf"/><Relationship Id="rId1" Type="http://schemas.openxmlformats.org/officeDocument/2006/relationships/image" Target="../media/image76.wmf"/><Relationship Id="rId6" Type="http://schemas.openxmlformats.org/officeDocument/2006/relationships/image" Target="../media/image81.wmf"/><Relationship Id="rId5" Type="http://schemas.openxmlformats.org/officeDocument/2006/relationships/image" Target="../media/image80.wmf"/><Relationship Id="rId4" Type="http://schemas.openxmlformats.org/officeDocument/2006/relationships/image" Target="../media/image79.wmf"/><Relationship Id="rId9" Type="http://schemas.openxmlformats.org/officeDocument/2006/relationships/image" Target="../media/image84.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image" Target="../media/image86.wmf"/><Relationship Id="rId1" Type="http://schemas.openxmlformats.org/officeDocument/2006/relationships/image" Target="../media/image85.wmf"/><Relationship Id="rId5" Type="http://schemas.openxmlformats.org/officeDocument/2006/relationships/image" Target="../media/image89.wmf"/><Relationship Id="rId4" Type="http://schemas.openxmlformats.org/officeDocument/2006/relationships/image" Target="../media/image88.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91.wmf"/><Relationship Id="rId1" Type="http://schemas.openxmlformats.org/officeDocument/2006/relationships/image" Target="../media/image90.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93.wmf"/><Relationship Id="rId1" Type="http://schemas.openxmlformats.org/officeDocument/2006/relationships/image" Target="../media/image92.wmf"/><Relationship Id="rId5" Type="http://schemas.openxmlformats.org/officeDocument/2006/relationships/image" Target="../media/image96.wmf"/><Relationship Id="rId4" Type="http://schemas.openxmlformats.org/officeDocument/2006/relationships/image" Target="../media/image95.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image" Target="../media/image98.wmf"/><Relationship Id="rId1" Type="http://schemas.openxmlformats.org/officeDocument/2006/relationships/image" Target="../media/image97.wmf"/><Relationship Id="rId6" Type="http://schemas.openxmlformats.org/officeDocument/2006/relationships/image" Target="../media/image102.wmf"/><Relationship Id="rId5" Type="http://schemas.openxmlformats.org/officeDocument/2006/relationships/image" Target="../media/image101.wmf"/><Relationship Id="rId4" Type="http://schemas.openxmlformats.org/officeDocument/2006/relationships/image" Target="../media/image100.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05.wmf"/><Relationship Id="rId7" Type="http://schemas.openxmlformats.org/officeDocument/2006/relationships/image" Target="../media/image109.wmf"/><Relationship Id="rId2" Type="http://schemas.openxmlformats.org/officeDocument/2006/relationships/image" Target="../media/image104.wmf"/><Relationship Id="rId1" Type="http://schemas.openxmlformats.org/officeDocument/2006/relationships/image" Target="../media/image103.wmf"/><Relationship Id="rId6" Type="http://schemas.openxmlformats.org/officeDocument/2006/relationships/image" Target="../media/image108.wmf"/><Relationship Id="rId5" Type="http://schemas.openxmlformats.org/officeDocument/2006/relationships/image" Target="../media/image107.wmf"/><Relationship Id="rId4" Type="http://schemas.openxmlformats.org/officeDocument/2006/relationships/image" Target="../media/image106.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111.wmf"/><Relationship Id="rId1" Type="http://schemas.openxmlformats.org/officeDocument/2006/relationships/image" Target="../media/image110.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1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 Id="rId4" Type="http://schemas.openxmlformats.org/officeDocument/2006/relationships/image" Target="../media/image14.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image" Target="../media/image114.wmf"/><Relationship Id="rId1" Type="http://schemas.openxmlformats.org/officeDocument/2006/relationships/image" Target="../media/image113.wmf"/><Relationship Id="rId4" Type="http://schemas.openxmlformats.org/officeDocument/2006/relationships/image" Target="../media/image116.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image" Target="../media/image118.wmf"/><Relationship Id="rId1" Type="http://schemas.openxmlformats.org/officeDocument/2006/relationships/image" Target="../media/image117.wmf"/><Relationship Id="rId5" Type="http://schemas.openxmlformats.org/officeDocument/2006/relationships/image" Target="../media/image121.wmf"/><Relationship Id="rId4" Type="http://schemas.openxmlformats.org/officeDocument/2006/relationships/image" Target="../media/image120.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24.wmf"/><Relationship Id="rId2" Type="http://schemas.openxmlformats.org/officeDocument/2006/relationships/image" Target="../media/image123.wmf"/><Relationship Id="rId1" Type="http://schemas.openxmlformats.org/officeDocument/2006/relationships/image" Target="../media/image122.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image" Target="../media/image126.wmf"/><Relationship Id="rId1" Type="http://schemas.openxmlformats.org/officeDocument/2006/relationships/image" Target="../media/image125.wmf"/><Relationship Id="rId4" Type="http://schemas.openxmlformats.org/officeDocument/2006/relationships/image" Target="../media/image128.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130.wmf"/><Relationship Id="rId1" Type="http://schemas.openxmlformats.org/officeDocument/2006/relationships/image" Target="../media/image129.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31.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34.wmf"/><Relationship Id="rId2" Type="http://schemas.openxmlformats.org/officeDocument/2006/relationships/image" Target="../media/image133.wmf"/><Relationship Id="rId1" Type="http://schemas.openxmlformats.org/officeDocument/2006/relationships/image" Target="../media/image132.wmf"/><Relationship Id="rId4" Type="http://schemas.openxmlformats.org/officeDocument/2006/relationships/image" Target="../media/image135.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38.wmf"/><Relationship Id="rId2" Type="http://schemas.openxmlformats.org/officeDocument/2006/relationships/image" Target="../media/image137.wmf"/><Relationship Id="rId1" Type="http://schemas.openxmlformats.org/officeDocument/2006/relationships/image" Target="../media/image136.wmf"/><Relationship Id="rId5" Type="http://schemas.openxmlformats.org/officeDocument/2006/relationships/image" Target="../media/image140.wmf"/><Relationship Id="rId4" Type="http://schemas.openxmlformats.org/officeDocument/2006/relationships/image" Target="../media/image139.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43.wmf"/><Relationship Id="rId2" Type="http://schemas.openxmlformats.org/officeDocument/2006/relationships/image" Target="../media/image142.wmf"/><Relationship Id="rId1" Type="http://schemas.openxmlformats.org/officeDocument/2006/relationships/image" Target="../media/image141.wmf"/><Relationship Id="rId5" Type="http://schemas.openxmlformats.org/officeDocument/2006/relationships/image" Target="../media/image145.wmf"/><Relationship Id="rId4" Type="http://schemas.openxmlformats.org/officeDocument/2006/relationships/image" Target="../media/image144.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48.wmf"/><Relationship Id="rId2" Type="http://schemas.openxmlformats.org/officeDocument/2006/relationships/image" Target="../media/image147.wmf"/><Relationship Id="rId1" Type="http://schemas.openxmlformats.org/officeDocument/2006/relationships/image" Target="../media/image146.wmf"/><Relationship Id="rId5" Type="http://schemas.openxmlformats.org/officeDocument/2006/relationships/image" Target="../media/image150.wmf"/><Relationship Id="rId4" Type="http://schemas.openxmlformats.org/officeDocument/2006/relationships/image" Target="../media/image149.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153.wmf"/><Relationship Id="rId2" Type="http://schemas.openxmlformats.org/officeDocument/2006/relationships/image" Target="../media/image152.wmf"/><Relationship Id="rId1" Type="http://schemas.openxmlformats.org/officeDocument/2006/relationships/image" Target="../media/image151.wmf"/><Relationship Id="rId5" Type="http://schemas.openxmlformats.org/officeDocument/2006/relationships/image" Target="../media/image155.wmf"/><Relationship Id="rId4" Type="http://schemas.openxmlformats.org/officeDocument/2006/relationships/image" Target="../media/image154.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58.wmf"/><Relationship Id="rId7" Type="http://schemas.openxmlformats.org/officeDocument/2006/relationships/image" Target="../media/image162.wmf"/><Relationship Id="rId2" Type="http://schemas.openxmlformats.org/officeDocument/2006/relationships/image" Target="../media/image157.wmf"/><Relationship Id="rId1" Type="http://schemas.openxmlformats.org/officeDocument/2006/relationships/image" Target="../media/image156.wmf"/><Relationship Id="rId6" Type="http://schemas.openxmlformats.org/officeDocument/2006/relationships/image" Target="../media/image161.wmf"/><Relationship Id="rId5" Type="http://schemas.openxmlformats.org/officeDocument/2006/relationships/image" Target="../media/image160.wmf"/><Relationship Id="rId4" Type="http://schemas.openxmlformats.org/officeDocument/2006/relationships/image" Target="../media/image159.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165.wmf"/><Relationship Id="rId2" Type="http://schemas.openxmlformats.org/officeDocument/2006/relationships/image" Target="../media/image164.wmf"/><Relationship Id="rId1" Type="http://schemas.openxmlformats.org/officeDocument/2006/relationships/image" Target="../media/image163.wmf"/><Relationship Id="rId5" Type="http://schemas.openxmlformats.org/officeDocument/2006/relationships/image" Target="../media/image167.wmf"/><Relationship Id="rId4" Type="http://schemas.openxmlformats.org/officeDocument/2006/relationships/image" Target="../media/image166.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170.wmf"/><Relationship Id="rId2" Type="http://schemas.openxmlformats.org/officeDocument/2006/relationships/image" Target="../media/image169.wmf"/><Relationship Id="rId1" Type="http://schemas.openxmlformats.org/officeDocument/2006/relationships/image" Target="../media/image168.wmf"/><Relationship Id="rId4" Type="http://schemas.openxmlformats.org/officeDocument/2006/relationships/image" Target="../media/image171.wmf"/></Relationships>
</file>

<file path=ppt/drawings/_rels/vmlDrawing44.vml.rels><?xml version="1.0" encoding="UTF-8" standalone="yes"?>
<Relationships xmlns="http://schemas.openxmlformats.org/package/2006/relationships"><Relationship Id="rId2" Type="http://schemas.openxmlformats.org/officeDocument/2006/relationships/image" Target="../media/image173.wmf"/><Relationship Id="rId1" Type="http://schemas.openxmlformats.org/officeDocument/2006/relationships/image" Target="../media/image172.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176.wmf"/><Relationship Id="rId2" Type="http://schemas.openxmlformats.org/officeDocument/2006/relationships/image" Target="../media/image175.wmf"/><Relationship Id="rId1" Type="http://schemas.openxmlformats.org/officeDocument/2006/relationships/image" Target="../media/image174.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77.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180.wmf"/><Relationship Id="rId2" Type="http://schemas.openxmlformats.org/officeDocument/2006/relationships/image" Target="../media/image179.wmf"/><Relationship Id="rId1" Type="http://schemas.openxmlformats.org/officeDocument/2006/relationships/image" Target="../media/image178.wmf"/><Relationship Id="rId5" Type="http://schemas.openxmlformats.org/officeDocument/2006/relationships/image" Target="../media/image182.wmf"/><Relationship Id="rId4" Type="http://schemas.openxmlformats.org/officeDocument/2006/relationships/image" Target="../media/image181.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185.wmf"/><Relationship Id="rId2" Type="http://schemas.openxmlformats.org/officeDocument/2006/relationships/image" Target="../media/image184.wmf"/><Relationship Id="rId1" Type="http://schemas.openxmlformats.org/officeDocument/2006/relationships/image" Target="../media/image183.wmf"/><Relationship Id="rId4" Type="http://schemas.openxmlformats.org/officeDocument/2006/relationships/image" Target="../media/image181.wmf"/></Relationships>
</file>

<file path=ppt/drawings/_rels/vmlDrawing49.vml.rels><?xml version="1.0" encoding="UTF-8" standalone="yes"?>
<Relationships xmlns="http://schemas.openxmlformats.org/package/2006/relationships"><Relationship Id="rId2" Type="http://schemas.openxmlformats.org/officeDocument/2006/relationships/image" Target="../media/image187.wmf"/><Relationship Id="rId1" Type="http://schemas.openxmlformats.org/officeDocument/2006/relationships/image" Target="../media/image186.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 Id="rId6" Type="http://schemas.openxmlformats.org/officeDocument/2006/relationships/image" Target="../media/image22.wmf"/><Relationship Id="rId5" Type="http://schemas.openxmlformats.org/officeDocument/2006/relationships/image" Target="../media/image21.wmf"/><Relationship Id="rId4" Type="http://schemas.openxmlformats.org/officeDocument/2006/relationships/image" Target="../media/image20.wmf"/></Relationships>
</file>

<file path=ppt/drawings/_rels/vmlDrawing50.vml.rels><?xml version="1.0" encoding="UTF-8" standalone="yes"?>
<Relationships xmlns="http://schemas.openxmlformats.org/package/2006/relationships"><Relationship Id="rId2" Type="http://schemas.openxmlformats.org/officeDocument/2006/relationships/image" Target="../media/image189.wmf"/><Relationship Id="rId1" Type="http://schemas.openxmlformats.org/officeDocument/2006/relationships/image" Target="../media/image188.w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90.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193.wmf"/><Relationship Id="rId2" Type="http://schemas.openxmlformats.org/officeDocument/2006/relationships/image" Target="../media/image192.wmf"/><Relationship Id="rId1" Type="http://schemas.openxmlformats.org/officeDocument/2006/relationships/image" Target="../media/image191.wmf"/><Relationship Id="rId4" Type="http://schemas.openxmlformats.org/officeDocument/2006/relationships/image" Target="../media/image194.w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197.wmf"/><Relationship Id="rId2" Type="http://schemas.openxmlformats.org/officeDocument/2006/relationships/image" Target="../media/image196.wmf"/><Relationship Id="rId1" Type="http://schemas.openxmlformats.org/officeDocument/2006/relationships/image" Target="../media/image195.wmf"/><Relationship Id="rId4" Type="http://schemas.openxmlformats.org/officeDocument/2006/relationships/image" Target="../media/image198.w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201.wmf"/><Relationship Id="rId2" Type="http://schemas.openxmlformats.org/officeDocument/2006/relationships/image" Target="../media/image200.wmf"/><Relationship Id="rId1" Type="http://schemas.openxmlformats.org/officeDocument/2006/relationships/image" Target="../media/image199.wmf"/><Relationship Id="rId4" Type="http://schemas.openxmlformats.org/officeDocument/2006/relationships/image" Target="../media/image202.wmf"/></Relationships>
</file>

<file path=ppt/drawings/_rels/vmlDrawing55.vml.rels><?xml version="1.0" encoding="UTF-8" standalone="yes"?>
<Relationships xmlns="http://schemas.openxmlformats.org/package/2006/relationships"><Relationship Id="rId2" Type="http://schemas.openxmlformats.org/officeDocument/2006/relationships/image" Target="../media/image204.wmf"/><Relationship Id="rId1" Type="http://schemas.openxmlformats.org/officeDocument/2006/relationships/image" Target="../media/image203.w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207.wmf"/><Relationship Id="rId2" Type="http://schemas.openxmlformats.org/officeDocument/2006/relationships/image" Target="../media/image206.wmf"/><Relationship Id="rId1" Type="http://schemas.openxmlformats.org/officeDocument/2006/relationships/image" Target="../media/image205.wmf"/><Relationship Id="rId4" Type="http://schemas.openxmlformats.org/officeDocument/2006/relationships/image" Target="../media/image208.w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209.wmf"/></Relationships>
</file>

<file path=ppt/drawings/_rels/vmlDrawing58.vml.rels><?xml version="1.0" encoding="UTF-8" standalone="yes"?>
<Relationships xmlns="http://schemas.openxmlformats.org/package/2006/relationships"><Relationship Id="rId3" Type="http://schemas.openxmlformats.org/officeDocument/2006/relationships/image" Target="../media/image212.wmf"/><Relationship Id="rId2" Type="http://schemas.openxmlformats.org/officeDocument/2006/relationships/image" Target="../media/image211.wmf"/><Relationship Id="rId1" Type="http://schemas.openxmlformats.org/officeDocument/2006/relationships/image" Target="../media/image210.wmf"/></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215.wmf"/><Relationship Id="rId2" Type="http://schemas.openxmlformats.org/officeDocument/2006/relationships/image" Target="../media/image214.wmf"/><Relationship Id="rId1" Type="http://schemas.openxmlformats.org/officeDocument/2006/relationships/image" Target="../media/image213.wmf"/><Relationship Id="rId6" Type="http://schemas.openxmlformats.org/officeDocument/2006/relationships/image" Target="../media/image218.wmf"/><Relationship Id="rId5" Type="http://schemas.openxmlformats.org/officeDocument/2006/relationships/image" Target="../media/image217.wmf"/><Relationship Id="rId4" Type="http://schemas.openxmlformats.org/officeDocument/2006/relationships/image" Target="../media/image216.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 Id="rId5" Type="http://schemas.openxmlformats.org/officeDocument/2006/relationships/image" Target="../media/image27.wmf"/><Relationship Id="rId4" Type="http://schemas.openxmlformats.org/officeDocument/2006/relationships/image" Target="../media/image26.w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221.wmf"/><Relationship Id="rId2" Type="http://schemas.openxmlformats.org/officeDocument/2006/relationships/image" Target="../media/image220.wmf"/><Relationship Id="rId1" Type="http://schemas.openxmlformats.org/officeDocument/2006/relationships/image" Target="../media/image219.wmf"/><Relationship Id="rId4" Type="http://schemas.openxmlformats.org/officeDocument/2006/relationships/image" Target="../media/image222.wmf"/></Relationships>
</file>

<file path=ppt/drawings/_rels/vmlDrawing61.vml.rels><?xml version="1.0" encoding="UTF-8" standalone="yes"?>
<Relationships xmlns="http://schemas.openxmlformats.org/package/2006/relationships"><Relationship Id="rId3" Type="http://schemas.openxmlformats.org/officeDocument/2006/relationships/image" Target="../media/image225.wmf"/><Relationship Id="rId2" Type="http://schemas.openxmlformats.org/officeDocument/2006/relationships/image" Target="../media/image224.wmf"/><Relationship Id="rId1" Type="http://schemas.openxmlformats.org/officeDocument/2006/relationships/image" Target="../media/image223.wmf"/><Relationship Id="rId6" Type="http://schemas.openxmlformats.org/officeDocument/2006/relationships/image" Target="../media/image228.wmf"/><Relationship Id="rId5" Type="http://schemas.openxmlformats.org/officeDocument/2006/relationships/image" Target="../media/image227.wmf"/><Relationship Id="rId4" Type="http://schemas.openxmlformats.org/officeDocument/2006/relationships/image" Target="../media/image226.wmf"/></Relationships>
</file>

<file path=ppt/drawings/_rels/vmlDrawing62.vml.rels><?xml version="1.0" encoding="UTF-8" standalone="yes"?>
<Relationships xmlns="http://schemas.openxmlformats.org/package/2006/relationships"><Relationship Id="rId3" Type="http://schemas.openxmlformats.org/officeDocument/2006/relationships/image" Target="../media/image231.wmf"/><Relationship Id="rId2" Type="http://schemas.openxmlformats.org/officeDocument/2006/relationships/image" Target="../media/image230.wmf"/><Relationship Id="rId1" Type="http://schemas.openxmlformats.org/officeDocument/2006/relationships/image" Target="../media/image229.wmf"/><Relationship Id="rId4" Type="http://schemas.openxmlformats.org/officeDocument/2006/relationships/image" Target="../media/image232.w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23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 Id="rId4" Type="http://schemas.openxmlformats.org/officeDocument/2006/relationships/image" Target="../media/image35.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 Id="rId4" Type="http://schemas.openxmlformats.org/officeDocument/2006/relationships/image" Target="../media/image3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302231" cy="341064"/>
          </a:xfrm>
          <a:prstGeom prst="rect">
            <a:avLst/>
          </a:prstGeom>
        </p:spPr>
        <p:txBody>
          <a:bodyPr vert="horz" lIns="91440" tIns="45720" rIns="91440" bIns="45720" rtlCol="0"/>
          <a:lstStyle>
            <a:lvl1pPr algn="l" eaLnBrk="1" hangingPunct="1">
              <a:defRPr sz="1200">
                <a:latin typeface="Times New Roman" charset="0"/>
                <a:ea typeface="宋体" charset="-122"/>
              </a:defRPr>
            </a:lvl1pPr>
          </a:lstStyle>
          <a:p>
            <a:pPr>
              <a:defRPr/>
            </a:pPr>
            <a:endParaRPr lang="zh-CN" altLang="en-US"/>
          </a:p>
        </p:txBody>
      </p:sp>
      <p:sp>
        <p:nvSpPr>
          <p:cNvPr id="3" name="日期占位符 2"/>
          <p:cNvSpPr>
            <a:spLocks noGrp="1"/>
          </p:cNvSpPr>
          <p:nvPr>
            <p:ph type="dt" sz="quarter" idx="1"/>
          </p:nvPr>
        </p:nvSpPr>
        <p:spPr>
          <a:xfrm>
            <a:off x="5623696" y="1"/>
            <a:ext cx="4302231" cy="341064"/>
          </a:xfrm>
          <a:prstGeom prst="rect">
            <a:avLst/>
          </a:prstGeom>
        </p:spPr>
        <p:txBody>
          <a:bodyPr vert="horz" lIns="91440" tIns="45720" rIns="91440" bIns="45720" rtlCol="0"/>
          <a:lstStyle>
            <a:lvl1pPr algn="r" eaLnBrk="1" hangingPunct="1">
              <a:defRPr sz="1200">
                <a:latin typeface="Times New Roman" charset="0"/>
                <a:ea typeface="宋体" charset="-122"/>
              </a:defRPr>
            </a:lvl1pPr>
          </a:lstStyle>
          <a:p>
            <a:pPr>
              <a:defRPr/>
            </a:pPr>
            <a:fld id="{834704ED-F203-44A2-AA9E-95EAAA487022}" type="datetimeFigureOut">
              <a:rPr lang="zh-CN" altLang="en-US"/>
              <a:pPr>
                <a:defRPr/>
              </a:pPr>
              <a:t>2024/12/14</a:t>
            </a:fld>
            <a:endParaRPr lang="zh-CN" altLang="en-US"/>
          </a:p>
        </p:txBody>
      </p:sp>
      <p:sp>
        <p:nvSpPr>
          <p:cNvPr id="4" name="页脚占位符 3"/>
          <p:cNvSpPr>
            <a:spLocks noGrp="1"/>
          </p:cNvSpPr>
          <p:nvPr>
            <p:ph type="ftr" sz="quarter" idx="2"/>
          </p:nvPr>
        </p:nvSpPr>
        <p:spPr>
          <a:xfrm>
            <a:off x="0" y="6456613"/>
            <a:ext cx="4302231" cy="341063"/>
          </a:xfrm>
          <a:prstGeom prst="rect">
            <a:avLst/>
          </a:prstGeom>
        </p:spPr>
        <p:txBody>
          <a:bodyPr vert="horz" lIns="91440" tIns="45720" rIns="91440" bIns="45720" rtlCol="0" anchor="b"/>
          <a:lstStyle>
            <a:lvl1pPr algn="l" eaLnBrk="1" hangingPunct="1">
              <a:defRPr sz="1200">
                <a:latin typeface="Times New Roman" charset="0"/>
                <a:ea typeface="宋体" charset="-122"/>
              </a:defRPr>
            </a:lvl1pPr>
          </a:lstStyle>
          <a:p>
            <a:pPr>
              <a:defRPr/>
            </a:pPr>
            <a:endParaRPr lang="zh-CN" altLang="en-US"/>
          </a:p>
        </p:txBody>
      </p:sp>
      <p:sp>
        <p:nvSpPr>
          <p:cNvPr id="5" name="幻灯片编号占位符 4"/>
          <p:cNvSpPr>
            <a:spLocks noGrp="1"/>
          </p:cNvSpPr>
          <p:nvPr>
            <p:ph type="sldNum" sz="quarter" idx="3"/>
          </p:nvPr>
        </p:nvSpPr>
        <p:spPr>
          <a:xfrm>
            <a:off x="5623696" y="6456613"/>
            <a:ext cx="4302231" cy="341063"/>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A3438BEF-80A1-4682-B503-ECF3BA9E4856}" type="slidenum">
              <a:rPr lang="zh-CN" altLang="en-US"/>
              <a:pPr/>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298" name="Rectangle 2"/>
          <p:cNvSpPr>
            <a:spLocks noGrp="1" noChangeArrowheads="1"/>
          </p:cNvSpPr>
          <p:nvPr>
            <p:ph type="hdr" sz="quarter"/>
          </p:nvPr>
        </p:nvSpPr>
        <p:spPr bwMode="auto">
          <a:xfrm>
            <a:off x="0" y="0"/>
            <a:ext cx="4302231" cy="33988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Times New Roman" pitchFamily="18" charset="0"/>
                <a:ea typeface="宋体" pitchFamily="2" charset="-122"/>
              </a:defRPr>
            </a:lvl1pPr>
          </a:lstStyle>
          <a:p>
            <a:pPr>
              <a:defRPr/>
            </a:pPr>
            <a:endParaRPr lang="en-US" altLang="zh-CN"/>
          </a:p>
        </p:txBody>
      </p:sp>
      <p:sp>
        <p:nvSpPr>
          <p:cNvPr id="55299" name="Rectangle 3"/>
          <p:cNvSpPr>
            <a:spLocks noGrp="1" noChangeArrowheads="1"/>
          </p:cNvSpPr>
          <p:nvPr>
            <p:ph type="dt" idx="1"/>
          </p:nvPr>
        </p:nvSpPr>
        <p:spPr bwMode="auto">
          <a:xfrm>
            <a:off x="5625994" y="0"/>
            <a:ext cx="4302231" cy="33988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Times New Roman" pitchFamily="18" charset="0"/>
                <a:ea typeface="宋体" pitchFamily="2" charset="-122"/>
              </a:defRPr>
            </a:lvl1pPr>
          </a:lstStyle>
          <a:p>
            <a:pPr>
              <a:defRPr/>
            </a:pPr>
            <a:endParaRPr lang="en-US" altLang="zh-CN"/>
          </a:p>
        </p:txBody>
      </p:sp>
      <p:sp>
        <p:nvSpPr>
          <p:cNvPr id="2052" name="Rectangle 4"/>
          <p:cNvSpPr>
            <a:spLocks noGrp="1" noRot="1" noChangeAspect="1" noChangeArrowheads="1" noTextEdit="1"/>
          </p:cNvSpPr>
          <p:nvPr>
            <p:ph type="sldImg" idx="2"/>
          </p:nvPr>
        </p:nvSpPr>
        <p:spPr bwMode="auto">
          <a:xfrm>
            <a:off x="2698750" y="509588"/>
            <a:ext cx="4530725" cy="25495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1" name="Rectangle 5"/>
          <p:cNvSpPr>
            <a:spLocks noGrp="1" noChangeArrowheads="1"/>
          </p:cNvSpPr>
          <p:nvPr>
            <p:ph type="body" sz="quarter" idx="3"/>
          </p:nvPr>
        </p:nvSpPr>
        <p:spPr bwMode="auto">
          <a:xfrm>
            <a:off x="1323764" y="3228896"/>
            <a:ext cx="7280699" cy="305895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55302" name="Rectangle 6"/>
          <p:cNvSpPr>
            <a:spLocks noGrp="1" noChangeArrowheads="1"/>
          </p:cNvSpPr>
          <p:nvPr>
            <p:ph type="ftr" sz="quarter" idx="4"/>
          </p:nvPr>
        </p:nvSpPr>
        <p:spPr bwMode="auto">
          <a:xfrm>
            <a:off x="0" y="6457791"/>
            <a:ext cx="4302231" cy="339884"/>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Times New Roman" pitchFamily="18" charset="0"/>
                <a:ea typeface="宋体" pitchFamily="2" charset="-122"/>
              </a:defRPr>
            </a:lvl1pPr>
          </a:lstStyle>
          <a:p>
            <a:pPr>
              <a:defRPr/>
            </a:pPr>
            <a:endParaRPr lang="en-US" altLang="zh-CN"/>
          </a:p>
        </p:txBody>
      </p:sp>
      <p:sp>
        <p:nvSpPr>
          <p:cNvPr id="55303" name="Rectangle 7"/>
          <p:cNvSpPr>
            <a:spLocks noGrp="1" noChangeArrowheads="1"/>
          </p:cNvSpPr>
          <p:nvPr>
            <p:ph type="sldNum" sz="quarter" idx="5"/>
          </p:nvPr>
        </p:nvSpPr>
        <p:spPr bwMode="auto">
          <a:xfrm>
            <a:off x="5625994" y="6457791"/>
            <a:ext cx="4302231" cy="339884"/>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FF074800-B55B-43BE-BA8B-ADE373D1120E}"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698750" y="509588"/>
            <a:ext cx="4530725" cy="2549525"/>
          </a:xfrm>
        </p:spPr>
      </p:sp>
      <p:sp>
        <p:nvSpPr>
          <p:cNvPr id="3" name="备注占位符 2"/>
          <p:cNvSpPr>
            <a:spLocks noGrp="1"/>
          </p:cNvSpPr>
          <p:nvPr>
            <p:ph type="body" idx="1"/>
          </p:nvPr>
        </p:nvSpPr>
        <p:spPr/>
        <p:txBody>
          <a:bodyPr/>
          <a:lstStyle/>
          <a:p>
            <a:r>
              <a:rPr lang="zh-CN" altLang="en-US" dirty="0"/>
              <a:t>本章所介绍的基本概念是矩阵理论的基础，线性空间、线性子空间、线性变换及其矩阵表示，</a:t>
            </a:r>
            <a:endParaRPr lang="en-US" altLang="zh-CN" dirty="0"/>
          </a:p>
          <a:p>
            <a:r>
              <a:rPr lang="zh-CN" altLang="en-US" dirty="0"/>
              <a:t>线性变换的核与值域，线性变换的特征值与特征向量等都是比较重要的概念。</a:t>
            </a:r>
          </a:p>
        </p:txBody>
      </p:sp>
      <p:sp>
        <p:nvSpPr>
          <p:cNvPr id="4" name="灯片编号占位符 3"/>
          <p:cNvSpPr>
            <a:spLocks noGrp="1"/>
          </p:cNvSpPr>
          <p:nvPr>
            <p:ph type="sldNum" sz="quarter" idx="10"/>
          </p:nvPr>
        </p:nvSpPr>
        <p:spPr/>
        <p:txBody>
          <a:bodyPr/>
          <a:lstStyle/>
          <a:p>
            <a:fld id="{FF074800-B55B-43BE-BA8B-ADE373D1120E}" type="slidenum">
              <a:rPr lang="en-US" altLang="zh-CN" smtClean="0"/>
              <a:pPr/>
              <a:t>1</a:t>
            </a:fld>
            <a:endParaRPr lang="en-US" altLang="zh-CN"/>
          </a:p>
        </p:txBody>
      </p:sp>
    </p:spTree>
    <p:extLst>
      <p:ext uri="{BB962C8B-B14F-4D97-AF65-F5344CB8AC3E}">
        <p14:creationId xmlns:p14="http://schemas.microsoft.com/office/powerpoint/2010/main" val="4216936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ChangeArrowheads="1" noTextEdit="1"/>
          </p:cNvSpPr>
          <p:nvPr>
            <p:ph type="sldImg"/>
          </p:nvPr>
        </p:nvSpPr>
        <p:spPr>
          <a:xfrm>
            <a:off x="2698750" y="509588"/>
            <a:ext cx="4530725" cy="2549525"/>
          </a:xfrm>
          <a:ln/>
        </p:spPr>
      </p:sp>
      <p:sp>
        <p:nvSpPr>
          <p:cNvPr id="32771" name="备注占位符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证明过程见笔记。</a:t>
            </a:r>
          </a:p>
          <a:p>
            <a:endParaRPr lang="zh-CN" altLang="en-US"/>
          </a:p>
        </p:txBody>
      </p:sp>
      <p:sp>
        <p:nvSpPr>
          <p:cNvPr id="32772" name="灯片编号占位符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fld id="{698D38A6-01F6-4EA1-BB22-843B9917E7C9}" type="slidenum">
              <a:rPr lang="en-US" altLang="zh-CN" sz="1200"/>
              <a:pPr/>
              <a:t>17</a:t>
            </a:fld>
            <a:endParaRPr lang="en-US" altLang="zh-CN"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ChangeArrowheads="1" noTextEdit="1"/>
          </p:cNvSpPr>
          <p:nvPr>
            <p:ph type="sldImg"/>
          </p:nvPr>
        </p:nvSpPr>
        <p:spPr>
          <a:xfrm>
            <a:off x="2698750" y="509588"/>
            <a:ext cx="4530725" cy="2549525"/>
          </a:xfrm>
          <a:ln/>
        </p:spPr>
      </p:sp>
      <p:sp>
        <p:nvSpPr>
          <p:cNvPr id="34819" name="备注占位符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向量的线性相关性概念与结论在叙述形式上与线性代数相同，下面只做简单叙述。</a:t>
            </a:r>
          </a:p>
        </p:txBody>
      </p:sp>
      <p:sp>
        <p:nvSpPr>
          <p:cNvPr id="34820" name="灯片编号占位符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fld id="{4751D47D-7239-438C-9643-B99861B0E614}" type="slidenum">
              <a:rPr lang="en-US" altLang="zh-CN" sz="1200"/>
              <a:pPr/>
              <a:t>18</a:t>
            </a:fld>
            <a:endParaRPr lang="en-US" altLang="zh-CN"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ChangeArrowheads="1" noTextEdit="1"/>
          </p:cNvSpPr>
          <p:nvPr>
            <p:ph type="sldImg"/>
          </p:nvPr>
        </p:nvSpPr>
        <p:spPr>
          <a:xfrm>
            <a:off x="2698750" y="509588"/>
            <a:ext cx="4530725" cy="2549525"/>
          </a:xfrm>
          <a:ln/>
        </p:spPr>
      </p:sp>
      <p:sp>
        <p:nvSpPr>
          <p:cNvPr id="38915" name="备注占位符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8916" name="灯片编号占位符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fld id="{ECC611E3-664F-4456-BB07-A3B4D7227B4E}" type="slidenum">
              <a:rPr lang="en-US" altLang="zh-CN" sz="1200"/>
              <a:pPr/>
              <a:t>21</a:t>
            </a:fld>
            <a:endParaRPr lang="en-US" altLang="zh-CN"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ChangeArrowheads="1" noTextEdit="1"/>
          </p:cNvSpPr>
          <p:nvPr>
            <p:ph type="sldImg"/>
          </p:nvPr>
        </p:nvSpPr>
        <p:spPr>
          <a:xfrm>
            <a:off x="2698750" y="509588"/>
            <a:ext cx="4530725" cy="2549525"/>
          </a:xfrm>
          <a:ln/>
        </p:spPr>
      </p:sp>
      <p:sp>
        <p:nvSpPr>
          <p:cNvPr id="40963" name="备注占位符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上一节中介绍了线性空间的概念和基本性质，这一节我们来看一下线性空间的基与坐标。</a:t>
            </a:r>
          </a:p>
        </p:txBody>
      </p:sp>
      <p:sp>
        <p:nvSpPr>
          <p:cNvPr id="40964" name="灯片编号占位符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4E3B316-6430-4B93-9384-4C7E38076952}" type="slidenum">
              <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3699294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ChangeArrowheads="1" noTextEdit="1"/>
          </p:cNvSpPr>
          <p:nvPr>
            <p:ph type="sldImg"/>
          </p:nvPr>
        </p:nvSpPr>
        <p:spPr>
          <a:xfrm>
            <a:off x="2698750" y="509588"/>
            <a:ext cx="4530725" cy="2549525"/>
          </a:xfrm>
          <a:ln/>
        </p:spPr>
      </p:sp>
      <p:sp>
        <p:nvSpPr>
          <p:cNvPr id="44035" name="备注占位符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P[x]4</a:t>
            </a:r>
            <a:r>
              <a:rPr lang="zh-CN" altLang="en-US"/>
              <a:t>表示次数不超过</a:t>
            </a:r>
            <a:r>
              <a:rPr lang="en-US" altLang="zh-CN"/>
              <a:t>4</a:t>
            </a:r>
            <a:r>
              <a:rPr lang="zh-CN" altLang="en-US"/>
              <a:t>的多项式的集合。</a:t>
            </a:r>
          </a:p>
        </p:txBody>
      </p:sp>
      <p:sp>
        <p:nvSpPr>
          <p:cNvPr id="44036" name="灯片编号占位符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FB6E765-D21E-4E46-B314-9C73BDA3816B}" type="slidenum">
              <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5114110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952D435-00F0-45A5-B5C8-18079B4906F4}" type="slidenum">
              <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46083" name="Rectangle 2"/>
          <p:cNvSpPr>
            <a:spLocks noGrp="1" noRot="1" noChangeAspect="1" noChangeArrowheads="1" noTextEdit="1"/>
          </p:cNvSpPr>
          <p:nvPr>
            <p:ph type="sldImg"/>
          </p:nvPr>
        </p:nvSpPr>
        <p:spPr>
          <a:xfrm>
            <a:off x="2698750" y="509588"/>
            <a:ext cx="4530725" cy="2549525"/>
          </a:xfrm>
          <a:solidFill>
            <a:srgbClr val="FFFFFF"/>
          </a:solidFill>
          <a:ln/>
        </p:spPr>
      </p:sp>
      <p:sp>
        <p:nvSpPr>
          <p:cNvPr id="4608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a:p>
        </p:txBody>
      </p:sp>
    </p:spTree>
    <p:extLst>
      <p:ext uri="{BB962C8B-B14F-4D97-AF65-F5344CB8AC3E}">
        <p14:creationId xmlns:p14="http://schemas.microsoft.com/office/powerpoint/2010/main" val="2204001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ChangeArrowheads="1" noTextEdit="1"/>
          </p:cNvSpPr>
          <p:nvPr>
            <p:ph type="sldImg"/>
          </p:nvPr>
        </p:nvSpPr>
        <p:spPr>
          <a:xfrm>
            <a:off x="2698750" y="509588"/>
            <a:ext cx="4530725" cy="2549525"/>
          </a:xfrm>
          <a:ln/>
        </p:spPr>
      </p:sp>
      <p:sp>
        <p:nvSpPr>
          <p:cNvPr id="48131" name="备注占位符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P[x]3</a:t>
            </a:r>
            <a:r>
              <a:rPr lang="zh-CN" altLang="en-US"/>
              <a:t>表示次数不超过</a:t>
            </a:r>
            <a:r>
              <a:rPr lang="en-US" altLang="zh-CN"/>
              <a:t>3</a:t>
            </a:r>
            <a:r>
              <a:rPr lang="zh-CN" altLang="en-US"/>
              <a:t>的多项式的集合。</a:t>
            </a:r>
            <a:endParaRPr lang="en-US" altLang="zh-CN"/>
          </a:p>
          <a:p>
            <a:r>
              <a:rPr lang="zh-CN" altLang="en-US"/>
              <a:t>要证明一组向量是一个线性空间的基，需要证明两点，</a:t>
            </a:r>
            <a:r>
              <a:rPr lang="en-US" altLang="zh-CN"/>
              <a:t>1</a:t>
            </a:r>
            <a:r>
              <a:rPr lang="zh-CN" altLang="en-US"/>
              <a:t>是这组向量线性无关；</a:t>
            </a:r>
            <a:r>
              <a:rPr lang="en-US" altLang="zh-CN"/>
              <a:t>2</a:t>
            </a:r>
            <a:r>
              <a:rPr lang="zh-CN" altLang="en-US"/>
              <a:t>是线性空间中的任一向量可以由这组向量线性表示。</a:t>
            </a:r>
          </a:p>
        </p:txBody>
      </p:sp>
      <p:sp>
        <p:nvSpPr>
          <p:cNvPr id="48132" name="灯片编号占位符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24234EF-8234-4D3D-B39A-2D1BEEC0C297}" type="slidenum">
              <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792679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ChangeArrowheads="1" noTextEdit="1"/>
          </p:cNvSpPr>
          <p:nvPr>
            <p:ph type="sldImg"/>
          </p:nvPr>
        </p:nvSpPr>
        <p:spPr>
          <a:xfrm>
            <a:off x="2698750" y="509588"/>
            <a:ext cx="4530725" cy="2549525"/>
          </a:xfrm>
          <a:ln/>
        </p:spPr>
      </p:sp>
      <p:sp>
        <p:nvSpPr>
          <p:cNvPr id="56323" name="备注占位符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R[x]n</a:t>
            </a:r>
            <a:r>
              <a:rPr lang="zh-CN" altLang="en-US"/>
              <a:t>表示次数小于</a:t>
            </a:r>
            <a:r>
              <a:rPr lang="en-US" altLang="zh-CN"/>
              <a:t>n</a:t>
            </a:r>
            <a:r>
              <a:rPr lang="zh-CN" altLang="en-US"/>
              <a:t>的多项式的集合。</a:t>
            </a:r>
            <a:endParaRPr lang="en-US" altLang="zh-CN"/>
          </a:p>
          <a:p>
            <a:endParaRPr lang="en-US" altLang="zh-CN"/>
          </a:p>
          <a:p>
            <a:r>
              <a:rPr lang="zh-CN" altLang="en-US"/>
              <a:t>通过这几个例题，我们对线性空间的基，维数以及其中元素的坐标都基本上掌握了。下面看一个新的概念，线性空间的同构。</a:t>
            </a:r>
            <a:endParaRPr lang="en-US" altLang="zh-CN"/>
          </a:p>
          <a:p>
            <a:endParaRPr lang="zh-CN" altLang="en-US"/>
          </a:p>
        </p:txBody>
      </p:sp>
      <p:sp>
        <p:nvSpPr>
          <p:cNvPr id="56324" name="灯片编号占位符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21B71EE-DA70-48D6-93B7-FFDD7266F2BD}" type="slidenum">
              <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764928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ChangeArrowheads="1" noTextEdit="1"/>
          </p:cNvSpPr>
          <p:nvPr>
            <p:ph type="sldImg"/>
          </p:nvPr>
        </p:nvSpPr>
        <p:spPr>
          <a:xfrm>
            <a:off x="2698750" y="509588"/>
            <a:ext cx="4530725" cy="2549525"/>
          </a:xfrm>
          <a:ln/>
        </p:spPr>
      </p:sp>
      <p:sp>
        <p:nvSpPr>
          <p:cNvPr id="66563" name="备注占位符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这就是我们接下来要研究的问题。</a:t>
            </a:r>
          </a:p>
        </p:txBody>
      </p:sp>
      <p:sp>
        <p:nvSpPr>
          <p:cNvPr id="66564" name="灯片编号占位符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C84008B-455D-431C-BF48-558466F41AAC}" type="slidenum">
              <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2926858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p:cNvSpPr>
            <a:spLocks noGrp="1" noRot="1" noChangeAspect="1" noChangeArrowheads="1" noTextEdit="1"/>
          </p:cNvSpPr>
          <p:nvPr>
            <p:ph type="sldImg"/>
          </p:nvPr>
        </p:nvSpPr>
        <p:spPr>
          <a:xfrm>
            <a:off x="2698750" y="509588"/>
            <a:ext cx="4530725" cy="2549525"/>
          </a:xfrm>
          <a:ln/>
        </p:spPr>
      </p:sp>
      <p:sp>
        <p:nvSpPr>
          <p:cNvPr id="70659" name="备注占位符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过渡矩阵</a:t>
            </a:r>
            <a:r>
              <a:rPr lang="en-US" altLang="zh-CN"/>
              <a:t>P</a:t>
            </a:r>
            <a:r>
              <a:rPr lang="zh-CN" altLang="en-US"/>
              <a:t>是可逆的，这是显然的。</a:t>
            </a:r>
          </a:p>
        </p:txBody>
      </p:sp>
      <p:sp>
        <p:nvSpPr>
          <p:cNvPr id="70660" name="灯片编号占位符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4F5F6C9-0AF3-4A35-9B7B-A1F9096D5DFF}" type="slidenum">
              <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389795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ChangeArrowheads="1" noTextEdit="1"/>
          </p:cNvSpPr>
          <p:nvPr>
            <p:ph type="sldImg"/>
          </p:nvPr>
        </p:nvSpPr>
        <p:spPr>
          <a:xfrm>
            <a:off x="2698750" y="509588"/>
            <a:ext cx="4530725" cy="2549525"/>
          </a:xfrm>
          <a:ln/>
        </p:spPr>
      </p:sp>
      <p:sp>
        <p:nvSpPr>
          <p:cNvPr id="9219" name="备注占位符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 线性空间是线性代数最基本的概念，也是我们碰到的第一个</a:t>
            </a:r>
            <a:r>
              <a:rPr lang="zh-CN" altLang="en-US" dirty="0">
                <a:solidFill>
                  <a:schemeClr val="accent2"/>
                </a:solidFill>
              </a:rPr>
              <a:t>抽象概念</a:t>
            </a:r>
            <a:r>
              <a:rPr lang="zh-CN" altLang="en-US" dirty="0"/>
              <a:t>。</a:t>
            </a:r>
            <a:endParaRPr lang="en-US" altLang="zh-CN" dirty="0"/>
          </a:p>
          <a:p>
            <a:r>
              <a:rPr lang="zh-CN" altLang="en-US" dirty="0"/>
              <a:t>在介绍线性空间的概念之前，先看几个例子。（笔记）从这几个例子中看到，所涉及的对象虽然不同，</a:t>
            </a:r>
            <a:endParaRPr lang="en-US" altLang="zh-CN" dirty="0"/>
          </a:p>
          <a:p>
            <a:r>
              <a:rPr lang="zh-CN" altLang="en-US" dirty="0"/>
              <a:t>但他们有共同之处，都可以定义加法和数乘运算，而且关于这两种运算都满足八条性质。还可以举出很多例子，</a:t>
            </a:r>
            <a:endParaRPr lang="en-US" altLang="zh-CN" dirty="0"/>
          </a:p>
          <a:p>
            <a:r>
              <a:rPr lang="zh-CN" altLang="en-US" dirty="0"/>
              <a:t>都有这些例子的共同之处。为此，我们把他们统一起来加以研究，引入线性空间的概念。</a:t>
            </a:r>
          </a:p>
        </p:txBody>
      </p:sp>
      <p:sp>
        <p:nvSpPr>
          <p:cNvPr id="9220" name="灯片编号占位符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fld id="{74A3FEB2-B9C5-4ED1-AEA5-63391E6B44A6}" type="slidenum">
              <a:rPr lang="en-US" altLang="zh-CN" sz="1200"/>
              <a:pPr/>
              <a:t>3</a:t>
            </a:fld>
            <a:endParaRPr lang="en-US" altLang="zh-CN" sz="1200"/>
          </a:p>
        </p:txBody>
      </p:sp>
    </p:spTree>
    <p:extLst>
      <p:ext uri="{BB962C8B-B14F-4D97-AF65-F5344CB8AC3E}">
        <p14:creationId xmlns:p14="http://schemas.microsoft.com/office/powerpoint/2010/main" val="26501632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ChangeArrowheads="1" noTextEdit="1"/>
          </p:cNvSpPr>
          <p:nvPr>
            <p:ph type="sldImg"/>
          </p:nvPr>
        </p:nvSpPr>
        <p:spPr>
          <a:xfrm>
            <a:off x="2698750" y="509588"/>
            <a:ext cx="4530725" cy="2549525"/>
          </a:xfrm>
          <a:ln/>
        </p:spPr>
      </p:sp>
      <p:sp>
        <p:nvSpPr>
          <p:cNvPr id="76803" name="备注占位符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要求坐标变换公式，实际上就是求两组基之间的过渡矩阵。</a:t>
            </a:r>
          </a:p>
        </p:txBody>
      </p:sp>
      <p:sp>
        <p:nvSpPr>
          <p:cNvPr id="76804" name="灯片编号占位符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26179AB-0BC3-4334-BF84-B5D90E7C67EB}" type="slidenum">
              <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0683671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ChangeArrowheads="1" noTextEdit="1"/>
          </p:cNvSpPr>
          <p:nvPr>
            <p:ph type="sldImg"/>
          </p:nvPr>
        </p:nvSpPr>
        <p:spPr>
          <a:xfrm>
            <a:off x="2698750" y="509588"/>
            <a:ext cx="4530725" cy="2549525"/>
          </a:xfrm>
          <a:ln/>
        </p:spPr>
      </p:sp>
      <p:sp>
        <p:nvSpPr>
          <p:cNvPr id="58371" name="备注占位符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下面看一下两者运算的关系。</a:t>
            </a:r>
          </a:p>
        </p:txBody>
      </p:sp>
      <p:sp>
        <p:nvSpPr>
          <p:cNvPr id="58372" name="灯片编号占位符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91DCAA9-B3C6-4692-8A3F-E0111DEAE318}"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8036096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ChangeArrowheads="1" noTextEdit="1"/>
          </p:cNvSpPr>
          <p:nvPr>
            <p:ph type="sldImg"/>
          </p:nvPr>
        </p:nvSpPr>
        <p:spPr>
          <a:xfrm>
            <a:off x="2698750" y="509588"/>
            <a:ext cx="4530725" cy="2549525"/>
          </a:xfrm>
          <a:ln/>
        </p:spPr>
      </p:sp>
      <p:sp>
        <p:nvSpPr>
          <p:cNvPr id="58371" name="备注占位符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下面看一下两者运算的关系。</a:t>
            </a:r>
          </a:p>
        </p:txBody>
      </p:sp>
      <p:sp>
        <p:nvSpPr>
          <p:cNvPr id="58372" name="灯片编号占位符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91DCAA9-B3C6-4692-8A3F-E0111DEAE318}" type="slidenum">
              <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786789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ChangeArrowheads="1" noTextEdit="1"/>
          </p:cNvSpPr>
          <p:nvPr>
            <p:ph type="sldImg"/>
          </p:nvPr>
        </p:nvSpPr>
        <p:spPr>
          <a:xfrm>
            <a:off x="2698750" y="509588"/>
            <a:ext cx="4530725" cy="2549525"/>
          </a:xfrm>
          <a:ln/>
        </p:spPr>
      </p:sp>
      <p:sp>
        <p:nvSpPr>
          <p:cNvPr id="63491" name="备注占位符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(1)V </a:t>
            </a:r>
            <a:r>
              <a:rPr lang="zh-CN" altLang="en-US"/>
              <a:t>和</a:t>
            </a:r>
            <a:r>
              <a:rPr lang="en-US" altLang="zh-CN"/>
              <a:t>V</a:t>
            </a:r>
            <a:r>
              <a:rPr lang="zh-CN" altLang="en-US"/>
              <a:t>同构；（</a:t>
            </a:r>
            <a:r>
              <a:rPr lang="en-US" altLang="zh-CN"/>
              <a:t>2</a:t>
            </a:r>
            <a:r>
              <a:rPr lang="zh-CN" altLang="en-US"/>
              <a:t>）</a:t>
            </a:r>
            <a:r>
              <a:rPr lang="en-US" altLang="zh-CN"/>
              <a:t>V1</a:t>
            </a:r>
            <a:r>
              <a:rPr lang="zh-CN" altLang="en-US"/>
              <a:t>和</a:t>
            </a:r>
            <a:r>
              <a:rPr lang="en-US" altLang="zh-CN"/>
              <a:t>V2</a:t>
            </a:r>
            <a:r>
              <a:rPr lang="zh-CN" altLang="en-US"/>
              <a:t>同构，</a:t>
            </a:r>
            <a:r>
              <a:rPr lang="en-US" altLang="zh-CN"/>
              <a:t>V2</a:t>
            </a:r>
            <a:r>
              <a:rPr lang="zh-CN" altLang="en-US"/>
              <a:t>和</a:t>
            </a:r>
            <a:r>
              <a:rPr lang="en-US" altLang="zh-CN"/>
              <a:t>V1</a:t>
            </a:r>
            <a:r>
              <a:rPr lang="zh-CN" altLang="en-US"/>
              <a:t>同构；（</a:t>
            </a:r>
            <a:r>
              <a:rPr lang="en-US" altLang="zh-CN"/>
              <a:t>3</a:t>
            </a:r>
            <a:r>
              <a:rPr lang="zh-CN" altLang="en-US"/>
              <a:t>）</a:t>
            </a:r>
            <a:r>
              <a:rPr lang="en-US" altLang="zh-CN"/>
              <a:t>V1</a:t>
            </a:r>
            <a:r>
              <a:rPr lang="zh-CN" altLang="en-US"/>
              <a:t>和</a:t>
            </a:r>
            <a:r>
              <a:rPr lang="en-US" altLang="zh-CN"/>
              <a:t>V2</a:t>
            </a:r>
            <a:r>
              <a:rPr lang="zh-CN" altLang="en-US"/>
              <a:t>同构，</a:t>
            </a:r>
            <a:r>
              <a:rPr lang="en-US" altLang="zh-CN"/>
              <a:t>V2</a:t>
            </a:r>
            <a:r>
              <a:rPr lang="zh-CN" altLang="en-US"/>
              <a:t>和</a:t>
            </a:r>
            <a:r>
              <a:rPr lang="en-US" altLang="zh-CN"/>
              <a:t>V3</a:t>
            </a:r>
            <a:r>
              <a:rPr lang="zh-CN" altLang="en-US"/>
              <a:t>同构，则</a:t>
            </a:r>
            <a:r>
              <a:rPr lang="en-US" altLang="zh-CN"/>
              <a:t>V1</a:t>
            </a:r>
            <a:r>
              <a:rPr lang="zh-CN" altLang="en-US"/>
              <a:t>和</a:t>
            </a:r>
            <a:r>
              <a:rPr lang="en-US" altLang="zh-CN"/>
              <a:t>V3</a:t>
            </a:r>
            <a:r>
              <a:rPr lang="zh-CN" altLang="en-US"/>
              <a:t>同构。</a:t>
            </a:r>
          </a:p>
        </p:txBody>
      </p:sp>
      <p:sp>
        <p:nvSpPr>
          <p:cNvPr id="63492" name="灯片编号占位符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3298DC1-7DD8-4247-BEB5-FD3E8A94D977}" type="slidenum">
              <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6048531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ChangeArrowheads="1" noTextEdit="1"/>
          </p:cNvSpPr>
          <p:nvPr>
            <p:ph type="sldImg"/>
          </p:nvPr>
        </p:nvSpPr>
        <p:spPr>
          <a:xfrm>
            <a:off x="2698750" y="509588"/>
            <a:ext cx="4530725" cy="2549525"/>
          </a:xfrm>
          <a:ln/>
        </p:spPr>
      </p:sp>
      <p:sp>
        <p:nvSpPr>
          <p:cNvPr id="63491" name="备注占位符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(1)V </a:t>
            </a:r>
            <a:r>
              <a:rPr lang="zh-CN" altLang="en-US"/>
              <a:t>和</a:t>
            </a:r>
            <a:r>
              <a:rPr lang="en-US" altLang="zh-CN"/>
              <a:t>V</a:t>
            </a:r>
            <a:r>
              <a:rPr lang="zh-CN" altLang="en-US"/>
              <a:t>同构；（</a:t>
            </a:r>
            <a:r>
              <a:rPr lang="en-US" altLang="zh-CN"/>
              <a:t>2</a:t>
            </a:r>
            <a:r>
              <a:rPr lang="zh-CN" altLang="en-US"/>
              <a:t>）</a:t>
            </a:r>
            <a:r>
              <a:rPr lang="en-US" altLang="zh-CN"/>
              <a:t>V1</a:t>
            </a:r>
            <a:r>
              <a:rPr lang="zh-CN" altLang="en-US"/>
              <a:t>和</a:t>
            </a:r>
            <a:r>
              <a:rPr lang="en-US" altLang="zh-CN"/>
              <a:t>V2</a:t>
            </a:r>
            <a:r>
              <a:rPr lang="zh-CN" altLang="en-US"/>
              <a:t>同构，</a:t>
            </a:r>
            <a:r>
              <a:rPr lang="en-US" altLang="zh-CN"/>
              <a:t>V2</a:t>
            </a:r>
            <a:r>
              <a:rPr lang="zh-CN" altLang="en-US"/>
              <a:t>和</a:t>
            </a:r>
            <a:r>
              <a:rPr lang="en-US" altLang="zh-CN"/>
              <a:t>V1</a:t>
            </a:r>
            <a:r>
              <a:rPr lang="zh-CN" altLang="en-US"/>
              <a:t>同构；（</a:t>
            </a:r>
            <a:r>
              <a:rPr lang="en-US" altLang="zh-CN"/>
              <a:t>3</a:t>
            </a:r>
            <a:r>
              <a:rPr lang="zh-CN" altLang="en-US"/>
              <a:t>）</a:t>
            </a:r>
            <a:r>
              <a:rPr lang="en-US" altLang="zh-CN"/>
              <a:t>V1</a:t>
            </a:r>
            <a:r>
              <a:rPr lang="zh-CN" altLang="en-US"/>
              <a:t>和</a:t>
            </a:r>
            <a:r>
              <a:rPr lang="en-US" altLang="zh-CN"/>
              <a:t>V2</a:t>
            </a:r>
            <a:r>
              <a:rPr lang="zh-CN" altLang="en-US"/>
              <a:t>同构，</a:t>
            </a:r>
            <a:r>
              <a:rPr lang="en-US" altLang="zh-CN"/>
              <a:t>V2</a:t>
            </a:r>
            <a:r>
              <a:rPr lang="zh-CN" altLang="en-US"/>
              <a:t>和</a:t>
            </a:r>
            <a:r>
              <a:rPr lang="en-US" altLang="zh-CN"/>
              <a:t>V3</a:t>
            </a:r>
            <a:r>
              <a:rPr lang="zh-CN" altLang="en-US"/>
              <a:t>同构，则</a:t>
            </a:r>
            <a:r>
              <a:rPr lang="en-US" altLang="zh-CN"/>
              <a:t>V1</a:t>
            </a:r>
            <a:r>
              <a:rPr lang="zh-CN" altLang="en-US"/>
              <a:t>和</a:t>
            </a:r>
            <a:r>
              <a:rPr lang="en-US" altLang="zh-CN"/>
              <a:t>V3</a:t>
            </a:r>
            <a:r>
              <a:rPr lang="zh-CN" altLang="en-US"/>
              <a:t>同构。</a:t>
            </a:r>
          </a:p>
        </p:txBody>
      </p:sp>
      <p:sp>
        <p:nvSpPr>
          <p:cNvPr id="63492" name="灯片编号占位符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3298DC1-7DD8-4247-BEB5-FD3E8A94D977}" type="slidenum">
              <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5342293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ChangeArrowheads="1" noTextEdit="1"/>
          </p:cNvSpPr>
          <p:nvPr>
            <p:ph type="sldImg"/>
          </p:nvPr>
        </p:nvSpPr>
        <p:spPr>
          <a:xfrm>
            <a:off x="2698750" y="509588"/>
            <a:ext cx="4530725" cy="2549525"/>
          </a:xfrm>
          <a:ln/>
        </p:spPr>
      </p:sp>
      <p:sp>
        <p:nvSpPr>
          <p:cNvPr id="4099"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在通常的三维几何空间中，过原点的共面向量集，按几何向量的加法与数乘运算构成一个向量空间，类似地，过原点的共线向量集也可构成一个向量空间，这些向量空间都可看成是三维几何空间的子空间。在</a:t>
            </a:r>
            <a:r>
              <a:rPr lang="en-US" altLang="zh-CN"/>
              <a:t>n </a:t>
            </a:r>
            <a:r>
              <a:rPr lang="zh-CN" altLang="en-US"/>
              <a:t>维线性空间中，可以引进子空间的概念。</a:t>
            </a:r>
          </a:p>
        </p:txBody>
      </p:sp>
      <p:sp>
        <p:nvSpPr>
          <p:cNvPr id="4100"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3760EE2A-1875-408F-8D50-84183652EDAF}" type="slidenum">
              <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56</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7048351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ChangeArrowheads="1" noTextEdit="1"/>
          </p:cNvSpPr>
          <p:nvPr>
            <p:ph type="sldImg"/>
          </p:nvPr>
        </p:nvSpPr>
        <p:spPr>
          <a:xfrm>
            <a:off x="2698750" y="509588"/>
            <a:ext cx="4530725" cy="2549525"/>
          </a:xfrm>
          <a:ln/>
        </p:spPr>
      </p:sp>
      <p:sp>
        <p:nvSpPr>
          <p:cNvPr id="14339"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K1=3k3-4k4; k2=-2k3+k4, </a:t>
            </a:r>
            <a:r>
              <a:rPr lang="zh-CN" altLang="en-US"/>
              <a:t>带入到 </a:t>
            </a:r>
            <a:r>
              <a:rPr lang="en-US" altLang="zh-CN"/>
              <a:t>k1f1+k2f2+k3f3+k4f4=0</a:t>
            </a:r>
            <a:r>
              <a:rPr lang="zh-CN" altLang="en-US"/>
              <a:t>中，合并同类项，令</a:t>
            </a:r>
            <a:r>
              <a:rPr lang="en-US" altLang="zh-CN"/>
              <a:t>k3</a:t>
            </a:r>
            <a:r>
              <a:rPr lang="zh-CN" altLang="en-US"/>
              <a:t>和</a:t>
            </a:r>
            <a:r>
              <a:rPr lang="en-US" altLang="zh-CN"/>
              <a:t>k4</a:t>
            </a:r>
            <a:r>
              <a:rPr lang="zh-CN" altLang="en-US"/>
              <a:t>的系数为</a:t>
            </a:r>
            <a:r>
              <a:rPr lang="en-US" altLang="zh-CN"/>
              <a:t>0</a:t>
            </a:r>
            <a:r>
              <a:rPr lang="zh-CN" altLang="en-US"/>
              <a:t>，可以得到</a:t>
            </a:r>
            <a:r>
              <a:rPr lang="en-US" altLang="zh-CN"/>
              <a:t>f3,f4</a:t>
            </a:r>
            <a:r>
              <a:rPr lang="zh-CN" altLang="en-US"/>
              <a:t>的表达式。</a:t>
            </a:r>
          </a:p>
        </p:txBody>
      </p:sp>
      <p:sp>
        <p:nvSpPr>
          <p:cNvPr id="14340"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E9CA44A3-87BA-481F-A562-A50AE7C12528}" type="slidenum">
              <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65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7221766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ChangeArrowheads="1" noTextEdit="1"/>
          </p:cNvSpPr>
          <p:nvPr>
            <p:ph type="sldImg"/>
          </p:nvPr>
        </p:nvSpPr>
        <p:spPr bwMode="auto">
          <a:xfrm>
            <a:off x="2925763" y="849313"/>
            <a:ext cx="4076700" cy="229393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123</a:t>
            </a:r>
            <a:endParaRPr lang="zh-CN" altLang="en-US"/>
          </a:p>
        </p:txBody>
      </p:sp>
      <p:sp>
        <p:nvSpPr>
          <p:cNvPr id="2048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DD7E03F-8B36-4BD1-920F-E622EEC2E1A6}" type="slidenum">
              <a:rPr kumimoji="1" lang="zh-CN" altLang="en-US" sz="1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96</a:t>
            </a:fld>
            <a:endParaRPr kumimoji="1" lang="zh-CN" altLang="en-US" sz="1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4835058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ChangeArrowheads="1" noTextEdit="1"/>
          </p:cNvSpPr>
          <p:nvPr>
            <p:ph type="sldImg"/>
          </p:nvPr>
        </p:nvSpPr>
        <p:spPr bwMode="auto">
          <a:xfrm>
            <a:off x="2925763" y="849313"/>
            <a:ext cx="4076700" cy="229393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证明时将过渡矩阵和矩阵表示分别写</a:t>
            </a:r>
            <a:r>
              <a:rPr lang="en-US" altLang="zh-CN"/>
              <a:t>4</a:t>
            </a:r>
            <a:r>
              <a:rPr lang="zh-CN" altLang="en-US"/>
              <a:t>个式子，然后代入转换一下即可。</a:t>
            </a:r>
          </a:p>
        </p:txBody>
      </p:sp>
      <p:sp>
        <p:nvSpPr>
          <p:cNvPr id="4" name="灯片编号占位符 3"/>
          <p:cNvSpPr>
            <a:spLocks noGrp="1"/>
          </p:cNvSpPr>
          <p:nvPr>
            <p:ph type="sldNum" sz="quarter" idx="5"/>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A6D6483B-6B54-4ABC-8866-A7DFAA7AE84C}"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97</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8351841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ChangeArrowheads="1" noTextEdit="1"/>
          </p:cNvSpPr>
          <p:nvPr>
            <p:ph type="sldImg"/>
          </p:nvPr>
        </p:nvSpPr>
        <p:spPr bwMode="auto">
          <a:xfrm>
            <a:off x="2925763" y="849313"/>
            <a:ext cx="4076700" cy="229393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线性变换是线性空间到自身的线性映射。</a:t>
            </a:r>
          </a:p>
        </p:txBody>
      </p:sp>
      <p:sp>
        <p:nvSpPr>
          <p:cNvPr id="4" name="灯片编号占位符 3"/>
          <p:cNvSpPr>
            <a:spLocks noGrp="1"/>
          </p:cNvSpPr>
          <p:nvPr>
            <p:ph type="sldNum" sz="quarter" idx="5"/>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7EF62882-4E3F-4318-851F-5C1442D323A2}"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100</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736950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ChangeArrowheads="1" noTextEdit="1"/>
          </p:cNvSpPr>
          <p:nvPr>
            <p:ph type="sldImg"/>
          </p:nvPr>
        </p:nvSpPr>
        <p:spPr>
          <a:xfrm>
            <a:off x="2698750" y="509588"/>
            <a:ext cx="4530725" cy="2549525"/>
          </a:xfrm>
          <a:ln/>
        </p:spPr>
      </p:sp>
      <p:sp>
        <p:nvSpPr>
          <p:cNvPr id="9219" name="备注占位符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 线性空间是线性代数最基本的概念，也是我们碰到的第一个</a:t>
            </a:r>
            <a:r>
              <a:rPr lang="zh-CN" altLang="en-US" dirty="0">
                <a:solidFill>
                  <a:schemeClr val="accent2"/>
                </a:solidFill>
              </a:rPr>
              <a:t>抽象概念</a:t>
            </a:r>
            <a:r>
              <a:rPr lang="zh-CN" altLang="en-US" dirty="0"/>
              <a:t>。</a:t>
            </a:r>
            <a:endParaRPr lang="en-US" altLang="zh-CN" dirty="0"/>
          </a:p>
          <a:p>
            <a:r>
              <a:rPr lang="zh-CN" altLang="en-US" dirty="0"/>
              <a:t>在介绍线性空间的概念之前，先看几个例子。（笔记）从这几个例子中看到，所涉及的对象虽然不同，</a:t>
            </a:r>
            <a:endParaRPr lang="en-US" altLang="zh-CN" dirty="0"/>
          </a:p>
          <a:p>
            <a:r>
              <a:rPr lang="zh-CN" altLang="en-US" dirty="0"/>
              <a:t>但他们有共同之处，都可以定义加法和数乘运算，而且关于这两种运算都满足八条性质。还可以举出很多例子，</a:t>
            </a:r>
            <a:endParaRPr lang="en-US" altLang="zh-CN" dirty="0"/>
          </a:p>
          <a:p>
            <a:r>
              <a:rPr lang="zh-CN" altLang="en-US" dirty="0"/>
              <a:t>都有这些例子的共同之处。为此，我们把他们统一起来加以研究，引入线性空间的概念。</a:t>
            </a:r>
          </a:p>
        </p:txBody>
      </p:sp>
      <p:sp>
        <p:nvSpPr>
          <p:cNvPr id="9220" name="灯片编号占位符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4A3FEB2-B9C5-4ED1-AEA5-63391E6B44A6}" type="slidenum">
              <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4338302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ChangeArrowheads="1" noTextEdit="1"/>
          </p:cNvSpPr>
          <p:nvPr>
            <p:ph type="sldImg"/>
          </p:nvPr>
        </p:nvSpPr>
        <p:spPr bwMode="auto">
          <a:xfrm>
            <a:off x="2925763" y="849313"/>
            <a:ext cx="4076700" cy="229393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10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5C7B2DCD-3514-4984-8FE5-67E5D7EB7D17}"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457200" rtl="0" eaLnBrk="1" fontAlgn="base" latinLnBrk="0" hangingPunct="1">
                <a:lnSpc>
                  <a:spcPct val="100000"/>
                </a:lnSpc>
                <a:spcBef>
                  <a:spcPct val="0"/>
                </a:spcBef>
                <a:spcAft>
                  <a:spcPct val="0"/>
                </a:spcAft>
                <a:buClrTx/>
                <a:buSzTx/>
                <a:buFontTx/>
                <a:buNone/>
                <a:tabLst/>
                <a:defRPr/>
              </a:pPr>
              <a:t>116</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99356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p:nvPr>
        </p:nvSpPr>
        <p:spPr>
          <a:xfrm>
            <a:off x="2698750" y="509588"/>
            <a:ext cx="4530725" cy="2549525"/>
          </a:xfrm>
          <a:ln/>
        </p:spPr>
      </p:sp>
      <p:sp>
        <p:nvSpPr>
          <p:cNvPr id="11267" name="备注占位符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268" name="灯片编号占位符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fld id="{5744E4CE-02C8-4055-A334-DA460CCA5B1A}" type="slidenum">
              <a:rPr lang="en-US" altLang="zh-CN" sz="1200"/>
              <a:pPr/>
              <a:t>6</a:t>
            </a:fld>
            <a:endParaRPr lang="en-US" altLang="zh-CN"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p:nvPr>
        </p:nvSpPr>
        <p:spPr>
          <a:xfrm>
            <a:off x="2698750" y="509588"/>
            <a:ext cx="4530725" cy="2549525"/>
          </a:xfrm>
          <a:ln/>
        </p:spPr>
      </p:sp>
      <p:sp>
        <p:nvSpPr>
          <p:cNvPr id="11267" name="备注占位符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268" name="灯片编号占位符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fld id="{5744E4CE-02C8-4055-A334-DA460CCA5B1A}" type="slidenum">
              <a:rPr lang="en-US" altLang="zh-CN" sz="1200"/>
              <a:pPr/>
              <a:t>7</a:t>
            </a:fld>
            <a:endParaRPr lang="en-US" altLang="zh-CN" sz="1200"/>
          </a:p>
        </p:txBody>
      </p:sp>
    </p:spTree>
    <p:extLst>
      <p:ext uri="{BB962C8B-B14F-4D97-AF65-F5344CB8AC3E}">
        <p14:creationId xmlns:p14="http://schemas.microsoft.com/office/powerpoint/2010/main" val="2986400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ChangeArrowheads="1" noTextEdit="1"/>
          </p:cNvSpPr>
          <p:nvPr>
            <p:ph type="sldImg"/>
          </p:nvPr>
        </p:nvSpPr>
        <p:spPr>
          <a:xfrm>
            <a:off x="2698750" y="509588"/>
            <a:ext cx="4530725" cy="2549525"/>
          </a:xfrm>
          <a:ln/>
        </p:spPr>
      </p:sp>
      <p:sp>
        <p:nvSpPr>
          <p:cNvPr id="17411" name="备注占位符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回顾一下线性空间的定义，非空集合；数域；定义两种运算：加法和数乘；集合对于这两种运算具有封闭性；这两种运算要满足八条规律。</a:t>
            </a:r>
          </a:p>
          <a:p>
            <a:endParaRPr lang="zh-CN" altLang="en-US"/>
          </a:p>
        </p:txBody>
      </p:sp>
      <p:sp>
        <p:nvSpPr>
          <p:cNvPr id="17412" name="灯片编号占位符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fld id="{7251EBC6-59F6-4C49-9BBB-B5508072056C}" type="slidenum">
              <a:rPr lang="en-US" altLang="zh-CN" sz="1200"/>
              <a:pPr/>
              <a:t>8</a:t>
            </a:fld>
            <a:endParaRPr lang="en-US" altLang="zh-CN"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ChangeArrowheads="1" noTextEdit="1"/>
          </p:cNvSpPr>
          <p:nvPr>
            <p:ph type="sldImg"/>
          </p:nvPr>
        </p:nvSpPr>
        <p:spPr>
          <a:xfrm>
            <a:off x="2698750" y="509588"/>
            <a:ext cx="4530725" cy="2549525"/>
          </a:xfrm>
          <a:ln/>
        </p:spPr>
      </p:sp>
      <p:sp>
        <p:nvSpPr>
          <p:cNvPr id="26627" name="备注占位符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a:t>
            </a:r>
            <a:r>
              <a:rPr lang="en-US" altLang="zh-CN"/>
              <a:t>1</a:t>
            </a:r>
            <a:r>
              <a:rPr lang="zh-CN" altLang="en-US"/>
              <a:t>）加法交换律；（</a:t>
            </a:r>
            <a:r>
              <a:rPr lang="en-US" altLang="zh-CN"/>
              <a:t>2</a:t>
            </a:r>
            <a:r>
              <a:rPr lang="zh-CN" altLang="en-US"/>
              <a:t>）加法结合律；（</a:t>
            </a:r>
            <a:r>
              <a:rPr lang="en-US" altLang="zh-CN"/>
              <a:t>3</a:t>
            </a:r>
            <a:r>
              <a:rPr lang="zh-CN" altLang="en-US"/>
              <a:t>）零元素；（</a:t>
            </a:r>
            <a:r>
              <a:rPr lang="en-US" altLang="zh-CN"/>
              <a:t>4</a:t>
            </a:r>
            <a:r>
              <a:rPr lang="zh-CN" altLang="en-US"/>
              <a:t>）负元素。</a:t>
            </a:r>
          </a:p>
        </p:txBody>
      </p:sp>
      <p:sp>
        <p:nvSpPr>
          <p:cNvPr id="26628" name="灯片编号占位符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fld id="{F2A7F1B3-8333-46DD-8946-90C8769ED3AB}" type="slidenum">
              <a:rPr lang="en-US" altLang="zh-CN" sz="1200"/>
              <a:pPr/>
              <a:t>14</a:t>
            </a:fld>
            <a:endParaRPr lang="en-US" altLang="zh-CN"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ChangeArrowheads="1" noTextEdit="1"/>
          </p:cNvSpPr>
          <p:nvPr>
            <p:ph type="sldImg"/>
          </p:nvPr>
        </p:nvSpPr>
        <p:spPr>
          <a:xfrm>
            <a:off x="2698750" y="509588"/>
            <a:ext cx="4530725" cy="2549525"/>
          </a:xfrm>
          <a:ln/>
        </p:spPr>
      </p:sp>
      <p:sp>
        <p:nvSpPr>
          <p:cNvPr id="28675" name="备注占位符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对于</a:t>
            </a:r>
            <a:r>
              <a:rPr lang="en-US" altLang="zh-CN"/>
              <a:t>R+</a:t>
            </a:r>
            <a:r>
              <a:rPr lang="zh-CN" altLang="en-US"/>
              <a:t>中的元素应用新定义的加法和惩罚</a:t>
            </a:r>
          </a:p>
        </p:txBody>
      </p:sp>
      <p:sp>
        <p:nvSpPr>
          <p:cNvPr id="28676" name="灯片编号占位符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fld id="{71A61EE5-35AC-4FC4-9B9C-36DF8D7F00ED}" type="slidenum">
              <a:rPr lang="en-US" altLang="zh-CN" sz="1200"/>
              <a:pPr/>
              <a:t>15</a:t>
            </a:fld>
            <a:endParaRPr lang="en-US" altLang="zh-CN"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ChangeArrowheads="1" noTextEdit="1"/>
          </p:cNvSpPr>
          <p:nvPr>
            <p:ph type="sldImg"/>
          </p:nvPr>
        </p:nvSpPr>
        <p:spPr>
          <a:xfrm>
            <a:off x="2698750" y="509588"/>
            <a:ext cx="4530725" cy="2549525"/>
          </a:xfrm>
          <a:ln/>
        </p:spPr>
      </p:sp>
      <p:sp>
        <p:nvSpPr>
          <p:cNvPr id="30723" name="备注占位符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现在我们学过了线性空间的定义，也知道如何去判断一个集合是不是线性空间。下边来介绍一下线性空间的几个简单的性质。</a:t>
            </a:r>
          </a:p>
        </p:txBody>
      </p:sp>
      <p:sp>
        <p:nvSpPr>
          <p:cNvPr id="30724" name="灯片编号占位符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fld id="{2B91AD51-F4A3-4C0F-AE7A-6CE3254ADC24}" type="slidenum">
              <a:rPr lang="en-US" altLang="zh-CN" sz="1200"/>
              <a:pPr/>
              <a:t>16</a:t>
            </a:fld>
            <a:endParaRPr lang="en-US" altLang="zh-CN"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pPr defTabSz="342900" eaLnBrk="1" hangingPunct="1">
              <a:defRPr/>
            </a:pPr>
            <a:r>
              <a:rPr kumimoji="0" lang="zh-CN" altLang="en-US" sz="900">
                <a:solidFill>
                  <a:srgbClr val="898989"/>
                </a:solidFill>
                <a:latin typeface="Calibri" panose="020F0502020204030204" pitchFamily="34" charset="0"/>
              </a:rPr>
              <a:t> </a:t>
            </a:r>
            <a:endParaRPr kumimoji="0" lang="en-US" altLang="zh-CN" sz="900">
              <a:solidFill>
                <a:srgbClr val="898989"/>
              </a:solidFill>
              <a:latin typeface="Calibri" panose="020F0502020204030204" pitchFamily="34" charset="0"/>
            </a:endParaRPr>
          </a:p>
        </p:txBody>
      </p:sp>
      <p:sp>
        <p:nvSpPr>
          <p:cNvPr id="5" name="Footer Placeholder 4"/>
          <p:cNvSpPr>
            <a:spLocks noGrp="1"/>
          </p:cNvSpPr>
          <p:nvPr>
            <p:ph type="ftr" sz="quarter" idx="11"/>
          </p:nvPr>
        </p:nvSpPr>
        <p:spPr/>
        <p:txBody>
          <a:bodyPr/>
          <a:lstStyle/>
          <a:p>
            <a:pPr defTabSz="342900" eaLnBrk="1" hangingPunct="1">
              <a:defRPr/>
            </a:pPr>
            <a:endParaRPr kumimoji="0" lang="en-US" altLang="zh-CN" sz="900">
              <a:solidFill>
                <a:srgbClr val="898989"/>
              </a:solidFill>
              <a:latin typeface="Calibri" panose="020F0502020204030204" pitchFamily="34" charset="0"/>
            </a:endParaRPr>
          </a:p>
        </p:txBody>
      </p:sp>
      <p:sp>
        <p:nvSpPr>
          <p:cNvPr id="6" name="Slide Number Placeholder 5"/>
          <p:cNvSpPr>
            <a:spLocks noGrp="1"/>
          </p:cNvSpPr>
          <p:nvPr>
            <p:ph type="sldNum" sz="quarter" idx="12"/>
          </p:nvPr>
        </p:nvSpPr>
        <p:spPr/>
        <p:txBody>
          <a:bodyPr/>
          <a:lstStyle/>
          <a:p>
            <a:pPr defTabSz="342900" eaLnBrk="1" hangingPunct="1">
              <a:defRPr/>
            </a:pPr>
            <a:fld id="{11DA195D-1C1F-4DFE-B66E-5D1051902169}" type="slidenum">
              <a:rPr kumimoji="0" lang="en-US" altLang="zh-CN" sz="900" smtClean="0">
                <a:solidFill>
                  <a:srgbClr val="898989"/>
                </a:solidFill>
                <a:latin typeface="Calibri" panose="020F0502020204030204" pitchFamily="34" charset="0"/>
              </a:rPr>
              <a:pPr defTabSz="342900" eaLnBrk="1" hangingPunct="1">
                <a:defRPr/>
              </a:pPr>
              <a:t>‹#›</a:t>
            </a:fld>
            <a:endParaRPr kumimoji="0" lang="en-US" altLang="zh-CN" sz="900">
              <a:solidFill>
                <a:srgbClr val="898989"/>
              </a:solidFill>
              <a:latin typeface="Calibri" panose="020F0502020204030204" pitchFamily="34" charset="0"/>
            </a:endParaRPr>
          </a:p>
        </p:txBody>
      </p:sp>
    </p:spTree>
    <p:extLst>
      <p:ext uri="{BB962C8B-B14F-4D97-AF65-F5344CB8AC3E}">
        <p14:creationId xmlns:p14="http://schemas.microsoft.com/office/powerpoint/2010/main" val="566743644"/>
      </p:ext>
    </p:extLst>
  </p:cSld>
  <p:clrMapOvr>
    <a:masterClrMapping/>
  </p:clrMapOvr>
  <p:transition>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defTabSz="342900" eaLnBrk="1" hangingPunct="1">
              <a:defRPr/>
            </a:pPr>
            <a:r>
              <a:rPr kumimoji="0" lang="zh-CN" altLang="en-US" sz="900">
                <a:solidFill>
                  <a:srgbClr val="898989"/>
                </a:solidFill>
                <a:latin typeface="Calibri" panose="020F0502020204030204" pitchFamily="34" charset="0"/>
              </a:rPr>
              <a:t> </a:t>
            </a:r>
            <a:endParaRPr kumimoji="0" lang="en-US" altLang="zh-CN" sz="900">
              <a:solidFill>
                <a:srgbClr val="898989"/>
              </a:solidFill>
              <a:latin typeface="Calibri" panose="020F0502020204030204" pitchFamily="34" charset="0"/>
            </a:endParaRPr>
          </a:p>
        </p:txBody>
      </p:sp>
      <p:sp>
        <p:nvSpPr>
          <p:cNvPr id="5" name="Footer Placeholder 4"/>
          <p:cNvSpPr>
            <a:spLocks noGrp="1"/>
          </p:cNvSpPr>
          <p:nvPr>
            <p:ph type="ftr" sz="quarter" idx="11"/>
          </p:nvPr>
        </p:nvSpPr>
        <p:spPr/>
        <p:txBody>
          <a:bodyPr/>
          <a:lstStyle/>
          <a:p>
            <a:pPr defTabSz="342900" eaLnBrk="1" hangingPunct="1">
              <a:defRPr/>
            </a:pPr>
            <a:endParaRPr kumimoji="0" lang="en-US" altLang="zh-CN" sz="900">
              <a:solidFill>
                <a:srgbClr val="898989"/>
              </a:solidFill>
              <a:latin typeface="Calibri" panose="020F0502020204030204" pitchFamily="34" charset="0"/>
            </a:endParaRPr>
          </a:p>
        </p:txBody>
      </p:sp>
      <p:sp>
        <p:nvSpPr>
          <p:cNvPr id="6" name="Slide Number Placeholder 5"/>
          <p:cNvSpPr>
            <a:spLocks noGrp="1"/>
          </p:cNvSpPr>
          <p:nvPr>
            <p:ph type="sldNum" sz="quarter" idx="12"/>
          </p:nvPr>
        </p:nvSpPr>
        <p:spPr/>
        <p:txBody>
          <a:bodyPr/>
          <a:lstStyle/>
          <a:p>
            <a:pPr defTabSz="342900" eaLnBrk="1" hangingPunct="1">
              <a:defRPr/>
            </a:pPr>
            <a:fld id="{D97A1D67-8796-427A-8B73-9C6F0DC3102D}" type="slidenum">
              <a:rPr kumimoji="0" lang="en-US" altLang="zh-CN" sz="900" smtClean="0">
                <a:solidFill>
                  <a:srgbClr val="898989"/>
                </a:solidFill>
                <a:latin typeface="Calibri" panose="020F0502020204030204" pitchFamily="34" charset="0"/>
              </a:rPr>
              <a:pPr defTabSz="342900" eaLnBrk="1" hangingPunct="1">
                <a:defRPr/>
              </a:pPr>
              <a:t>‹#›</a:t>
            </a:fld>
            <a:endParaRPr kumimoji="0" lang="en-US" altLang="zh-CN" sz="900">
              <a:solidFill>
                <a:srgbClr val="898989"/>
              </a:solidFill>
              <a:latin typeface="Calibri" panose="020F0502020204030204" pitchFamily="34" charset="0"/>
            </a:endParaRPr>
          </a:p>
        </p:txBody>
      </p:sp>
    </p:spTree>
    <p:extLst>
      <p:ext uri="{BB962C8B-B14F-4D97-AF65-F5344CB8AC3E}">
        <p14:creationId xmlns:p14="http://schemas.microsoft.com/office/powerpoint/2010/main" val="1128542979"/>
      </p:ext>
    </p:extLst>
  </p:cSld>
  <p:clrMapOvr>
    <a:masterClrMapping/>
  </p:clrMapOvr>
  <p:transition>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0362"/>
            <a:ext cx="2628900"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838201" y="360364"/>
            <a:ext cx="7734300" cy="5811837"/>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pPr defTabSz="342900" eaLnBrk="1" hangingPunct="1">
              <a:defRPr/>
            </a:pPr>
            <a:r>
              <a:rPr kumimoji="0" lang="zh-CN" altLang="en-US" sz="900">
                <a:solidFill>
                  <a:srgbClr val="898989"/>
                </a:solidFill>
                <a:latin typeface="Calibri" panose="020F0502020204030204" pitchFamily="34" charset="0"/>
              </a:rPr>
              <a:t> </a:t>
            </a:r>
            <a:endParaRPr kumimoji="0" lang="en-US" altLang="zh-CN" sz="900">
              <a:solidFill>
                <a:srgbClr val="898989"/>
              </a:solidFill>
              <a:latin typeface="Calibri" panose="020F0502020204030204" pitchFamily="34" charset="0"/>
            </a:endParaRPr>
          </a:p>
        </p:txBody>
      </p:sp>
      <p:sp>
        <p:nvSpPr>
          <p:cNvPr id="5" name="Footer Placeholder 4"/>
          <p:cNvSpPr>
            <a:spLocks noGrp="1"/>
          </p:cNvSpPr>
          <p:nvPr>
            <p:ph type="ftr" sz="quarter" idx="11"/>
          </p:nvPr>
        </p:nvSpPr>
        <p:spPr/>
        <p:txBody>
          <a:bodyPr/>
          <a:lstStyle/>
          <a:p>
            <a:pPr defTabSz="342900" eaLnBrk="1" hangingPunct="1">
              <a:defRPr/>
            </a:pPr>
            <a:endParaRPr kumimoji="0" lang="en-US" altLang="zh-CN" sz="900">
              <a:solidFill>
                <a:srgbClr val="898989"/>
              </a:solidFill>
              <a:latin typeface="Calibri" panose="020F0502020204030204" pitchFamily="34" charset="0"/>
            </a:endParaRPr>
          </a:p>
        </p:txBody>
      </p:sp>
      <p:sp>
        <p:nvSpPr>
          <p:cNvPr id="6" name="Slide Number Placeholder 5"/>
          <p:cNvSpPr>
            <a:spLocks noGrp="1"/>
          </p:cNvSpPr>
          <p:nvPr>
            <p:ph type="sldNum" sz="quarter" idx="12"/>
          </p:nvPr>
        </p:nvSpPr>
        <p:spPr/>
        <p:txBody>
          <a:bodyPr/>
          <a:lstStyle/>
          <a:p>
            <a:pPr defTabSz="342900" eaLnBrk="1" hangingPunct="1">
              <a:defRPr/>
            </a:pPr>
            <a:fld id="{2CAAC5FD-FCAE-4B91-9D19-BCAFF0808A00}" type="slidenum">
              <a:rPr kumimoji="0" lang="en-US" altLang="zh-CN" sz="900" smtClean="0">
                <a:solidFill>
                  <a:srgbClr val="898989"/>
                </a:solidFill>
                <a:latin typeface="Calibri" panose="020F0502020204030204" pitchFamily="34" charset="0"/>
              </a:rPr>
              <a:pPr defTabSz="342900" eaLnBrk="1" hangingPunct="1">
                <a:defRPr/>
              </a:pPr>
              <a:t>‹#›</a:t>
            </a:fld>
            <a:endParaRPr kumimoji="0" lang="en-US" altLang="zh-CN" sz="900">
              <a:solidFill>
                <a:srgbClr val="898989"/>
              </a:solidFill>
              <a:latin typeface="Calibri" panose="020F0502020204030204" pitchFamily="34" charset="0"/>
            </a:endParaRPr>
          </a:p>
        </p:txBody>
      </p:sp>
    </p:spTree>
    <p:extLst>
      <p:ext uri="{BB962C8B-B14F-4D97-AF65-F5344CB8AC3E}">
        <p14:creationId xmlns:p14="http://schemas.microsoft.com/office/powerpoint/2010/main" val="126372244"/>
      </p:ext>
    </p:extLst>
  </p:cSld>
  <p:clrMapOvr>
    <a:masterClrMapping/>
  </p:clrMapOvr>
  <p:transition>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2" y="228603"/>
            <a:ext cx="12012084"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35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35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35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35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35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35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35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48140" name="Rectangle 12"/>
          <p:cNvSpPr>
            <a:spLocks noGrp="1" noChangeArrowheads="1"/>
          </p:cNvSpPr>
          <p:nvPr>
            <p:ph type="ctrTitle"/>
          </p:nvPr>
        </p:nvSpPr>
        <p:spPr>
          <a:xfrm>
            <a:off x="1219200" y="609600"/>
            <a:ext cx="10363200" cy="381000"/>
          </a:xfrm>
        </p:spPr>
        <p:txBody>
          <a:bodyPr/>
          <a:lstStyle>
            <a:lvl1pPr>
              <a:defRPr/>
            </a:lvl1pPr>
          </a:lstStyle>
          <a:p>
            <a:r>
              <a:rPr lang="zh-CN" altLang="en-US"/>
              <a:t>北京大学博士学位论文－</a:t>
            </a:r>
            <a:r>
              <a:rPr lang="en-US" altLang="zh-CN"/>
              <a:t>Weyl</a:t>
            </a:r>
            <a:r>
              <a:rPr lang="zh-CN" altLang="en-US"/>
              <a:t>变换</a:t>
            </a:r>
          </a:p>
        </p:txBody>
      </p:sp>
      <p:sp>
        <p:nvSpPr>
          <p:cNvPr id="48141" name="Rectangle 13"/>
          <p:cNvSpPr>
            <a:spLocks noGrp="1" noChangeArrowheads="1"/>
          </p:cNvSpPr>
          <p:nvPr>
            <p:ph type="subTitle" idx="1"/>
          </p:nvPr>
        </p:nvSpPr>
        <p:spPr>
          <a:xfrm>
            <a:off x="1828800" y="3886200"/>
            <a:ext cx="85344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1320800" y="6248400"/>
            <a:ext cx="2540000" cy="457200"/>
          </a:xfrm>
        </p:spPr>
        <p:txBody>
          <a:bodyPr/>
          <a:lstStyle>
            <a:lvl1pPr>
              <a:defRPr>
                <a:solidFill>
                  <a:schemeClr val="bg2"/>
                </a:solidFill>
              </a:defRPr>
            </a:lvl1pPr>
          </a:lstStyle>
          <a:p>
            <a:pPr>
              <a:defRPr/>
            </a:pPr>
            <a:r>
              <a:rPr kumimoji="0" lang="zh-CN" altLang="en-US">
                <a:solidFill>
                  <a:srgbClr val="1C1C1C"/>
                </a:solidFill>
              </a:rPr>
              <a:t> </a:t>
            </a:r>
            <a:endParaRPr kumimoji="0" lang="en-US" altLang="zh-CN">
              <a:solidFill>
                <a:srgbClr val="1C1C1C"/>
              </a:solidFill>
            </a:endParaRPr>
          </a:p>
        </p:txBody>
      </p:sp>
      <p:sp>
        <p:nvSpPr>
          <p:cNvPr id="15" name="Rectangle 15"/>
          <p:cNvSpPr>
            <a:spLocks noGrp="1" noChangeArrowheads="1"/>
          </p:cNvSpPr>
          <p:nvPr>
            <p:ph type="ftr" sz="quarter" idx="11"/>
          </p:nvPr>
        </p:nvSpPr>
        <p:spPr>
          <a:xfrm>
            <a:off x="4572000" y="6248400"/>
            <a:ext cx="3860800" cy="457200"/>
          </a:xfrm>
        </p:spPr>
        <p:txBody>
          <a:bodyPr/>
          <a:lstStyle>
            <a:lvl1pPr>
              <a:defRPr>
                <a:solidFill>
                  <a:schemeClr val="bg2"/>
                </a:solidFill>
              </a:defRPr>
            </a:lvl1pPr>
          </a:lstStyle>
          <a:p>
            <a:pPr>
              <a:defRPr/>
            </a:pPr>
            <a:endParaRPr kumimoji="0" lang="en-US" altLang="zh-CN">
              <a:solidFill>
                <a:srgbClr val="1C1C1C"/>
              </a:solidFill>
            </a:endParaRPr>
          </a:p>
        </p:txBody>
      </p:sp>
      <p:sp>
        <p:nvSpPr>
          <p:cNvPr id="16" name="Rectangle 16"/>
          <p:cNvSpPr>
            <a:spLocks noGrp="1" noChangeArrowheads="1"/>
          </p:cNvSpPr>
          <p:nvPr>
            <p:ph type="sldNum" sz="quarter" idx="12"/>
          </p:nvPr>
        </p:nvSpPr>
        <p:spPr>
          <a:xfrm>
            <a:off x="9144000" y="6248400"/>
            <a:ext cx="2540000" cy="457200"/>
          </a:xfrm>
        </p:spPr>
        <p:txBody>
          <a:bodyPr/>
          <a:lstStyle>
            <a:lvl1pPr>
              <a:defRPr>
                <a:solidFill>
                  <a:schemeClr val="bg2"/>
                </a:solidFill>
              </a:defRPr>
            </a:lvl1pPr>
          </a:lstStyle>
          <a:p>
            <a:fld id="{9E0D425A-48ED-45D3-9AE8-22C95A6F9ECE}" type="slidenum">
              <a:rPr kumimoji="0" lang="en-US" altLang="zh-CN" smtClean="0">
                <a:solidFill>
                  <a:srgbClr val="1C1C1C"/>
                </a:solidFill>
              </a:rPr>
              <a:pPr/>
              <a:t>‹#›</a:t>
            </a:fld>
            <a:endParaRPr kumimoji="0" lang="en-US" altLang="zh-CN">
              <a:solidFill>
                <a:srgbClr val="1C1C1C"/>
              </a:solidFill>
            </a:endParaRPr>
          </a:p>
        </p:txBody>
      </p:sp>
    </p:spTree>
    <p:extLst>
      <p:ext uri="{BB962C8B-B14F-4D97-AF65-F5344CB8AC3E}">
        <p14:creationId xmlns:p14="http://schemas.microsoft.com/office/powerpoint/2010/main" val="4046205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a:lstStyle>
            <a:lvl1pPr>
              <a:defRPr/>
            </a:lvl1pPr>
          </a:lstStyle>
          <a:p>
            <a:pPr>
              <a:defRPr/>
            </a:pPr>
            <a:r>
              <a:rPr kumimoji="0" lang="zh-CN" altLang="en-US">
                <a:solidFill>
                  <a:srgbClr val="000000"/>
                </a:solidFill>
              </a:rPr>
              <a:t> </a:t>
            </a:r>
            <a:endParaRPr kumimoji="0"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kumimoji="0"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fld id="{89799F26-E3E5-4F6F-9872-A21358C3BDF9}" type="slidenum">
              <a:rPr kumimoji="0" lang="en-US" altLang="zh-CN" smtClean="0">
                <a:solidFill>
                  <a:srgbClr val="000000"/>
                </a:solidFill>
              </a:rPr>
              <a:pPr/>
              <a:t>‹#›</a:t>
            </a:fld>
            <a:endParaRPr kumimoji="0" lang="en-US" altLang="zh-CN">
              <a:solidFill>
                <a:srgbClr val="000000"/>
              </a:solidFill>
            </a:endParaRPr>
          </a:p>
        </p:txBody>
      </p:sp>
    </p:spTree>
    <p:extLst>
      <p:ext uri="{BB962C8B-B14F-4D97-AF65-F5344CB8AC3E}">
        <p14:creationId xmlns:p14="http://schemas.microsoft.com/office/powerpoint/2010/main" val="9834059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r>
              <a:rPr kumimoji="0" lang="zh-CN" altLang="en-US">
                <a:solidFill>
                  <a:srgbClr val="000000"/>
                </a:solidFill>
              </a:rPr>
              <a:t> </a:t>
            </a:r>
            <a:endParaRPr kumimoji="0"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kumimoji="0"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fld id="{CB6CDEC3-01D6-43B5-924F-A5439378DD1A}" type="slidenum">
              <a:rPr kumimoji="0" lang="en-US" altLang="zh-CN" smtClean="0">
                <a:solidFill>
                  <a:srgbClr val="000000"/>
                </a:solidFill>
              </a:rPr>
              <a:pPr/>
              <a:t>‹#›</a:t>
            </a:fld>
            <a:endParaRPr kumimoji="0" lang="en-US" altLang="zh-CN">
              <a:solidFill>
                <a:srgbClr val="000000"/>
              </a:solidFill>
            </a:endParaRPr>
          </a:p>
        </p:txBody>
      </p:sp>
    </p:spTree>
    <p:extLst>
      <p:ext uri="{BB962C8B-B14F-4D97-AF65-F5344CB8AC3E}">
        <p14:creationId xmlns:p14="http://schemas.microsoft.com/office/powerpoint/2010/main" val="2410801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422400" y="1447800"/>
            <a:ext cx="5080000" cy="46482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705600" y="1447800"/>
            <a:ext cx="5080000" cy="46482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p:cNvSpPr>
            <a:spLocks noGrp="1" noChangeArrowheads="1"/>
          </p:cNvSpPr>
          <p:nvPr>
            <p:ph type="dt" sz="half" idx="10"/>
          </p:nvPr>
        </p:nvSpPr>
        <p:spPr>
          <a:ln/>
        </p:spPr>
        <p:txBody>
          <a:bodyPr/>
          <a:lstStyle>
            <a:lvl1pPr>
              <a:defRPr/>
            </a:lvl1pPr>
          </a:lstStyle>
          <a:p>
            <a:pPr>
              <a:defRPr/>
            </a:pPr>
            <a:r>
              <a:rPr kumimoji="0" lang="zh-CN" altLang="en-US">
                <a:solidFill>
                  <a:srgbClr val="000000"/>
                </a:solidFill>
              </a:rPr>
              <a:t> </a:t>
            </a:r>
            <a:endParaRPr kumimoji="0"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kumimoji="0"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fld id="{64DF9A94-B4FE-4245-B835-B5A8845469EB}" type="slidenum">
              <a:rPr kumimoji="0" lang="en-US" altLang="zh-CN" smtClean="0">
                <a:solidFill>
                  <a:srgbClr val="000000"/>
                </a:solidFill>
              </a:rPr>
              <a:pPr/>
              <a:t>‹#›</a:t>
            </a:fld>
            <a:endParaRPr kumimoji="0" lang="en-US" altLang="zh-CN">
              <a:solidFill>
                <a:srgbClr val="000000"/>
              </a:solidFill>
            </a:endParaRPr>
          </a:p>
        </p:txBody>
      </p:sp>
    </p:spTree>
    <p:extLst>
      <p:ext uri="{BB962C8B-B14F-4D97-AF65-F5344CB8AC3E}">
        <p14:creationId xmlns:p14="http://schemas.microsoft.com/office/powerpoint/2010/main" val="18926382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1"/>
          <p:cNvSpPr>
            <a:spLocks noGrp="1" noChangeArrowheads="1"/>
          </p:cNvSpPr>
          <p:nvPr>
            <p:ph type="dt" sz="half" idx="10"/>
          </p:nvPr>
        </p:nvSpPr>
        <p:spPr>
          <a:ln/>
        </p:spPr>
        <p:txBody>
          <a:bodyPr/>
          <a:lstStyle>
            <a:lvl1pPr>
              <a:defRPr/>
            </a:lvl1pPr>
          </a:lstStyle>
          <a:p>
            <a:pPr>
              <a:defRPr/>
            </a:pPr>
            <a:r>
              <a:rPr kumimoji="0" lang="zh-CN" altLang="en-US">
                <a:solidFill>
                  <a:srgbClr val="000000"/>
                </a:solidFill>
              </a:rPr>
              <a:t> </a:t>
            </a:r>
            <a:endParaRPr kumimoji="0" lang="en-US" altLang="zh-CN">
              <a:solidFill>
                <a:srgbClr val="000000"/>
              </a:solidFill>
            </a:endParaRPr>
          </a:p>
        </p:txBody>
      </p:sp>
      <p:sp>
        <p:nvSpPr>
          <p:cNvPr id="8" name="Rectangle 12"/>
          <p:cNvSpPr>
            <a:spLocks noGrp="1" noChangeArrowheads="1"/>
          </p:cNvSpPr>
          <p:nvPr>
            <p:ph type="ftr" sz="quarter" idx="11"/>
          </p:nvPr>
        </p:nvSpPr>
        <p:spPr>
          <a:ln/>
        </p:spPr>
        <p:txBody>
          <a:bodyPr/>
          <a:lstStyle>
            <a:lvl1pPr>
              <a:defRPr/>
            </a:lvl1pPr>
          </a:lstStyle>
          <a:p>
            <a:pPr>
              <a:defRPr/>
            </a:pPr>
            <a:endParaRPr kumimoji="0" lang="en-US" altLang="zh-CN">
              <a:solidFill>
                <a:srgbClr val="000000"/>
              </a:solidFill>
            </a:endParaRPr>
          </a:p>
        </p:txBody>
      </p:sp>
      <p:sp>
        <p:nvSpPr>
          <p:cNvPr id="9" name="Rectangle 13"/>
          <p:cNvSpPr>
            <a:spLocks noGrp="1" noChangeArrowheads="1"/>
          </p:cNvSpPr>
          <p:nvPr>
            <p:ph type="sldNum" sz="quarter" idx="12"/>
          </p:nvPr>
        </p:nvSpPr>
        <p:spPr>
          <a:ln/>
        </p:spPr>
        <p:txBody>
          <a:bodyPr/>
          <a:lstStyle>
            <a:lvl1pPr>
              <a:defRPr/>
            </a:lvl1pPr>
          </a:lstStyle>
          <a:p>
            <a:fld id="{6E4EB713-BF65-4991-9402-E7C225BA0FD4}" type="slidenum">
              <a:rPr kumimoji="0" lang="en-US" altLang="zh-CN" smtClean="0">
                <a:solidFill>
                  <a:srgbClr val="000000"/>
                </a:solidFill>
              </a:rPr>
              <a:pPr/>
              <a:t>‹#›</a:t>
            </a:fld>
            <a:endParaRPr kumimoji="0" lang="en-US" altLang="zh-CN">
              <a:solidFill>
                <a:srgbClr val="000000"/>
              </a:solidFill>
            </a:endParaRPr>
          </a:p>
        </p:txBody>
      </p:sp>
    </p:spTree>
    <p:extLst>
      <p:ext uri="{BB962C8B-B14F-4D97-AF65-F5344CB8AC3E}">
        <p14:creationId xmlns:p14="http://schemas.microsoft.com/office/powerpoint/2010/main" val="32636093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p:cNvSpPr>
            <a:spLocks noGrp="1" noChangeArrowheads="1"/>
          </p:cNvSpPr>
          <p:nvPr>
            <p:ph type="dt" sz="half" idx="10"/>
          </p:nvPr>
        </p:nvSpPr>
        <p:spPr>
          <a:ln/>
        </p:spPr>
        <p:txBody>
          <a:bodyPr/>
          <a:lstStyle>
            <a:lvl1pPr>
              <a:defRPr/>
            </a:lvl1pPr>
          </a:lstStyle>
          <a:p>
            <a:pPr>
              <a:defRPr/>
            </a:pPr>
            <a:r>
              <a:rPr kumimoji="0" lang="zh-CN" altLang="en-US">
                <a:solidFill>
                  <a:srgbClr val="000000"/>
                </a:solidFill>
              </a:rPr>
              <a:t> </a:t>
            </a:r>
            <a:endParaRPr kumimoji="0" lang="en-US" altLang="zh-CN">
              <a:solidFill>
                <a:srgbClr val="000000"/>
              </a:solidFill>
            </a:endParaRPr>
          </a:p>
        </p:txBody>
      </p:sp>
      <p:sp>
        <p:nvSpPr>
          <p:cNvPr id="4" name="Rectangle 12"/>
          <p:cNvSpPr>
            <a:spLocks noGrp="1" noChangeArrowheads="1"/>
          </p:cNvSpPr>
          <p:nvPr>
            <p:ph type="ftr" sz="quarter" idx="11"/>
          </p:nvPr>
        </p:nvSpPr>
        <p:spPr>
          <a:ln/>
        </p:spPr>
        <p:txBody>
          <a:bodyPr/>
          <a:lstStyle>
            <a:lvl1pPr>
              <a:defRPr/>
            </a:lvl1pPr>
          </a:lstStyle>
          <a:p>
            <a:pPr>
              <a:defRPr/>
            </a:pPr>
            <a:endParaRPr kumimoji="0" lang="en-US" altLang="zh-CN">
              <a:solidFill>
                <a:srgbClr val="000000"/>
              </a:solidFill>
            </a:endParaRPr>
          </a:p>
        </p:txBody>
      </p:sp>
      <p:sp>
        <p:nvSpPr>
          <p:cNvPr id="5" name="Rectangle 13"/>
          <p:cNvSpPr>
            <a:spLocks noGrp="1" noChangeArrowheads="1"/>
          </p:cNvSpPr>
          <p:nvPr>
            <p:ph type="sldNum" sz="quarter" idx="12"/>
          </p:nvPr>
        </p:nvSpPr>
        <p:spPr>
          <a:ln/>
        </p:spPr>
        <p:txBody>
          <a:bodyPr/>
          <a:lstStyle>
            <a:lvl1pPr>
              <a:defRPr/>
            </a:lvl1pPr>
          </a:lstStyle>
          <a:p>
            <a:fld id="{281FBE21-B40B-4B64-ABBE-395E3EC7A610}" type="slidenum">
              <a:rPr kumimoji="0" lang="en-US" altLang="zh-CN" smtClean="0">
                <a:solidFill>
                  <a:srgbClr val="000000"/>
                </a:solidFill>
              </a:rPr>
              <a:pPr/>
              <a:t>‹#›</a:t>
            </a:fld>
            <a:endParaRPr kumimoji="0" lang="en-US" altLang="zh-CN">
              <a:solidFill>
                <a:srgbClr val="000000"/>
              </a:solidFill>
            </a:endParaRPr>
          </a:p>
        </p:txBody>
      </p:sp>
    </p:spTree>
    <p:extLst>
      <p:ext uri="{BB962C8B-B14F-4D97-AF65-F5344CB8AC3E}">
        <p14:creationId xmlns:p14="http://schemas.microsoft.com/office/powerpoint/2010/main" val="16139101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r>
              <a:rPr kumimoji="0" lang="zh-CN" altLang="en-US">
                <a:solidFill>
                  <a:srgbClr val="000000"/>
                </a:solidFill>
              </a:rPr>
              <a:t> </a:t>
            </a:r>
            <a:endParaRPr kumimoji="0" lang="en-US" altLang="zh-CN">
              <a:solidFill>
                <a:srgbClr val="000000"/>
              </a:solidFill>
            </a:endParaRPr>
          </a:p>
        </p:txBody>
      </p:sp>
      <p:sp>
        <p:nvSpPr>
          <p:cNvPr id="3" name="Rectangle 12"/>
          <p:cNvSpPr>
            <a:spLocks noGrp="1" noChangeArrowheads="1"/>
          </p:cNvSpPr>
          <p:nvPr>
            <p:ph type="ftr" sz="quarter" idx="11"/>
          </p:nvPr>
        </p:nvSpPr>
        <p:spPr>
          <a:ln/>
        </p:spPr>
        <p:txBody>
          <a:bodyPr/>
          <a:lstStyle>
            <a:lvl1pPr>
              <a:defRPr/>
            </a:lvl1pPr>
          </a:lstStyle>
          <a:p>
            <a:pPr>
              <a:defRPr/>
            </a:pPr>
            <a:endParaRPr kumimoji="0" lang="en-US" altLang="zh-CN">
              <a:solidFill>
                <a:srgbClr val="000000"/>
              </a:solidFill>
            </a:endParaRPr>
          </a:p>
        </p:txBody>
      </p:sp>
      <p:sp>
        <p:nvSpPr>
          <p:cNvPr id="4" name="Rectangle 13"/>
          <p:cNvSpPr>
            <a:spLocks noGrp="1" noChangeArrowheads="1"/>
          </p:cNvSpPr>
          <p:nvPr>
            <p:ph type="sldNum" sz="quarter" idx="12"/>
          </p:nvPr>
        </p:nvSpPr>
        <p:spPr>
          <a:ln/>
        </p:spPr>
        <p:txBody>
          <a:bodyPr/>
          <a:lstStyle>
            <a:lvl1pPr>
              <a:defRPr/>
            </a:lvl1pPr>
          </a:lstStyle>
          <a:p>
            <a:fld id="{9EFF0944-2518-4343-8163-3F075A3F9F1C}" type="slidenum">
              <a:rPr kumimoji="0" lang="en-US" altLang="zh-CN" smtClean="0">
                <a:solidFill>
                  <a:srgbClr val="000000"/>
                </a:solidFill>
              </a:rPr>
              <a:pPr/>
              <a:t>‹#›</a:t>
            </a:fld>
            <a:endParaRPr kumimoji="0" lang="en-US" altLang="zh-CN">
              <a:solidFill>
                <a:srgbClr val="000000"/>
              </a:solidFill>
            </a:endParaRPr>
          </a:p>
        </p:txBody>
      </p:sp>
    </p:spTree>
    <p:extLst>
      <p:ext uri="{BB962C8B-B14F-4D97-AF65-F5344CB8AC3E}">
        <p14:creationId xmlns:p14="http://schemas.microsoft.com/office/powerpoint/2010/main" val="41897839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4766733" y="273053"/>
            <a:ext cx="681566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3"/>
            <a:ext cx="4011084"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r>
              <a:rPr kumimoji="0" lang="zh-CN" altLang="en-US">
                <a:solidFill>
                  <a:srgbClr val="000000"/>
                </a:solidFill>
              </a:rPr>
              <a:t> </a:t>
            </a:r>
            <a:endParaRPr kumimoji="0"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kumimoji="0"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fld id="{984862E7-97C5-4033-9E8B-39B4E96AAAFB}" type="slidenum">
              <a:rPr kumimoji="0" lang="en-US" altLang="zh-CN" smtClean="0">
                <a:solidFill>
                  <a:srgbClr val="000000"/>
                </a:solidFill>
              </a:rPr>
              <a:pPr/>
              <a:t>‹#›</a:t>
            </a:fld>
            <a:endParaRPr kumimoji="0" lang="en-US" altLang="zh-CN">
              <a:solidFill>
                <a:srgbClr val="000000"/>
              </a:solidFill>
            </a:endParaRPr>
          </a:p>
        </p:txBody>
      </p:sp>
    </p:spTree>
    <p:extLst>
      <p:ext uri="{BB962C8B-B14F-4D97-AF65-F5344CB8AC3E}">
        <p14:creationId xmlns:p14="http://schemas.microsoft.com/office/powerpoint/2010/main" val="2268492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defTabSz="342900" eaLnBrk="1" hangingPunct="1">
              <a:defRPr/>
            </a:pPr>
            <a:r>
              <a:rPr kumimoji="0" lang="zh-CN" altLang="en-US" sz="900">
                <a:solidFill>
                  <a:srgbClr val="898989"/>
                </a:solidFill>
                <a:latin typeface="Calibri" panose="020F0502020204030204" pitchFamily="34" charset="0"/>
              </a:rPr>
              <a:t> </a:t>
            </a:r>
            <a:endParaRPr kumimoji="0" lang="en-US" altLang="zh-CN" sz="900">
              <a:solidFill>
                <a:srgbClr val="898989"/>
              </a:solidFill>
              <a:latin typeface="Calibri" panose="020F0502020204030204" pitchFamily="34" charset="0"/>
            </a:endParaRPr>
          </a:p>
        </p:txBody>
      </p:sp>
      <p:sp>
        <p:nvSpPr>
          <p:cNvPr id="5" name="Footer Placeholder 4"/>
          <p:cNvSpPr>
            <a:spLocks noGrp="1"/>
          </p:cNvSpPr>
          <p:nvPr>
            <p:ph type="ftr" sz="quarter" idx="11"/>
          </p:nvPr>
        </p:nvSpPr>
        <p:spPr/>
        <p:txBody>
          <a:bodyPr/>
          <a:lstStyle/>
          <a:p>
            <a:pPr defTabSz="342900" eaLnBrk="1" hangingPunct="1">
              <a:defRPr/>
            </a:pPr>
            <a:endParaRPr kumimoji="0" lang="en-US" altLang="zh-CN" sz="900">
              <a:solidFill>
                <a:srgbClr val="898989"/>
              </a:solidFill>
              <a:latin typeface="Calibri" panose="020F0502020204030204" pitchFamily="34" charset="0"/>
            </a:endParaRPr>
          </a:p>
        </p:txBody>
      </p:sp>
      <p:sp>
        <p:nvSpPr>
          <p:cNvPr id="6" name="Slide Number Placeholder 5"/>
          <p:cNvSpPr>
            <a:spLocks noGrp="1"/>
          </p:cNvSpPr>
          <p:nvPr>
            <p:ph type="sldNum" sz="quarter" idx="12"/>
          </p:nvPr>
        </p:nvSpPr>
        <p:spPr/>
        <p:txBody>
          <a:bodyPr/>
          <a:lstStyle/>
          <a:p>
            <a:pPr defTabSz="342900" eaLnBrk="1" hangingPunct="1">
              <a:defRPr/>
            </a:pPr>
            <a:fld id="{18505726-2F07-4076-9BE6-B44840DF3BC2}" type="slidenum">
              <a:rPr kumimoji="0" lang="en-US" altLang="zh-CN" sz="900" smtClean="0">
                <a:solidFill>
                  <a:srgbClr val="898989"/>
                </a:solidFill>
                <a:latin typeface="Calibri" panose="020F0502020204030204" pitchFamily="34" charset="0"/>
              </a:rPr>
              <a:pPr defTabSz="342900" eaLnBrk="1" hangingPunct="1">
                <a:defRPr/>
              </a:pPr>
              <a:t>‹#›</a:t>
            </a:fld>
            <a:endParaRPr kumimoji="0" lang="en-US" altLang="zh-CN" sz="900">
              <a:solidFill>
                <a:srgbClr val="898989"/>
              </a:solidFill>
              <a:latin typeface="Calibri" panose="020F0502020204030204" pitchFamily="34" charset="0"/>
            </a:endParaRPr>
          </a:p>
        </p:txBody>
      </p:sp>
    </p:spTree>
    <p:extLst>
      <p:ext uri="{BB962C8B-B14F-4D97-AF65-F5344CB8AC3E}">
        <p14:creationId xmlns:p14="http://schemas.microsoft.com/office/powerpoint/2010/main" val="2685610002"/>
      </p:ext>
    </p:extLst>
  </p:cSld>
  <p:clrMapOvr>
    <a:masterClrMapping/>
  </p:clrMapOvr>
  <p:transition>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r>
              <a:rPr kumimoji="0" lang="zh-CN" altLang="en-US">
                <a:solidFill>
                  <a:srgbClr val="000000"/>
                </a:solidFill>
              </a:rPr>
              <a:t> </a:t>
            </a:r>
            <a:endParaRPr kumimoji="0"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kumimoji="0"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fld id="{B5F4CB8B-EACA-4FCC-A826-277379CAD8FE}" type="slidenum">
              <a:rPr kumimoji="0" lang="en-US" altLang="zh-CN" smtClean="0">
                <a:solidFill>
                  <a:srgbClr val="000000"/>
                </a:solidFill>
              </a:rPr>
              <a:pPr/>
              <a:t>‹#›</a:t>
            </a:fld>
            <a:endParaRPr kumimoji="0" lang="en-US" altLang="zh-CN">
              <a:solidFill>
                <a:srgbClr val="000000"/>
              </a:solidFill>
            </a:endParaRPr>
          </a:p>
        </p:txBody>
      </p:sp>
    </p:spTree>
    <p:extLst>
      <p:ext uri="{BB962C8B-B14F-4D97-AF65-F5344CB8AC3E}">
        <p14:creationId xmlns:p14="http://schemas.microsoft.com/office/powerpoint/2010/main" val="20685591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a:lstStyle>
            <a:lvl1pPr>
              <a:defRPr/>
            </a:lvl1pPr>
          </a:lstStyle>
          <a:p>
            <a:pPr>
              <a:defRPr/>
            </a:pPr>
            <a:r>
              <a:rPr kumimoji="0" lang="zh-CN" altLang="en-US">
                <a:solidFill>
                  <a:srgbClr val="000000"/>
                </a:solidFill>
              </a:rPr>
              <a:t> </a:t>
            </a:r>
            <a:endParaRPr kumimoji="0"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kumimoji="0"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fld id="{CF13CC36-E690-4505-9461-93C12D4DE0D6}" type="slidenum">
              <a:rPr kumimoji="0" lang="en-US" altLang="zh-CN" smtClean="0">
                <a:solidFill>
                  <a:srgbClr val="000000"/>
                </a:solidFill>
              </a:rPr>
              <a:pPr/>
              <a:t>‹#›</a:t>
            </a:fld>
            <a:endParaRPr kumimoji="0" lang="en-US" altLang="zh-CN">
              <a:solidFill>
                <a:srgbClr val="000000"/>
              </a:solidFill>
            </a:endParaRPr>
          </a:p>
        </p:txBody>
      </p:sp>
    </p:spTree>
    <p:extLst>
      <p:ext uri="{BB962C8B-B14F-4D97-AF65-F5344CB8AC3E}">
        <p14:creationId xmlns:p14="http://schemas.microsoft.com/office/powerpoint/2010/main" val="19685191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215969" y="457200"/>
            <a:ext cx="2597151" cy="56388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422402" y="457200"/>
            <a:ext cx="7590367" cy="56388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a:lstStyle>
            <a:lvl1pPr>
              <a:defRPr/>
            </a:lvl1pPr>
          </a:lstStyle>
          <a:p>
            <a:pPr>
              <a:defRPr/>
            </a:pPr>
            <a:r>
              <a:rPr kumimoji="0" lang="zh-CN" altLang="en-US">
                <a:solidFill>
                  <a:srgbClr val="000000"/>
                </a:solidFill>
              </a:rPr>
              <a:t> </a:t>
            </a:r>
            <a:endParaRPr kumimoji="0"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kumimoji="0"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fld id="{26F22E1E-D7C8-4D0F-AC56-51C07BD824F8}" type="slidenum">
              <a:rPr kumimoji="0" lang="en-US" altLang="zh-CN" smtClean="0">
                <a:solidFill>
                  <a:srgbClr val="000000"/>
                </a:solidFill>
              </a:rPr>
              <a:pPr/>
              <a:t>‹#›</a:t>
            </a:fld>
            <a:endParaRPr kumimoji="0" lang="en-US" altLang="zh-CN">
              <a:solidFill>
                <a:srgbClr val="000000"/>
              </a:solidFill>
            </a:endParaRPr>
          </a:p>
        </p:txBody>
      </p:sp>
    </p:spTree>
    <p:extLst>
      <p:ext uri="{BB962C8B-B14F-4D97-AF65-F5344CB8AC3E}">
        <p14:creationId xmlns:p14="http://schemas.microsoft.com/office/powerpoint/2010/main" val="28077999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1422400" y="457200"/>
            <a:ext cx="10390717" cy="5638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11"/>
          <p:cNvSpPr>
            <a:spLocks noGrp="1" noChangeArrowheads="1"/>
          </p:cNvSpPr>
          <p:nvPr>
            <p:ph type="dt" sz="half" idx="10"/>
          </p:nvPr>
        </p:nvSpPr>
        <p:spPr>
          <a:ln/>
        </p:spPr>
        <p:txBody>
          <a:bodyPr/>
          <a:lstStyle>
            <a:lvl1pPr>
              <a:defRPr/>
            </a:lvl1pPr>
          </a:lstStyle>
          <a:p>
            <a:pPr>
              <a:defRPr/>
            </a:pPr>
            <a:r>
              <a:rPr kumimoji="0" lang="zh-CN" altLang="en-US">
                <a:solidFill>
                  <a:srgbClr val="000000"/>
                </a:solidFill>
              </a:rPr>
              <a:t> </a:t>
            </a:r>
            <a:endParaRPr kumimoji="0" lang="en-US" altLang="zh-CN">
              <a:solidFill>
                <a:srgbClr val="000000"/>
              </a:solidFill>
            </a:endParaRPr>
          </a:p>
        </p:txBody>
      </p:sp>
      <p:sp>
        <p:nvSpPr>
          <p:cNvPr id="4" name="Rectangle 12"/>
          <p:cNvSpPr>
            <a:spLocks noGrp="1" noChangeArrowheads="1"/>
          </p:cNvSpPr>
          <p:nvPr>
            <p:ph type="ftr" sz="quarter" idx="11"/>
          </p:nvPr>
        </p:nvSpPr>
        <p:spPr>
          <a:ln/>
        </p:spPr>
        <p:txBody>
          <a:bodyPr/>
          <a:lstStyle>
            <a:lvl1pPr>
              <a:defRPr/>
            </a:lvl1pPr>
          </a:lstStyle>
          <a:p>
            <a:pPr>
              <a:defRPr/>
            </a:pPr>
            <a:endParaRPr kumimoji="0" lang="en-US" altLang="zh-CN">
              <a:solidFill>
                <a:srgbClr val="000000"/>
              </a:solidFill>
            </a:endParaRPr>
          </a:p>
        </p:txBody>
      </p:sp>
      <p:sp>
        <p:nvSpPr>
          <p:cNvPr id="5" name="Rectangle 13"/>
          <p:cNvSpPr>
            <a:spLocks noGrp="1" noChangeArrowheads="1"/>
          </p:cNvSpPr>
          <p:nvPr>
            <p:ph type="sldNum" sz="quarter" idx="12"/>
          </p:nvPr>
        </p:nvSpPr>
        <p:spPr>
          <a:ln/>
        </p:spPr>
        <p:txBody>
          <a:bodyPr/>
          <a:lstStyle>
            <a:lvl1pPr>
              <a:defRPr/>
            </a:lvl1pPr>
          </a:lstStyle>
          <a:p>
            <a:fld id="{1029DED6-B8C8-4242-AC6F-7408EEB1EE75}" type="slidenum">
              <a:rPr kumimoji="0" lang="en-US" altLang="zh-CN" smtClean="0">
                <a:solidFill>
                  <a:srgbClr val="000000"/>
                </a:solidFill>
              </a:rPr>
              <a:pPr/>
              <a:t>‹#›</a:t>
            </a:fld>
            <a:endParaRPr kumimoji="0" lang="en-US" altLang="zh-CN">
              <a:solidFill>
                <a:srgbClr val="000000"/>
              </a:solidFill>
            </a:endParaRPr>
          </a:p>
        </p:txBody>
      </p:sp>
    </p:spTree>
    <p:extLst>
      <p:ext uri="{BB962C8B-B14F-4D97-AF65-F5344CB8AC3E}">
        <p14:creationId xmlns:p14="http://schemas.microsoft.com/office/powerpoint/2010/main" val="25639335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422400" y="457200"/>
            <a:ext cx="10390717" cy="685800"/>
          </a:xfrm>
        </p:spPr>
        <p:txBody>
          <a:bodyPr/>
          <a:lstStyle/>
          <a:p>
            <a:r>
              <a:rPr lang="zh-CN" altLang="en-US"/>
              <a:t>单击此处编辑母版标题样式</a:t>
            </a:r>
          </a:p>
        </p:txBody>
      </p:sp>
      <p:sp>
        <p:nvSpPr>
          <p:cNvPr id="3" name="文本占位符 2"/>
          <p:cNvSpPr>
            <a:spLocks noGrp="1"/>
          </p:cNvSpPr>
          <p:nvPr>
            <p:ph type="body" sz="half" idx="1"/>
          </p:nvPr>
        </p:nvSpPr>
        <p:spPr>
          <a:xfrm>
            <a:off x="1422400" y="1447800"/>
            <a:ext cx="5080000" cy="4648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705600" y="1447800"/>
            <a:ext cx="5080000" cy="4648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p:cNvSpPr>
            <a:spLocks noGrp="1" noChangeArrowheads="1"/>
          </p:cNvSpPr>
          <p:nvPr>
            <p:ph type="dt" sz="half" idx="10"/>
          </p:nvPr>
        </p:nvSpPr>
        <p:spPr>
          <a:ln/>
        </p:spPr>
        <p:txBody>
          <a:bodyPr/>
          <a:lstStyle>
            <a:lvl1pPr>
              <a:defRPr/>
            </a:lvl1pPr>
          </a:lstStyle>
          <a:p>
            <a:pPr>
              <a:defRPr/>
            </a:pPr>
            <a:r>
              <a:rPr kumimoji="0" lang="zh-CN" altLang="en-US">
                <a:solidFill>
                  <a:srgbClr val="000000"/>
                </a:solidFill>
              </a:rPr>
              <a:t> </a:t>
            </a:r>
            <a:endParaRPr kumimoji="0"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kumimoji="0"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fld id="{F1F88537-C7F8-4E81-BA8B-198248C63DB5}" type="slidenum">
              <a:rPr kumimoji="0" lang="en-US" altLang="zh-CN" smtClean="0">
                <a:solidFill>
                  <a:srgbClr val="000000"/>
                </a:solidFill>
              </a:rPr>
              <a:pPr/>
              <a:t>‹#›</a:t>
            </a:fld>
            <a:endParaRPr kumimoji="0" lang="en-US" altLang="zh-CN">
              <a:solidFill>
                <a:srgbClr val="000000"/>
              </a:solidFill>
            </a:endParaRPr>
          </a:p>
        </p:txBody>
      </p:sp>
    </p:spTree>
    <p:extLst>
      <p:ext uri="{BB962C8B-B14F-4D97-AF65-F5344CB8AC3E}">
        <p14:creationId xmlns:p14="http://schemas.microsoft.com/office/powerpoint/2010/main" val="21251573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2" y="2438403"/>
            <a:ext cx="12012084"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35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35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35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35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35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35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35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206860" name="Rectangle 12"/>
          <p:cNvSpPr>
            <a:spLocks noGrp="1" noChangeArrowheads="1"/>
          </p:cNvSpPr>
          <p:nvPr>
            <p:ph type="ctrTitle"/>
          </p:nvPr>
        </p:nvSpPr>
        <p:spPr>
          <a:xfrm>
            <a:off x="1320800" y="1676400"/>
            <a:ext cx="10363200" cy="1462088"/>
          </a:xfrm>
        </p:spPr>
        <p:txBody>
          <a:bodyPr/>
          <a:lstStyle>
            <a:lvl1pPr>
              <a:defRPr/>
            </a:lvl1pPr>
          </a:lstStyle>
          <a:p>
            <a:r>
              <a:rPr lang="zh-CN" altLang="en-US"/>
              <a:t>单击此处编辑母版标题样式</a:t>
            </a:r>
          </a:p>
        </p:txBody>
      </p:sp>
      <p:sp>
        <p:nvSpPr>
          <p:cNvPr id="206861" name="Rectangle 13"/>
          <p:cNvSpPr>
            <a:spLocks noGrp="1" noChangeArrowheads="1"/>
          </p:cNvSpPr>
          <p:nvPr>
            <p:ph type="subTitle" idx="1"/>
          </p:nvPr>
        </p:nvSpPr>
        <p:spPr>
          <a:xfrm>
            <a:off x="1828800" y="3886200"/>
            <a:ext cx="85344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1320800" y="6248400"/>
            <a:ext cx="2540000" cy="457200"/>
          </a:xfrm>
        </p:spPr>
        <p:txBody>
          <a:bodyPr/>
          <a:lstStyle>
            <a:lvl1pPr>
              <a:defRPr>
                <a:solidFill>
                  <a:schemeClr val="bg2"/>
                </a:solidFill>
              </a:defRPr>
            </a:lvl1pPr>
          </a:lstStyle>
          <a:p>
            <a:pPr>
              <a:defRPr/>
            </a:pPr>
            <a:r>
              <a:rPr kumimoji="0" lang="zh-CN" altLang="en-US">
                <a:solidFill>
                  <a:srgbClr val="1C1C1C"/>
                </a:solidFill>
              </a:rPr>
              <a:t> </a:t>
            </a:r>
            <a:endParaRPr kumimoji="0" lang="en-US" altLang="zh-CN">
              <a:solidFill>
                <a:srgbClr val="1C1C1C"/>
              </a:solidFill>
            </a:endParaRPr>
          </a:p>
        </p:txBody>
      </p:sp>
      <p:sp>
        <p:nvSpPr>
          <p:cNvPr id="15" name="Rectangle 15"/>
          <p:cNvSpPr>
            <a:spLocks noGrp="1" noChangeArrowheads="1"/>
          </p:cNvSpPr>
          <p:nvPr>
            <p:ph type="ftr" sz="quarter" idx="11"/>
          </p:nvPr>
        </p:nvSpPr>
        <p:spPr>
          <a:xfrm>
            <a:off x="4572000" y="6248400"/>
            <a:ext cx="3860800" cy="457200"/>
          </a:xfrm>
        </p:spPr>
        <p:txBody>
          <a:bodyPr/>
          <a:lstStyle>
            <a:lvl1pPr>
              <a:defRPr>
                <a:solidFill>
                  <a:schemeClr val="bg2"/>
                </a:solidFill>
              </a:defRPr>
            </a:lvl1pPr>
          </a:lstStyle>
          <a:p>
            <a:pPr>
              <a:defRPr/>
            </a:pPr>
            <a:endParaRPr kumimoji="0" lang="en-US" altLang="zh-CN">
              <a:solidFill>
                <a:srgbClr val="1C1C1C"/>
              </a:solidFill>
            </a:endParaRPr>
          </a:p>
        </p:txBody>
      </p:sp>
      <p:sp>
        <p:nvSpPr>
          <p:cNvPr id="16" name="Rectangle 16"/>
          <p:cNvSpPr>
            <a:spLocks noGrp="1" noChangeArrowheads="1"/>
          </p:cNvSpPr>
          <p:nvPr>
            <p:ph type="sldNum" sz="quarter" idx="12"/>
          </p:nvPr>
        </p:nvSpPr>
        <p:spPr>
          <a:xfrm>
            <a:off x="9144000" y="6248400"/>
            <a:ext cx="2540000" cy="457200"/>
          </a:xfrm>
        </p:spPr>
        <p:txBody>
          <a:bodyPr/>
          <a:lstStyle>
            <a:lvl1pPr>
              <a:defRPr>
                <a:solidFill>
                  <a:schemeClr val="bg2"/>
                </a:solidFill>
              </a:defRPr>
            </a:lvl1pPr>
          </a:lstStyle>
          <a:p>
            <a:fld id="{52755898-8FD4-4964-B4BC-AA646DD2E2DA}" type="slidenum">
              <a:rPr kumimoji="0" lang="en-US" altLang="zh-CN" smtClean="0">
                <a:solidFill>
                  <a:srgbClr val="1C1C1C"/>
                </a:solidFill>
              </a:rPr>
              <a:pPr/>
              <a:t>‹#›</a:t>
            </a:fld>
            <a:endParaRPr kumimoji="0" lang="en-US" altLang="zh-CN">
              <a:solidFill>
                <a:srgbClr val="1C1C1C"/>
              </a:solidFill>
            </a:endParaRPr>
          </a:p>
        </p:txBody>
      </p:sp>
    </p:spTree>
    <p:extLst>
      <p:ext uri="{BB962C8B-B14F-4D97-AF65-F5344CB8AC3E}">
        <p14:creationId xmlns:p14="http://schemas.microsoft.com/office/powerpoint/2010/main" val="34377850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a:lstStyle>
            <a:lvl1pPr>
              <a:defRPr/>
            </a:lvl1pPr>
          </a:lstStyle>
          <a:p>
            <a:pPr>
              <a:defRPr/>
            </a:pPr>
            <a:r>
              <a:rPr kumimoji="0" lang="zh-CN" altLang="en-US">
                <a:solidFill>
                  <a:srgbClr val="000000"/>
                </a:solidFill>
              </a:rPr>
              <a:t> </a:t>
            </a:r>
            <a:endParaRPr kumimoji="0"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kumimoji="0"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fld id="{C7B680AF-C5C1-499C-8332-B6623D966081}" type="slidenum">
              <a:rPr kumimoji="0" lang="en-US" altLang="zh-CN" smtClean="0">
                <a:solidFill>
                  <a:srgbClr val="000000"/>
                </a:solidFill>
              </a:rPr>
              <a:pPr/>
              <a:t>‹#›</a:t>
            </a:fld>
            <a:endParaRPr kumimoji="0" lang="en-US" altLang="zh-CN">
              <a:solidFill>
                <a:srgbClr val="000000"/>
              </a:solidFill>
            </a:endParaRPr>
          </a:p>
        </p:txBody>
      </p:sp>
    </p:spTree>
    <p:extLst>
      <p:ext uri="{BB962C8B-B14F-4D97-AF65-F5344CB8AC3E}">
        <p14:creationId xmlns:p14="http://schemas.microsoft.com/office/powerpoint/2010/main" val="31908917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r>
              <a:rPr kumimoji="0" lang="zh-CN" altLang="en-US">
                <a:solidFill>
                  <a:srgbClr val="000000"/>
                </a:solidFill>
              </a:rPr>
              <a:t> </a:t>
            </a:r>
            <a:endParaRPr kumimoji="0"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kumimoji="0"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fld id="{FD34C5F8-D23A-4C9B-89C4-004DA0838141}" type="slidenum">
              <a:rPr kumimoji="0" lang="en-US" altLang="zh-CN" smtClean="0">
                <a:solidFill>
                  <a:srgbClr val="000000"/>
                </a:solidFill>
              </a:rPr>
              <a:pPr/>
              <a:t>‹#›</a:t>
            </a:fld>
            <a:endParaRPr kumimoji="0" lang="en-US" altLang="zh-CN">
              <a:solidFill>
                <a:srgbClr val="000000"/>
              </a:solidFill>
            </a:endParaRPr>
          </a:p>
        </p:txBody>
      </p:sp>
    </p:spTree>
    <p:extLst>
      <p:ext uri="{BB962C8B-B14F-4D97-AF65-F5344CB8AC3E}">
        <p14:creationId xmlns:p14="http://schemas.microsoft.com/office/powerpoint/2010/main" val="38205405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576917" y="2017713"/>
            <a:ext cx="5080000" cy="4114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860117" y="2017713"/>
            <a:ext cx="5080000" cy="4114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p:cNvSpPr>
            <a:spLocks noGrp="1" noChangeArrowheads="1"/>
          </p:cNvSpPr>
          <p:nvPr>
            <p:ph type="dt" sz="half" idx="10"/>
          </p:nvPr>
        </p:nvSpPr>
        <p:spPr>
          <a:ln/>
        </p:spPr>
        <p:txBody>
          <a:bodyPr/>
          <a:lstStyle>
            <a:lvl1pPr>
              <a:defRPr/>
            </a:lvl1pPr>
          </a:lstStyle>
          <a:p>
            <a:pPr>
              <a:defRPr/>
            </a:pPr>
            <a:r>
              <a:rPr kumimoji="0" lang="zh-CN" altLang="en-US">
                <a:solidFill>
                  <a:srgbClr val="000000"/>
                </a:solidFill>
              </a:rPr>
              <a:t> </a:t>
            </a:r>
            <a:endParaRPr kumimoji="0"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kumimoji="0"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fld id="{005C62C5-D8BD-45D3-8DFE-AF86FD4E640A}" type="slidenum">
              <a:rPr kumimoji="0" lang="en-US" altLang="zh-CN" smtClean="0">
                <a:solidFill>
                  <a:srgbClr val="000000"/>
                </a:solidFill>
              </a:rPr>
              <a:pPr/>
              <a:t>‹#›</a:t>
            </a:fld>
            <a:endParaRPr kumimoji="0" lang="en-US" altLang="zh-CN">
              <a:solidFill>
                <a:srgbClr val="000000"/>
              </a:solidFill>
            </a:endParaRPr>
          </a:p>
        </p:txBody>
      </p:sp>
    </p:spTree>
    <p:extLst>
      <p:ext uri="{BB962C8B-B14F-4D97-AF65-F5344CB8AC3E}">
        <p14:creationId xmlns:p14="http://schemas.microsoft.com/office/powerpoint/2010/main" val="15610129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1"/>
          <p:cNvSpPr>
            <a:spLocks noGrp="1" noChangeArrowheads="1"/>
          </p:cNvSpPr>
          <p:nvPr>
            <p:ph type="dt" sz="half" idx="10"/>
          </p:nvPr>
        </p:nvSpPr>
        <p:spPr>
          <a:ln/>
        </p:spPr>
        <p:txBody>
          <a:bodyPr/>
          <a:lstStyle>
            <a:lvl1pPr>
              <a:defRPr/>
            </a:lvl1pPr>
          </a:lstStyle>
          <a:p>
            <a:pPr>
              <a:defRPr/>
            </a:pPr>
            <a:r>
              <a:rPr kumimoji="0" lang="zh-CN" altLang="en-US">
                <a:solidFill>
                  <a:srgbClr val="000000"/>
                </a:solidFill>
              </a:rPr>
              <a:t> </a:t>
            </a:r>
            <a:endParaRPr kumimoji="0" lang="en-US" altLang="zh-CN">
              <a:solidFill>
                <a:srgbClr val="000000"/>
              </a:solidFill>
            </a:endParaRPr>
          </a:p>
        </p:txBody>
      </p:sp>
      <p:sp>
        <p:nvSpPr>
          <p:cNvPr id="8" name="Rectangle 12"/>
          <p:cNvSpPr>
            <a:spLocks noGrp="1" noChangeArrowheads="1"/>
          </p:cNvSpPr>
          <p:nvPr>
            <p:ph type="ftr" sz="quarter" idx="11"/>
          </p:nvPr>
        </p:nvSpPr>
        <p:spPr>
          <a:ln/>
        </p:spPr>
        <p:txBody>
          <a:bodyPr/>
          <a:lstStyle>
            <a:lvl1pPr>
              <a:defRPr/>
            </a:lvl1pPr>
          </a:lstStyle>
          <a:p>
            <a:pPr>
              <a:defRPr/>
            </a:pPr>
            <a:endParaRPr kumimoji="0" lang="en-US" altLang="zh-CN">
              <a:solidFill>
                <a:srgbClr val="000000"/>
              </a:solidFill>
            </a:endParaRPr>
          </a:p>
        </p:txBody>
      </p:sp>
      <p:sp>
        <p:nvSpPr>
          <p:cNvPr id="9" name="Rectangle 13"/>
          <p:cNvSpPr>
            <a:spLocks noGrp="1" noChangeArrowheads="1"/>
          </p:cNvSpPr>
          <p:nvPr>
            <p:ph type="sldNum" sz="quarter" idx="12"/>
          </p:nvPr>
        </p:nvSpPr>
        <p:spPr>
          <a:ln/>
        </p:spPr>
        <p:txBody>
          <a:bodyPr/>
          <a:lstStyle>
            <a:lvl1pPr>
              <a:defRPr/>
            </a:lvl1pPr>
          </a:lstStyle>
          <a:p>
            <a:fld id="{E1465D5D-4317-43F7-96E2-545B31FADE66}" type="slidenum">
              <a:rPr kumimoji="0" lang="en-US" altLang="zh-CN" smtClean="0">
                <a:solidFill>
                  <a:srgbClr val="000000"/>
                </a:solidFill>
              </a:rPr>
              <a:pPr/>
              <a:t>‹#›</a:t>
            </a:fld>
            <a:endParaRPr kumimoji="0" lang="en-US" altLang="zh-CN">
              <a:solidFill>
                <a:srgbClr val="000000"/>
              </a:solidFill>
            </a:endParaRPr>
          </a:p>
        </p:txBody>
      </p:sp>
    </p:spTree>
    <p:extLst>
      <p:ext uri="{BB962C8B-B14F-4D97-AF65-F5344CB8AC3E}">
        <p14:creationId xmlns:p14="http://schemas.microsoft.com/office/powerpoint/2010/main" val="2315873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12423"/>
            <a:ext cx="10515600" cy="2851208"/>
          </a:xfrm>
        </p:spPr>
        <p:txBody>
          <a:bodyPr anchor="b">
            <a:normAutofit/>
          </a:bodyPr>
          <a:lstStyle>
            <a:lvl1pPr>
              <a:defRPr sz="45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1" y="4552635"/>
            <a:ext cx="105156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pPr defTabSz="342900" eaLnBrk="1" hangingPunct="1">
              <a:defRPr/>
            </a:pPr>
            <a:r>
              <a:rPr kumimoji="0" lang="zh-CN" altLang="en-US" sz="900">
                <a:solidFill>
                  <a:srgbClr val="898989"/>
                </a:solidFill>
                <a:latin typeface="Calibri" panose="020F0502020204030204" pitchFamily="34" charset="0"/>
              </a:rPr>
              <a:t> </a:t>
            </a:r>
            <a:endParaRPr kumimoji="0" lang="en-US" altLang="zh-CN" sz="900">
              <a:solidFill>
                <a:srgbClr val="898989"/>
              </a:solidFill>
              <a:latin typeface="Calibri" panose="020F0502020204030204" pitchFamily="34" charset="0"/>
            </a:endParaRPr>
          </a:p>
        </p:txBody>
      </p:sp>
      <p:sp>
        <p:nvSpPr>
          <p:cNvPr id="5" name="Footer Placeholder 4"/>
          <p:cNvSpPr>
            <a:spLocks noGrp="1"/>
          </p:cNvSpPr>
          <p:nvPr>
            <p:ph type="ftr" sz="quarter" idx="11"/>
          </p:nvPr>
        </p:nvSpPr>
        <p:spPr/>
        <p:txBody>
          <a:bodyPr/>
          <a:lstStyle/>
          <a:p>
            <a:pPr defTabSz="342900" eaLnBrk="1" hangingPunct="1">
              <a:defRPr/>
            </a:pPr>
            <a:endParaRPr kumimoji="0" lang="en-US" altLang="zh-CN" sz="900">
              <a:solidFill>
                <a:srgbClr val="898989"/>
              </a:solidFill>
              <a:latin typeface="Calibri" panose="020F0502020204030204" pitchFamily="34" charset="0"/>
            </a:endParaRPr>
          </a:p>
        </p:txBody>
      </p:sp>
      <p:sp>
        <p:nvSpPr>
          <p:cNvPr id="6" name="Slide Number Placeholder 5"/>
          <p:cNvSpPr>
            <a:spLocks noGrp="1"/>
          </p:cNvSpPr>
          <p:nvPr>
            <p:ph type="sldNum" sz="quarter" idx="12"/>
          </p:nvPr>
        </p:nvSpPr>
        <p:spPr/>
        <p:txBody>
          <a:bodyPr/>
          <a:lstStyle/>
          <a:p>
            <a:pPr defTabSz="342900" eaLnBrk="1" hangingPunct="1">
              <a:defRPr/>
            </a:pPr>
            <a:fld id="{6D0FD9CB-A282-41E9-A939-6431881AE528}" type="slidenum">
              <a:rPr kumimoji="0" lang="en-US" altLang="zh-CN" sz="900" smtClean="0">
                <a:solidFill>
                  <a:srgbClr val="898989"/>
                </a:solidFill>
                <a:latin typeface="Calibri" panose="020F0502020204030204" pitchFamily="34" charset="0"/>
              </a:rPr>
              <a:pPr defTabSz="342900" eaLnBrk="1" hangingPunct="1">
                <a:defRPr/>
              </a:pPr>
              <a:t>‹#›</a:t>
            </a:fld>
            <a:endParaRPr kumimoji="0" lang="en-US" altLang="zh-CN" sz="900">
              <a:solidFill>
                <a:srgbClr val="898989"/>
              </a:solidFill>
              <a:latin typeface="Calibri" panose="020F0502020204030204" pitchFamily="34" charset="0"/>
            </a:endParaRPr>
          </a:p>
        </p:txBody>
      </p:sp>
    </p:spTree>
    <p:extLst>
      <p:ext uri="{BB962C8B-B14F-4D97-AF65-F5344CB8AC3E}">
        <p14:creationId xmlns:p14="http://schemas.microsoft.com/office/powerpoint/2010/main" val="217427492"/>
      </p:ext>
    </p:extLst>
  </p:cSld>
  <p:clrMapOvr>
    <a:masterClrMapping/>
  </p:clrMapOvr>
  <p:transition>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p:cNvSpPr>
            <a:spLocks noGrp="1" noChangeArrowheads="1"/>
          </p:cNvSpPr>
          <p:nvPr>
            <p:ph type="dt" sz="half" idx="10"/>
          </p:nvPr>
        </p:nvSpPr>
        <p:spPr>
          <a:ln/>
        </p:spPr>
        <p:txBody>
          <a:bodyPr/>
          <a:lstStyle>
            <a:lvl1pPr>
              <a:defRPr/>
            </a:lvl1pPr>
          </a:lstStyle>
          <a:p>
            <a:pPr>
              <a:defRPr/>
            </a:pPr>
            <a:r>
              <a:rPr kumimoji="0" lang="zh-CN" altLang="en-US">
                <a:solidFill>
                  <a:srgbClr val="000000"/>
                </a:solidFill>
              </a:rPr>
              <a:t> </a:t>
            </a:r>
            <a:endParaRPr kumimoji="0" lang="en-US" altLang="zh-CN">
              <a:solidFill>
                <a:srgbClr val="000000"/>
              </a:solidFill>
            </a:endParaRPr>
          </a:p>
        </p:txBody>
      </p:sp>
      <p:sp>
        <p:nvSpPr>
          <p:cNvPr id="4" name="Rectangle 12"/>
          <p:cNvSpPr>
            <a:spLocks noGrp="1" noChangeArrowheads="1"/>
          </p:cNvSpPr>
          <p:nvPr>
            <p:ph type="ftr" sz="quarter" idx="11"/>
          </p:nvPr>
        </p:nvSpPr>
        <p:spPr>
          <a:ln/>
        </p:spPr>
        <p:txBody>
          <a:bodyPr/>
          <a:lstStyle>
            <a:lvl1pPr>
              <a:defRPr/>
            </a:lvl1pPr>
          </a:lstStyle>
          <a:p>
            <a:pPr>
              <a:defRPr/>
            </a:pPr>
            <a:endParaRPr kumimoji="0" lang="en-US" altLang="zh-CN">
              <a:solidFill>
                <a:srgbClr val="000000"/>
              </a:solidFill>
            </a:endParaRPr>
          </a:p>
        </p:txBody>
      </p:sp>
      <p:sp>
        <p:nvSpPr>
          <p:cNvPr id="5" name="Rectangle 13"/>
          <p:cNvSpPr>
            <a:spLocks noGrp="1" noChangeArrowheads="1"/>
          </p:cNvSpPr>
          <p:nvPr>
            <p:ph type="sldNum" sz="quarter" idx="12"/>
          </p:nvPr>
        </p:nvSpPr>
        <p:spPr>
          <a:ln/>
        </p:spPr>
        <p:txBody>
          <a:bodyPr/>
          <a:lstStyle>
            <a:lvl1pPr>
              <a:defRPr/>
            </a:lvl1pPr>
          </a:lstStyle>
          <a:p>
            <a:fld id="{8F7C302F-DA2D-4636-92CB-D3FEAE2A400C}" type="slidenum">
              <a:rPr kumimoji="0" lang="en-US" altLang="zh-CN" smtClean="0">
                <a:solidFill>
                  <a:srgbClr val="000000"/>
                </a:solidFill>
              </a:rPr>
              <a:pPr/>
              <a:t>‹#›</a:t>
            </a:fld>
            <a:endParaRPr kumimoji="0" lang="en-US" altLang="zh-CN">
              <a:solidFill>
                <a:srgbClr val="000000"/>
              </a:solidFill>
            </a:endParaRPr>
          </a:p>
        </p:txBody>
      </p:sp>
    </p:spTree>
    <p:extLst>
      <p:ext uri="{BB962C8B-B14F-4D97-AF65-F5344CB8AC3E}">
        <p14:creationId xmlns:p14="http://schemas.microsoft.com/office/powerpoint/2010/main" val="9977880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r>
              <a:rPr kumimoji="0" lang="zh-CN" altLang="en-US">
                <a:solidFill>
                  <a:srgbClr val="000000"/>
                </a:solidFill>
              </a:rPr>
              <a:t> </a:t>
            </a:r>
            <a:endParaRPr kumimoji="0" lang="en-US" altLang="zh-CN">
              <a:solidFill>
                <a:srgbClr val="000000"/>
              </a:solidFill>
            </a:endParaRPr>
          </a:p>
        </p:txBody>
      </p:sp>
      <p:sp>
        <p:nvSpPr>
          <p:cNvPr id="3" name="Rectangle 12"/>
          <p:cNvSpPr>
            <a:spLocks noGrp="1" noChangeArrowheads="1"/>
          </p:cNvSpPr>
          <p:nvPr>
            <p:ph type="ftr" sz="quarter" idx="11"/>
          </p:nvPr>
        </p:nvSpPr>
        <p:spPr>
          <a:ln/>
        </p:spPr>
        <p:txBody>
          <a:bodyPr/>
          <a:lstStyle>
            <a:lvl1pPr>
              <a:defRPr/>
            </a:lvl1pPr>
          </a:lstStyle>
          <a:p>
            <a:pPr>
              <a:defRPr/>
            </a:pPr>
            <a:endParaRPr kumimoji="0" lang="en-US" altLang="zh-CN">
              <a:solidFill>
                <a:srgbClr val="000000"/>
              </a:solidFill>
            </a:endParaRPr>
          </a:p>
        </p:txBody>
      </p:sp>
      <p:sp>
        <p:nvSpPr>
          <p:cNvPr id="4" name="Rectangle 13"/>
          <p:cNvSpPr>
            <a:spLocks noGrp="1" noChangeArrowheads="1"/>
          </p:cNvSpPr>
          <p:nvPr>
            <p:ph type="sldNum" sz="quarter" idx="12"/>
          </p:nvPr>
        </p:nvSpPr>
        <p:spPr>
          <a:ln/>
        </p:spPr>
        <p:txBody>
          <a:bodyPr/>
          <a:lstStyle>
            <a:lvl1pPr>
              <a:defRPr/>
            </a:lvl1pPr>
          </a:lstStyle>
          <a:p>
            <a:fld id="{F187D844-4C50-4BDA-8105-700CA4E70F94}" type="slidenum">
              <a:rPr kumimoji="0" lang="en-US" altLang="zh-CN" smtClean="0">
                <a:solidFill>
                  <a:srgbClr val="000000"/>
                </a:solidFill>
              </a:rPr>
              <a:pPr/>
              <a:t>‹#›</a:t>
            </a:fld>
            <a:endParaRPr kumimoji="0" lang="en-US" altLang="zh-CN">
              <a:solidFill>
                <a:srgbClr val="000000"/>
              </a:solidFill>
            </a:endParaRPr>
          </a:p>
        </p:txBody>
      </p:sp>
    </p:spTree>
    <p:extLst>
      <p:ext uri="{BB962C8B-B14F-4D97-AF65-F5344CB8AC3E}">
        <p14:creationId xmlns:p14="http://schemas.microsoft.com/office/powerpoint/2010/main" val="27950043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4766733" y="273053"/>
            <a:ext cx="681566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3"/>
            <a:ext cx="4011084"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r>
              <a:rPr kumimoji="0" lang="zh-CN" altLang="en-US">
                <a:solidFill>
                  <a:srgbClr val="000000"/>
                </a:solidFill>
              </a:rPr>
              <a:t> </a:t>
            </a:r>
            <a:endParaRPr kumimoji="0"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kumimoji="0"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fld id="{E0D20362-9C4A-447B-BF66-33DDC3C33AA1}" type="slidenum">
              <a:rPr kumimoji="0" lang="en-US" altLang="zh-CN" smtClean="0">
                <a:solidFill>
                  <a:srgbClr val="000000"/>
                </a:solidFill>
              </a:rPr>
              <a:pPr/>
              <a:t>‹#›</a:t>
            </a:fld>
            <a:endParaRPr kumimoji="0" lang="en-US" altLang="zh-CN">
              <a:solidFill>
                <a:srgbClr val="000000"/>
              </a:solidFill>
            </a:endParaRPr>
          </a:p>
        </p:txBody>
      </p:sp>
    </p:spTree>
    <p:extLst>
      <p:ext uri="{BB962C8B-B14F-4D97-AF65-F5344CB8AC3E}">
        <p14:creationId xmlns:p14="http://schemas.microsoft.com/office/powerpoint/2010/main" val="15810493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r>
              <a:rPr kumimoji="0" lang="zh-CN" altLang="en-US">
                <a:solidFill>
                  <a:srgbClr val="000000"/>
                </a:solidFill>
              </a:rPr>
              <a:t> </a:t>
            </a:r>
            <a:endParaRPr kumimoji="0"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kumimoji="0"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fld id="{4E02A06D-A098-4C3D-976F-6656EA86D461}" type="slidenum">
              <a:rPr kumimoji="0" lang="en-US" altLang="zh-CN" smtClean="0">
                <a:solidFill>
                  <a:srgbClr val="000000"/>
                </a:solidFill>
              </a:rPr>
              <a:pPr/>
              <a:t>‹#›</a:t>
            </a:fld>
            <a:endParaRPr kumimoji="0" lang="en-US" altLang="zh-CN">
              <a:solidFill>
                <a:srgbClr val="000000"/>
              </a:solidFill>
            </a:endParaRPr>
          </a:p>
        </p:txBody>
      </p:sp>
    </p:spTree>
    <p:extLst>
      <p:ext uri="{BB962C8B-B14F-4D97-AF65-F5344CB8AC3E}">
        <p14:creationId xmlns:p14="http://schemas.microsoft.com/office/powerpoint/2010/main" val="18441826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a:lstStyle>
            <a:lvl1pPr>
              <a:defRPr/>
            </a:lvl1pPr>
          </a:lstStyle>
          <a:p>
            <a:pPr>
              <a:defRPr/>
            </a:pPr>
            <a:r>
              <a:rPr kumimoji="0" lang="zh-CN" altLang="en-US">
                <a:solidFill>
                  <a:srgbClr val="000000"/>
                </a:solidFill>
              </a:rPr>
              <a:t> </a:t>
            </a:r>
            <a:endParaRPr kumimoji="0"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kumimoji="0"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fld id="{A291C385-4FD6-40D0-9EF7-B11DD1F280AD}" type="slidenum">
              <a:rPr kumimoji="0" lang="en-US" altLang="zh-CN" smtClean="0">
                <a:solidFill>
                  <a:srgbClr val="000000"/>
                </a:solidFill>
              </a:rPr>
              <a:pPr/>
              <a:t>‹#›</a:t>
            </a:fld>
            <a:endParaRPr kumimoji="0" lang="en-US" altLang="zh-CN">
              <a:solidFill>
                <a:srgbClr val="000000"/>
              </a:solidFill>
            </a:endParaRPr>
          </a:p>
        </p:txBody>
      </p:sp>
    </p:spTree>
    <p:extLst>
      <p:ext uri="{BB962C8B-B14F-4D97-AF65-F5344CB8AC3E}">
        <p14:creationId xmlns:p14="http://schemas.microsoft.com/office/powerpoint/2010/main" val="29731629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338733" y="214313"/>
            <a:ext cx="2601384" cy="5918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534584" y="214313"/>
            <a:ext cx="7600949" cy="5918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a:lstStyle>
            <a:lvl1pPr>
              <a:defRPr/>
            </a:lvl1pPr>
          </a:lstStyle>
          <a:p>
            <a:pPr>
              <a:defRPr/>
            </a:pPr>
            <a:r>
              <a:rPr kumimoji="0" lang="zh-CN" altLang="en-US">
                <a:solidFill>
                  <a:srgbClr val="000000"/>
                </a:solidFill>
              </a:rPr>
              <a:t> </a:t>
            </a:r>
            <a:endParaRPr kumimoji="0"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kumimoji="0"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fld id="{0415D0FE-EC99-4CF5-89C5-72E0590C6B7E}" type="slidenum">
              <a:rPr kumimoji="0" lang="en-US" altLang="zh-CN" smtClean="0">
                <a:solidFill>
                  <a:srgbClr val="000000"/>
                </a:solidFill>
              </a:rPr>
              <a:pPr/>
              <a:t>‹#›</a:t>
            </a:fld>
            <a:endParaRPr kumimoji="0" lang="en-US" altLang="zh-CN">
              <a:solidFill>
                <a:srgbClr val="000000"/>
              </a:solidFill>
            </a:endParaRPr>
          </a:p>
        </p:txBody>
      </p:sp>
    </p:spTree>
    <p:extLst>
      <p:ext uri="{BB962C8B-B14F-4D97-AF65-F5344CB8AC3E}">
        <p14:creationId xmlns:p14="http://schemas.microsoft.com/office/powerpoint/2010/main" val="25506634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2192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 name="Rectangle 4"/>
            <p:cNvSpPr>
              <a:spLocks noChangeArrowheads="1"/>
            </p:cNvSpPr>
            <p:nvPr/>
          </p:nvSpPr>
          <p:spPr bwMode="hidden">
            <a:xfrm>
              <a:off x="1081" y="1065"/>
              <a:ext cx="4679" cy="1596"/>
            </a:xfrm>
            <a:prstGeom prst="rect">
              <a:avLst/>
            </a:prstGeom>
            <a:solidFill>
              <a:schemeClr val="bg2"/>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pSp>
          <p:nvGrpSpPr>
            <p:cNvPr id="7"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chemeClr val="accent2"/>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9" name="Rectangle 7"/>
              <p:cNvSpPr>
                <a:spLocks noChangeArrowheads="1"/>
              </p:cNvSpPr>
              <p:nvPr userDrawn="1"/>
            </p:nvSpPr>
            <p:spPr bwMode="auto">
              <a:xfrm>
                <a:off x="1081" y="1065"/>
                <a:ext cx="362" cy="405"/>
              </a:xfrm>
              <a:prstGeom prst="rect">
                <a:avLst/>
              </a:prstGeom>
              <a:solidFill>
                <a:schemeClr val="folHlink"/>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 name="Rectangle 8"/>
              <p:cNvSpPr>
                <a:spLocks noChangeArrowheads="1"/>
              </p:cNvSpPr>
              <p:nvPr userDrawn="1"/>
            </p:nvSpPr>
            <p:spPr bwMode="auto">
              <a:xfrm>
                <a:off x="1437" y="672"/>
                <a:ext cx="369" cy="400"/>
              </a:xfrm>
              <a:prstGeom prst="rect">
                <a:avLst/>
              </a:prstGeom>
              <a:solidFill>
                <a:schemeClr val="folHlink"/>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1" name="Rectangle 9"/>
              <p:cNvSpPr>
                <a:spLocks noChangeArrowheads="1"/>
              </p:cNvSpPr>
              <p:nvPr userDrawn="1"/>
            </p:nvSpPr>
            <p:spPr bwMode="auto">
              <a:xfrm>
                <a:off x="719" y="2257"/>
                <a:ext cx="368" cy="404"/>
              </a:xfrm>
              <a:prstGeom prst="rect">
                <a:avLst/>
              </a:prstGeom>
              <a:solidFill>
                <a:schemeClr val="bg2"/>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2" name="Rectangle 10"/>
              <p:cNvSpPr>
                <a:spLocks noChangeArrowheads="1"/>
              </p:cNvSpPr>
              <p:nvPr userDrawn="1"/>
            </p:nvSpPr>
            <p:spPr bwMode="auto">
              <a:xfrm>
                <a:off x="1437" y="1065"/>
                <a:ext cx="369" cy="405"/>
              </a:xfrm>
              <a:prstGeom prst="rect">
                <a:avLst/>
              </a:prstGeom>
              <a:solidFill>
                <a:schemeClr val="accent2"/>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3" name="Rectangle 11"/>
              <p:cNvSpPr>
                <a:spLocks noChangeArrowheads="1"/>
              </p:cNvSpPr>
              <p:nvPr userDrawn="1"/>
            </p:nvSpPr>
            <p:spPr bwMode="auto">
              <a:xfrm>
                <a:off x="719" y="1464"/>
                <a:ext cx="368" cy="399"/>
              </a:xfrm>
              <a:prstGeom prst="rect">
                <a:avLst/>
              </a:prstGeom>
              <a:solidFill>
                <a:schemeClr val="folHlink"/>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4" name="Rectangle 12"/>
              <p:cNvSpPr>
                <a:spLocks noChangeArrowheads="1"/>
              </p:cNvSpPr>
              <p:nvPr userDrawn="1"/>
            </p:nvSpPr>
            <p:spPr bwMode="auto">
              <a:xfrm>
                <a:off x="0" y="1464"/>
                <a:ext cx="367" cy="399"/>
              </a:xfrm>
              <a:prstGeom prst="rect">
                <a:avLst/>
              </a:prstGeom>
              <a:solidFill>
                <a:schemeClr val="bg2"/>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5" name="Rectangle 13"/>
              <p:cNvSpPr>
                <a:spLocks noChangeArrowheads="1"/>
              </p:cNvSpPr>
              <p:nvPr userDrawn="1"/>
            </p:nvSpPr>
            <p:spPr bwMode="auto">
              <a:xfrm>
                <a:off x="1081" y="1464"/>
                <a:ext cx="362" cy="399"/>
              </a:xfrm>
              <a:prstGeom prst="rect">
                <a:avLst/>
              </a:prstGeom>
              <a:solidFill>
                <a:schemeClr val="accent2"/>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6" name="Rectangle 14"/>
              <p:cNvSpPr>
                <a:spLocks noChangeArrowheads="1"/>
              </p:cNvSpPr>
              <p:nvPr userDrawn="1"/>
            </p:nvSpPr>
            <p:spPr bwMode="auto">
              <a:xfrm>
                <a:off x="361" y="1857"/>
                <a:ext cx="363" cy="406"/>
              </a:xfrm>
              <a:prstGeom prst="rect">
                <a:avLst/>
              </a:prstGeom>
              <a:solidFill>
                <a:schemeClr val="folHlink"/>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7" name="Rectangle 15"/>
              <p:cNvSpPr>
                <a:spLocks noChangeArrowheads="1"/>
              </p:cNvSpPr>
              <p:nvPr userDrawn="1"/>
            </p:nvSpPr>
            <p:spPr bwMode="auto">
              <a:xfrm>
                <a:off x="719" y="1857"/>
                <a:ext cx="368" cy="406"/>
              </a:xfrm>
              <a:prstGeom prst="rect">
                <a:avLst/>
              </a:prstGeom>
              <a:solidFill>
                <a:schemeClr val="accent2"/>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pSp>
      </p:grpSp>
      <p:sp>
        <p:nvSpPr>
          <p:cNvPr id="203795" name="Rectangle 19"/>
          <p:cNvSpPr>
            <a:spLocks noGrp="1" noChangeArrowheads="1"/>
          </p:cNvSpPr>
          <p:nvPr>
            <p:ph type="ctrTitle"/>
          </p:nvPr>
        </p:nvSpPr>
        <p:spPr>
          <a:xfrm>
            <a:off x="3962400" y="1828800"/>
            <a:ext cx="8026400" cy="2209800"/>
          </a:xfrm>
        </p:spPr>
        <p:txBody>
          <a:bodyPr/>
          <a:lstStyle>
            <a:lvl1pPr>
              <a:defRPr sz="3750">
                <a:solidFill>
                  <a:srgbClr val="FFFFFF"/>
                </a:solidFill>
              </a:defRPr>
            </a:lvl1pPr>
          </a:lstStyle>
          <a:p>
            <a:r>
              <a:rPr lang="zh-CN" altLang="en-US"/>
              <a:t>单击此处编辑母版标题样式</a:t>
            </a:r>
          </a:p>
        </p:txBody>
      </p:sp>
      <p:sp>
        <p:nvSpPr>
          <p:cNvPr id="203796" name="Rectangle 20"/>
          <p:cNvSpPr>
            <a:spLocks noGrp="1" noChangeArrowheads="1"/>
          </p:cNvSpPr>
          <p:nvPr>
            <p:ph type="subTitle" idx="1"/>
          </p:nvPr>
        </p:nvSpPr>
        <p:spPr>
          <a:xfrm>
            <a:off x="3962400" y="4267200"/>
            <a:ext cx="8026400" cy="1752600"/>
          </a:xfrm>
        </p:spPr>
        <p:txBody>
          <a:bodyPr/>
          <a:lstStyle>
            <a:lvl1pPr marL="0" indent="0">
              <a:buFont typeface="Wingdings" pitchFamily="2" charset="2"/>
              <a:buNone/>
              <a:defRPr sz="2550"/>
            </a:lvl1pPr>
          </a:lstStyle>
          <a:p>
            <a:r>
              <a:rPr lang="zh-CN" altLang="en-US"/>
              <a:t>单击此处编辑母版副标题样式</a:t>
            </a:r>
          </a:p>
        </p:txBody>
      </p:sp>
      <p:sp>
        <p:nvSpPr>
          <p:cNvPr id="18" name="Rectangle 16"/>
          <p:cNvSpPr>
            <a:spLocks noGrp="1" noChangeArrowheads="1"/>
          </p:cNvSpPr>
          <p:nvPr>
            <p:ph type="dt" sz="half" idx="10"/>
          </p:nvPr>
        </p:nvSpPr>
        <p:spPr>
          <a:xfrm>
            <a:off x="609600" y="6248400"/>
            <a:ext cx="2844800" cy="457200"/>
          </a:xfrm>
        </p:spPr>
        <p:txBody>
          <a:bodyPr/>
          <a:lstStyle>
            <a:lvl1pPr>
              <a:defRPr/>
            </a:lvl1pPr>
          </a:lstStyle>
          <a:p>
            <a:pPr>
              <a:defRPr/>
            </a:pPr>
            <a:r>
              <a:rPr kumimoji="0" lang="zh-CN" altLang="en-US">
                <a:solidFill>
                  <a:srgbClr val="000000"/>
                </a:solidFill>
                <a:latin typeface="Arial" panose="020B0604020202020204" pitchFamily="34" charset="0"/>
              </a:rPr>
              <a:t> </a:t>
            </a:r>
            <a:endParaRPr kumimoji="0" lang="en-US" altLang="zh-CN">
              <a:solidFill>
                <a:srgbClr val="000000"/>
              </a:solidFill>
              <a:latin typeface="Arial" panose="020B0604020202020204" pitchFamily="34" charset="0"/>
            </a:endParaRPr>
          </a:p>
        </p:txBody>
      </p:sp>
      <p:sp>
        <p:nvSpPr>
          <p:cNvPr id="19" name="Rectangle 17"/>
          <p:cNvSpPr>
            <a:spLocks noGrp="1" noChangeArrowheads="1"/>
          </p:cNvSpPr>
          <p:nvPr>
            <p:ph type="ftr" sz="quarter" idx="11"/>
          </p:nvPr>
        </p:nvSpPr>
        <p:spPr/>
        <p:txBody>
          <a:bodyPr/>
          <a:lstStyle>
            <a:lvl1pPr>
              <a:defRPr/>
            </a:lvl1pPr>
          </a:lstStyle>
          <a:p>
            <a:pPr>
              <a:defRPr/>
            </a:pPr>
            <a:endParaRPr kumimoji="0" lang="en-US" altLang="zh-CN">
              <a:solidFill>
                <a:srgbClr val="000000"/>
              </a:solidFill>
              <a:latin typeface="Arial" panose="020B0604020202020204" pitchFamily="34" charset="0"/>
            </a:endParaRPr>
          </a:p>
        </p:txBody>
      </p:sp>
      <p:sp>
        <p:nvSpPr>
          <p:cNvPr id="20" name="Rectangle 18"/>
          <p:cNvSpPr>
            <a:spLocks noGrp="1" noChangeArrowheads="1"/>
          </p:cNvSpPr>
          <p:nvPr>
            <p:ph type="sldNum" sz="quarter" idx="12"/>
          </p:nvPr>
        </p:nvSpPr>
        <p:spPr/>
        <p:txBody>
          <a:bodyPr/>
          <a:lstStyle>
            <a:lvl1pPr>
              <a:defRPr/>
            </a:lvl1pPr>
          </a:lstStyle>
          <a:p>
            <a:fld id="{1FE8A036-B214-4C7B-91A8-FE0C3205C3D5}" type="slidenum">
              <a:rPr kumimoji="0" lang="en-US" altLang="zh-CN" smtClean="0">
                <a:solidFill>
                  <a:srgbClr val="000000"/>
                </a:solidFill>
              </a:rPr>
              <a:pPr/>
              <a:t>‹#›</a:t>
            </a:fld>
            <a:endParaRPr kumimoji="0" lang="en-US" altLang="zh-CN">
              <a:solidFill>
                <a:srgbClr val="000000"/>
              </a:solidFill>
            </a:endParaRPr>
          </a:p>
        </p:txBody>
      </p:sp>
    </p:spTree>
    <p:extLst>
      <p:ext uri="{BB962C8B-B14F-4D97-AF65-F5344CB8AC3E}">
        <p14:creationId xmlns:p14="http://schemas.microsoft.com/office/powerpoint/2010/main" val="29965741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p:cNvSpPr>
            <a:spLocks noGrp="1" noChangeArrowheads="1"/>
          </p:cNvSpPr>
          <p:nvPr>
            <p:ph type="ftr" sz="quarter" idx="10"/>
          </p:nvPr>
        </p:nvSpPr>
        <p:spPr>
          <a:ln/>
        </p:spPr>
        <p:txBody>
          <a:bodyPr/>
          <a:lstStyle>
            <a:lvl1pPr>
              <a:defRPr/>
            </a:lvl1pPr>
          </a:lstStyle>
          <a:p>
            <a:pPr>
              <a:defRPr/>
            </a:pPr>
            <a:endParaRPr kumimoji="0" lang="en-US" altLang="zh-CN">
              <a:solidFill>
                <a:srgbClr val="000000"/>
              </a:solidFill>
              <a:latin typeface="Arial" panose="020B0604020202020204" pitchFamily="34" charset="0"/>
            </a:endParaRPr>
          </a:p>
        </p:txBody>
      </p:sp>
      <p:sp>
        <p:nvSpPr>
          <p:cNvPr id="5" name="Rectangle 3"/>
          <p:cNvSpPr>
            <a:spLocks noGrp="1" noChangeArrowheads="1"/>
          </p:cNvSpPr>
          <p:nvPr>
            <p:ph type="sldNum" sz="quarter" idx="11"/>
          </p:nvPr>
        </p:nvSpPr>
        <p:spPr>
          <a:ln/>
        </p:spPr>
        <p:txBody>
          <a:bodyPr/>
          <a:lstStyle>
            <a:lvl1pPr>
              <a:defRPr/>
            </a:lvl1pPr>
          </a:lstStyle>
          <a:p>
            <a:fld id="{E05201B5-CB4D-42D1-A24C-89C5084F0272}" type="slidenum">
              <a:rPr kumimoji="0" lang="en-US" altLang="zh-CN" smtClean="0">
                <a:solidFill>
                  <a:srgbClr val="000000"/>
                </a:solidFill>
              </a:rPr>
              <a:pPr/>
              <a:t>‹#›</a:t>
            </a:fld>
            <a:endParaRPr kumimoji="0" lang="en-US" altLang="zh-CN">
              <a:solidFill>
                <a:srgbClr val="000000"/>
              </a:solidFill>
            </a:endParaRPr>
          </a:p>
        </p:txBody>
      </p:sp>
      <p:sp>
        <p:nvSpPr>
          <p:cNvPr id="6" name="Rectangle 16"/>
          <p:cNvSpPr>
            <a:spLocks noGrp="1" noChangeArrowheads="1"/>
          </p:cNvSpPr>
          <p:nvPr>
            <p:ph type="dt" sz="half" idx="12"/>
          </p:nvPr>
        </p:nvSpPr>
        <p:spPr>
          <a:ln/>
        </p:spPr>
        <p:txBody>
          <a:bodyPr/>
          <a:lstStyle>
            <a:lvl1pPr>
              <a:defRPr/>
            </a:lvl1pPr>
          </a:lstStyle>
          <a:p>
            <a:pPr>
              <a:defRPr/>
            </a:pPr>
            <a:r>
              <a:rPr kumimoji="0" lang="zh-CN" altLang="en-US">
                <a:solidFill>
                  <a:srgbClr val="000000"/>
                </a:solidFill>
                <a:latin typeface="Arial" panose="020B0604020202020204" pitchFamily="34" charset="0"/>
              </a:rPr>
              <a:t> </a:t>
            </a:r>
            <a:endParaRPr kumimoji="0"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318697169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4" name="Rectangle 2"/>
          <p:cNvSpPr>
            <a:spLocks noGrp="1" noChangeArrowheads="1"/>
          </p:cNvSpPr>
          <p:nvPr>
            <p:ph type="ftr" sz="quarter" idx="10"/>
          </p:nvPr>
        </p:nvSpPr>
        <p:spPr>
          <a:ln/>
        </p:spPr>
        <p:txBody>
          <a:bodyPr/>
          <a:lstStyle>
            <a:lvl1pPr>
              <a:defRPr/>
            </a:lvl1pPr>
          </a:lstStyle>
          <a:p>
            <a:pPr>
              <a:defRPr/>
            </a:pPr>
            <a:endParaRPr kumimoji="0" lang="en-US" altLang="zh-CN">
              <a:solidFill>
                <a:srgbClr val="000000"/>
              </a:solidFill>
              <a:latin typeface="Arial" panose="020B0604020202020204" pitchFamily="34" charset="0"/>
            </a:endParaRPr>
          </a:p>
        </p:txBody>
      </p:sp>
      <p:sp>
        <p:nvSpPr>
          <p:cNvPr id="5" name="Rectangle 3"/>
          <p:cNvSpPr>
            <a:spLocks noGrp="1" noChangeArrowheads="1"/>
          </p:cNvSpPr>
          <p:nvPr>
            <p:ph type="sldNum" sz="quarter" idx="11"/>
          </p:nvPr>
        </p:nvSpPr>
        <p:spPr>
          <a:ln/>
        </p:spPr>
        <p:txBody>
          <a:bodyPr/>
          <a:lstStyle>
            <a:lvl1pPr>
              <a:defRPr/>
            </a:lvl1pPr>
          </a:lstStyle>
          <a:p>
            <a:fld id="{45CA570B-6248-4CA0-8BEA-67BAB01BE081}" type="slidenum">
              <a:rPr kumimoji="0" lang="en-US" altLang="zh-CN" smtClean="0">
                <a:solidFill>
                  <a:srgbClr val="000000"/>
                </a:solidFill>
              </a:rPr>
              <a:pPr/>
              <a:t>‹#›</a:t>
            </a:fld>
            <a:endParaRPr kumimoji="0" lang="en-US" altLang="zh-CN">
              <a:solidFill>
                <a:srgbClr val="000000"/>
              </a:solidFill>
            </a:endParaRPr>
          </a:p>
        </p:txBody>
      </p:sp>
      <p:sp>
        <p:nvSpPr>
          <p:cNvPr id="6" name="Rectangle 16"/>
          <p:cNvSpPr>
            <a:spLocks noGrp="1" noChangeArrowheads="1"/>
          </p:cNvSpPr>
          <p:nvPr>
            <p:ph type="dt" sz="half" idx="12"/>
          </p:nvPr>
        </p:nvSpPr>
        <p:spPr>
          <a:ln/>
        </p:spPr>
        <p:txBody>
          <a:bodyPr/>
          <a:lstStyle>
            <a:lvl1pPr>
              <a:defRPr/>
            </a:lvl1pPr>
          </a:lstStyle>
          <a:p>
            <a:pPr>
              <a:defRPr/>
            </a:pPr>
            <a:r>
              <a:rPr kumimoji="0" lang="zh-CN" altLang="en-US">
                <a:solidFill>
                  <a:srgbClr val="000000"/>
                </a:solidFill>
                <a:latin typeface="Arial" panose="020B0604020202020204" pitchFamily="34" charset="0"/>
              </a:rPr>
              <a:t> </a:t>
            </a:r>
            <a:endParaRPr kumimoji="0"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191003862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981200"/>
            <a:ext cx="5384800" cy="38862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981200"/>
            <a:ext cx="5384800" cy="38862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p:cNvSpPr>
            <a:spLocks noGrp="1" noChangeArrowheads="1"/>
          </p:cNvSpPr>
          <p:nvPr>
            <p:ph type="ftr" sz="quarter" idx="10"/>
          </p:nvPr>
        </p:nvSpPr>
        <p:spPr>
          <a:ln/>
        </p:spPr>
        <p:txBody>
          <a:bodyPr/>
          <a:lstStyle>
            <a:lvl1pPr>
              <a:defRPr/>
            </a:lvl1pPr>
          </a:lstStyle>
          <a:p>
            <a:pPr>
              <a:defRPr/>
            </a:pPr>
            <a:endParaRPr kumimoji="0" lang="en-US" altLang="zh-CN">
              <a:solidFill>
                <a:srgbClr val="000000"/>
              </a:solidFill>
              <a:latin typeface="Arial" panose="020B0604020202020204" pitchFamily="34" charset="0"/>
            </a:endParaRPr>
          </a:p>
        </p:txBody>
      </p:sp>
      <p:sp>
        <p:nvSpPr>
          <p:cNvPr id="6" name="Rectangle 3"/>
          <p:cNvSpPr>
            <a:spLocks noGrp="1" noChangeArrowheads="1"/>
          </p:cNvSpPr>
          <p:nvPr>
            <p:ph type="sldNum" sz="quarter" idx="11"/>
          </p:nvPr>
        </p:nvSpPr>
        <p:spPr>
          <a:ln/>
        </p:spPr>
        <p:txBody>
          <a:bodyPr/>
          <a:lstStyle>
            <a:lvl1pPr>
              <a:defRPr/>
            </a:lvl1pPr>
          </a:lstStyle>
          <a:p>
            <a:fld id="{4855FC78-BCC3-4F66-9FB6-31CC4AE3B8AF}" type="slidenum">
              <a:rPr kumimoji="0" lang="en-US" altLang="zh-CN" smtClean="0">
                <a:solidFill>
                  <a:srgbClr val="000000"/>
                </a:solidFill>
              </a:rPr>
              <a:pPr/>
              <a:t>‹#›</a:t>
            </a:fld>
            <a:endParaRPr kumimoji="0" lang="en-US" altLang="zh-CN">
              <a:solidFill>
                <a:srgbClr val="000000"/>
              </a:solidFill>
            </a:endParaRPr>
          </a:p>
        </p:txBody>
      </p:sp>
      <p:sp>
        <p:nvSpPr>
          <p:cNvPr id="7" name="Rectangle 16"/>
          <p:cNvSpPr>
            <a:spLocks noGrp="1" noChangeArrowheads="1"/>
          </p:cNvSpPr>
          <p:nvPr>
            <p:ph type="dt" sz="half" idx="12"/>
          </p:nvPr>
        </p:nvSpPr>
        <p:spPr>
          <a:ln/>
        </p:spPr>
        <p:txBody>
          <a:bodyPr/>
          <a:lstStyle>
            <a:lvl1pPr>
              <a:defRPr/>
            </a:lvl1pPr>
          </a:lstStyle>
          <a:p>
            <a:pPr>
              <a:defRPr/>
            </a:pPr>
            <a:r>
              <a:rPr kumimoji="0" lang="zh-CN" altLang="en-US">
                <a:solidFill>
                  <a:srgbClr val="000000"/>
                </a:solidFill>
                <a:latin typeface="Arial" panose="020B0604020202020204" pitchFamily="34" charset="0"/>
              </a:rPr>
              <a:t> </a:t>
            </a:r>
            <a:endParaRPr kumimoji="0"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1646594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45127" y="1828802"/>
            <a:ext cx="5181600" cy="4351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8802"/>
            <a:ext cx="5181600" cy="4351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pPr defTabSz="342900" eaLnBrk="1" hangingPunct="1">
              <a:defRPr/>
            </a:pPr>
            <a:r>
              <a:rPr kumimoji="0" lang="zh-CN" altLang="en-US" sz="900">
                <a:solidFill>
                  <a:srgbClr val="898989"/>
                </a:solidFill>
                <a:latin typeface="Calibri" panose="020F0502020204030204" pitchFamily="34" charset="0"/>
              </a:rPr>
              <a:t> </a:t>
            </a:r>
            <a:endParaRPr kumimoji="0" lang="en-US" altLang="zh-CN" sz="900">
              <a:solidFill>
                <a:srgbClr val="898989"/>
              </a:solidFill>
              <a:latin typeface="Calibri" panose="020F0502020204030204" pitchFamily="34" charset="0"/>
            </a:endParaRPr>
          </a:p>
        </p:txBody>
      </p:sp>
      <p:sp>
        <p:nvSpPr>
          <p:cNvPr id="6" name="Footer Placeholder 5"/>
          <p:cNvSpPr>
            <a:spLocks noGrp="1"/>
          </p:cNvSpPr>
          <p:nvPr>
            <p:ph type="ftr" sz="quarter" idx="11"/>
          </p:nvPr>
        </p:nvSpPr>
        <p:spPr/>
        <p:txBody>
          <a:bodyPr/>
          <a:lstStyle/>
          <a:p>
            <a:pPr defTabSz="342900" eaLnBrk="1" hangingPunct="1">
              <a:defRPr/>
            </a:pPr>
            <a:endParaRPr kumimoji="0" lang="en-US" altLang="zh-CN" sz="900">
              <a:solidFill>
                <a:srgbClr val="898989"/>
              </a:solidFill>
              <a:latin typeface="Calibri" panose="020F0502020204030204" pitchFamily="34" charset="0"/>
            </a:endParaRPr>
          </a:p>
        </p:txBody>
      </p:sp>
      <p:sp>
        <p:nvSpPr>
          <p:cNvPr id="7" name="Slide Number Placeholder 6"/>
          <p:cNvSpPr>
            <a:spLocks noGrp="1"/>
          </p:cNvSpPr>
          <p:nvPr>
            <p:ph type="sldNum" sz="quarter" idx="12"/>
          </p:nvPr>
        </p:nvSpPr>
        <p:spPr/>
        <p:txBody>
          <a:bodyPr/>
          <a:lstStyle/>
          <a:p>
            <a:pPr defTabSz="342900" eaLnBrk="1" hangingPunct="1">
              <a:defRPr/>
            </a:pPr>
            <a:fld id="{C501D463-6921-4495-9D4F-2B3DCA4BA8C0}" type="slidenum">
              <a:rPr kumimoji="0" lang="en-US" altLang="zh-CN" sz="900" smtClean="0">
                <a:solidFill>
                  <a:srgbClr val="898989"/>
                </a:solidFill>
                <a:latin typeface="Calibri" panose="020F0502020204030204" pitchFamily="34" charset="0"/>
              </a:rPr>
              <a:pPr defTabSz="342900" eaLnBrk="1" hangingPunct="1">
                <a:defRPr/>
              </a:pPr>
              <a:t>‹#›</a:t>
            </a:fld>
            <a:endParaRPr kumimoji="0" lang="en-US" altLang="zh-CN" sz="900">
              <a:solidFill>
                <a:srgbClr val="898989"/>
              </a:solidFill>
              <a:latin typeface="Calibri" panose="020F0502020204030204" pitchFamily="34" charset="0"/>
            </a:endParaRPr>
          </a:p>
        </p:txBody>
      </p:sp>
    </p:spTree>
    <p:extLst>
      <p:ext uri="{BB962C8B-B14F-4D97-AF65-F5344CB8AC3E}">
        <p14:creationId xmlns:p14="http://schemas.microsoft.com/office/powerpoint/2010/main" val="2051826458"/>
      </p:ext>
    </p:extLst>
  </p:cSld>
  <p:clrMapOvr>
    <a:masterClrMapping/>
  </p:clrMapOvr>
  <p:transition>
    <p:wip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2"/>
          <p:cNvSpPr>
            <a:spLocks noGrp="1" noChangeArrowheads="1"/>
          </p:cNvSpPr>
          <p:nvPr>
            <p:ph type="ftr" sz="quarter" idx="10"/>
          </p:nvPr>
        </p:nvSpPr>
        <p:spPr>
          <a:ln/>
        </p:spPr>
        <p:txBody>
          <a:bodyPr/>
          <a:lstStyle>
            <a:lvl1pPr>
              <a:defRPr/>
            </a:lvl1pPr>
          </a:lstStyle>
          <a:p>
            <a:pPr>
              <a:defRPr/>
            </a:pPr>
            <a:endParaRPr kumimoji="0" lang="en-US" altLang="zh-CN">
              <a:solidFill>
                <a:srgbClr val="000000"/>
              </a:solidFill>
              <a:latin typeface="Arial" panose="020B0604020202020204" pitchFamily="34" charset="0"/>
            </a:endParaRPr>
          </a:p>
        </p:txBody>
      </p:sp>
      <p:sp>
        <p:nvSpPr>
          <p:cNvPr id="8" name="Rectangle 3"/>
          <p:cNvSpPr>
            <a:spLocks noGrp="1" noChangeArrowheads="1"/>
          </p:cNvSpPr>
          <p:nvPr>
            <p:ph type="sldNum" sz="quarter" idx="11"/>
          </p:nvPr>
        </p:nvSpPr>
        <p:spPr>
          <a:ln/>
        </p:spPr>
        <p:txBody>
          <a:bodyPr/>
          <a:lstStyle>
            <a:lvl1pPr>
              <a:defRPr/>
            </a:lvl1pPr>
          </a:lstStyle>
          <a:p>
            <a:fld id="{10C81236-4C05-4C18-9F3A-618683FD7793}" type="slidenum">
              <a:rPr kumimoji="0" lang="en-US" altLang="zh-CN" smtClean="0">
                <a:solidFill>
                  <a:srgbClr val="000000"/>
                </a:solidFill>
              </a:rPr>
              <a:pPr/>
              <a:t>‹#›</a:t>
            </a:fld>
            <a:endParaRPr kumimoji="0" lang="en-US" altLang="zh-CN">
              <a:solidFill>
                <a:srgbClr val="000000"/>
              </a:solidFill>
            </a:endParaRPr>
          </a:p>
        </p:txBody>
      </p:sp>
      <p:sp>
        <p:nvSpPr>
          <p:cNvPr id="9" name="Rectangle 16"/>
          <p:cNvSpPr>
            <a:spLocks noGrp="1" noChangeArrowheads="1"/>
          </p:cNvSpPr>
          <p:nvPr>
            <p:ph type="dt" sz="half" idx="12"/>
          </p:nvPr>
        </p:nvSpPr>
        <p:spPr>
          <a:ln/>
        </p:spPr>
        <p:txBody>
          <a:bodyPr/>
          <a:lstStyle>
            <a:lvl1pPr>
              <a:defRPr/>
            </a:lvl1pPr>
          </a:lstStyle>
          <a:p>
            <a:pPr>
              <a:defRPr/>
            </a:pPr>
            <a:r>
              <a:rPr kumimoji="0" lang="zh-CN" altLang="en-US">
                <a:solidFill>
                  <a:srgbClr val="000000"/>
                </a:solidFill>
                <a:latin typeface="Arial" panose="020B0604020202020204" pitchFamily="34" charset="0"/>
              </a:rPr>
              <a:t> </a:t>
            </a:r>
            <a:endParaRPr kumimoji="0"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44814040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2"/>
          <p:cNvSpPr>
            <a:spLocks noGrp="1" noChangeArrowheads="1"/>
          </p:cNvSpPr>
          <p:nvPr>
            <p:ph type="ftr" sz="quarter" idx="10"/>
          </p:nvPr>
        </p:nvSpPr>
        <p:spPr>
          <a:ln/>
        </p:spPr>
        <p:txBody>
          <a:bodyPr/>
          <a:lstStyle>
            <a:lvl1pPr>
              <a:defRPr/>
            </a:lvl1pPr>
          </a:lstStyle>
          <a:p>
            <a:pPr>
              <a:defRPr/>
            </a:pPr>
            <a:endParaRPr kumimoji="0" lang="en-US" altLang="zh-CN">
              <a:solidFill>
                <a:srgbClr val="000000"/>
              </a:solidFill>
              <a:latin typeface="Arial" panose="020B0604020202020204" pitchFamily="34" charset="0"/>
            </a:endParaRPr>
          </a:p>
        </p:txBody>
      </p:sp>
      <p:sp>
        <p:nvSpPr>
          <p:cNvPr id="4" name="Rectangle 3"/>
          <p:cNvSpPr>
            <a:spLocks noGrp="1" noChangeArrowheads="1"/>
          </p:cNvSpPr>
          <p:nvPr>
            <p:ph type="sldNum" sz="quarter" idx="11"/>
          </p:nvPr>
        </p:nvSpPr>
        <p:spPr>
          <a:ln/>
        </p:spPr>
        <p:txBody>
          <a:bodyPr/>
          <a:lstStyle>
            <a:lvl1pPr>
              <a:defRPr/>
            </a:lvl1pPr>
          </a:lstStyle>
          <a:p>
            <a:fld id="{AE9D95E8-65F7-4EBC-A32B-46733FC53D48}" type="slidenum">
              <a:rPr kumimoji="0" lang="en-US" altLang="zh-CN" smtClean="0">
                <a:solidFill>
                  <a:srgbClr val="000000"/>
                </a:solidFill>
              </a:rPr>
              <a:pPr/>
              <a:t>‹#›</a:t>
            </a:fld>
            <a:endParaRPr kumimoji="0" lang="en-US" altLang="zh-CN">
              <a:solidFill>
                <a:srgbClr val="000000"/>
              </a:solidFill>
            </a:endParaRPr>
          </a:p>
        </p:txBody>
      </p:sp>
      <p:sp>
        <p:nvSpPr>
          <p:cNvPr id="5" name="Rectangle 16"/>
          <p:cNvSpPr>
            <a:spLocks noGrp="1" noChangeArrowheads="1"/>
          </p:cNvSpPr>
          <p:nvPr>
            <p:ph type="dt" sz="half" idx="12"/>
          </p:nvPr>
        </p:nvSpPr>
        <p:spPr>
          <a:ln/>
        </p:spPr>
        <p:txBody>
          <a:bodyPr/>
          <a:lstStyle>
            <a:lvl1pPr>
              <a:defRPr/>
            </a:lvl1pPr>
          </a:lstStyle>
          <a:p>
            <a:pPr>
              <a:defRPr/>
            </a:pPr>
            <a:r>
              <a:rPr kumimoji="0" lang="zh-CN" altLang="en-US">
                <a:solidFill>
                  <a:srgbClr val="000000"/>
                </a:solidFill>
                <a:latin typeface="Arial" panose="020B0604020202020204" pitchFamily="34" charset="0"/>
              </a:rPr>
              <a:t> </a:t>
            </a:r>
            <a:endParaRPr kumimoji="0"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7271092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a:ln/>
        </p:spPr>
        <p:txBody>
          <a:bodyPr/>
          <a:lstStyle>
            <a:lvl1pPr>
              <a:defRPr/>
            </a:lvl1pPr>
          </a:lstStyle>
          <a:p>
            <a:pPr>
              <a:defRPr/>
            </a:pPr>
            <a:endParaRPr kumimoji="0" lang="en-US" altLang="zh-CN">
              <a:solidFill>
                <a:srgbClr val="000000"/>
              </a:solidFill>
              <a:latin typeface="Arial" panose="020B0604020202020204" pitchFamily="34" charset="0"/>
            </a:endParaRPr>
          </a:p>
        </p:txBody>
      </p:sp>
      <p:sp>
        <p:nvSpPr>
          <p:cNvPr id="3" name="Rectangle 3"/>
          <p:cNvSpPr>
            <a:spLocks noGrp="1" noChangeArrowheads="1"/>
          </p:cNvSpPr>
          <p:nvPr>
            <p:ph type="sldNum" sz="quarter" idx="11"/>
          </p:nvPr>
        </p:nvSpPr>
        <p:spPr>
          <a:ln/>
        </p:spPr>
        <p:txBody>
          <a:bodyPr/>
          <a:lstStyle>
            <a:lvl1pPr>
              <a:defRPr/>
            </a:lvl1pPr>
          </a:lstStyle>
          <a:p>
            <a:fld id="{B768F74B-42FF-42F5-B81D-7F87A6CB4FB7}" type="slidenum">
              <a:rPr kumimoji="0" lang="en-US" altLang="zh-CN" smtClean="0">
                <a:solidFill>
                  <a:srgbClr val="000000"/>
                </a:solidFill>
              </a:rPr>
              <a:pPr/>
              <a:t>‹#›</a:t>
            </a:fld>
            <a:endParaRPr kumimoji="0" lang="en-US" altLang="zh-CN">
              <a:solidFill>
                <a:srgbClr val="000000"/>
              </a:solidFill>
            </a:endParaRPr>
          </a:p>
        </p:txBody>
      </p:sp>
      <p:sp>
        <p:nvSpPr>
          <p:cNvPr id="4" name="Rectangle 16"/>
          <p:cNvSpPr>
            <a:spLocks noGrp="1" noChangeArrowheads="1"/>
          </p:cNvSpPr>
          <p:nvPr>
            <p:ph type="dt" sz="half" idx="12"/>
          </p:nvPr>
        </p:nvSpPr>
        <p:spPr>
          <a:ln/>
        </p:spPr>
        <p:txBody>
          <a:bodyPr/>
          <a:lstStyle>
            <a:lvl1pPr>
              <a:defRPr/>
            </a:lvl1pPr>
          </a:lstStyle>
          <a:p>
            <a:pPr>
              <a:defRPr/>
            </a:pPr>
            <a:r>
              <a:rPr kumimoji="0" lang="zh-CN" altLang="en-US">
                <a:solidFill>
                  <a:srgbClr val="000000"/>
                </a:solidFill>
                <a:latin typeface="Arial" panose="020B0604020202020204" pitchFamily="34" charset="0"/>
              </a:rPr>
              <a:t> </a:t>
            </a:r>
            <a:endParaRPr kumimoji="0"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39663999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4766733" y="273053"/>
            <a:ext cx="681566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3"/>
            <a:ext cx="4011084"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Rectangle 2"/>
          <p:cNvSpPr>
            <a:spLocks noGrp="1" noChangeArrowheads="1"/>
          </p:cNvSpPr>
          <p:nvPr>
            <p:ph type="ftr" sz="quarter" idx="10"/>
          </p:nvPr>
        </p:nvSpPr>
        <p:spPr>
          <a:ln/>
        </p:spPr>
        <p:txBody>
          <a:bodyPr/>
          <a:lstStyle>
            <a:lvl1pPr>
              <a:defRPr/>
            </a:lvl1pPr>
          </a:lstStyle>
          <a:p>
            <a:pPr>
              <a:defRPr/>
            </a:pPr>
            <a:endParaRPr kumimoji="0" lang="en-US" altLang="zh-CN">
              <a:solidFill>
                <a:srgbClr val="000000"/>
              </a:solidFill>
              <a:latin typeface="Arial" panose="020B0604020202020204" pitchFamily="34" charset="0"/>
            </a:endParaRPr>
          </a:p>
        </p:txBody>
      </p:sp>
      <p:sp>
        <p:nvSpPr>
          <p:cNvPr id="6" name="Rectangle 3"/>
          <p:cNvSpPr>
            <a:spLocks noGrp="1" noChangeArrowheads="1"/>
          </p:cNvSpPr>
          <p:nvPr>
            <p:ph type="sldNum" sz="quarter" idx="11"/>
          </p:nvPr>
        </p:nvSpPr>
        <p:spPr>
          <a:ln/>
        </p:spPr>
        <p:txBody>
          <a:bodyPr/>
          <a:lstStyle>
            <a:lvl1pPr>
              <a:defRPr/>
            </a:lvl1pPr>
          </a:lstStyle>
          <a:p>
            <a:fld id="{BAB1C4B2-3F16-4E19-8E7D-26797EC98494}" type="slidenum">
              <a:rPr kumimoji="0" lang="en-US" altLang="zh-CN" smtClean="0">
                <a:solidFill>
                  <a:srgbClr val="000000"/>
                </a:solidFill>
              </a:rPr>
              <a:pPr/>
              <a:t>‹#›</a:t>
            </a:fld>
            <a:endParaRPr kumimoji="0" lang="en-US" altLang="zh-CN">
              <a:solidFill>
                <a:srgbClr val="000000"/>
              </a:solidFill>
            </a:endParaRPr>
          </a:p>
        </p:txBody>
      </p:sp>
      <p:sp>
        <p:nvSpPr>
          <p:cNvPr id="7" name="Rectangle 16"/>
          <p:cNvSpPr>
            <a:spLocks noGrp="1" noChangeArrowheads="1"/>
          </p:cNvSpPr>
          <p:nvPr>
            <p:ph type="dt" sz="half" idx="12"/>
          </p:nvPr>
        </p:nvSpPr>
        <p:spPr>
          <a:ln/>
        </p:spPr>
        <p:txBody>
          <a:bodyPr/>
          <a:lstStyle>
            <a:lvl1pPr>
              <a:defRPr/>
            </a:lvl1pPr>
          </a:lstStyle>
          <a:p>
            <a:pPr>
              <a:defRPr/>
            </a:pPr>
            <a:r>
              <a:rPr kumimoji="0" lang="zh-CN" altLang="en-US">
                <a:solidFill>
                  <a:srgbClr val="000000"/>
                </a:solidFill>
                <a:latin typeface="Arial" panose="020B0604020202020204" pitchFamily="34" charset="0"/>
              </a:rPr>
              <a:t> </a:t>
            </a:r>
            <a:endParaRPr kumimoji="0"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224546935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Rectangle 2"/>
          <p:cNvSpPr>
            <a:spLocks noGrp="1" noChangeArrowheads="1"/>
          </p:cNvSpPr>
          <p:nvPr>
            <p:ph type="ftr" sz="quarter" idx="10"/>
          </p:nvPr>
        </p:nvSpPr>
        <p:spPr>
          <a:ln/>
        </p:spPr>
        <p:txBody>
          <a:bodyPr/>
          <a:lstStyle>
            <a:lvl1pPr>
              <a:defRPr/>
            </a:lvl1pPr>
          </a:lstStyle>
          <a:p>
            <a:pPr>
              <a:defRPr/>
            </a:pPr>
            <a:endParaRPr kumimoji="0" lang="en-US" altLang="zh-CN">
              <a:solidFill>
                <a:srgbClr val="000000"/>
              </a:solidFill>
              <a:latin typeface="Arial" panose="020B0604020202020204" pitchFamily="34" charset="0"/>
            </a:endParaRPr>
          </a:p>
        </p:txBody>
      </p:sp>
      <p:sp>
        <p:nvSpPr>
          <p:cNvPr id="6" name="Rectangle 3"/>
          <p:cNvSpPr>
            <a:spLocks noGrp="1" noChangeArrowheads="1"/>
          </p:cNvSpPr>
          <p:nvPr>
            <p:ph type="sldNum" sz="quarter" idx="11"/>
          </p:nvPr>
        </p:nvSpPr>
        <p:spPr>
          <a:ln/>
        </p:spPr>
        <p:txBody>
          <a:bodyPr/>
          <a:lstStyle>
            <a:lvl1pPr>
              <a:defRPr/>
            </a:lvl1pPr>
          </a:lstStyle>
          <a:p>
            <a:fld id="{4E279BCE-FBD0-4480-9323-D616018F075E}" type="slidenum">
              <a:rPr kumimoji="0" lang="en-US" altLang="zh-CN" smtClean="0">
                <a:solidFill>
                  <a:srgbClr val="000000"/>
                </a:solidFill>
              </a:rPr>
              <a:pPr/>
              <a:t>‹#›</a:t>
            </a:fld>
            <a:endParaRPr kumimoji="0" lang="en-US" altLang="zh-CN">
              <a:solidFill>
                <a:srgbClr val="000000"/>
              </a:solidFill>
            </a:endParaRPr>
          </a:p>
        </p:txBody>
      </p:sp>
      <p:sp>
        <p:nvSpPr>
          <p:cNvPr id="7" name="Rectangle 16"/>
          <p:cNvSpPr>
            <a:spLocks noGrp="1" noChangeArrowheads="1"/>
          </p:cNvSpPr>
          <p:nvPr>
            <p:ph type="dt" sz="half" idx="12"/>
          </p:nvPr>
        </p:nvSpPr>
        <p:spPr>
          <a:ln/>
        </p:spPr>
        <p:txBody>
          <a:bodyPr/>
          <a:lstStyle>
            <a:lvl1pPr>
              <a:defRPr/>
            </a:lvl1pPr>
          </a:lstStyle>
          <a:p>
            <a:pPr>
              <a:defRPr/>
            </a:pPr>
            <a:r>
              <a:rPr kumimoji="0" lang="zh-CN" altLang="en-US">
                <a:solidFill>
                  <a:srgbClr val="000000"/>
                </a:solidFill>
                <a:latin typeface="Arial" panose="020B0604020202020204" pitchFamily="34" charset="0"/>
              </a:rPr>
              <a:t> </a:t>
            </a:r>
            <a:endParaRPr kumimoji="0"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187495412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p:cNvSpPr>
            <a:spLocks noGrp="1" noChangeArrowheads="1"/>
          </p:cNvSpPr>
          <p:nvPr>
            <p:ph type="ftr" sz="quarter" idx="10"/>
          </p:nvPr>
        </p:nvSpPr>
        <p:spPr>
          <a:ln/>
        </p:spPr>
        <p:txBody>
          <a:bodyPr/>
          <a:lstStyle>
            <a:lvl1pPr>
              <a:defRPr/>
            </a:lvl1pPr>
          </a:lstStyle>
          <a:p>
            <a:pPr>
              <a:defRPr/>
            </a:pPr>
            <a:endParaRPr kumimoji="0" lang="en-US" altLang="zh-CN">
              <a:solidFill>
                <a:srgbClr val="000000"/>
              </a:solidFill>
              <a:latin typeface="Arial" panose="020B0604020202020204" pitchFamily="34" charset="0"/>
            </a:endParaRPr>
          </a:p>
        </p:txBody>
      </p:sp>
      <p:sp>
        <p:nvSpPr>
          <p:cNvPr id="5" name="Rectangle 3"/>
          <p:cNvSpPr>
            <a:spLocks noGrp="1" noChangeArrowheads="1"/>
          </p:cNvSpPr>
          <p:nvPr>
            <p:ph type="sldNum" sz="quarter" idx="11"/>
          </p:nvPr>
        </p:nvSpPr>
        <p:spPr>
          <a:ln/>
        </p:spPr>
        <p:txBody>
          <a:bodyPr/>
          <a:lstStyle>
            <a:lvl1pPr>
              <a:defRPr/>
            </a:lvl1pPr>
          </a:lstStyle>
          <a:p>
            <a:fld id="{2FDE0CD1-61CC-4DCB-A2D6-23C7AF07CC96}" type="slidenum">
              <a:rPr kumimoji="0" lang="en-US" altLang="zh-CN" smtClean="0">
                <a:solidFill>
                  <a:srgbClr val="000000"/>
                </a:solidFill>
              </a:rPr>
              <a:pPr/>
              <a:t>‹#›</a:t>
            </a:fld>
            <a:endParaRPr kumimoji="0" lang="en-US" altLang="zh-CN">
              <a:solidFill>
                <a:srgbClr val="000000"/>
              </a:solidFill>
            </a:endParaRPr>
          </a:p>
        </p:txBody>
      </p:sp>
      <p:sp>
        <p:nvSpPr>
          <p:cNvPr id="6" name="Rectangle 16"/>
          <p:cNvSpPr>
            <a:spLocks noGrp="1" noChangeArrowheads="1"/>
          </p:cNvSpPr>
          <p:nvPr>
            <p:ph type="dt" sz="half" idx="12"/>
          </p:nvPr>
        </p:nvSpPr>
        <p:spPr>
          <a:ln/>
        </p:spPr>
        <p:txBody>
          <a:bodyPr/>
          <a:lstStyle>
            <a:lvl1pPr>
              <a:defRPr/>
            </a:lvl1pPr>
          </a:lstStyle>
          <a:p>
            <a:pPr>
              <a:defRPr/>
            </a:pPr>
            <a:r>
              <a:rPr kumimoji="0" lang="zh-CN" altLang="en-US">
                <a:solidFill>
                  <a:srgbClr val="000000"/>
                </a:solidFill>
                <a:latin typeface="Arial" panose="020B0604020202020204" pitchFamily="34" charset="0"/>
              </a:rPr>
              <a:t> </a:t>
            </a:r>
            <a:endParaRPr kumimoji="0"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243182666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457200"/>
            <a:ext cx="2743200" cy="5410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457200"/>
            <a:ext cx="8026400" cy="5410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p:cNvSpPr>
            <a:spLocks noGrp="1" noChangeArrowheads="1"/>
          </p:cNvSpPr>
          <p:nvPr>
            <p:ph type="ftr" sz="quarter" idx="10"/>
          </p:nvPr>
        </p:nvSpPr>
        <p:spPr>
          <a:ln/>
        </p:spPr>
        <p:txBody>
          <a:bodyPr/>
          <a:lstStyle>
            <a:lvl1pPr>
              <a:defRPr/>
            </a:lvl1pPr>
          </a:lstStyle>
          <a:p>
            <a:pPr>
              <a:defRPr/>
            </a:pPr>
            <a:endParaRPr kumimoji="0" lang="en-US" altLang="zh-CN">
              <a:solidFill>
                <a:srgbClr val="000000"/>
              </a:solidFill>
              <a:latin typeface="Arial" panose="020B0604020202020204" pitchFamily="34" charset="0"/>
            </a:endParaRPr>
          </a:p>
        </p:txBody>
      </p:sp>
      <p:sp>
        <p:nvSpPr>
          <p:cNvPr id="5" name="Rectangle 3"/>
          <p:cNvSpPr>
            <a:spLocks noGrp="1" noChangeArrowheads="1"/>
          </p:cNvSpPr>
          <p:nvPr>
            <p:ph type="sldNum" sz="quarter" idx="11"/>
          </p:nvPr>
        </p:nvSpPr>
        <p:spPr>
          <a:ln/>
        </p:spPr>
        <p:txBody>
          <a:bodyPr/>
          <a:lstStyle>
            <a:lvl1pPr>
              <a:defRPr/>
            </a:lvl1pPr>
          </a:lstStyle>
          <a:p>
            <a:fld id="{11E5CFAC-FA47-4892-8698-F2EBC73130B6}" type="slidenum">
              <a:rPr kumimoji="0" lang="en-US" altLang="zh-CN" smtClean="0">
                <a:solidFill>
                  <a:srgbClr val="000000"/>
                </a:solidFill>
              </a:rPr>
              <a:pPr/>
              <a:t>‹#›</a:t>
            </a:fld>
            <a:endParaRPr kumimoji="0" lang="en-US" altLang="zh-CN">
              <a:solidFill>
                <a:srgbClr val="000000"/>
              </a:solidFill>
            </a:endParaRPr>
          </a:p>
        </p:txBody>
      </p:sp>
      <p:sp>
        <p:nvSpPr>
          <p:cNvPr id="6" name="Rectangle 16"/>
          <p:cNvSpPr>
            <a:spLocks noGrp="1" noChangeArrowheads="1"/>
          </p:cNvSpPr>
          <p:nvPr>
            <p:ph type="dt" sz="half" idx="12"/>
          </p:nvPr>
        </p:nvSpPr>
        <p:spPr>
          <a:ln/>
        </p:spPr>
        <p:txBody>
          <a:bodyPr/>
          <a:lstStyle>
            <a:lvl1pPr>
              <a:defRPr/>
            </a:lvl1pPr>
          </a:lstStyle>
          <a:p>
            <a:pPr>
              <a:defRPr/>
            </a:pPr>
            <a:r>
              <a:rPr kumimoji="0" lang="zh-CN" altLang="en-US">
                <a:solidFill>
                  <a:srgbClr val="000000"/>
                </a:solidFill>
                <a:latin typeface="Arial" panose="020B0604020202020204" pitchFamily="34" charset="0"/>
              </a:rPr>
              <a:t> </a:t>
            </a:r>
            <a:endParaRPr kumimoji="0"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199557228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2" y="2438403"/>
            <a:ext cx="12012084"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35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35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35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35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35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35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35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206860" name="Rectangle 12"/>
          <p:cNvSpPr>
            <a:spLocks noGrp="1" noChangeArrowheads="1"/>
          </p:cNvSpPr>
          <p:nvPr>
            <p:ph type="ctrTitle"/>
          </p:nvPr>
        </p:nvSpPr>
        <p:spPr>
          <a:xfrm>
            <a:off x="1320800" y="1676400"/>
            <a:ext cx="10363200" cy="1462088"/>
          </a:xfrm>
        </p:spPr>
        <p:txBody>
          <a:bodyPr/>
          <a:lstStyle>
            <a:lvl1pPr>
              <a:defRPr/>
            </a:lvl1pPr>
          </a:lstStyle>
          <a:p>
            <a:r>
              <a:rPr lang="zh-CN" altLang="en-US"/>
              <a:t>单击此处编辑母版标题样式</a:t>
            </a:r>
          </a:p>
        </p:txBody>
      </p:sp>
      <p:sp>
        <p:nvSpPr>
          <p:cNvPr id="206861" name="Rectangle 13"/>
          <p:cNvSpPr>
            <a:spLocks noGrp="1" noChangeArrowheads="1"/>
          </p:cNvSpPr>
          <p:nvPr>
            <p:ph type="subTitle" idx="1"/>
          </p:nvPr>
        </p:nvSpPr>
        <p:spPr>
          <a:xfrm>
            <a:off x="1828800" y="3886200"/>
            <a:ext cx="85344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1320800" y="6248400"/>
            <a:ext cx="2540000" cy="457200"/>
          </a:xfrm>
        </p:spPr>
        <p:txBody>
          <a:bodyPr/>
          <a:lstStyle>
            <a:lvl1pPr>
              <a:defRPr>
                <a:solidFill>
                  <a:schemeClr val="bg2"/>
                </a:solidFill>
              </a:defRPr>
            </a:lvl1pPr>
          </a:lstStyle>
          <a:p>
            <a:pPr>
              <a:defRPr/>
            </a:pPr>
            <a:r>
              <a:rPr kumimoji="0" lang="zh-CN" altLang="en-US">
                <a:solidFill>
                  <a:srgbClr val="1C1C1C"/>
                </a:solidFill>
              </a:rPr>
              <a:t> </a:t>
            </a:r>
            <a:endParaRPr kumimoji="0" lang="en-US" altLang="zh-CN">
              <a:solidFill>
                <a:srgbClr val="1C1C1C"/>
              </a:solidFill>
            </a:endParaRPr>
          </a:p>
        </p:txBody>
      </p:sp>
      <p:sp>
        <p:nvSpPr>
          <p:cNvPr id="15" name="Rectangle 15"/>
          <p:cNvSpPr>
            <a:spLocks noGrp="1" noChangeArrowheads="1"/>
          </p:cNvSpPr>
          <p:nvPr>
            <p:ph type="ftr" sz="quarter" idx="11"/>
          </p:nvPr>
        </p:nvSpPr>
        <p:spPr>
          <a:xfrm>
            <a:off x="4572000" y="6248400"/>
            <a:ext cx="3860800" cy="457200"/>
          </a:xfrm>
        </p:spPr>
        <p:txBody>
          <a:bodyPr/>
          <a:lstStyle>
            <a:lvl1pPr>
              <a:defRPr>
                <a:solidFill>
                  <a:schemeClr val="bg2"/>
                </a:solidFill>
              </a:defRPr>
            </a:lvl1pPr>
          </a:lstStyle>
          <a:p>
            <a:pPr>
              <a:defRPr/>
            </a:pPr>
            <a:endParaRPr kumimoji="0" lang="en-US" altLang="zh-CN">
              <a:solidFill>
                <a:srgbClr val="1C1C1C"/>
              </a:solidFill>
            </a:endParaRPr>
          </a:p>
        </p:txBody>
      </p:sp>
      <p:sp>
        <p:nvSpPr>
          <p:cNvPr id="16" name="Rectangle 16"/>
          <p:cNvSpPr>
            <a:spLocks noGrp="1" noChangeArrowheads="1"/>
          </p:cNvSpPr>
          <p:nvPr>
            <p:ph type="sldNum" sz="quarter" idx="12"/>
          </p:nvPr>
        </p:nvSpPr>
        <p:spPr>
          <a:xfrm>
            <a:off x="9144000" y="6248400"/>
            <a:ext cx="2540000" cy="457200"/>
          </a:xfrm>
        </p:spPr>
        <p:txBody>
          <a:bodyPr/>
          <a:lstStyle>
            <a:lvl1pPr>
              <a:defRPr>
                <a:solidFill>
                  <a:schemeClr val="bg2"/>
                </a:solidFill>
              </a:defRPr>
            </a:lvl1pPr>
          </a:lstStyle>
          <a:p>
            <a:pPr>
              <a:defRPr/>
            </a:pPr>
            <a:fld id="{52755898-8FD4-4964-B4BC-AA646DD2E2DA}" type="slidenum">
              <a:rPr kumimoji="0" lang="en-US" altLang="zh-CN" smtClean="0">
                <a:solidFill>
                  <a:srgbClr val="1C1C1C"/>
                </a:solidFill>
              </a:rPr>
              <a:pPr>
                <a:defRPr/>
              </a:pPr>
              <a:t>‹#›</a:t>
            </a:fld>
            <a:endParaRPr kumimoji="0" lang="en-US" altLang="zh-CN">
              <a:solidFill>
                <a:srgbClr val="1C1C1C"/>
              </a:solidFill>
            </a:endParaRPr>
          </a:p>
        </p:txBody>
      </p:sp>
    </p:spTree>
    <p:extLst>
      <p:ext uri="{BB962C8B-B14F-4D97-AF65-F5344CB8AC3E}">
        <p14:creationId xmlns:p14="http://schemas.microsoft.com/office/powerpoint/2010/main" val="105125374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a:lstStyle>
            <a:lvl1pPr>
              <a:defRPr/>
            </a:lvl1pPr>
          </a:lstStyle>
          <a:p>
            <a:pPr>
              <a:defRPr/>
            </a:pPr>
            <a:r>
              <a:rPr kumimoji="0" lang="zh-CN" altLang="en-US">
                <a:solidFill>
                  <a:srgbClr val="000000"/>
                </a:solidFill>
              </a:rPr>
              <a:t> </a:t>
            </a:r>
            <a:endParaRPr kumimoji="0"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kumimoji="0"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C7B680AF-C5C1-499C-8332-B6623D966081}" type="slidenum">
              <a:rPr kumimoji="0" lang="en-US" altLang="zh-CN" smtClean="0">
                <a:solidFill>
                  <a:srgbClr val="000000"/>
                </a:solidFill>
              </a:rPr>
              <a:pPr>
                <a:defRPr/>
              </a:pPr>
              <a:t>‹#›</a:t>
            </a:fld>
            <a:endParaRPr kumimoji="0" lang="en-US" altLang="zh-CN">
              <a:solidFill>
                <a:srgbClr val="000000"/>
              </a:solidFill>
            </a:endParaRPr>
          </a:p>
        </p:txBody>
      </p:sp>
    </p:spTree>
    <p:extLst>
      <p:ext uri="{BB962C8B-B14F-4D97-AF65-F5344CB8AC3E}">
        <p14:creationId xmlns:p14="http://schemas.microsoft.com/office/powerpoint/2010/main" val="193961443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r>
              <a:rPr kumimoji="0" lang="zh-CN" altLang="en-US">
                <a:solidFill>
                  <a:srgbClr val="000000"/>
                </a:solidFill>
              </a:rPr>
              <a:t> </a:t>
            </a:r>
            <a:endParaRPr kumimoji="0"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kumimoji="0"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FD34C5F8-D23A-4C9B-89C4-004DA0838141}" type="slidenum">
              <a:rPr kumimoji="0" lang="en-US" altLang="zh-CN" smtClean="0">
                <a:solidFill>
                  <a:srgbClr val="000000"/>
                </a:solidFill>
              </a:rPr>
              <a:pPr>
                <a:defRPr/>
              </a:pPr>
              <a:t>‹#›</a:t>
            </a:fld>
            <a:endParaRPr kumimoji="0" lang="en-US" altLang="zh-CN">
              <a:solidFill>
                <a:srgbClr val="000000"/>
              </a:solidFill>
            </a:endParaRPr>
          </a:p>
        </p:txBody>
      </p:sp>
    </p:spTree>
    <p:extLst>
      <p:ext uri="{BB962C8B-B14F-4D97-AF65-F5344CB8AC3E}">
        <p14:creationId xmlns:p14="http://schemas.microsoft.com/office/powerpoint/2010/main" val="903621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2"/>
            <a:ext cx="515620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p:nvPr>
        </p:nvSpPr>
        <p:spPr>
          <a:xfrm>
            <a:off x="845127" y="2507552"/>
            <a:ext cx="5156200" cy="3680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1" y="1681851"/>
            <a:ext cx="51816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p:nvPr>
        </p:nvSpPr>
        <p:spPr>
          <a:xfrm>
            <a:off x="6172201" y="2507552"/>
            <a:ext cx="5181601" cy="3680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Date Placeholder 6"/>
          <p:cNvSpPr>
            <a:spLocks noGrp="1"/>
          </p:cNvSpPr>
          <p:nvPr>
            <p:ph type="dt" sz="half" idx="10"/>
          </p:nvPr>
        </p:nvSpPr>
        <p:spPr/>
        <p:txBody>
          <a:bodyPr/>
          <a:lstStyle/>
          <a:p>
            <a:pPr defTabSz="342900" eaLnBrk="1" hangingPunct="1">
              <a:defRPr/>
            </a:pPr>
            <a:r>
              <a:rPr kumimoji="0" lang="zh-CN" altLang="en-US" sz="900">
                <a:solidFill>
                  <a:srgbClr val="898989"/>
                </a:solidFill>
                <a:latin typeface="Calibri" panose="020F0502020204030204" pitchFamily="34" charset="0"/>
              </a:rPr>
              <a:t> </a:t>
            </a:r>
            <a:endParaRPr kumimoji="0" lang="en-US" altLang="zh-CN" sz="900">
              <a:solidFill>
                <a:srgbClr val="898989"/>
              </a:solidFill>
              <a:latin typeface="Calibri" panose="020F0502020204030204" pitchFamily="34" charset="0"/>
            </a:endParaRPr>
          </a:p>
        </p:txBody>
      </p:sp>
      <p:sp>
        <p:nvSpPr>
          <p:cNvPr id="8" name="Footer Placeholder 7"/>
          <p:cNvSpPr>
            <a:spLocks noGrp="1"/>
          </p:cNvSpPr>
          <p:nvPr>
            <p:ph type="ftr" sz="quarter" idx="11"/>
          </p:nvPr>
        </p:nvSpPr>
        <p:spPr/>
        <p:txBody>
          <a:bodyPr/>
          <a:lstStyle/>
          <a:p>
            <a:pPr defTabSz="342900" eaLnBrk="1" hangingPunct="1">
              <a:defRPr/>
            </a:pPr>
            <a:endParaRPr kumimoji="0" lang="en-US" altLang="zh-CN" sz="900">
              <a:solidFill>
                <a:srgbClr val="898989"/>
              </a:solidFill>
              <a:latin typeface="Calibri" panose="020F0502020204030204" pitchFamily="34" charset="0"/>
            </a:endParaRPr>
          </a:p>
        </p:txBody>
      </p:sp>
      <p:sp>
        <p:nvSpPr>
          <p:cNvPr id="9" name="Slide Number Placeholder 8"/>
          <p:cNvSpPr>
            <a:spLocks noGrp="1"/>
          </p:cNvSpPr>
          <p:nvPr>
            <p:ph type="sldNum" sz="quarter" idx="12"/>
          </p:nvPr>
        </p:nvSpPr>
        <p:spPr/>
        <p:txBody>
          <a:bodyPr/>
          <a:lstStyle/>
          <a:p>
            <a:pPr defTabSz="342900" eaLnBrk="1" hangingPunct="1">
              <a:defRPr/>
            </a:pPr>
            <a:fld id="{CD163432-EA9C-4E44-BF01-D8B274D6FB17}" type="slidenum">
              <a:rPr kumimoji="0" lang="en-US" altLang="zh-CN" sz="900" smtClean="0">
                <a:solidFill>
                  <a:srgbClr val="898989"/>
                </a:solidFill>
                <a:latin typeface="Calibri" panose="020F0502020204030204" pitchFamily="34" charset="0"/>
              </a:rPr>
              <a:pPr defTabSz="342900" eaLnBrk="1" hangingPunct="1">
                <a:defRPr/>
              </a:pPr>
              <a:t>‹#›</a:t>
            </a:fld>
            <a:endParaRPr kumimoji="0" lang="en-US" altLang="zh-CN" sz="900">
              <a:solidFill>
                <a:srgbClr val="898989"/>
              </a:solidFill>
              <a:latin typeface="Calibri" panose="020F0502020204030204" pitchFamily="34" charset="0"/>
            </a:endParaRPr>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2583402586"/>
      </p:ext>
    </p:extLst>
  </p:cSld>
  <p:clrMapOvr>
    <a:masterClrMapping/>
  </p:clrMapOvr>
  <p:transition>
    <p:wip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576917" y="2017713"/>
            <a:ext cx="5080000" cy="4114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860117" y="2017713"/>
            <a:ext cx="5080000" cy="4114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p:cNvSpPr>
            <a:spLocks noGrp="1" noChangeArrowheads="1"/>
          </p:cNvSpPr>
          <p:nvPr>
            <p:ph type="dt" sz="half" idx="10"/>
          </p:nvPr>
        </p:nvSpPr>
        <p:spPr>
          <a:ln/>
        </p:spPr>
        <p:txBody>
          <a:bodyPr/>
          <a:lstStyle>
            <a:lvl1pPr>
              <a:defRPr/>
            </a:lvl1pPr>
          </a:lstStyle>
          <a:p>
            <a:pPr>
              <a:defRPr/>
            </a:pPr>
            <a:r>
              <a:rPr kumimoji="0" lang="zh-CN" altLang="en-US">
                <a:solidFill>
                  <a:srgbClr val="000000"/>
                </a:solidFill>
              </a:rPr>
              <a:t> </a:t>
            </a:r>
            <a:endParaRPr kumimoji="0"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kumimoji="0"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005C62C5-D8BD-45D3-8DFE-AF86FD4E640A}" type="slidenum">
              <a:rPr kumimoji="0" lang="en-US" altLang="zh-CN" smtClean="0">
                <a:solidFill>
                  <a:srgbClr val="000000"/>
                </a:solidFill>
              </a:rPr>
              <a:pPr>
                <a:defRPr/>
              </a:pPr>
              <a:t>‹#›</a:t>
            </a:fld>
            <a:endParaRPr kumimoji="0" lang="en-US" altLang="zh-CN">
              <a:solidFill>
                <a:srgbClr val="000000"/>
              </a:solidFill>
            </a:endParaRPr>
          </a:p>
        </p:txBody>
      </p:sp>
    </p:spTree>
    <p:extLst>
      <p:ext uri="{BB962C8B-B14F-4D97-AF65-F5344CB8AC3E}">
        <p14:creationId xmlns:p14="http://schemas.microsoft.com/office/powerpoint/2010/main" val="291484978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1"/>
          <p:cNvSpPr>
            <a:spLocks noGrp="1" noChangeArrowheads="1"/>
          </p:cNvSpPr>
          <p:nvPr>
            <p:ph type="dt" sz="half" idx="10"/>
          </p:nvPr>
        </p:nvSpPr>
        <p:spPr>
          <a:ln/>
        </p:spPr>
        <p:txBody>
          <a:bodyPr/>
          <a:lstStyle>
            <a:lvl1pPr>
              <a:defRPr/>
            </a:lvl1pPr>
          </a:lstStyle>
          <a:p>
            <a:pPr>
              <a:defRPr/>
            </a:pPr>
            <a:r>
              <a:rPr kumimoji="0" lang="zh-CN" altLang="en-US">
                <a:solidFill>
                  <a:srgbClr val="000000"/>
                </a:solidFill>
              </a:rPr>
              <a:t> </a:t>
            </a:r>
            <a:endParaRPr kumimoji="0" lang="en-US" altLang="zh-CN">
              <a:solidFill>
                <a:srgbClr val="000000"/>
              </a:solidFill>
            </a:endParaRPr>
          </a:p>
        </p:txBody>
      </p:sp>
      <p:sp>
        <p:nvSpPr>
          <p:cNvPr id="8" name="Rectangle 12"/>
          <p:cNvSpPr>
            <a:spLocks noGrp="1" noChangeArrowheads="1"/>
          </p:cNvSpPr>
          <p:nvPr>
            <p:ph type="ftr" sz="quarter" idx="11"/>
          </p:nvPr>
        </p:nvSpPr>
        <p:spPr>
          <a:ln/>
        </p:spPr>
        <p:txBody>
          <a:bodyPr/>
          <a:lstStyle>
            <a:lvl1pPr>
              <a:defRPr/>
            </a:lvl1pPr>
          </a:lstStyle>
          <a:p>
            <a:pPr>
              <a:defRPr/>
            </a:pPr>
            <a:endParaRPr kumimoji="0" lang="en-US" altLang="zh-CN">
              <a:solidFill>
                <a:srgbClr val="000000"/>
              </a:solidFill>
            </a:endParaRPr>
          </a:p>
        </p:txBody>
      </p:sp>
      <p:sp>
        <p:nvSpPr>
          <p:cNvPr id="9" name="Rectangle 13"/>
          <p:cNvSpPr>
            <a:spLocks noGrp="1" noChangeArrowheads="1"/>
          </p:cNvSpPr>
          <p:nvPr>
            <p:ph type="sldNum" sz="quarter" idx="12"/>
          </p:nvPr>
        </p:nvSpPr>
        <p:spPr>
          <a:ln/>
        </p:spPr>
        <p:txBody>
          <a:bodyPr/>
          <a:lstStyle>
            <a:lvl1pPr>
              <a:defRPr/>
            </a:lvl1pPr>
          </a:lstStyle>
          <a:p>
            <a:pPr>
              <a:defRPr/>
            </a:pPr>
            <a:fld id="{E1465D5D-4317-43F7-96E2-545B31FADE66}" type="slidenum">
              <a:rPr kumimoji="0" lang="en-US" altLang="zh-CN" smtClean="0">
                <a:solidFill>
                  <a:srgbClr val="000000"/>
                </a:solidFill>
              </a:rPr>
              <a:pPr>
                <a:defRPr/>
              </a:pPr>
              <a:t>‹#›</a:t>
            </a:fld>
            <a:endParaRPr kumimoji="0" lang="en-US" altLang="zh-CN">
              <a:solidFill>
                <a:srgbClr val="000000"/>
              </a:solidFill>
            </a:endParaRPr>
          </a:p>
        </p:txBody>
      </p:sp>
    </p:spTree>
    <p:extLst>
      <p:ext uri="{BB962C8B-B14F-4D97-AF65-F5344CB8AC3E}">
        <p14:creationId xmlns:p14="http://schemas.microsoft.com/office/powerpoint/2010/main" val="8676884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p:cNvSpPr>
            <a:spLocks noGrp="1" noChangeArrowheads="1"/>
          </p:cNvSpPr>
          <p:nvPr>
            <p:ph type="dt" sz="half" idx="10"/>
          </p:nvPr>
        </p:nvSpPr>
        <p:spPr>
          <a:ln/>
        </p:spPr>
        <p:txBody>
          <a:bodyPr/>
          <a:lstStyle>
            <a:lvl1pPr>
              <a:defRPr/>
            </a:lvl1pPr>
          </a:lstStyle>
          <a:p>
            <a:pPr>
              <a:defRPr/>
            </a:pPr>
            <a:r>
              <a:rPr kumimoji="0" lang="zh-CN" altLang="en-US">
                <a:solidFill>
                  <a:srgbClr val="000000"/>
                </a:solidFill>
              </a:rPr>
              <a:t> </a:t>
            </a:r>
            <a:endParaRPr kumimoji="0" lang="en-US" altLang="zh-CN">
              <a:solidFill>
                <a:srgbClr val="000000"/>
              </a:solidFill>
            </a:endParaRPr>
          </a:p>
        </p:txBody>
      </p:sp>
      <p:sp>
        <p:nvSpPr>
          <p:cNvPr id="4" name="Rectangle 12"/>
          <p:cNvSpPr>
            <a:spLocks noGrp="1" noChangeArrowheads="1"/>
          </p:cNvSpPr>
          <p:nvPr>
            <p:ph type="ftr" sz="quarter" idx="11"/>
          </p:nvPr>
        </p:nvSpPr>
        <p:spPr>
          <a:ln/>
        </p:spPr>
        <p:txBody>
          <a:bodyPr/>
          <a:lstStyle>
            <a:lvl1pPr>
              <a:defRPr/>
            </a:lvl1pPr>
          </a:lstStyle>
          <a:p>
            <a:pPr>
              <a:defRPr/>
            </a:pPr>
            <a:endParaRPr kumimoji="0" lang="en-US" altLang="zh-CN">
              <a:solidFill>
                <a:srgbClr val="000000"/>
              </a:solidFill>
            </a:endParaRPr>
          </a:p>
        </p:txBody>
      </p:sp>
      <p:sp>
        <p:nvSpPr>
          <p:cNvPr id="5" name="Rectangle 13"/>
          <p:cNvSpPr>
            <a:spLocks noGrp="1" noChangeArrowheads="1"/>
          </p:cNvSpPr>
          <p:nvPr>
            <p:ph type="sldNum" sz="quarter" idx="12"/>
          </p:nvPr>
        </p:nvSpPr>
        <p:spPr>
          <a:ln/>
        </p:spPr>
        <p:txBody>
          <a:bodyPr/>
          <a:lstStyle>
            <a:lvl1pPr>
              <a:defRPr/>
            </a:lvl1pPr>
          </a:lstStyle>
          <a:p>
            <a:pPr>
              <a:defRPr/>
            </a:pPr>
            <a:fld id="{8F7C302F-DA2D-4636-92CB-D3FEAE2A400C}" type="slidenum">
              <a:rPr kumimoji="0" lang="en-US" altLang="zh-CN" smtClean="0">
                <a:solidFill>
                  <a:srgbClr val="000000"/>
                </a:solidFill>
              </a:rPr>
              <a:pPr>
                <a:defRPr/>
              </a:pPr>
              <a:t>‹#›</a:t>
            </a:fld>
            <a:endParaRPr kumimoji="0" lang="en-US" altLang="zh-CN">
              <a:solidFill>
                <a:srgbClr val="000000"/>
              </a:solidFill>
            </a:endParaRPr>
          </a:p>
        </p:txBody>
      </p:sp>
    </p:spTree>
    <p:extLst>
      <p:ext uri="{BB962C8B-B14F-4D97-AF65-F5344CB8AC3E}">
        <p14:creationId xmlns:p14="http://schemas.microsoft.com/office/powerpoint/2010/main" val="20909302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r>
              <a:rPr kumimoji="0" lang="zh-CN" altLang="en-US">
                <a:solidFill>
                  <a:srgbClr val="000000"/>
                </a:solidFill>
              </a:rPr>
              <a:t> </a:t>
            </a:r>
            <a:endParaRPr kumimoji="0" lang="en-US" altLang="zh-CN">
              <a:solidFill>
                <a:srgbClr val="000000"/>
              </a:solidFill>
            </a:endParaRPr>
          </a:p>
        </p:txBody>
      </p:sp>
      <p:sp>
        <p:nvSpPr>
          <p:cNvPr id="3" name="Rectangle 12"/>
          <p:cNvSpPr>
            <a:spLocks noGrp="1" noChangeArrowheads="1"/>
          </p:cNvSpPr>
          <p:nvPr>
            <p:ph type="ftr" sz="quarter" idx="11"/>
          </p:nvPr>
        </p:nvSpPr>
        <p:spPr>
          <a:ln/>
        </p:spPr>
        <p:txBody>
          <a:bodyPr/>
          <a:lstStyle>
            <a:lvl1pPr>
              <a:defRPr/>
            </a:lvl1pPr>
          </a:lstStyle>
          <a:p>
            <a:pPr>
              <a:defRPr/>
            </a:pPr>
            <a:endParaRPr kumimoji="0" lang="en-US" altLang="zh-CN">
              <a:solidFill>
                <a:srgbClr val="000000"/>
              </a:solidFill>
            </a:endParaRPr>
          </a:p>
        </p:txBody>
      </p:sp>
      <p:sp>
        <p:nvSpPr>
          <p:cNvPr id="4" name="Rectangle 13"/>
          <p:cNvSpPr>
            <a:spLocks noGrp="1" noChangeArrowheads="1"/>
          </p:cNvSpPr>
          <p:nvPr>
            <p:ph type="sldNum" sz="quarter" idx="12"/>
          </p:nvPr>
        </p:nvSpPr>
        <p:spPr>
          <a:ln/>
        </p:spPr>
        <p:txBody>
          <a:bodyPr/>
          <a:lstStyle>
            <a:lvl1pPr>
              <a:defRPr/>
            </a:lvl1pPr>
          </a:lstStyle>
          <a:p>
            <a:pPr>
              <a:defRPr/>
            </a:pPr>
            <a:fld id="{F187D844-4C50-4BDA-8105-700CA4E70F94}" type="slidenum">
              <a:rPr kumimoji="0" lang="en-US" altLang="zh-CN" smtClean="0">
                <a:solidFill>
                  <a:srgbClr val="000000"/>
                </a:solidFill>
              </a:rPr>
              <a:pPr>
                <a:defRPr/>
              </a:pPr>
              <a:t>‹#›</a:t>
            </a:fld>
            <a:endParaRPr kumimoji="0" lang="en-US" altLang="zh-CN">
              <a:solidFill>
                <a:srgbClr val="000000"/>
              </a:solidFill>
            </a:endParaRPr>
          </a:p>
        </p:txBody>
      </p:sp>
    </p:spTree>
    <p:extLst>
      <p:ext uri="{BB962C8B-B14F-4D97-AF65-F5344CB8AC3E}">
        <p14:creationId xmlns:p14="http://schemas.microsoft.com/office/powerpoint/2010/main" val="79092313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4766733" y="273053"/>
            <a:ext cx="681566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3"/>
            <a:ext cx="4011084"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r>
              <a:rPr kumimoji="0" lang="zh-CN" altLang="en-US">
                <a:solidFill>
                  <a:srgbClr val="000000"/>
                </a:solidFill>
              </a:rPr>
              <a:t> </a:t>
            </a:r>
            <a:endParaRPr kumimoji="0"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kumimoji="0"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E0D20362-9C4A-447B-BF66-33DDC3C33AA1}" type="slidenum">
              <a:rPr kumimoji="0" lang="en-US" altLang="zh-CN" smtClean="0">
                <a:solidFill>
                  <a:srgbClr val="000000"/>
                </a:solidFill>
              </a:rPr>
              <a:pPr>
                <a:defRPr/>
              </a:pPr>
              <a:t>‹#›</a:t>
            </a:fld>
            <a:endParaRPr kumimoji="0" lang="en-US" altLang="zh-CN">
              <a:solidFill>
                <a:srgbClr val="000000"/>
              </a:solidFill>
            </a:endParaRPr>
          </a:p>
        </p:txBody>
      </p:sp>
    </p:spTree>
    <p:extLst>
      <p:ext uri="{BB962C8B-B14F-4D97-AF65-F5344CB8AC3E}">
        <p14:creationId xmlns:p14="http://schemas.microsoft.com/office/powerpoint/2010/main" val="179173188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r>
              <a:rPr kumimoji="0" lang="zh-CN" altLang="en-US">
                <a:solidFill>
                  <a:srgbClr val="000000"/>
                </a:solidFill>
              </a:rPr>
              <a:t> </a:t>
            </a:r>
            <a:endParaRPr kumimoji="0"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kumimoji="0"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4E02A06D-A098-4C3D-976F-6656EA86D461}" type="slidenum">
              <a:rPr kumimoji="0" lang="en-US" altLang="zh-CN" smtClean="0">
                <a:solidFill>
                  <a:srgbClr val="000000"/>
                </a:solidFill>
              </a:rPr>
              <a:pPr>
                <a:defRPr/>
              </a:pPr>
              <a:t>‹#›</a:t>
            </a:fld>
            <a:endParaRPr kumimoji="0" lang="en-US" altLang="zh-CN">
              <a:solidFill>
                <a:srgbClr val="000000"/>
              </a:solidFill>
            </a:endParaRPr>
          </a:p>
        </p:txBody>
      </p:sp>
    </p:spTree>
    <p:extLst>
      <p:ext uri="{BB962C8B-B14F-4D97-AF65-F5344CB8AC3E}">
        <p14:creationId xmlns:p14="http://schemas.microsoft.com/office/powerpoint/2010/main" val="171951858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a:lstStyle>
            <a:lvl1pPr>
              <a:defRPr/>
            </a:lvl1pPr>
          </a:lstStyle>
          <a:p>
            <a:pPr>
              <a:defRPr/>
            </a:pPr>
            <a:r>
              <a:rPr kumimoji="0" lang="zh-CN" altLang="en-US">
                <a:solidFill>
                  <a:srgbClr val="000000"/>
                </a:solidFill>
              </a:rPr>
              <a:t> </a:t>
            </a:r>
            <a:endParaRPr kumimoji="0"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kumimoji="0"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A291C385-4FD6-40D0-9EF7-B11DD1F280AD}" type="slidenum">
              <a:rPr kumimoji="0" lang="en-US" altLang="zh-CN" smtClean="0">
                <a:solidFill>
                  <a:srgbClr val="000000"/>
                </a:solidFill>
              </a:rPr>
              <a:pPr>
                <a:defRPr/>
              </a:pPr>
              <a:t>‹#›</a:t>
            </a:fld>
            <a:endParaRPr kumimoji="0" lang="en-US" altLang="zh-CN">
              <a:solidFill>
                <a:srgbClr val="000000"/>
              </a:solidFill>
            </a:endParaRPr>
          </a:p>
        </p:txBody>
      </p:sp>
    </p:spTree>
    <p:extLst>
      <p:ext uri="{BB962C8B-B14F-4D97-AF65-F5344CB8AC3E}">
        <p14:creationId xmlns:p14="http://schemas.microsoft.com/office/powerpoint/2010/main" val="311963517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338733" y="214313"/>
            <a:ext cx="2601384" cy="5918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534584" y="214313"/>
            <a:ext cx="7600949" cy="5918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a:lstStyle>
            <a:lvl1pPr>
              <a:defRPr/>
            </a:lvl1pPr>
          </a:lstStyle>
          <a:p>
            <a:pPr>
              <a:defRPr/>
            </a:pPr>
            <a:r>
              <a:rPr kumimoji="0" lang="zh-CN" altLang="en-US">
                <a:solidFill>
                  <a:srgbClr val="000000"/>
                </a:solidFill>
              </a:rPr>
              <a:t> </a:t>
            </a:r>
            <a:endParaRPr kumimoji="0"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kumimoji="0"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0415D0FE-EC99-4CF5-89C5-72E0590C6B7E}" type="slidenum">
              <a:rPr kumimoji="0" lang="en-US" altLang="zh-CN" smtClean="0">
                <a:solidFill>
                  <a:srgbClr val="000000"/>
                </a:solidFill>
              </a:rPr>
              <a:pPr>
                <a:defRPr/>
              </a:pPr>
              <a:t>‹#›</a:t>
            </a:fld>
            <a:endParaRPr kumimoji="0" lang="en-US" altLang="zh-CN">
              <a:solidFill>
                <a:srgbClr val="000000"/>
              </a:solidFill>
            </a:endParaRPr>
          </a:p>
        </p:txBody>
      </p:sp>
    </p:spTree>
    <p:extLst>
      <p:ext uri="{BB962C8B-B14F-4D97-AF65-F5344CB8AC3E}">
        <p14:creationId xmlns:p14="http://schemas.microsoft.com/office/powerpoint/2010/main" val="19095197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2" y="228603"/>
            <a:ext cx="12012084"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35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35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35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35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35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35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35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48140" name="Rectangle 12"/>
          <p:cNvSpPr>
            <a:spLocks noGrp="1" noChangeArrowheads="1"/>
          </p:cNvSpPr>
          <p:nvPr>
            <p:ph type="ctrTitle"/>
          </p:nvPr>
        </p:nvSpPr>
        <p:spPr>
          <a:xfrm>
            <a:off x="1219200" y="609600"/>
            <a:ext cx="10363200" cy="381000"/>
          </a:xfrm>
        </p:spPr>
        <p:txBody>
          <a:bodyPr/>
          <a:lstStyle>
            <a:lvl1pPr>
              <a:defRPr/>
            </a:lvl1pPr>
          </a:lstStyle>
          <a:p>
            <a:r>
              <a:rPr lang="zh-CN" altLang="en-US"/>
              <a:t>北京大学博士学位论文－</a:t>
            </a:r>
            <a:r>
              <a:rPr lang="en-US" altLang="zh-CN"/>
              <a:t>Weyl</a:t>
            </a:r>
            <a:r>
              <a:rPr lang="zh-CN" altLang="en-US"/>
              <a:t>变换</a:t>
            </a:r>
          </a:p>
        </p:txBody>
      </p:sp>
      <p:sp>
        <p:nvSpPr>
          <p:cNvPr id="48141" name="Rectangle 13"/>
          <p:cNvSpPr>
            <a:spLocks noGrp="1" noChangeArrowheads="1"/>
          </p:cNvSpPr>
          <p:nvPr>
            <p:ph type="subTitle" idx="1"/>
          </p:nvPr>
        </p:nvSpPr>
        <p:spPr>
          <a:xfrm>
            <a:off x="1828800" y="3886200"/>
            <a:ext cx="85344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1320800" y="6248400"/>
            <a:ext cx="2540000" cy="457200"/>
          </a:xfrm>
        </p:spPr>
        <p:txBody>
          <a:bodyPr/>
          <a:lstStyle>
            <a:lvl1pPr>
              <a:defRPr>
                <a:solidFill>
                  <a:schemeClr val="bg2"/>
                </a:solidFill>
              </a:defRPr>
            </a:lvl1pPr>
          </a:lstStyle>
          <a:p>
            <a:pPr>
              <a:defRPr/>
            </a:pPr>
            <a:r>
              <a:rPr kumimoji="0" lang="zh-CN" altLang="en-US">
                <a:solidFill>
                  <a:srgbClr val="1C1C1C"/>
                </a:solidFill>
              </a:rPr>
              <a:t> </a:t>
            </a:r>
            <a:endParaRPr kumimoji="0" lang="en-US" altLang="zh-CN">
              <a:solidFill>
                <a:srgbClr val="1C1C1C"/>
              </a:solidFill>
            </a:endParaRPr>
          </a:p>
        </p:txBody>
      </p:sp>
      <p:sp>
        <p:nvSpPr>
          <p:cNvPr id="15" name="Rectangle 15"/>
          <p:cNvSpPr>
            <a:spLocks noGrp="1" noChangeArrowheads="1"/>
          </p:cNvSpPr>
          <p:nvPr>
            <p:ph type="ftr" sz="quarter" idx="11"/>
          </p:nvPr>
        </p:nvSpPr>
        <p:spPr>
          <a:xfrm>
            <a:off x="4572000" y="6248400"/>
            <a:ext cx="3860800" cy="457200"/>
          </a:xfrm>
        </p:spPr>
        <p:txBody>
          <a:bodyPr/>
          <a:lstStyle>
            <a:lvl1pPr>
              <a:defRPr>
                <a:solidFill>
                  <a:schemeClr val="bg2"/>
                </a:solidFill>
              </a:defRPr>
            </a:lvl1pPr>
          </a:lstStyle>
          <a:p>
            <a:pPr>
              <a:defRPr/>
            </a:pPr>
            <a:endParaRPr kumimoji="0" lang="en-US" altLang="zh-CN">
              <a:solidFill>
                <a:srgbClr val="1C1C1C"/>
              </a:solidFill>
            </a:endParaRPr>
          </a:p>
        </p:txBody>
      </p:sp>
      <p:sp>
        <p:nvSpPr>
          <p:cNvPr id="16" name="Rectangle 16"/>
          <p:cNvSpPr>
            <a:spLocks noGrp="1" noChangeArrowheads="1"/>
          </p:cNvSpPr>
          <p:nvPr>
            <p:ph type="sldNum" sz="quarter" idx="12"/>
          </p:nvPr>
        </p:nvSpPr>
        <p:spPr>
          <a:xfrm>
            <a:off x="9144000" y="6248400"/>
            <a:ext cx="2540000" cy="457200"/>
          </a:xfrm>
        </p:spPr>
        <p:txBody>
          <a:bodyPr/>
          <a:lstStyle>
            <a:lvl1pPr>
              <a:defRPr>
                <a:solidFill>
                  <a:schemeClr val="bg2"/>
                </a:solidFill>
              </a:defRPr>
            </a:lvl1pPr>
          </a:lstStyle>
          <a:p>
            <a:pPr>
              <a:defRPr/>
            </a:pPr>
            <a:fld id="{9E0D425A-48ED-45D3-9AE8-22C95A6F9ECE}" type="slidenum">
              <a:rPr kumimoji="0" lang="en-US" altLang="zh-CN" smtClean="0">
                <a:solidFill>
                  <a:srgbClr val="1C1C1C"/>
                </a:solidFill>
              </a:rPr>
              <a:pPr>
                <a:defRPr/>
              </a:pPr>
              <a:t>‹#›</a:t>
            </a:fld>
            <a:endParaRPr kumimoji="0" lang="en-US" altLang="zh-CN">
              <a:solidFill>
                <a:srgbClr val="1C1C1C"/>
              </a:solidFill>
            </a:endParaRPr>
          </a:p>
        </p:txBody>
      </p:sp>
    </p:spTree>
    <p:extLst>
      <p:ext uri="{BB962C8B-B14F-4D97-AF65-F5344CB8AC3E}">
        <p14:creationId xmlns:p14="http://schemas.microsoft.com/office/powerpoint/2010/main" val="205037162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a:lstStyle>
            <a:lvl1pPr>
              <a:defRPr/>
            </a:lvl1pPr>
          </a:lstStyle>
          <a:p>
            <a:pPr>
              <a:defRPr/>
            </a:pPr>
            <a:r>
              <a:rPr kumimoji="0" lang="zh-CN" altLang="en-US">
                <a:solidFill>
                  <a:srgbClr val="000000"/>
                </a:solidFill>
              </a:rPr>
              <a:t> </a:t>
            </a:r>
            <a:endParaRPr kumimoji="0"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kumimoji="0"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89799F26-E3E5-4F6F-9872-A21358C3BDF9}" type="slidenum">
              <a:rPr kumimoji="0" lang="en-US" altLang="zh-CN" smtClean="0">
                <a:solidFill>
                  <a:srgbClr val="000000"/>
                </a:solidFill>
              </a:rPr>
              <a:pPr>
                <a:defRPr/>
              </a:pPr>
              <a:t>‹#›</a:t>
            </a:fld>
            <a:endParaRPr kumimoji="0" lang="en-US" altLang="zh-CN">
              <a:solidFill>
                <a:srgbClr val="000000"/>
              </a:solidFill>
            </a:endParaRPr>
          </a:p>
        </p:txBody>
      </p:sp>
    </p:spTree>
    <p:extLst>
      <p:ext uri="{BB962C8B-B14F-4D97-AF65-F5344CB8AC3E}">
        <p14:creationId xmlns:p14="http://schemas.microsoft.com/office/powerpoint/2010/main" val="2922447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defTabSz="342900" eaLnBrk="1" hangingPunct="1">
              <a:defRPr/>
            </a:pPr>
            <a:r>
              <a:rPr kumimoji="0" lang="zh-CN" altLang="en-US" sz="900">
                <a:solidFill>
                  <a:srgbClr val="898989"/>
                </a:solidFill>
                <a:latin typeface="Calibri" panose="020F0502020204030204" pitchFamily="34" charset="0"/>
              </a:rPr>
              <a:t> </a:t>
            </a:r>
            <a:endParaRPr kumimoji="0" lang="en-US" altLang="zh-CN" sz="900">
              <a:solidFill>
                <a:srgbClr val="898989"/>
              </a:solidFill>
              <a:latin typeface="Calibri" panose="020F0502020204030204" pitchFamily="34" charset="0"/>
            </a:endParaRPr>
          </a:p>
        </p:txBody>
      </p:sp>
      <p:sp>
        <p:nvSpPr>
          <p:cNvPr id="4" name="Footer Placeholder 3"/>
          <p:cNvSpPr>
            <a:spLocks noGrp="1"/>
          </p:cNvSpPr>
          <p:nvPr>
            <p:ph type="ftr" sz="quarter" idx="11"/>
          </p:nvPr>
        </p:nvSpPr>
        <p:spPr/>
        <p:txBody>
          <a:bodyPr/>
          <a:lstStyle/>
          <a:p>
            <a:pPr defTabSz="342900" eaLnBrk="1" hangingPunct="1">
              <a:defRPr/>
            </a:pPr>
            <a:endParaRPr kumimoji="0" lang="en-US" altLang="zh-CN" sz="900">
              <a:solidFill>
                <a:srgbClr val="898989"/>
              </a:solidFill>
              <a:latin typeface="Calibri" panose="020F0502020204030204" pitchFamily="34" charset="0"/>
            </a:endParaRPr>
          </a:p>
        </p:txBody>
      </p:sp>
      <p:sp>
        <p:nvSpPr>
          <p:cNvPr id="5" name="Slide Number Placeholder 4"/>
          <p:cNvSpPr>
            <a:spLocks noGrp="1"/>
          </p:cNvSpPr>
          <p:nvPr>
            <p:ph type="sldNum" sz="quarter" idx="12"/>
          </p:nvPr>
        </p:nvSpPr>
        <p:spPr/>
        <p:txBody>
          <a:bodyPr/>
          <a:lstStyle/>
          <a:p>
            <a:pPr defTabSz="342900" eaLnBrk="1" hangingPunct="1">
              <a:defRPr/>
            </a:pPr>
            <a:fld id="{245D8503-2693-4C6C-85E8-723B090F8594}" type="slidenum">
              <a:rPr kumimoji="0" lang="en-US" altLang="zh-CN" sz="900" smtClean="0">
                <a:solidFill>
                  <a:srgbClr val="898989"/>
                </a:solidFill>
                <a:latin typeface="Calibri" panose="020F0502020204030204" pitchFamily="34" charset="0"/>
              </a:rPr>
              <a:pPr defTabSz="342900" eaLnBrk="1" hangingPunct="1">
                <a:defRPr/>
              </a:pPr>
              <a:t>‹#›</a:t>
            </a:fld>
            <a:endParaRPr kumimoji="0" lang="en-US" altLang="zh-CN" sz="900">
              <a:solidFill>
                <a:srgbClr val="898989"/>
              </a:solidFill>
              <a:latin typeface="Calibri" panose="020F0502020204030204" pitchFamily="34" charset="0"/>
            </a:endParaRPr>
          </a:p>
        </p:txBody>
      </p:sp>
      <p:sp>
        <p:nvSpPr>
          <p:cNvPr id="6" name="Title 5"/>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277107883"/>
      </p:ext>
    </p:extLst>
  </p:cSld>
  <p:clrMapOvr>
    <a:masterClrMapping/>
  </p:clrMapOvr>
  <p:transition>
    <p:wip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r>
              <a:rPr kumimoji="0" lang="zh-CN" altLang="en-US">
                <a:solidFill>
                  <a:srgbClr val="000000"/>
                </a:solidFill>
              </a:rPr>
              <a:t> </a:t>
            </a:r>
            <a:endParaRPr kumimoji="0"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kumimoji="0"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CB6CDEC3-01D6-43B5-924F-A5439378DD1A}" type="slidenum">
              <a:rPr kumimoji="0" lang="en-US" altLang="zh-CN" smtClean="0">
                <a:solidFill>
                  <a:srgbClr val="000000"/>
                </a:solidFill>
              </a:rPr>
              <a:pPr>
                <a:defRPr/>
              </a:pPr>
              <a:t>‹#›</a:t>
            </a:fld>
            <a:endParaRPr kumimoji="0" lang="en-US" altLang="zh-CN">
              <a:solidFill>
                <a:srgbClr val="000000"/>
              </a:solidFill>
            </a:endParaRPr>
          </a:p>
        </p:txBody>
      </p:sp>
    </p:spTree>
    <p:extLst>
      <p:ext uri="{BB962C8B-B14F-4D97-AF65-F5344CB8AC3E}">
        <p14:creationId xmlns:p14="http://schemas.microsoft.com/office/powerpoint/2010/main" val="59859730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422400" y="1447800"/>
            <a:ext cx="5080000" cy="46482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705600" y="1447800"/>
            <a:ext cx="5080000" cy="46482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p:cNvSpPr>
            <a:spLocks noGrp="1" noChangeArrowheads="1"/>
          </p:cNvSpPr>
          <p:nvPr>
            <p:ph type="dt" sz="half" idx="10"/>
          </p:nvPr>
        </p:nvSpPr>
        <p:spPr>
          <a:ln/>
        </p:spPr>
        <p:txBody>
          <a:bodyPr/>
          <a:lstStyle>
            <a:lvl1pPr>
              <a:defRPr/>
            </a:lvl1pPr>
          </a:lstStyle>
          <a:p>
            <a:pPr>
              <a:defRPr/>
            </a:pPr>
            <a:r>
              <a:rPr kumimoji="0" lang="zh-CN" altLang="en-US">
                <a:solidFill>
                  <a:srgbClr val="000000"/>
                </a:solidFill>
              </a:rPr>
              <a:t> </a:t>
            </a:r>
            <a:endParaRPr kumimoji="0"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kumimoji="0"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64DF9A94-B4FE-4245-B835-B5A8845469EB}" type="slidenum">
              <a:rPr kumimoji="0" lang="en-US" altLang="zh-CN" smtClean="0">
                <a:solidFill>
                  <a:srgbClr val="000000"/>
                </a:solidFill>
              </a:rPr>
              <a:pPr>
                <a:defRPr/>
              </a:pPr>
              <a:t>‹#›</a:t>
            </a:fld>
            <a:endParaRPr kumimoji="0" lang="en-US" altLang="zh-CN">
              <a:solidFill>
                <a:srgbClr val="000000"/>
              </a:solidFill>
            </a:endParaRPr>
          </a:p>
        </p:txBody>
      </p:sp>
    </p:spTree>
    <p:extLst>
      <p:ext uri="{BB962C8B-B14F-4D97-AF65-F5344CB8AC3E}">
        <p14:creationId xmlns:p14="http://schemas.microsoft.com/office/powerpoint/2010/main" val="382728750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1"/>
          <p:cNvSpPr>
            <a:spLocks noGrp="1" noChangeArrowheads="1"/>
          </p:cNvSpPr>
          <p:nvPr>
            <p:ph type="dt" sz="half" idx="10"/>
          </p:nvPr>
        </p:nvSpPr>
        <p:spPr>
          <a:ln/>
        </p:spPr>
        <p:txBody>
          <a:bodyPr/>
          <a:lstStyle>
            <a:lvl1pPr>
              <a:defRPr/>
            </a:lvl1pPr>
          </a:lstStyle>
          <a:p>
            <a:pPr>
              <a:defRPr/>
            </a:pPr>
            <a:r>
              <a:rPr kumimoji="0" lang="zh-CN" altLang="en-US">
                <a:solidFill>
                  <a:srgbClr val="000000"/>
                </a:solidFill>
              </a:rPr>
              <a:t> </a:t>
            </a:r>
            <a:endParaRPr kumimoji="0" lang="en-US" altLang="zh-CN">
              <a:solidFill>
                <a:srgbClr val="000000"/>
              </a:solidFill>
            </a:endParaRPr>
          </a:p>
        </p:txBody>
      </p:sp>
      <p:sp>
        <p:nvSpPr>
          <p:cNvPr id="8" name="Rectangle 12"/>
          <p:cNvSpPr>
            <a:spLocks noGrp="1" noChangeArrowheads="1"/>
          </p:cNvSpPr>
          <p:nvPr>
            <p:ph type="ftr" sz="quarter" idx="11"/>
          </p:nvPr>
        </p:nvSpPr>
        <p:spPr>
          <a:ln/>
        </p:spPr>
        <p:txBody>
          <a:bodyPr/>
          <a:lstStyle>
            <a:lvl1pPr>
              <a:defRPr/>
            </a:lvl1pPr>
          </a:lstStyle>
          <a:p>
            <a:pPr>
              <a:defRPr/>
            </a:pPr>
            <a:endParaRPr kumimoji="0" lang="en-US" altLang="zh-CN">
              <a:solidFill>
                <a:srgbClr val="000000"/>
              </a:solidFill>
            </a:endParaRPr>
          </a:p>
        </p:txBody>
      </p:sp>
      <p:sp>
        <p:nvSpPr>
          <p:cNvPr id="9" name="Rectangle 13"/>
          <p:cNvSpPr>
            <a:spLocks noGrp="1" noChangeArrowheads="1"/>
          </p:cNvSpPr>
          <p:nvPr>
            <p:ph type="sldNum" sz="quarter" idx="12"/>
          </p:nvPr>
        </p:nvSpPr>
        <p:spPr>
          <a:ln/>
        </p:spPr>
        <p:txBody>
          <a:bodyPr/>
          <a:lstStyle>
            <a:lvl1pPr>
              <a:defRPr/>
            </a:lvl1pPr>
          </a:lstStyle>
          <a:p>
            <a:pPr>
              <a:defRPr/>
            </a:pPr>
            <a:fld id="{6E4EB713-BF65-4991-9402-E7C225BA0FD4}" type="slidenum">
              <a:rPr kumimoji="0" lang="en-US" altLang="zh-CN" smtClean="0">
                <a:solidFill>
                  <a:srgbClr val="000000"/>
                </a:solidFill>
              </a:rPr>
              <a:pPr>
                <a:defRPr/>
              </a:pPr>
              <a:t>‹#›</a:t>
            </a:fld>
            <a:endParaRPr kumimoji="0" lang="en-US" altLang="zh-CN">
              <a:solidFill>
                <a:srgbClr val="000000"/>
              </a:solidFill>
            </a:endParaRPr>
          </a:p>
        </p:txBody>
      </p:sp>
    </p:spTree>
    <p:extLst>
      <p:ext uri="{BB962C8B-B14F-4D97-AF65-F5344CB8AC3E}">
        <p14:creationId xmlns:p14="http://schemas.microsoft.com/office/powerpoint/2010/main" val="20133359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p:cNvSpPr>
            <a:spLocks noGrp="1" noChangeArrowheads="1"/>
          </p:cNvSpPr>
          <p:nvPr>
            <p:ph type="dt" sz="half" idx="10"/>
          </p:nvPr>
        </p:nvSpPr>
        <p:spPr>
          <a:ln/>
        </p:spPr>
        <p:txBody>
          <a:bodyPr/>
          <a:lstStyle>
            <a:lvl1pPr>
              <a:defRPr/>
            </a:lvl1pPr>
          </a:lstStyle>
          <a:p>
            <a:pPr>
              <a:defRPr/>
            </a:pPr>
            <a:r>
              <a:rPr kumimoji="0" lang="zh-CN" altLang="en-US">
                <a:solidFill>
                  <a:srgbClr val="000000"/>
                </a:solidFill>
              </a:rPr>
              <a:t> </a:t>
            </a:r>
            <a:endParaRPr kumimoji="0" lang="en-US" altLang="zh-CN">
              <a:solidFill>
                <a:srgbClr val="000000"/>
              </a:solidFill>
            </a:endParaRPr>
          </a:p>
        </p:txBody>
      </p:sp>
      <p:sp>
        <p:nvSpPr>
          <p:cNvPr id="4" name="Rectangle 12"/>
          <p:cNvSpPr>
            <a:spLocks noGrp="1" noChangeArrowheads="1"/>
          </p:cNvSpPr>
          <p:nvPr>
            <p:ph type="ftr" sz="quarter" idx="11"/>
          </p:nvPr>
        </p:nvSpPr>
        <p:spPr>
          <a:ln/>
        </p:spPr>
        <p:txBody>
          <a:bodyPr/>
          <a:lstStyle>
            <a:lvl1pPr>
              <a:defRPr/>
            </a:lvl1pPr>
          </a:lstStyle>
          <a:p>
            <a:pPr>
              <a:defRPr/>
            </a:pPr>
            <a:endParaRPr kumimoji="0" lang="en-US" altLang="zh-CN">
              <a:solidFill>
                <a:srgbClr val="000000"/>
              </a:solidFill>
            </a:endParaRPr>
          </a:p>
        </p:txBody>
      </p:sp>
      <p:sp>
        <p:nvSpPr>
          <p:cNvPr id="5" name="Rectangle 13"/>
          <p:cNvSpPr>
            <a:spLocks noGrp="1" noChangeArrowheads="1"/>
          </p:cNvSpPr>
          <p:nvPr>
            <p:ph type="sldNum" sz="quarter" idx="12"/>
          </p:nvPr>
        </p:nvSpPr>
        <p:spPr>
          <a:ln/>
        </p:spPr>
        <p:txBody>
          <a:bodyPr/>
          <a:lstStyle>
            <a:lvl1pPr>
              <a:defRPr/>
            </a:lvl1pPr>
          </a:lstStyle>
          <a:p>
            <a:pPr>
              <a:defRPr/>
            </a:pPr>
            <a:fld id="{281FBE21-B40B-4B64-ABBE-395E3EC7A610}" type="slidenum">
              <a:rPr kumimoji="0" lang="en-US" altLang="zh-CN" smtClean="0">
                <a:solidFill>
                  <a:srgbClr val="000000"/>
                </a:solidFill>
              </a:rPr>
              <a:pPr>
                <a:defRPr/>
              </a:pPr>
              <a:t>‹#›</a:t>
            </a:fld>
            <a:endParaRPr kumimoji="0" lang="en-US" altLang="zh-CN">
              <a:solidFill>
                <a:srgbClr val="000000"/>
              </a:solidFill>
            </a:endParaRPr>
          </a:p>
        </p:txBody>
      </p:sp>
    </p:spTree>
    <p:extLst>
      <p:ext uri="{BB962C8B-B14F-4D97-AF65-F5344CB8AC3E}">
        <p14:creationId xmlns:p14="http://schemas.microsoft.com/office/powerpoint/2010/main" val="9406234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r>
              <a:rPr kumimoji="0" lang="zh-CN" altLang="en-US">
                <a:solidFill>
                  <a:srgbClr val="000000"/>
                </a:solidFill>
              </a:rPr>
              <a:t> </a:t>
            </a:r>
            <a:endParaRPr kumimoji="0" lang="en-US" altLang="zh-CN">
              <a:solidFill>
                <a:srgbClr val="000000"/>
              </a:solidFill>
            </a:endParaRPr>
          </a:p>
        </p:txBody>
      </p:sp>
      <p:sp>
        <p:nvSpPr>
          <p:cNvPr id="3" name="Rectangle 12"/>
          <p:cNvSpPr>
            <a:spLocks noGrp="1" noChangeArrowheads="1"/>
          </p:cNvSpPr>
          <p:nvPr>
            <p:ph type="ftr" sz="quarter" idx="11"/>
          </p:nvPr>
        </p:nvSpPr>
        <p:spPr>
          <a:ln/>
        </p:spPr>
        <p:txBody>
          <a:bodyPr/>
          <a:lstStyle>
            <a:lvl1pPr>
              <a:defRPr/>
            </a:lvl1pPr>
          </a:lstStyle>
          <a:p>
            <a:pPr>
              <a:defRPr/>
            </a:pPr>
            <a:endParaRPr kumimoji="0" lang="en-US" altLang="zh-CN">
              <a:solidFill>
                <a:srgbClr val="000000"/>
              </a:solidFill>
            </a:endParaRPr>
          </a:p>
        </p:txBody>
      </p:sp>
      <p:sp>
        <p:nvSpPr>
          <p:cNvPr id="4" name="Rectangle 13"/>
          <p:cNvSpPr>
            <a:spLocks noGrp="1" noChangeArrowheads="1"/>
          </p:cNvSpPr>
          <p:nvPr>
            <p:ph type="sldNum" sz="quarter" idx="12"/>
          </p:nvPr>
        </p:nvSpPr>
        <p:spPr>
          <a:ln/>
        </p:spPr>
        <p:txBody>
          <a:bodyPr/>
          <a:lstStyle>
            <a:lvl1pPr>
              <a:defRPr/>
            </a:lvl1pPr>
          </a:lstStyle>
          <a:p>
            <a:pPr>
              <a:defRPr/>
            </a:pPr>
            <a:fld id="{9EFF0944-2518-4343-8163-3F075A3F9F1C}" type="slidenum">
              <a:rPr kumimoji="0" lang="en-US" altLang="zh-CN" smtClean="0">
                <a:solidFill>
                  <a:srgbClr val="000000"/>
                </a:solidFill>
              </a:rPr>
              <a:pPr>
                <a:defRPr/>
              </a:pPr>
              <a:t>‹#›</a:t>
            </a:fld>
            <a:endParaRPr kumimoji="0" lang="en-US" altLang="zh-CN">
              <a:solidFill>
                <a:srgbClr val="000000"/>
              </a:solidFill>
            </a:endParaRPr>
          </a:p>
        </p:txBody>
      </p:sp>
    </p:spTree>
    <p:extLst>
      <p:ext uri="{BB962C8B-B14F-4D97-AF65-F5344CB8AC3E}">
        <p14:creationId xmlns:p14="http://schemas.microsoft.com/office/powerpoint/2010/main" val="234714564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4766733" y="273053"/>
            <a:ext cx="681566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3"/>
            <a:ext cx="4011084"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r>
              <a:rPr kumimoji="0" lang="zh-CN" altLang="en-US">
                <a:solidFill>
                  <a:srgbClr val="000000"/>
                </a:solidFill>
              </a:rPr>
              <a:t> </a:t>
            </a:r>
            <a:endParaRPr kumimoji="0"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kumimoji="0"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984862E7-97C5-4033-9E8B-39B4E96AAAFB}" type="slidenum">
              <a:rPr kumimoji="0" lang="en-US" altLang="zh-CN" smtClean="0">
                <a:solidFill>
                  <a:srgbClr val="000000"/>
                </a:solidFill>
              </a:rPr>
              <a:pPr>
                <a:defRPr/>
              </a:pPr>
              <a:t>‹#›</a:t>
            </a:fld>
            <a:endParaRPr kumimoji="0" lang="en-US" altLang="zh-CN">
              <a:solidFill>
                <a:srgbClr val="000000"/>
              </a:solidFill>
            </a:endParaRPr>
          </a:p>
        </p:txBody>
      </p:sp>
    </p:spTree>
    <p:extLst>
      <p:ext uri="{BB962C8B-B14F-4D97-AF65-F5344CB8AC3E}">
        <p14:creationId xmlns:p14="http://schemas.microsoft.com/office/powerpoint/2010/main" val="382201578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r>
              <a:rPr kumimoji="0" lang="zh-CN" altLang="en-US">
                <a:solidFill>
                  <a:srgbClr val="000000"/>
                </a:solidFill>
              </a:rPr>
              <a:t> </a:t>
            </a:r>
            <a:endParaRPr kumimoji="0"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kumimoji="0"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B5F4CB8B-EACA-4FCC-A826-277379CAD8FE}" type="slidenum">
              <a:rPr kumimoji="0" lang="en-US" altLang="zh-CN" smtClean="0">
                <a:solidFill>
                  <a:srgbClr val="000000"/>
                </a:solidFill>
              </a:rPr>
              <a:pPr>
                <a:defRPr/>
              </a:pPr>
              <a:t>‹#›</a:t>
            </a:fld>
            <a:endParaRPr kumimoji="0" lang="en-US" altLang="zh-CN">
              <a:solidFill>
                <a:srgbClr val="000000"/>
              </a:solidFill>
            </a:endParaRPr>
          </a:p>
        </p:txBody>
      </p:sp>
    </p:spTree>
    <p:extLst>
      <p:ext uri="{BB962C8B-B14F-4D97-AF65-F5344CB8AC3E}">
        <p14:creationId xmlns:p14="http://schemas.microsoft.com/office/powerpoint/2010/main" val="206625267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a:lstStyle>
            <a:lvl1pPr>
              <a:defRPr/>
            </a:lvl1pPr>
          </a:lstStyle>
          <a:p>
            <a:pPr>
              <a:defRPr/>
            </a:pPr>
            <a:r>
              <a:rPr kumimoji="0" lang="zh-CN" altLang="en-US">
                <a:solidFill>
                  <a:srgbClr val="000000"/>
                </a:solidFill>
              </a:rPr>
              <a:t> </a:t>
            </a:r>
            <a:endParaRPr kumimoji="0"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kumimoji="0"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CF13CC36-E690-4505-9461-93C12D4DE0D6}" type="slidenum">
              <a:rPr kumimoji="0" lang="en-US" altLang="zh-CN" smtClean="0">
                <a:solidFill>
                  <a:srgbClr val="000000"/>
                </a:solidFill>
              </a:rPr>
              <a:pPr>
                <a:defRPr/>
              </a:pPr>
              <a:t>‹#›</a:t>
            </a:fld>
            <a:endParaRPr kumimoji="0" lang="en-US" altLang="zh-CN">
              <a:solidFill>
                <a:srgbClr val="000000"/>
              </a:solidFill>
            </a:endParaRPr>
          </a:p>
        </p:txBody>
      </p:sp>
    </p:spTree>
    <p:extLst>
      <p:ext uri="{BB962C8B-B14F-4D97-AF65-F5344CB8AC3E}">
        <p14:creationId xmlns:p14="http://schemas.microsoft.com/office/powerpoint/2010/main" val="362190581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215969" y="457200"/>
            <a:ext cx="2597151" cy="56388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422402" y="457200"/>
            <a:ext cx="7590367" cy="56388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a:lstStyle>
            <a:lvl1pPr>
              <a:defRPr/>
            </a:lvl1pPr>
          </a:lstStyle>
          <a:p>
            <a:pPr>
              <a:defRPr/>
            </a:pPr>
            <a:r>
              <a:rPr kumimoji="0" lang="zh-CN" altLang="en-US">
                <a:solidFill>
                  <a:srgbClr val="000000"/>
                </a:solidFill>
              </a:rPr>
              <a:t> </a:t>
            </a:r>
            <a:endParaRPr kumimoji="0"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kumimoji="0"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26F22E1E-D7C8-4D0F-AC56-51C07BD824F8}" type="slidenum">
              <a:rPr kumimoji="0" lang="en-US" altLang="zh-CN" smtClean="0">
                <a:solidFill>
                  <a:srgbClr val="000000"/>
                </a:solidFill>
              </a:rPr>
              <a:pPr>
                <a:defRPr/>
              </a:pPr>
              <a:t>‹#›</a:t>
            </a:fld>
            <a:endParaRPr kumimoji="0" lang="en-US" altLang="zh-CN">
              <a:solidFill>
                <a:srgbClr val="000000"/>
              </a:solidFill>
            </a:endParaRPr>
          </a:p>
        </p:txBody>
      </p:sp>
    </p:spTree>
    <p:extLst>
      <p:ext uri="{BB962C8B-B14F-4D97-AF65-F5344CB8AC3E}">
        <p14:creationId xmlns:p14="http://schemas.microsoft.com/office/powerpoint/2010/main" val="41026608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1422400" y="457200"/>
            <a:ext cx="10390717" cy="5638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11"/>
          <p:cNvSpPr>
            <a:spLocks noGrp="1" noChangeArrowheads="1"/>
          </p:cNvSpPr>
          <p:nvPr>
            <p:ph type="dt" sz="half" idx="10"/>
          </p:nvPr>
        </p:nvSpPr>
        <p:spPr>
          <a:ln/>
        </p:spPr>
        <p:txBody>
          <a:bodyPr/>
          <a:lstStyle>
            <a:lvl1pPr>
              <a:defRPr/>
            </a:lvl1pPr>
          </a:lstStyle>
          <a:p>
            <a:pPr>
              <a:defRPr/>
            </a:pPr>
            <a:r>
              <a:rPr kumimoji="0" lang="zh-CN" altLang="en-US">
                <a:solidFill>
                  <a:srgbClr val="000000"/>
                </a:solidFill>
              </a:rPr>
              <a:t> </a:t>
            </a:r>
            <a:endParaRPr kumimoji="0" lang="en-US" altLang="zh-CN">
              <a:solidFill>
                <a:srgbClr val="000000"/>
              </a:solidFill>
            </a:endParaRPr>
          </a:p>
        </p:txBody>
      </p:sp>
      <p:sp>
        <p:nvSpPr>
          <p:cNvPr id="4" name="Rectangle 12"/>
          <p:cNvSpPr>
            <a:spLocks noGrp="1" noChangeArrowheads="1"/>
          </p:cNvSpPr>
          <p:nvPr>
            <p:ph type="ftr" sz="quarter" idx="11"/>
          </p:nvPr>
        </p:nvSpPr>
        <p:spPr>
          <a:ln/>
        </p:spPr>
        <p:txBody>
          <a:bodyPr/>
          <a:lstStyle>
            <a:lvl1pPr>
              <a:defRPr/>
            </a:lvl1pPr>
          </a:lstStyle>
          <a:p>
            <a:pPr>
              <a:defRPr/>
            </a:pPr>
            <a:endParaRPr kumimoji="0" lang="en-US" altLang="zh-CN">
              <a:solidFill>
                <a:srgbClr val="000000"/>
              </a:solidFill>
            </a:endParaRPr>
          </a:p>
        </p:txBody>
      </p:sp>
      <p:sp>
        <p:nvSpPr>
          <p:cNvPr id="5" name="Rectangle 13"/>
          <p:cNvSpPr>
            <a:spLocks noGrp="1" noChangeArrowheads="1"/>
          </p:cNvSpPr>
          <p:nvPr>
            <p:ph type="sldNum" sz="quarter" idx="12"/>
          </p:nvPr>
        </p:nvSpPr>
        <p:spPr>
          <a:ln/>
        </p:spPr>
        <p:txBody>
          <a:bodyPr/>
          <a:lstStyle>
            <a:lvl1pPr>
              <a:defRPr/>
            </a:lvl1pPr>
          </a:lstStyle>
          <a:p>
            <a:pPr>
              <a:defRPr/>
            </a:pPr>
            <a:fld id="{1029DED6-B8C8-4242-AC6F-7408EEB1EE75}" type="slidenum">
              <a:rPr kumimoji="0" lang="en-US" altLang="zh-CN" smtClean="0">
                <a:solidFill>
                  <a:srgbClr val="000000"/>
                </a:solidFill>
              </a:rPr>
              <a:pPr>
                <a:defRPr/>
              </a:pPr>
              <a:t>‹#›</a:t>
            </a:fld>
            <a:endParaRPr kumimoji="0" lang="en-US" altLang="zh-CN">
              <a:solidFill>
                <a:srgbClr val="000000"/>
              </a:solidFill>
            </a:endParaRPr>
          </a:p>
        </p:txBody>
      </p:sp>
    </p:spTree>
    <p:extLst>
      <p:ext uri="{BB962C8B-B14F-4D97-AF65-F5344CB8AC3E}">
        <p14:creationId xmlns:p14="http://schemas.microsoft.com/office/powerpoint/2010/main" val="2900954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342900" eaLnBrk="1" hangingPunct="1">
              <a:defRPr/>
            </a:pPr>
            <a:r>
              <a:rPr kumimoji="0" lang="zh-CN" altLang="en-US" sz="900">
                <a:solidFill>
                  <a:srgbClr val="898989"/>
                </a:solidFill>
                <a:latin typeface="Calibri" panose="020F0502020204030204" pitchFamily="34" charset="0"/>
              </a:rPr>
              <a:t> </a:t>
            </a:r>
            <a:endParaRPr kumimoji="0" lang="en-US" altLang="zh-CN" sz="900">
              <a:solidFill>
                <a:srgbClr val="898989"/>
              </a:solidFill>
              <a:latin typeface="Calibri" panose="020F0502020204030204" pitchFamily="34" charset="0"/>
            </a:endParaRPr>
          </a:p>
        </p:txBody>
      </p:sp>
      <p:sp>
        <p:nvSpPr>
          <p:cNvPr id="3" name="Footer Placeholder 2"/>
          <p:cNvSpPr>
            <a:spLocks noGrp="1"/>
          </p:cNvSpPr>
          <p:nvPr>
            <p:ph type="ftr" sz="quarter" idx="11"/>
          </p:nvPr>
        </p:nvSpPr>
        <p:spPr/>
        <p:txBody>
          <a:bodyPr/>
          <a:lstStyle/>
          <a:p>
            <a:pPr defTabSz="342900" eaLnBrk="1" hangingPunct="1">
              <a:defRPr/>
            </a:pPr>
            <a:endParaRPr kumimoji="0" lang="en-US" altLang="zh-CN" sz="900">
              <a:solidFill>
                <a:srgbClr val="898989"/>
              </a:solidFill>
              <a:latin typeface="Calibri" panose="020F0502020204030204" pitchFamily="34" charset="0"/>
            </a:endParaRPr>
          </a:p>
        </p:txBody>
      </p:sp>
      <p:sp>
        <p:nvSpPr>
          <p:cNvPr id="4" name="Slide Number Placeholder 3"/>
          <p:cNvSpPr>
            <a:spLocks noGrp="1"/>
          </p:cNvSpPr>
          <p:nvPr>
            <p:ph type="sldNum" sz="quarter" idx="12"/>
          </p:nvPr>
        </p:nvSpPr>
        <p:spPr/>
        <p:txBody>
          <a:bodyPr/>
          <a:lstStyle/>
          <a:p>
            <a:pPr defTabSz="342900" eaLnBrk="1" hangingPunct="1">
              <a:defRPr/>
            </a:pPr>
            <a:fld id="{41D20814-8D4B-43EC-8A87-2F59B71BD53F}" type="slidenum">
              <a:rPr kumimoji="0" lang="en-US" altLang="zh-CN" sz="900" smtClean="0">
                <a:solidFill>
                  <a:srgbClr val="898989"/>
                </a:solidFill>
                <a:latin typeface="Calibri" panose="020F0502020204030204" pitchFamily="34" charset="0"/>
              </a:rPr>
              <a:pPr defTabSz="342900" eaLnBrk="1" hangingPunct="1">
                <a:defRPr/>
              </a:pPr>
              <a:t>‹#›</a:t>
            </a:fld>
            <a:endParaRPr kumimoji="0" lang="en-US" altLang="zh-CN" sz="900">
              <a:solidFill>
                <a:srgbClr val="898989"/>
              </a:solidFill>
              <a:latin typeface="Calibri" panose="020F0502020204030204" pitchFamily="34" charset="0"/>
            </a:endParaRPr>
          </a:p>
        </p:txBody>
      </p:sp>
    </p:spTree>
    <p:extLst>
      <p:ext uri="{BB962C8B-B14F-4D97-AF65-F5344CB8AC3E}">
        <p14:creationId xmlns:p14="http://schemas.microsoft.com/office/powerpoint/2010/main" val="2549638019"/>
      </p:ext>
    </p:extLst>
  </p:cSld>
  <p:clrMapOvr>
    <a:masterClrMapping/>
  </p:clrMapOvr>
  <p:transition>
    <p:wip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422400" y="457200"/>
            <a:ext cx="10390717" cy="685800"/>
          </a:xfrm>
        </p:spPr>
        <p:txBody>
          <a:bodyPr/>
          <a:lstStyle/>
          <a:p>
            <a:r>
              <a:rPr lang="zh-CN" altLang="en-US"/>
              <a:t>单击此处编辑母版标题样式</a:t>
            </a:r>
          </a:p>
        </p:txBody>
      </p:sp>
      <p:sp>
        <p:nvSpPr>
          <p:cNvPr id="3" name="文本占位符 2"/>
          <p:cNvSpPr>
            <a:spLocks noGrp="1"/>
          </p:cNvSpPr>
          <p:nvPr>
            <p:ph type="body" sz="half" idx="1"/>
          </p:nvPr>
        </p:nvSpPr>
        <p:spPr>
          <a:xfrm>
            <a:off x="1422400" y="1447800"/>
            <a:ext cx="5080000" cy="4648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705600" y="1447800"/>
            <a:ext cx="5080000" cy="4648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p:cNvSpPr>
            <a:spLocks noGrp="1" noChangeArrowheads="1"/>
          </p:cNvSpPr>
          <p:nvPr>
            <p:ph type="dt" sz="half" idx="10"/>
          </p:nvPr>
        </p:nvSpPr>
        <p:spPr>
          <a:ln/>
        </p:spPr>
        <p:txBody>
          <a:bodyPr/>
          <a:lstStyle>
            <a:lvl1pPr>
              <a:defRPr/>
            </a:lvl1pPr>
          </a:lstStyle>
          <a:p>
            <a:pPr>
              <a:defRPr/>
            </a:pPr>
            <a:r>
              <a:rPr kumimoji="0" lang="zh-CN" altLang="en-US">
                <a:solidFill>
                  <a:srgbClr val="000000"/>
                </a:solidFill>
              </a:rPr>
              <a:t> </a:t>
            </a:r>
            <a:endParaRPr kumimoji="0"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kumimoji="0"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F1F88537-C7F8-4E81-BA8B-198248C63DB5}" type="slidenum">
              <a:rPr kumimoji="0" lang="en-US" altLang="zh-CN" smtClean="0">
                <a:solidFill>
                  <a:srgbClr val="000000"/>
                </a:solidFill>
              </a:rPr>
              <a:pPr>
                <a:defRPr/>
              </a:pPr>
              <a:t>‹#›</a:t>
            </a:fld>
            <a:endParaRPr kumimoji="0" lang="en-US" altLang="zh-CN">
              <a:solidFill>
                <a:srgbClr val="000000"/>
              </a:solidFill>
            </a:endParaRPr>
          </a:p>
        </p:txBody>
      </p:sp>
    </p:spTree>
    <p:extLst>
      <p:ext uri="{BB962C8B-B14F-4D97-AF65-F5344CB8AC3E}">
        <p14:creationId xmlns:p14="http://schemas.microsoft.com/office/powerpoint/2010/main" val="461530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2"/>
            <a:ext cx="3931920" cy="1600197"/>
          </a:xfrm>
        </p:spPr>
        <p:txBody>
          <a:bodyPr anchor="b">
            <a:normAutofit/>
          </a:bodyPr>
          <a:lstStyle>
            <a:lvl1pPr>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编辑母版文本样式</a:t>
            </a:r>
          </a:p>
        </p:txBody>
      </p:sp>
      <p:sp>
        <p:nvSpPr>
          <p:cNvPr id="5" name="Date Placeholder 4"/>
          <p:cNvSpPr>
            <a:spLocks noGrp="1"/>
          </p:cNvSpPr>
          <p:nvPr>
            <p:ph type="dt" sz="half" idx="10"/>
          </p:nvPr>
        </p:nvSpPr>
        <p:spPr/>
        <p:txBody>
          <a:bodyPr/>
          <a:lstStyle/>
          <a:p>
            <a:pPr defTabSz="342900" eaLnBrk="1" hangingPunct="1">
              <a:defRPr/>
            </a:pPr>
            <a:r>
              <a:rPr kumimoji="0" lang="zh-CN" altLang="en-US" sz="900">
                <a:solidFill>
                  <a:srgbClr val="898989"/>
                </a:solidFill>
                <a:latin typeface="Calibri" panose="020F0502020204030204" pitchFamily="34" charset="0"/>
              </a:rPr>
              <a:t> </a:t>
            </a:r>
            <a:endParaRPr kumimoji="0" lang="en-US" altLang="zh-CN" sz="900">
              <a:solidFill>
                <a:srgbClr val="898989"/>
              </a:solidFill>
              <a:latin typeface="Calibri" panose="020F0502020204030204" pitchFamily="34" charset="0"/>
            </a:endParaRPr>
          </a:p>
        </p:txBody>
      </p:sp>
      <p:sp>
        <p:nvSpPr>
          <p:cNvPr id="6" name="Footer Placeholder 5"/>
          <p:cNvSpPr>
            <a:spLocks noGrp="1"/>
          </p:cNvSpPr>
          <p:nvPr>
            <p:ph type="ftr" sz="quarter" idx="11"/>
          </p:nvPr>
        </p:nvSpPr>
        <p:spPr/>
        <p:txBody>
          <a:bodyPr/>
          <a:lstStyle/>
          <a:p>
            <a:pPr defTabSz="342900" eaLnBrk="1" hangingPunct="1">
              <a:defRPr/>
            </a:pPr>
            <a:endParaRPr kumimoji="0" lang="en-US" altLang="zh-CN" sz="900">
              <a:solidFill>
                <a:srgbClr val="898989"/>
              </a:solidFill>
              <a:latin typeface="Calibri" panose="020F0502020204030204" pitchFamily="34" charset="0"/>
            </a:endParaRPr>
          </a:p>
        </p:txBody>
      </p:sp>
      <p:sp>
        <p:nvSpPr>
          <p:cNvPr id="7" name="Slide Number Placeholder 6"/>
          <p:cNvSpPr>
            <a:spLocks noGrp="1"/>
          </p:cNvSpPr>
          <p:nvPr>
            <p:ph type="sldNum" sz="quarter" idx="12"/>
          </p:nvPr>
        </p:nvSpPr>
        <p:spPr/>
        <p:txBody>
          <a:bodyPr/>
          <a:lstStyle/>
          <a:p>
            <a:pPr defTabSz="342900" eaLnBrk="1" hangingPunct="1">
              <a:defRPr/>
            </a:pPr>
            <a:fld id="{207A5CB5-85C3-443A-ACC3-D101192EEEDD}" type="slidenum">
              <a:rPr kumimoji="0" lang="en-US" altLang="zh-CN" sz="900" smtClean="0">
                <a:solidFill>
                  <a:srgbClr val="898989"/>
                </a:solidFill>
                <a:latin typeface="Calibri" panose="020F0502020204030204" pitchFamily="34" charset="0"/>
              </a:rPr>
              <a:pPr defTabSz="342900" eaLnBrk="1" hangingPunct="1">
                <a:defRPr/>
              </a:pPr>
              <a:t>‹#›</a:t>
            </a:fld>
            <a:endParaRPr kumimoji="0" lang="en-US" altLang="zh-CN" sz="900">
              <a:solidFill>
                <a:srgbClr val="898989"/>
              </a:solidFill>
              <a:latin typeface="Calibri" panose="020F0502020204030204" pitchFamily="34" charset="0"/>
            </a:endParaRPr>
          </a:p>
        </p:txBody>
      </p:sp>
    </p:spTree>
    <p:extLst>
      <p:ext uri="{BB962C8B-B14F-4D97-AF65-F5344CB8AC3E}">
        <p14:creationId xmlns:p14="http://schemas.microsoft.com/office/powerpoint/2010/main" val="4167611213"/>
      </p:ext>
    </p:extLst>
  </p:cSld>
  <p:clrMapOvr>
    <a:masterClrMapping/>
  </p:clrMapOvr>
  <p:transition>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24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编辑母版文本样式</a:t>
            </a:r>
          </a:p>
        </p:txBody>
      </p:sp>
      <p:sp>
        <p:nvSpPr>
          <p:cNvPr id="5" name="Date Placeholder 4"/>
          <p:cNvSpPr>
            <a:spLocks noGrp="1"/>
          </p:cNvSpPr>
          <p:nvPr>
            <p:ph type="dt" sz="half" idx="10"/>
          </p:nvPr>
        </p:nvSpPr>
        <p:spPr/>
        <p:txBody>
          <a:bodyPr/>
          <a:lstStyle/>
          <a:p>
            <a:pPr defTabSz="342900" eaLnBrk="1" hangingPunct="1">
              <a:defRPr/>
            </a:pPr>
            <a:r>
              <a:rPr kumimoji="0" lang="zh-CN" altLang="en-US" sz="900">
                <a:solidFill>
                  <a:srgbClr val="898989"/>
                </a:solidFill>
                <a:latin typeface="Calibri" panose="020F0502020204030204" pitchFamily="34" charset="0"/>
              </a:rPr>
              <a:t> </a:t>
            </a:r>
            <a:endParaRPr kumimoji="0" lang="en-US" altLang="zh-CN" sz="900">
              <a:solidFill>
                <a:srgbClr val="898989"/>
              </a:solidFill>
              <a:latin typeface="Calibri" panose="020F0502020204030204" pitchFamily="34" charset="0"/>
            </a:endParaRPr>
          </a:p>
        </p:txBody>
      </p:sp>
      <p:sp>
        <p:nvSpPr>
          <p:cNvPr id="6" name="Footer Placeholder 5"/>
          <p:cNvSpPr>
            <a:spLocks noGrp="1"/>
          </p:cNvSpPr>
          <p:nvPr>
            <p:ph type="ftr" sz="quarter" idx="11"/>
          </p:nvPr>
        </p:nvSpPr>
        <p:spPr/>
        <p:txBody>
          <a:bodyPr/>
          <a:lstStyle/>
          <a:p>
            <a:pPr defTabSz="342900" eaLnBrk="1" hangingPunct="1">
              <a:defRPr/>
            </a:pPr>
            <a:endParaRPr kumimoji="0" lang="en-US" altLang="zh-CN" sz="900">
              <a:solidFill>
                <a:srgbClr val="898989"/>
              </a:solidFill>
              <a:latin typeface="Calibri" panose="020F0502020204030204" pitchFamily="34" charset="0"/>
            </a:endParaRPr>
          </a:p>
        </p:txBody>
      </p:sp>
      <p:sp>
        <p:nvSpPr>
          <p:cNvPr id="7" name="Slide Number Placeholder 6"/>
          <p:cNvSpPr>
            <a:spLocks noGrp="1"/>
          </p:cNvSpPr>
          <p:nvPr>
            <p:ph type="sldNum" sz="quarter" idx="12"/>
          </p:nvPr>
        </p:nvSpPr>
        <p:spPr/>
        <p:txBody>
          <a:bodyPr/>
          <a:lstStyle/>
          <a:p>
            <a:pPr defTabSz="342900" eaLnBrk="1" hangingPunct="1">
              <a:defRPr/>
            </a:pPr>
            <a:fld id="{92BB080C-8E45-4E02-86FA-A92BE85C6FCC}" type="slidenum">
              <a:rPr kumimoji="0" lang="en-US" altLang="zh-CN" sz="900" smtClean="0">
                <a:solidFill>
                  <a:srgbClr val="898989"/>
                </a:solidFill>
                <a:latin typeface="Calibri" panose="020F0502020204030204" pitchFamily="34" charset="0"/>
              </a:rPr>
              <a:pPr defTabSz="342900" eaLnBrk="1" hangingPunct="1">
                <a:defRPr/>
              </a:pPr>
              <a:t>‹#›</a:t>
            </a:fld>
            <a:endParaRPr kumimoji="0" lang="en-US" altLang="zh-CN" sz="900">
              <a:solidFill>
                <a:srgbClr val="898989"/>
              </a:solidFill>
              <a:latin typeface="Calibri" panose="020F0502020204030204" pitchFamily="34" charset="0"/>
            </a:endParaRPr>
          </a:p>
        </p:txBody>
      </p:sp>
    </p:spTree>
    <p:extLst>
      <p:ext uri="{BB962C8B-B14F-4D97-AF65-F5344CB8AC3E}">
        <p14:creationId xmlns:p14="http://schemas.microsoft.com/office/powerpoint/2010/main" val="2649763152"/>
      </p:ext>
    </p:extLst>
  </p:cSld>
  <p:clrMapOvr>
    <a:masterClrMapping/>
  </p:clrMapOvr>
  <p:transition>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5.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45127" y="1828802"/>
            <a:ext cx="10515600" cy="4351337"/>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pPr defTabSz="342900" eaLnBrk="1" hangingPunct="1">
              <a:defRPr/>
            </a:pPr>
            <a:r>
              <a:rPr kumimoji="0" lang="zh-CN" altLang="en-US" sz="900">
                <a:solidFill>
                  <a:srgbClr val="898989"/>
                </a:solidFill>
                <a:latin typeface="Calibri" panose="020F0502020204030204" pitchFamily="34" charset="0"/>
              </a:rPr>
              <a:t> </a:t>
            </a:r>
            <a:endParaRPr kumimoji="0" lang="en-US" altLang="zh-CN" sz="900">
              <a:solidFill>
                <a:srgbClr val="898989"/>
              </a:solidFill>
              <a:latin typeface="Calibri" panose="020F0502020204030204" pitchFamily="34" charset="0"/>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825">
                <a:solidFill>
                  <a:schemeClr val="tx1">
                    <a:lumMod val="65000"/>
                    <a:lumOff val="35000"/>
                  </a:schemeClr>
                </a:solidFill>
              </a:defRPr>
            </a:lvl1pPr>
          </a:lstStyle>
          <a:p>
            <a:pPr defTabSz="342900" eaLnBrk="1" hangingPunct="1">
              <a:defRPr/>
            </a:pPr>
            <a:endParaRPr kumimoji="0" lang="en-US" altLang="zh-CN" sz="900">
              <a:solidFill>
                <a:srgbClr val="898989"/>
              </a:solidFill>
              <a:latin typeface="Calibri" panose="020F0502020204030204" pitchFamily="34" charset="0"/>
            </a:endParaRPr>
          </a:p>
        </p:txBody>
      </p:sp>
      <p:sp>
        <p:nvSpPr>
          <p:cNvPr id="6" name="Slide Number Placeholder 5"/>
          <p:cNvSpPr>
            <a:spLocks noGrp="1"/>
          </p:cNvSpPr>
          <p:nvPr>
            <p:ph type="sldNum" sz="quarter" idx="4"/>
          </p:nvPr>
        </p:nvSpPr>
        <p:spPr>
          <a:xfrm>
            <a:off x="8617527" y="6356352"/>
            <a:ext cx="2743200" cy="365125"/>
          </a:xfrm>
          <a:prstGeom prst="rect">
            <a:avLst/>
          </a:prstGeom>
        </p:spPr>
        <p:txBody>
          <a:bodyPr vert="horz" lIns="91440" tIns="45720" rIns="91440" bIns="45720" rtlCol="0" anchor="ctr"/>
          <a:lstStyle>
            <a:lvl1pPr algn="r">
              <a:defRPr sz="825">
                <a:solidFill>
                  <a:schemeClr val="tx1">
                    <a:tint val="75000"/>
                  </a:schemeClr>
                </a:solidFill>
              </a:defRPr>
            </a:lvl1pPr>
          </a:lstStyle>
          <a:p>
            <a:pPr defTabSz="342900" eaLnBrk="1" hangingPunct="1">
              <a:defRPr/>
            </a:pPr>
            <a:fld id="{CD5592E0-FA7B-4CA1-AB64-32F36AFE58ED}" type="slidenum">
              <a:rPr kumimoji="0" lang="en-US" altLang="zh-CN" sz="900" smtClean="0">
                <a:solidFill>
                  <a:srgbClr val="898989"/>
                </a:solidFill>
                <a:latin typeface="Calibri" panose="020F0502020204030204" pitchFamily="34" charset="0"/>
              </a:rPr>
              <a:pPr defTabSz="342900" eaLnBrk="1" hangingPunct="1">
                <a:defRPr/>
              </a:pPr>
              <a:t>‹#›</a:t>
            </a:fld>
            <a:endParaRPr kumimoji="0" lang="en-US" altLang="zh-CN" sz="900">
              <a:solidFill>
                <a:srgbClr val="898989"/>
              </a:solidFill>
              <a:latin typeface="Calibri" panose="020F0502020204030204" pitchFamily="34" charset="0"/>
            </a:endParaRPr>
          </a:p>
        </p:txBody>
      </p:sp>
      <p:sp>
        <p:nvSpPr>
          <p:cNvPr id="7" name="Rectangle 3">
            <a:hlinkClick r:id="" action="ppaction://hlinkshowjump?jump=previousslide"/>
          </p:cNvPr>
          <p:cNvSpPr>
            <a:spLocks noChangeArrowheads="1"/>
          </p:cNvSpPr>
          <p:nvPr userDrawn="1"/>
        </p:nvSpPr>
        <p:spPr bwMode="auto">
          <a:xfrm>
            <a:off x="8516939" y="6286500"/>
            <a:ext cx="898525" cy="381000"/>
          </a:xfrm>
          <a:prstGeom prst="rect">
            <a:avLst/>
          </a:prstGeom>
          <a:noFill/>
          <a:ln>
            <a:noFill/>
          </a:ln>
          <a:effectLst/>
        </p:spPr>
        <p:txBody>
          <a:bodyPr wrap="none" anchor="ct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1" lang="zh-CN" altLang="en-US" sz="21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8" name="Rectangle 4">
            <a:hlinkClick r:id="" action="ppaction://hlinkshowjump?jump=nextslide"/>
          </p:cNvPr>
          <p:cNvSpPr>
            <a:spLocks noChangeArrowheads="1"/>
          </p:cNvSpPr>
          <p:nvPr userDrawn="1"/>
        </p:nvSpPr>
        <p:spPr bwMode="auto">
          <a:xfrm>
            <a:off x="9720265" y="6299200"/>
            <a:ext cx="896937" cy="381000"/>
          </a:xfrm>
          <a:prstGeom prst="rect">
            <a:avLst/>
          </a:prstGeom>
          <a:noFill/>
          <a:ln>
            <a:noFill/>
          </a:ln>
          <a:effectLst/>
        </p:spPr>
        <p:txBody>
          <a:bodyPr wrap="none" anchor="ct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1" lang="zh-CN" altLang="en-US" sz="21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9" name="Rectangle 5">
            <a:hlinkClick r:id="" action="ppaction://hlinkshowjump?jump=firstslide"/>
          </p:cNvPr>
          <p:cNvSpPr>
            <a:spLocks noChangeArrowheads="1"/>
          </p:cNvSpPr>
          <p:nvPr userDrawn="1"/>
        </p:nvSpPr>
        <p:spPr bwMode="auto">
          <a:xfrm>
            <a:off x="10939465" y="6299200"/>
            <a:ext cx="896937" cy="381000"/>
          </a:xfrm>
          <a:prstGeom prst="rect">
            <a:avLst/>
          </a:prstGeom>
          <a:noFill/>
          <a:ln>
            <a:noFill/>
          </a:ln>
          <a:effectLst/>
        </p:spPr>
        <p:txBody>
          <a:bodyPr wrap="none" anchor="ct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1" lang="zh-CN" altLang="en-US" sz="21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872766581"/>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transition>
    <p:wipe/>
  </p:transition>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DDF2FF"/>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387351" y="412753"/>
            <a:ext cx="584200" cy="474663"/>
          </a:xfrm>
          <a:prstGeom prst="rect">
            <a:avLst/>
          </a:prstGeom>
          <a:solidFill>
            <a:schemeClr val="accent2"/>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1"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027" name="Rectangle 3"/>
          <p:cNvSpPr>
            <a:spLocks noChangeArrowheads="1"/>
          </p:cNvSpPr>
          <p:nvPr/>
        </p:nvSpPr>
        <p:spPr bwMode="ltGray">
          <a:xfrm>
            <a:off x="897469" y="412753"/>
            <a:ext cx="438151" cy="474663"/>
          </a:xfrm>
          <a:prstGeom prst="rect">
            <a:avLst/>
          </a:prstGeom>
          <a:gradFill rotWithShape="0">
            <a:gsLst>
              <a:gs pos="0">
                <a:schemeClr val="accent2"/>
              </a:gs>
              <a:gs pos="100000">
                <a:schemeClr val="bg1"/>
              </a:gs>
            </a:gsLst>
            <a:lin ang="0" scaled="1"/>
          </a:gra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1"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028" name="Rectangle 4"/>
          <p:cNvSpPr>
            <a:spLocks noChangeArrowheads="1"/>
          </p:cNvSpPr>
          <p:nvPr/>
        </p:nvSpPr>
        <p:spPr bwMode="ltGray">
          <a:xfrm>
            <a:off x="552453" y="835028"/>
            <a:ext cx="563033" cy="474663"/>
          </a:xfrm>
          <a:prstGeom prst="rect">
            <a:avLst/>
          </a:prstGeom>
          <a:solidFill>
            <a:schemeClr val="folHlink"/>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1"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029" name="Rectangle 5"/>
          <p:cNvSpPr>
            <a:spLocks noChangeArrowheads="1"/>
          </p:cNvSpPr>
          <p:nvPr/>
        </p:nvSpPr>
        <p:spPr bwMode="ltGray">
          <a:xfrm>
            <a:off x="1045633" y="835028"/>
            <a:ext cx="491067" cy="474663"/>
          </a:xfrm>
          <a:prstGeom prst="rect">
            <a:avLst/>
          </a:prstGeom>
          <a:gradFill rotWithShape="0">
            <a:gsLst>
              <a:gs pos="0">
                <a:schemeClr val="folHlink"/>
              </a:gs>
              <a:gs pos="100000">
                <a:schemeClr val="bg1"/>
              </a:gs>
            </a:gsLst>
            <a:lin ang="0" scaled="1"/>
          </a:gra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1"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030" name="Rectangle 6"/>
          <p:cNvSpPr>
            <a:spLocks noChangeArrowheads="1"/>
          </p:cNvSpPr>
          <p:nvPr/>
        </p:nvSpPr>
        <p:spPr bwMode="ltGray">
          <a:xfrm>
            <a:off x="0" y="762003"/>
            <a:ext cx="747184" cy="422275"/>
          </a:xfrm>
          <a:prstGeom prst="rect">
            <a:avLst/>
          </a:prstGeom>
          <a:gradFill rotWithShape="0">
            <a:gsLst>
              <a:gs pos="0">
                <a:schemeClr val="bg1"/>
              </a:gs>
              <a:gs pos="100000">
                <a:schemeClr val="hlink"/>
              </a:gs>
            </a:gsLst>
            <a:lin ang="18900000" scaled="1"/>
          </a:gra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1"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031" name="Rectangle 7"/>
          <p:cNvSpPr>
            <a:spLocks noChangeArrowheads="1"/>
          </p:cNvSpPr>
          <p:nvPr/>
        </p:nvSpPr>
        <p:spPr bwMode="gray">
          <a:xfrm>
            <a:off x="846668" y="304803"/>
            <a:ext cx="42333" cy="1052513"/>
          </a:xfrm>
          <a:prstGeom prst="rect">
            <a:avLst/>
          </a:prstGeom>
          <a:solidFill>
            <a:schemeClr val="bg2"/>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1"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032" name="Rectangle 8"/>
          <p:cNvSpPr>
            <a:spLocks noChangeArrowheads="1"/>
          </p:cNvSpPr>
          <p:nvPr/>
        </p:nvSpPr>
        <p:spPr bwMode="gray">
          <a:xfrm>
            <a:off x="421219" y="1095375"/>
            <a:ext cx="10968567" cy="31750"/>
          </a:xfrm>
          <a:prstGeom prst="rect">
            <a:avLst/>
          </a:prstGeom>
          <a:gradFill rotWithShape="0">
            <a:gsLst>
              <a:gs pos="0">
                <a:schemeClr val="bg2"/>
              </a:gs>
              <a:gs pos="100000">
                <a:schemeClr val="bg1"/>
              </a:gs>
            </a:gsLst>
            <a:lin ang="0" scaled="1"/>
          </a:gra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1"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033" name="Rectangle 9"/>
          <p:cNvSpPr>
            <a:spLocks noGrp="1" noChangeArrowheads="1"/>
          </p:cNvSpPr>
          <p:nvPr>
            <p:ph type="title"/>
          </p:nvPr>
        </p:nvSpPr>
        <p:spPr bwMode="auto">
          <a:xfrm>
            <a:off x="1422400" y="457200"/>
            <a:ext cx="10390717"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北京大学博士学位论文</a:t>
            </a:r>
            <a:r>
              <a:rPr lang="en-US" altLang="zh-CN"/>
              <a:t>Weyl</a:t>
            </a:r>
            <a:r>
              <a:rPr lang="zh-CN" altLang="en-US"/>
              <a:t>变换</a:t>
            </a:r>
          </a:p>
        </p:txBody>
      </p:sp>
      <p:sp>
        <p:nvSpPr>
          <p:cNvPr id="1034" name="Rectangle 10"/>
          <p:cNvSpPr>
            <a:spLocks noGrp="1" noChangeArrowheads="1"/>
          </p:cNvSpPr>
          <p:nvPr>
            <p:ph type="body" idx="1"/>
          </p:nvPr>
        </p:nvSpPr>
        <p:spPr bwMode="auto">
          <a:xfrm>
            <a:off x="1422400" y="1447800"/>
            <a:ext cx="103632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7115" name="Rectangle 11"/>
          <p:cNvSpPr>
            <a:spLocks noGrp="1" noChangeArrowheads="1"/>
          </p:cNvSpPr>
          <p:nvPr>
            <p:ph type="dt" sz="half" idx="2"/>
          </p:nvPr>
        </p:nvSpPr>
        <p:spPr bwMode="auto">
          <a:xfrm>
            <a:off x="1219200" y="6553200"/>
            <a:ext cx="25400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050">
                <a:latin typeface="+mn-lt"/>
              </a:defRPr>
            </a:lvl1pPr>
          </a:lstStyle>
          <a:p>
            <a:pPr>
              <a:defRPr/>
            </a:pPr>
            <a:r>
              <a:rPr kumimoji="0" lang="zh-CN" altLang="en-US">
                <a:solidFill>
                  <a:srgbClr val="000000"/>
                </a:solidFill>
              </a:rPr>
              <a:t> </a:t>
            </a:r>
            <a:endParaRPr kumimoji="0" lang="en-US" altLang="zh-CN">
              <a:solidFill>
                <a:srgbClr val="000000"/>
              </a:solidFill>
            </a:endParaRPr>
          </a:p>
        </p:txBody>
      </p:sp>
      <p:sp>
        <p:nvSpPr>
          <p:cNvPr id="47116" name="Rectangle 12"/>
          <p:cNvSpPr>
            <a:spLocks noGrp="1" noChangeArrowheads="1"/>
          </p:cNvSpPr>
          <p:nvPr>
            <p:ph type="ftr" sz="quarter" idx="3"/>
          </p:nvPr>
        </p:nvSpPr>
        <p:spPr bwMode="auto">
          <a:xfrm>
            <a:off x="4470400" y="6324600"/>
            <a:ext cx="3860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050">
                <a:latin typeface="+mn-lt"/>
              </a:defRPr>
            </a:lvl1pPr>
          </a:lstStyle>
          <a:p>
            <a:pPr>
              <a:defRPr/>
            </a:pPr>
            <a:endParaRPr kumimoji="0" lang="en-US" altLang="zh-CN">
              <a:solidFill>
                <a:srgbClr val="000000"/>
              </a:solidFill>
            </a:endParaRPr>
          </a:p>
        </p:txBody>
      </p:sp>
      <p:sp>
        <p:nvSpPr>
          <p:cNvPr id="47117" name="Rectangle 13"/>
          <p:cNvSpPr>
            <a:spLocks noGrp="1" noChangeArrowheads="1"/>
          </p:cNvSpPr>
          <p:nvPr>
            <p:ph type="sldNum" sz="quarter" idx="4"/>
          </p:nvPr>
        </p:nvSpPr>
        <p:spPr bwMode="auto">
          <a:xfrm>
            <a:off x="9042400" y="6324600"/>
            <a:ext cx="2540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050">
                <a:latin typeface="Tahoma" panose="020B0604030504040204" pitchFamily="34" charset="0"/>
              </a:defRPr>
            </a:lvl1pPr>
          </a:lstStyle>
          <a:p>
            <a:fld id="{4ACCFE73-393E-4D60-9ACE-866BED77E233}" type="slidenum">
              <a:rPr kumimoji="0" lang="en-US" altLang="zh-CN" smtClean="0">
                <a:solidFill>
                  <a:srgbClr val="000000"/>
                </a:solidFill>
              </a:rPr>
              <a:pPr/>
              <a:t>‹#›</a:t>
            </a:fld>
            <a:endParaRPr kumimoji="0" lang="en-US" altLang="zh-CN">
              <a:solidFill>
                <a:srgbClr val="000000"/>
              </a:solidFill>
            </a:endParaRPr>
          </a:p>
        </p:txBody>
      </p:sp>
    </p:spTree>
    <p:extLst>
      <p:ext uri="{BB962C8B-B14F-4D97-AF65-F5344CB8AC3E}">
        <p14:creationId xmlns:p14="http://schemas.microsoft.com/office/powerpoint/2010/main" val="1431611017"/>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Lst>
  <p:hf hdr="0" ftr="0" dt="0"/>
  <p:txStyles>
    <p:titleStyle>
      <a:lvl1pPr algn="l" rtl="0" eaLnBrk="0" fontAlgn="base" hangingPunct="0">
        <a:spcBef>
          <a:spcPct val="0"/>
        </a:spcBef>
        <a:spcAft>
          <a:spcPct val="0"/>
        </a:spcAft>
        <a:defRPr kumimoji="1" sz="1800" b="1">
          <a:solidFill>
            <a:schemeClr val="tx2"/>
          </a:solidFill>
          <a:latin typeface="+mj-lt"/>
          <a:ea typeface="+mj-ea"/>
          <a:cs typeface="+mj-cs"/>
        </a:defRPr>
      </a:lvl1pPr>
      <a:lvl2pPr algn="l" rtl="0" eaLnBrk="0" fontAlgn="base" hangingPunct="0">
        <a:spcBef>
          <a:spcPct val="0"/>
        </a:spcBef>
        <a:spcAft>
          <a:spcPct val="0"/>
        </a:spcAft>
        <a:defRPr kumimoji="1" sz="1800" b="1">
          <a:solidFill>
            <a:schemeClr val="tx2"/>
          </a:solidFill>
          <a:latin typeface="楷体_GB2312" pitchFamily="49" charset="-122"/>
          <a:ea typeface="楷体_GB2312" pitchFamily="49" charset="-122"/>
        </a:defRPr>
      </a:lvl2pPr>
      <a:lvl3pPr algn="l" rtl="0" eaLnBrk="0" fontAlgn="base" hangingPunct="0">
        <a:spcBef>
          <a:spcPct val="0"/>
        </a:spcBef>
        <a:spcAft>
          <a:spcPct val="0"/>
        </a:spcAft>
        <a:defRPr kumimoji="1" sz="1800" b="1">
          <a:solidFill>
            <a:schemeClr val="tx2"/>
          </a:solidFill>
          <a:latin typeface="楷体_GB2312" pitchFamily="49" charset="-122"/>
          <a:ea typeface="楷体_GB2312" pitchFamily="49" charset="-122"/>
        </a:defRPr>
      </a:lvl3pPr>
      <a:lvl4pPr algn="l" rtl="0" eaLnBrk="0" fontAlgn="base" hangingPunct="0">
        <a:spcBef>
          <a:spcPct val="0"/>
        </a:spcBef>
        <a:spcAft>
          <a:spcPct val="0"/>
        </a:spcAft>
        <a:defRPr kumimoji="1" sz="1800" b="1">
          <a:solidFill>
            <a:schemeClr val="tx2"/>
          </a:solidFill>
          <a:latin typeface="楷体_GB2312" pitchFamily="49" charset="-122"/>
          <a:ea typeface="楷体_GB2312" pitchFamily="49" charset="-122"/>
        </a:defRPr>
      </a:lvl4pPr>
      <a:lvl5pPr algn="l" rtl="0" eaLnBrk="0" fontAlgn="base" hangingPunct="0">
        <a:spcBef>
          <a:spcPct val="0"/>
        </a:spcBef>
        <a:spcAft>
          <a:spcPct val="0"/>
        </a:spcAft>
        <a:defRPr kumimoji="1" sz="1800" b="1">
          <a:solidFill>
            <a:schemeClr val="tx2"/>
          </a:solidFill>
          <a:latin typeface="楷体_GB2312" pitchFamily="49" charset="-122"/>
          <a:ea typeface="楷体_GB2312" pitchFamily="49" charset="-122"/>
        </a:defRPr>
      </a:lvl5pPr>
      <a:lvl6pPr marL="342900" algn="l" rtl="0" fontAlgn="base">
        <a:spcBef>
          <a:spcPct val="0"/>
        </a:spcBef>
        <a:spcAft>
          <a:spcPct val="0"/>
        </a:spcAft>
        <a:defRPr kumimoji="1" sz="1800" b="1">
          <a:solidFill>
            <a:schemeClr val="tx2"/>
          </a:solidFill>
          <a:latin typeface="楷体_GB2312" pitchFamily="49" charset="-122"/>
          <a:ea typeface="楷体_GB2312" pitchFamily="49" charset="-122"/>
        </a:defRPr>
      </a:lvl6pPr>
      <a:lvl7pPr marL="685800" algn="l" rtl="0" fontAlgn="base">
        <a:spcBef>
          <a:spcPct val="0"/>
        </a:spcBef>
        <a:spcAft>
          <a:spcPct val="0"/>
        </a:spcAft>
        <a:defRPr kumimoji="1" sz="1800" b="1">
          <a:solidFill>
            <a:schemeClr val="tx2"/>
          </a:solidFill>
          <a:latin typeface="楷体_GB2312" pitchFamily="49" charset="-122"/>
          <a:ea typeface="楷体_GB2312" pitchFamily="49" charset="-122"/>
        </a:defRPr>
      </a:lvl7pPr>
      <a:lvl8pPr marL="1028700" algn="l" rtl="0" fontAlgn="base">
        <a:spcBef>
          <a:spcPct val="0"/>
        </a:spcBef>
        <a:spcAft>
          <a:spcPct val="0"/>
        </a:spcAft>
        <a:defRPr kumimoji="1" sz="1800" b="1">
          <a:solidFill>
            <a:schemeClr val="tx2"/>
          </a:solidFill>
          <a:latin typeface="楷体_GB2312" pitchFamily="49" charset="-122"/>
          <a:ea typeface="楷体_GB2312" pitchFamily="49" charset="-122"/>
        </a:defRPr>
      </a:lvl8pPr>
      <a:lvl9pPr marL="1371600" algn="l" rtl="0" fontAlgn="base">
        <a:spcBef>
          <a:spcPct val="0"/>
        </a:spcBef>
        <a:spcAft>
          <a:spcPct val="0"/>
        </a:spcAft>
        <a:defRPr kumimoji="1" sz="1800" b="1">
          <a:solidFill>
            <a:schemeClr val="tx2"/>
          </a:solidFill>
          <a:latin typeface="楷体_GB2312" pitchFamily="49" charset="-122"/>
          <a:ea typeface="楷体_GB2312" pitchFamily="49" charset="-122"/>
        </a:defRPr>
      </a:lvl9pPr>
    </p:titleStyle>
    <p:bodyStyle>
      <a:lvl1pPr marL="257175" indent="-257175" algn="l" rtl="0" eaLnBrk="0" fontAlgn="base" hangingPunct="0">
        <a:spcBef>
          <a:spcPct val="20000"/>
        </a:spcBef>
        <a:spcAft>
          <a:spcPct val="0"/>
        </a:spcAft>
        <a:buClr>
          <a:schemeClr val="folHlink"/>
        </a:buClr>
        <a:buSzPct val="60000"/>
        <a:buFont typeface="Wingdings" panose="05000000000000000000" pitchFamily="2" charset="2"/>
        <a:buChar char="n"/>
        <a:defRPr kumimoji="1" sz="2400">
          <a:solidFill>
            <a:schemeClr val="tx1"/>
          </a:solidFill>
          <a:latin typeface="+mn-lt"/>
          <a:ea typeface="+mn-ea"/>
          <a:cs typeface="+mn-cs"/>
        </a:defRPr>
      </a:lvl1pPr>
      <a:lvl2pPr marL="557213" indent="-214313" algn="l" rtl="0" eaLnBrk="0" fontAlgn="base" hangingPunct="0">
        <a:spcBef>
          <a:spcPct val="20000"/>
        </a:spcBef>
        <a:spcAft>
          <a:spcPct val="0"/>
        </a:spcAft>
        <a:buClr>
          <a:schemeClr val="hlink"/>
        </a:buClr>
        <a:buSzPct val="55000"/>
        <a:buFont typeface="Wingdings" panose="05000000000000000000" pitchFamily="2" charset="2"/>
        <a:buChar char="n"/>
        <a:defRPr kumimoji="1" sz="2100">
          <a:solidFill>
            <a:schemeClr val="tx1"/>
          </a:solidFill>
          <a:latin typeface="+mn-lt"/>
          <a:ea typeface="+mn-ea"/>
        </a:defRPr>
      </a:lvl2pPr>
      <a:lvl3pPr marL="857250" indent="-171450" algn="l" rtl="0" eaLnBrk="0" fontAlgn="base" hangingPunct="0">
        <a:spcBef>
          <a:spcPct val="20000"/>
        </a:spcBef>
        <a:spcAft>
          <a:spcPct val="0"/>
        </a:spcAft>
        <a:buClr>
          <a:schemeClr val="folHlink"/>
        </a:buClr>
        <a:buSzPct val="50000"/>
        <a:buFont typeface="Wingdings" panose="05000000000000000000" pitchFamily="2" charset="2"/>
        <a:buChar char="n"/>
        <a:defRPr kumimoji="1" sz="1800">
          <a:solidFill>
            <a:schemeClr val="tx1"/>
          </a:solidFill>
          <a:latin typeface="+mn-lt"/>
          <a:ea typeface="+mn-ea"/>
        </a:defRPr>
      </a:lvl3pPr>
      <a:lvl4pPr marL="1200150" indent="-171450" algn="l" rtl="0" eaLnBrk="0" fontAlgn="base" hangingPunct="0">
        <a:spcBef>
          <a:spcPct val="20000"/>
        </a:spcBef>
        <a:spcAft>
          <a:spcPct val="0"/>
        </a:spcAft>
        <a:buClr>
          <a:schemeClr val="accent2"/>
        </a:buClr>
        <a:buSzPct val="55000"/>
        <a:buFont typeface="Wingdings" panose="05000000000000000000" pitchFamily="2" charset="2"/>
        <a:buChar char="n"/>
        <a:defRPr kumimoji="1" sz="1500">
          <a:solidFill>
            <a:schemeClr val="tx1"/>
          </a:solidFill>
          <a:latin typeface="+mn-lt"/>
          <a:ea typeface="+mn-ea"/>
        </a:defRPr>
      </a:lvl4pPr>
      <a:lvl5pPr marL="1543050" indent="-171450" algn="l" rtl="0" eaLnBrk="0" fontAlgn="base" hangingPunct="0">
        <a:spcBef>
          <a:spcPct val="20000"/>
        </a:spcBef>
        <a:spcAft>
          <a:spcPct val="0"/>
        </a:spcAft>
        <a:buClr>
          <a:schemeClr val="accent1"/>
        </a:buClr>
        <a:buSzPct val="50000"/>
        <a:buFont typeface="Wingdings" panose="05000000000000000000" pitchFamily="2" charset="2"/>
        <a:buChar char="n"/>
        <a:defRPr kumimoji="1" sz="1500">
          <a:solidFill>
            <a:schemeClr val="tx1"/>
          </a:solidFill>
          <a:latin typeface="+mn-lt"/>
          <a:ea typeface="+mn-ea"/>
        </a:defRPr>
      </a:lvl5pPr>
      <a:lvl6pPr marL="1885950" indent="-171450" algn="l" rtl="0" fontAlgn="base">
        <a:spcBef>
          <a:spcPct val="20000"/>
        </a:spcBef>
        <a:spcAft>
          <a:spcPct val="0"/>
        </a:spcAft>
        <a:buClr>
          <a:schemeClr val="accent1"/>
        </a:buClr>
        <a:buSzPct val="50000"/>
        <a:buFont typeface="Wingdings" pitchFamily="2" charset="2"/>
        <a:buChar char="n"/>
        <a:defRPr kumimoji="1" sz="1500">
          <a:solidFill>
            <a:schemeClr val="tx1"/>
          </a:solidFill>
          <a:latin typeface="+mn-lt"/>
          <a:ea typeface="+mn-ea"/>
        </a:defRPr>
      </a:lvl6pPr>
      <a:lvl7pPr marL="2228850" indent="-171450" algn="l" rtl="0" fontAlgn="base">
        <a:spcBef>
          <a:spcPct val="20000"/>
        </a:spcBef>
        <a:spcAft>
          <a:spcPct val="0"/>
        </a:spcAft>
        <a:buClr>
          <a:schemeClr val="accent1"/>
        </a:buClr>
        <a:buSzPct val="50000"/>
        <a:buFont typeface="Wingdings" pitchFamily="2" charset="2"/>
        <a:buChar char="n"/>
        <a:defRPr kumimoji="1" sz="1500">
          <a:solidFill>
            <a:schemeClr val="tx1"/>
          </a:solidFill>
          <a:latin typeface="+mn-lt"/>
          <a:ea typeface="+mn-ea"/>
        </a:defRPr>
      </a:lvl7pPr>
      <a:lvl8pPr marL="2571750" indent="-171450" algn="l" rtl="0" fontAlgn="base">
        <a:spcBef>
          <a:spcPct val="20000"/>
        </a:spcBef>
        <a:spcAft>
          <a:spcPct val="0"/>
        </a:spcAft>
        <a:buClr>
          <a:schemeClr val="accent1"/>
        </a:buClr>
        <a:buSzPct val="50000"/>
        <a:buFont typeface="Wingdings" pitchFamily="2" charset="2"/>
        <a:buChar char="n"/>
        <a:defRPr kumimoji="1" sz="1500">
          <a:solidFill>
            <a:schemeClr val="tx1"/>
          </a:solidFill>
          <a:latin typeface="+mn-lt"/>
          <a:ea typeface="+mn-ea"/>
        </a:defRPr>
      </a:lvl8pPr>
      <a:lvl9pPr marL="2914650" indent="-171450" algn="l" rtl="0" fontAlgn="base">
        <a:spcBef>
          <a:spcPct val="20000"/>
        </a:spcBef>
        <a:spcAft>
          <a:spcPct val="0"/>
        </a:spcAft>
        <a:buClr>
          <a:schemeClr val="accent1"/>
        </a:buClr>
        <a:buSzPct val="50000"/>
        <a:buFont typeface="Wingdings" pitchFamily="2" charset="2"/>
        <a:buChar char="n"/>
        <a:defRPr kumimoji="1" sz="15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D5E5DB"/>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ltGray">
          <a:xfrm>
            <a:off x="556684" y="1098553"/>
            <a:ext cx="584200" cy="474663"/>
          </a:xfrm>
          <a:prstGeom prst="rect">
            <a:avLst/>
          </a:prstGeom>
          <a:solidFill>
            <a:schemeClr val="accent2"/>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1"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3075" name="Rectangle 3"/>
          <p:cNvSpPr>
            <a:spLocks noChangeArrowheads="1"/>
          </p:cNvSpPr>
          <p:nvPr/>
        </p:nvSpPr>
        <p:spPr bwMode="ltGray">
          <a:xfrm>
            <a:off x="1066802" y="1098553"/>
            <a:ext cx="438151" cy="474663"/>
          </a:xfrm>
          <a:prstGeom prst="rect">
            <a:avLst/>
          </a:prstGeom>
          <a:gradFill rotWithShape="0">
            <a:gsLst>
              <a:gs pos="0">
                <a:schemeClr val="accent2"/>
              </a:gs>
              <a:gs pos="100000">
                <a:schemeClr val="bg1"/>
              </a:gs>
            </a:gsLst>
            <a:lin ang="0" scaled="1"/>
          </a:gra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1"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3076" name="Rectangle 4"/>
          <p:cNvSpPr>
            <a:spLocks noChangeArrowheads="1"/>
          </p:cNvSpPr>
          <p:nvPr/>
        </p:nvSpPr>
        <p:spPr bwMode="ltGray">
          <a:xfrm>
            <a:off x="721786" y="1520828"/>
            <a:ext cx="563033" cy="474663"/>
          </a:xfrm>
          <a:prstGeom prst="rect">
            <a:avLst/>
          </a:prstGeom>
          <a:solidFill>
            <a:schemeClr val="folHlink"/>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1"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3077" name="Rectangle 5"/>
          <p:cNvSpPr>
            <a:spLocks noChangeArrowheads="1"/>
          </p:cNvSpPr>
          <p:nvPr/>
        </p:nvSpPr>
        <p:spPr bwMode="ltGray">
          <a:xfrm>
            <a:off x="1214968" y="1520828"/>
            <a:ext cx="491067" cy="474663"/>
          </a:xfrm>
          <a:prstGeom prst="rect">
            <a:avLst/>
          </a:prstGeom>
          <a:gradFill rotWithShape="0">
            <a:gsLst>
              <a:gs pos="0">
                <a:schemeClr val="folHlink"/>
              </a:gs>
              <a:gs pos="100000">
                <a:schemeClr val="bg1"/>
              </a:gs>
            </a:gsLst>
            <a:lin ang="0" scaled="1"/>
          </a:gra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1"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3078" name="Rectangle 6"/>
          <p:cNvSpPr>
            <a:spLocks noChangeArrowheads="1"/>
          </p:cNvSpPr>
          <p:nvPr/>
        </p:nvSpPr>
        <p:spPr bwMode="ltGray">
          <a:xfrm>
            <a:off x="169333" y="1447803"/>
            <a:ext cx="747184" cy="422275"/>
          </a:xfrm>
          <a:prstGeom prst="rect">
            <a:avLst/>
          </a:prstGeom>
          <a:gradFill rotWithShape="0">
            <a:gsLst>
              <a:gs pos="0">
                <a:schemeClr val="bg1"/>
              </a:gs>
              <a:gs pos="100000">
                <a:schemeClr val="hlink"/>
              </a:gs>
            </a:gsLst>
            <a:lin ang="18900000" scaled="1"/>
          </a:gra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1"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3079" name="Rectangle 7"/>
          <p:cNvSpPr>
            <a:spLocks noChangeArrowheads="1"/>
          </p:cNvSpPr>
          <p:nvPr/>
        </p:nvSpPr>
        <p:spPr bwMode="gray">
          <a:xfrm>
            <a:off x="1016000" y="990603"/>
            <a:ext cx="42333" cy="1052513"/>
          </a:xfrm>
          <a:prstGeom prst="rect">
            <a:avLst/>
          </a:prstGeom>
          <a:solidFill>
            <a:schemeClr val="bg2"/>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1"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3080" name="Rectangle 8"/>
          <p:cNvSpPr>
            <a:spLocks noChangeArrowheads="1"/>
          </p:cNvSpPr>
          <p:nvPr/>
        </p:nvSpPr>
        <p:spPr bwMode="gray">
          <a:xfrm>
            <a:off x="590553" y="1781175"/>
            <a:ext cx="10968567" cy="31750"/>
          </a:xfrm>
          <a:prstGeom prst="rect">
            <a:avLst/>
          </a:prstGeom>
          <a:gradFill rotWithShape="0">
            <a:gsLst>
              <a:gs pos="0">
                <a:schemeClr val="bg2"/>
              </a:gs>
              <a:gs pos="100000">
                <a:schemeClr val="bg1"/>
              </a:gs>
            </a:gsLst>
            <a:lin ang="0" scaled="1"/>
          </a:gra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1"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3081" name="Rectangle 9"/>
          <p:cNvSpPr>
            <a:spLocks noGrp="1" noChangeArrowheads="1"/>
          </p:cNvSpPr>
          <p:nvPr>
            <p:ph type="title"/>
          </p:nvPr>
        </p:nvSpPr>
        <p:spPr bwMode="auto">
          <a:xfrm>
            <a:off x="1534586" y="214314"/>
            <a:ext cx="10390716"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3082" name="Rectangle 10"/>
          <p:cNvSpPr>
            <a:spLocks noGrp="1" noChangeArrowheads="1"/>
          </p:cNvSpPr>
          <p:nvPr>
            <p:ph type="body" idx="1"/>
          </p:nvPr>
        </p:nvSpPr>
        <p:spPr bwMode="auto">
          <a:xfrm>
            <a:off x="1576917" y="2017713"/>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835" name="Rectangle 11"/>
          <p:cNvSpPr>
            <a:spLocks noGrp="1" noChangeArrowheads="1"/>
          </p:cNvSpPr>
          <p:nvPr>
            <p:ph type="dt" sz="half" idx="2"/>
          </p:nvPr>
        </p:nvSpPr>
        <p:spPr bwMode="auto">
          <a:xfrm>
            <a:off x="1549400" y="6243638"/>
            <a:ext cx="2540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050">
                <a:latin typeface="+mn-lt"/>
              </a:defRPr>
            </a:lvl1pPr>
          </a:lstStyle>
          <a:p>
            <a:pPr>
              <a:defRPr/>
            </a:pPr>
            <a:r>
              <a:rPr kumimoji="0" lang="zh-CN" altLang="en-US">
                <a:solidFill>
                  <a:srgbClr val="000000"/>
                </a:solidFill>
              </a:rPr>
              <a:t> </a:t>
            </a:r>
            <a:endParaRPr kumimoji="0" lang="en-US" altLang="zh-CN">
              <a:solidFill>
                <a:srgbClr val="000000"/>
              </a:solidFill>
            </a:endParaRPr>
          </a:p>
        </p:txBody>
      </p:sp>
      <p:sp>
        <p:nvSpPr>
          <p:cNvPr id="205836" name="Rectangle 12"/>
          <p:cNvSpPr>
            <a:spLocks noGrp="1" noChangeArrowheads="1"/>
          </p:cNvSpPr>
          <p:nvPr>
            <p:ph type="ftr" sz="quarter" idx="3"/>
          </p:nvPr>
        </p:nvSpPr>
        <p:spPr bwMode="auto">
          <a:xfrm>
            <a:off x="4876800" y="6243638"/>
            <a:ext cx="3860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050">
                <a:latin typeface="+mn-lt"/>
              </a:defRPr>
            </a:lvl1pPr>
          </a:lstStyle>
          <a:p>
            <a:pPr>
              <a:defRPr/>
            </a:pPr>
            <a:endParaRPr kumimoji="0" lang="en-US" altLang="zh-CN">
              <a:solidFill>
                <a:srgbClr val="000000"/>
              </a:solidFill>
            </a:endParaRPr>
          </a:p>
        </p:txBody>
      </p:sp>
      <p:sp>
        <p:nvSpPr>
          <p:cNvPr id="205837" name="Rectangle 13"/>
          <p:cNvSpPr>
            <a:spLocks noGrp="1" noChangeArrowheads="1"/>
          </p:cNvSpPr>
          <p:nvPr>
            <p:ph type="sldNum" sz="quarter" idx="4"/>
          </p:nvPr>
        </p:nvSpPr>
        <p:spPr bwMode="auto">
          <a:xfrm>
            <a:off x="9389533" y="6243638"/>
            <a:ext cx="2540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050">
                <a:latin typeface="Tahoma" panose="020B0604030504040204" pitchFamily="34" charset="0"/>
              </a:defRPr>
            </a:lvl1pPr>
          </a:lstStyle>
          <a:p>
            <a:fld id="{AED32EB6-8C7F-4930-9D70-88425320CFC2}" type="slidenum">
              <a:rPr kumimoji="0" lang="en-US" altLang="zh-CN" smtClean="0">
                <a:solidFill>
                  <a:srgbClr val="000000"/>
                </a:solidFill>
              </a:rPr>
              <a:pPr/>
              <a:t>‹#›</a:t>
            </a:fld>
            <a:endParaRPr kumimoji="0" lang="en-US" altLang="zh-CN">
              <a:solidFill>
                <a:srgbClr val="000000"/>
              </a:solidFill>
            </a:endParaRPr>
          </a:p>
        </p:txBody>
      </p:sp>
    </p:spTree>
    <p:extLst>
      <p:ext uri="{BB962C8B-B14F-4D97-AF65-F5344CB8AC3E}">
        <p14:creationId xmlns:p14="http://schemas.microsoft.com/office/powerpoint/2010/main" val="1951511572"/>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Lst>
  <p:hf hdr="0" ftr="0" dt="0"/>
  <p:txStyles>
    <p:titleStyle>
      <a:lvl1pPr algn="l" rtl="0" eaLnBrk="0" fontAlgn="base" hangingPunct="0">
        <a:spcBef>
          <a:spcPct val="0"/>
        </a:spcBef>
        <a:spcAft>
          <a:spcPct val="0"/>
        </a:spcAft>
        <a:defRPr sz="3300">
          <a:solidFill>
            <a:schemeClr val="tx2"/>
          </a:solidFill>
          <a:latin typeface="+mj-lt"/>
          <a:ea typeface="+mj-ea"/>
          <a:cs typeface="+mj-cs"/>
        </a:defRPr>
      </a:lvl1pPr>
      <a:lvl2pPr algn="l" rtl="0" eaLnBrk="0" fontAlgn="base" hangingPunct="0">
        <a:spcBef>
          <a:spcPct val="0"/>
        </a:spcBef>
        <a:spcAft>
          <a:spcPct val="0"/>
        </a:spcAft>
        <a:defRPr sz="3300">
          <a:solidFill>
            <a:schemeClr val="tx2"/>
          </a:solidFill>
          <a:latin typeface="Tahoma" pitchFamily="34" charset="0"/>
          <a:ea typeface="宋体" pitchFamily="2" charset="-122"/>
        </a:defRPr>
      </a:lvl2pPr>
      <a:lvl3pPr algn="l" rtl="0" eaLnBrk="0" fontAlgn="base" hangingPunct="0">
        <a:spcBef>
          <a:spcPct val="0"/>
        </a:spcBef>
        <a:spcAft>
          <a:spcPct val="0"/>
        </a:spcAft>
        <a:defRPr sz="3300">
          <a:solidFill>
            <a:schemeClr val="tx2"/>
          </a:solidFill>
          <a:latin typeface="Tahoma" pitchFamily="34" charset="0"/>
          <a:ea typeface="宋体" pitchFamily="2" charset="-122"/>
        </a:defRPr>
      </a:lvl3pPr>
      <a:lvl4pPr algn="l" rtl="0" eaLnBrk="0" fontAlgn="base" hangingPunct="0">
        <a:spcBef>
          <a:spcPct val="0"/>
        </a:spcBef>
        <a:spcAft>
          <a:spcPct val="0"/>
        </a:spcAft>
        <a:defRPr sz="3300">
          <a:solidFill>
            <a:schemeClr val="tx2"/>
          </a:solidFill>
          <a:latin typeface="Tahoma" pitchFamily="34" charset="0"/>
          <a:ea typeface="宋体" pitchFamily="2" charset="-122"/>
        </a:defRPr>
      </a:lvl4pPr>
      <a:lvl5pPr algn="l" rtl="0" eaLnBrk="0" fontAlgn="base" hangingPunct="0">
        <a:spcBef>
          <a:spcPct val="0"/>
        </a:spcBef>
        <a:spcAft>
          <a:spcPct val="0"/>
        </a:spcAft>
        <a:defRPr sz="3300">
          <a:solidFill>
            <a:schemeClr val="tx2"/>
          </a:solidFill>
          <a:latin typeface="Tahoma" pitchFamily="34" charset="0"/>
          <a:ea typeface="宋体" pitchFamily="2" charset="-122"/>
        </a:defRPr>
      </a:lvl5pPr>
      <a:lvl6pPr marL="342900" algn="l" rtl="0" fontAlgn="base">
        <a:spcBef>
          <a:spcPct val="0"/>
        </a:spcBef>
        <a:spcAft>
          <a:spcPct val="0"/>
        </a:spcAft>
        <a:defRPr sz="3300">
          <a:solidFill>
            <a:schemeClr val="tx2"/>
          </a:solidFill>
          <a:latin typeface="Tahoma" pitchFamily="34" charset="0"/>
          <a:ea typeface="宋体" pitchFamily="2" charset="-122"/>
        </a:defRPr>
      </a:lvl6pPr>
      <a:lvl7pPr marL="685800" algn="l" rtl="0" fontAlgn="base">
        <a:spcBef>
          <a:spcPct val="0"/>
        </a:spcBef>
        <a:spcAft>
          <a:spcPct val="0"/>
        </a:spcAft>
        <a:defRPr sz="3300">
          <a:solidFill>
            <a:schemeClr val="tx2"/>
          </a:solidFill>
          <a:latin typeface="Tahoma" pitchFamily="34" charset="0"/>
          <a:ea typeface="宋体" pitchFamily="2" charset="-122"/>
        </a:defRPr>
      </a:lvl7pPr>
      <a:lvl8pPr marL="1028700" algn="l" rtl="0" fontAlgn="base">
        <a:spcBef>
          <a:spcPct val="0"/>
        </a:spcBef>
        <a:spcAft>
          <a:spcPct val="0"/>
        </a:spcAft>
        <a:defRPr sz="3300">
          <a:solidFill>
            <a:schemeClr val="tx2"/>
          </a:solidFill>
          <a:latin typeface="Tahoma" pitchFamily="34" charset="0"/>
          <a:ea typeface="宋体" pitchFamily="2" charset="-122"/>
        </a:defRPr>
      </a:lvl8pPr>
      <a:lvl9pPr marL="1371600" algn="l" rtl="0" fontAlgn="base">
        <a:spcBef>
          <a:spcPct val="0"/>
        </a:spcBef>
        <a:spcAft>
          <a:spcPct val="0"/>
        </a:spcAft>
        <a:defRPr sz="3300">
          <a:solidFill>
            <a:schemeClr val="tx2"/>
          </a:solidFill>
          <a:latin typeface="Tahoma" pitchFamily="34" charset="0"/>
          <a:ea typeface="宋体" pitchFamily="2" charset="-122"/>
        </a:defRPr>
      </a:lvl9pPr>
    </p:titleStyle>
    <p:bodyStyle>
      <a:lvl1pPr marL="257175" indent="-257175" algn="l" rtl="0" eaLnBrk="0" fontAlgn="base" hangingPunct="0">
        <a:spcBef>
          <a:spcPct val="20000"/>
        </a:spcBef>
        <a:spcAft>
          <a:spcPct val="0"/>
        </a:spcAft>
        <a:buClr>
          <a:schemeClr val="folHlink"/>
        </a:buClr>
        <a:buSzPct val="60000"/>
        <a:buFont typeface="Wingdings" panose="05000000000000000000" pitchFamily="2" charset="2"/>
        <a:buChar char="n"/>
        <a:defRPr sz="2400">
          <a:solidFill>
            <a:schemeClr val="tx1"/>
          </a:solidFill>
          <a:latin typeface="+mn-lt"/>
          <a:ea typeface="+mn-ea"/>
          <a:cs typeface="+mn-cs"/>
        </a:defRPr>
      </a:lvl1pPr>
      <a:lvl2pPr marL="557213" indent="-214313" algn="l" rtl="0" eaLnBrk="0" fontAlgn="base" hangingPunct="0">
        <a:spcBef>
          <a:spcPct val="20000"/>
        </a:spcBef>
        <a:spcAft>
          <a:spcPct val="0"/>
        </a:spcAft>
        <a:buClr>
          <a:schemeClr val="hlink"/>
        </a:buClr>
        <a:buSzPct val="55000"/>
        <a:buFont typeface="Wingdings" panose="05000000000000000000" pitchFamily="2" charset="2"/>
        <a:buChar char="n"/>
        <a:defRPr sz="2100">
          <a:solidFill>
            <a:schemeClr val="tx1"/>
          </a:solidFill>
          <a:latin typeface="+mn-lt"/>
          <a:ea typeface="+mn-ea"/>
        </a:defRPr>
      </a:lvl2pPr>
      <a:lvl3pPr marL="857250" indent="-171450" algn="l" rtl="0" eaLnBrk="0" fontAlgn="base" hangingPunct="0">
        <a:spcBef>
          <a:spcPct val="20000"/>
        </a:spcBef>
        <a:spcAft>
          <a:spcPct val="0"/>
        </a:spcAft>
        <a:buClr>
          <a:schemeClr val="folHlink"/>
        </a:buClr>
        <a:buSzPct val="50000"/>
        <a:buFont typeface="Wingdings" panose="05000000000000000000" pitchFamily="2" charset="2"/>
        <a:buChar char="n"/>
        <a:defRPr sz="1800">
          <a:solidFill>
            <a:schemeClr val="tx1"/>
          </a:solidFill>
          <a:latin typeface="+mn-lt"/>
          <a:ea typeface="+mn-ea"/>
        </a:defRPr>
      </a:lvl3pPr>
      <a:lvl4pPr marL="1200150" indent="-171450" algn="l" rtl="0" eaLnBrk="0" fontAlgn="base" hangingPunct="0">
        <a:spcBef>
          <a:spcPct val="20000"/>
        </a:spcBef>
        <a:spcAft>
          <a:spcPct val="0"/>
        </a:spcAft>
        <a:buClr>
          <a:schemeClr val="accent2"/>
        </a:buClr>
        <a:buSzPct val="55000"/>
        <a:buFont typeface="Wingdings" panose="05000000000000000000" pitchFamily="2" charset="2"/>
        <a:buChar char="n"/>
        <a:defRPr sz="1500">
          <a:solidFill>
            <a:schemeClr val="tx1"/>
          </a:solidFill>
          <a:latin typeface="+mn-lt"/>
          <a:ea typeface="+mn-ea"/>
        </a:defRPr>
      </a:lvl4pPr>
      <a:lvl5pPr marL="1543050" indent="-171450" algn="l" rtl="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mn-lt"/>
          <a:ea typeface="+mn-ea"/>
        </a:defRPr>
      </a:lvl5pPr>
      <a:lvl6pPr marL="1885950" indent="-171450" algn="l" rtl="0" fontAlgn="base">
        <a:spcBef>
          <a:spcPct val="20000"/>
        </a:spcBef>
        <a:spcAft>
          <a:spcPct val="0"/>
        </a:spcAft>
        <a:buClr>
          <a:schemeClr val="accent1"/>
        </a:buClr>
        <a:buSzPct val="50000"/>
        <a:buFont typeface="Wingdings" pitchFamily="2" charset="2"/>
        <a:buChar char="n"/>
        <a:defRPr sz="1500">
          <a:solidFill>
            <a:schemeClr val="tx1"/>
          </a:solidFill>
          <a:latin typeface="+mn-lt"/>
          <a:ea typeface="+mn-ea"/>
        </a:defRPr>
      </a:lvl6pPr>
      <a:lvl7pPr marL="2228850" indent="-171450" algn="l" rtl="0" fontAlgn="base">
        <a:spcBef>
          <a:spcPct val="20000"/>
        </a:spcBef>
        <a:spcAft>
          <a:spcPct val="0"/>
        </a:spcAft>
        <a:buClr>
          <a:schemeClr val="accent1"/>
        </a:buClr>
        <a:buSzPct val="50000"/>
        <a:buFont typeface="Wingdings" pitchFamily="2" charset="2"/>
        <a:buChar char="n"/>
        <a:defRPr sz="1500">
          <a:solidFill>
            <a:schemeClr val="tx1"/>
          </a:solidFill>
          <a:latin typeface="+mn-lt"/>
          <a:ea typeface="+mn-ea"/>
        </a:defRPr>
      </a:lvl7pPr>
      <a:lvl8pPr marL="2571750" indent="-171450" algn="l" rtl="0" fontAlgn="base">
        <a:spcBef>
          <a:spcPct val="20000"/>
        </a:spcBef>
        <a:spcAft>
          <a:spcPct val="0"/>
        </a:spcAft>
        <a:buClr>
          <a:schemeClr val="accent1"/>
        </a:buClr>
        <a:buSzPct val="50000"/>
        <a:buFont typeface="Wingdings" pitchFamily="2" charset="2"/>
        <a:buChar char="n"/>
        <a:defRPr sz="1500">
          <a:solidFill>
            <a:schemeClr val="tx1"/>
          </a:solidFill>
          <a:latin typeface="+mn-lt"/>
          <a:ea typeface="+mn-ea"/>
        </a:defRPr>
      </a:lvl8pPr>
      <a:lvl9pPr marL="2914650" indent="-171450" algn="l" rtl="0" fontAlgn="base">
        <a:spcBef>
          <a:spcPct val="20000"/>
        </a:spcBef>
        <a:spcAft>
          <a:spcPct val="0"/>
        </a:spcAft>
        <a:buClr>
          <a:schemeClr val="accent1"/>
        </a:buClr>
        <a:buSzPct val="50000"/>
        <a:buFont typeface="Wingdings" pitchFamily="2" charset="2"/>
        <a:buChar char="n"/>
        <a:defRPr sz="15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2754" name="Rectangle 2"/>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900"/>
            </a:lvl1pPr>
          </a:lstStyle>
          <a:p>
            <a:pPr>
              <a:defRPr/>
            </a:pPr>
            <a:endParaRPr kumimoji="0" lang="en-US" altLang="zh-CN">
              <a:solidFill>
                <a:srgbClr val="000000"/>
              </a:solidFill>
              <a:latin typeface="Arial" panose="020B0604020202020204" pitchFamily="34" charset="0"/>
            </a:endParaRPr>
          </a:p>
        </p:txBody>
      </p:sp>
      <p:sp>
        <p:nvSpPr>
          <p:cNvPr id="202755" name="Rectangle 3"/>
          <p:cNvSpPr>
            <a:spLocks noGrp="1" noChangeArrowheads="1"/>
          </p:cNvSpPr>
          <p:nvPr>
            <p:ph type="sldNum" sz="quarter" idx="4"/>
          </p:nvPr>
        </p:nvSpPr>
        <p:spPr bwMode="auto">
          <a:xfrm>
            <a:off x="8737600" y="6248400"/>
            <a:ext cx="2844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900">
                <a:latin typeface="Arial Black" panose="020B0A04020102020204" pitchFamily="34" charset="0"/>
              </a:defRPr>
            </a:lvl1pPr>
          </a:lstStyle>
          <a:p>
            <a:fld id="{09739858-C449-4755-96E1-1C35A74F5DBD}" type="slidenum">
              <a:rPr kumimoji="0" lang="en-US" altLang="zh-CN" smtClean="0">
                <a:solidFill>
                  <a:srgbClr val="000000"/>
                </a:solidFill>
              </a:rPr>
              <a:pPr/>
              <a:t>‹#›</a:t>
            </a:fld>
            <a:endParaRPr kumimoji="0" lang="en-US" altLang="zh-CN">
              <a:solidFill>
                <a:srgbClr val="000000"/>
              </a:solidFill>
            </a:endParaRPr>
          </a:p>
        </p:txBody>
      </p:sp>
      <p:grpSp>
        <p:nvGrpSpPr>
          <p:cNvPr id="2052" name="Group 4"/>
          <p:cNvGrpSpPr>
            <a:grpSpLocks/>
          </p:cNvGrpSpPr>
          <p:nvPr/>
        </p:nvGrpSpPr>
        <p:grpSpPr bwMode="auto">
          <a:xfrm>
            <a:off x="0" y="0"/>
            <a:ext cx="12192000" cy="546100"/>
            <a:chOff x="0" y="0"/>
            <a:chExt cx="5760" cy="344"/>
          </a:xfrm>
        </p:grpSpPr>
        <p:sp>
          <p:nvSpPr>
            <p:cNvPr id="2056"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057"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058" name="Rectangle 7"/>
            <p:cNvSpPr>
              <a:spLocks noChangeArrowheads="1"/>
            </p:cNvSpPr>
            <p:nvPr/>
          </p:nvSpPr>
          <p:spPr bwMode="auto">
            <a:xfrm>
              <a:off x="258" y="85"/>
              <a:ext cx="87" cy="89"/>
            </a:xfrm>
            <a:prstGeom prst="rect">
              <a:avLst/>
            </a:prstGeom>
            <a:solidFill>
              <a:schemeClr val="folHlink"/>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zh-CN" sz="1350" b="0" i="0" u="none" strike="noStrike" kern="1200" cap="none" spc="0" normalizeH="0" baseline="0" noProof="0">
                <a:ln>
                  <a:noFill/>
                </a:ln>
                <a:solidFill>
                  <a:srgbClr val="666699"/>
                </a:solidFill>
                <a:effectLst/>
                <a:uLnTx/>
                <a:uFillTx/>
                <a:latin typeface="Arial" panose="020B0604020202020204" pitchFamily="34" charset="0"/>
                <a:ea typeface="宋体" panose="02010600030101010101" pitchFamily="2" charset="-122"/>
                <a:cs typeface="+mn-cs"/>
              </a:endParaRPr>
            </a:p>
          </p:txBody>
        </p:sp>
        <p:sp>
          <p:nvSpPr>
            <p:cNvPr id="2059" name="Rectangle 8"/>
            <p:cNvSpPr>
              <a:spLocks noChangeArrowheads="1"/>
            </p:cNvSpPr>
            <p:nvPr/>
          </p:nvSpPr>
          <p:spPr bwMode="auto">
            <a:xfrm>
              <a:off x="345" y="0"/>
              <a:ext cx="88" cy="87"/>
            </a:xfrm>
            <a:prstGeom prst="rect">
              <a:avLst/>
            </a:prstGeom>
            <a:solidFill>
              <a:schemeClr val="folHlink"/>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zh-CN" sz="1350" b="0" i="0" u="none" strike="noStrike" kern="1200" cap="none" spc="0" normalizeH="0" baseline="0" noProof="0">
                <a:ln>
                  <a:noFill/>
                </a:ln>
                <a:solidFill>
                  <a:srgbClr val="666699"/>
                </a:solidFill>
                <a:effectLst/>
                <a:uLnTx/>
                <a:uFillTx/>
                <a:latin typeface="Arial" panose="020B0604020202020204" pitchFamily="34" charset="0"/>
                <a:ea typeface="宋体" panose="02010600030101010101" pitchFamily="2" charset="-122"/>
                <a:cs typeface="+mn-cs"/>
              </a:endParaRPr>
            </a:p>
          </p:txBody>
        </p:sp>
        <p:sp>
          <p:nvSpPr>
            <p:cNvPr id="2060" name="Rectangle 9"/>
            <p:cNvSpPr>
              <a:spLocks noChangeArrowheads="1"/>
            </p:cNvSpPr>
            <p:nvPr/>
          </p:nvSpPr>
          <p:spPr bwMode="auto">
            <a:xfrm>
              <a:off x="345" y="85"/>
              <a:ext cx="88" cy="89"/>
            </a:xfrm>
            <a:prstGeom prst="rect">
              <a:avLst/>
            </a:prstGeom>
            <a:solidFill>
              <a:schemeClr val="accent2"/>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zh-CN" sz="1350" b="0" i="0" u="none" strike="noStrike" kern="1200" cap="none" spc="0" normalizeH="0" baseline="0" noProof="0">
                <a:ln>
                  <a:noFill/>
                </a:ln>
                <a:solidFill>
                  <a:srgbClr val="9999CC"/>
                </a:solidFill>
                <a:effectLst/>
                <a:uLnTx/>
                <a:uFillTx/>
                <a:latin typeface="Arial" panose="020B0604020202020204" pitchFamily="34" charset="0"/>
                <a:ea typeface="宋体" panose="02010600030101010101" pitchFamily="2" charset="-122"/>
                <a:cs typeface="+mn-cs"/>
              </a:endParaRPr>
            </a:p>
          </p:txBody>
        </p:sp>
        <p:sp>
          <p:nvSpPr>
            <p:cNvPr id="2061" name="Rectangle 10"/>
            <p:cNvSpPr>
              <a:spLocks noChangeArrowheads="1"/>
            </p:cNvSpPr>
            <p:nvPr/>
          </p:nvSpPr>
          <p:spPr bwMode="auto">
            <a:xfrm>
              <a:off x="173" y="173"/>
              <a:ext cx="86" cy="87"/>
            </a:xfrm>
            <a:prstGeom prst="rect">
              <a:avLst/>
            </a:prstGeom>
            <a:solidFill>
              <a:schemeClr val="folHlink"/>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zh-CN" sz="1350" b="0" i="0" u="none" strike="noStrike" kern="1200" cap="none" spc="0" normalizeH="0" baseline="0" noProof="0">
                <a:ln>
                  <a:noFill/>
                </a:ln>
                <a:solidFill>
                  <a:srgbClr val="666699"/>
                </a:solidFill>
                <a:effectLst/>
                <a:uLnTx/>
                <a:uFillTx/>
                <a:latin typeface="Arial" panose="020B0604020202020204" pitchFamily="34" charset="0"/>
                <a:ea typeface="宋体" panose="02010600030101010101" pitchFamily="2" charset="-122"/>
                <a:cs typeface="+mn-cs"/>
              </a:endParaRPr>
            </a:p>
          </p:txBody>
        </p:sp>
        <p:sp>
          <p:nvSpPr>
            <p:cNvPr id="2062" name="Rectangle 11"/>
            <p:cNvSpPr>
              <a:spLocks noChangeArrowheads="1"/>
            </p:cNvSpPr>
            <p:nvPr/>
          </p:nvSpPr>
          <p:spPr bwMode="auto">
            <a:xfrm>
              <a:off x="83" y="86"/>
              <a:ext cx="89" cy="87"/>
            </a:xfrm>
            <a:prstGeom prst="rect">
              <a:avLst/>
            </a:prstGeom>
            <a:solidFill>
              <a:schemeClr val="bg2"/>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063" name="Rectangle 12"/>
            <p:cNvSpPr>
              <a:spLocks noChangeArrowheads="1"/>
            </p:cNvSpPr>
            <p:nvPr/>
          </p:nvSpPr>
          <p:spPr bwMode="auto">
            <a:xfrm>
              <a:off x="258" y="171"/>
              <a:ext cx="87" cy="87"/>
            </a:xfrm>
            <a:prstGeom prst="rect">
              <a:avLst/>
            </a:prstGeom>
            <a:solidFill>
              <a:schemeClr val="accent2"/>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zh-CN" sz="1350" b="0" i="0" u="none" strike="noStrike" kern="1200" cap="none" spc="0" normalizeH="0" baseline="0" noProof="0">
                <a:ln>
                  <a:noFill/>
                </a:ln>
                <a:solidFill>
                  <a:srgbClr val="9999CC"/>
                </a:solidFill>
                <a:effectLst/>
                <a:uLnTx/>
                <a:uFillTx/>
                <a:latin typeface="Arial" panose="020B0604020202020204" pitchFamily="34" charset="0"/>
                <a:ea typeface="宋体" panose="02010600030101010101" pitchFamily="2" charset="-122"/>
                <a:cs typeface="+mn-cs"/>
              </a:endParaRPr>
            </a:p>
          </p:txBody>
        </p:sp>
        <p:sp>
          <p:nvSpPr>
            <p:cNvPr id="2064" name="Rectangle 13"/>
            <p:cNvSpPr>
              <a:spLocks noChangeArrowheads="1"/>
            </p:cNvSpPr>
            <p:nvPr/>
          </p:nvSpPr>
          <p:spPr bwMode="auto">
            <a:xfrm>
              <a:off x="173" y="258"/>
              <a:ext cx="86" cy="86"/>
            </a:xfrm>
            <a:prstGeom prst="rect">
              <a:avLst/>
            </a:prstGeom>
            <a:solidFill>
              <a:schemeClr val="accent2"/>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zh-CN" sz="1350" b="0" i="0" u="none" strike="noStrike" kern="1200" cap="none" spc="0" normalizeH="0" baseline="0" noProof="0">
                <a:ln>
                  <a:noFill/>
                </a:ln>
                <a:solidFill>
                  <a:srgbClr val="9999CC"/>
                </a:solidFill>
                <a:effectLst/>
                <a:uLnTx/>
                <a:uFillTx/>
                <a:latin typeface="Arial" panose="020B0604020202020204" pitchFamily="34" charset="0"/>
                <a:ea typeface="宋体" panose="02010600030101010101" pitchFamily="2" charset="-122"/>
                <a:cs typeface="+mn-cs"/>
              </a:endParaRPr>
            </a:p>
          </p:txBody>
        </p:sp>
      </p:grpSp>
      <p:sp>
        <p:nvSpPr>
          <p:cNvPr id="2053" name="Rectangle 14"/>
          <p:cNvSpPr>
            <a:spLocks noGrp="1" noChangeArrowheads="1"/>
          </p:cNvSpPr>
          <p:nvPr>
            <p:ph type="title"/>
          </p:nvPr>
        </p:nvSpPr>
        <p:spPr bwMode="auto">
          <a:xfrm>
            <a:off x="609600" y="457200"/>
            <a:ext cx="10972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4" name="Rectangle 15"/>
          <p:cNvSpPr>
            <a:spLocks noGrp="1" noChangeArrowheads="1"/>
          </p:cNvSpPr>
          <p:nvPr>
            <p:ph type="body" idx="1"/>
          </p:nvPr>
        </p:nvSpPr>
        <p:spPr bwMode="auto">
          <a:xfrm>
            <a:off x="609600" y="1981200"/>
            <a:ext cx="109728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2768" name="Rectangle 16"/>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900"/>
            </a:lvl1pPr>
          </a:lstStyle>
          <a:p>
            <a:pPr>
              <a:defRPr/>
            </a:pPr>
            <a:r>
              <a:rPr kumimoji="0" lang="zh-CN" altLang="en-US">
                <a:solidFill>
                  <a:srgbClr val="000000"/>
                </a:solidFill>
                <a:latin typeface="Arial" panose="020B0604020202020204" pitchFamily="34" charset="0"/>
              </a:rPr>
              <a:t> </a:t>
            </a:r>
            <a:endParaRPr kumimoji="0"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2620988064"/>
      </p:ext>
    </p:extLst>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Lst>
  <p:hf hdr="0" ftr="0" dt="0"/>
  <p:txStyles>
    <p:titleStyle>
      <a:lvl1pPr algn="l" rtl="0" eaLnBrk="0" fontAlgn="base" hangingPunct="0">
        <a:spcBef>
          <a:spcPct val="0"/>
        </a:spcBef>
        <a:spcAft>
          <a:spcPct val="0"/>
        </a:spcAft>
        <a:defRPr sz="3300">
          <a:solidFill>
            <a:schemeClr val="tx1"/>
          </a:solidFill>
          <a:latin typeface="+mj-lt"/>
          <a:ea typeface="+mj-ea"/>
          <a:cs typeface="+mj-cs"/>
        </a:defRPr>
      </a:lvl1pPr>
      <a:lvl2pPr algn="l" rtl="0" eaLnBrk="0" fontAlgn="base" hangingPunct="0">
        <a:spcBef>
          <a:spcPct val="0"/>
        </a:spcBef>
        <a:spcAft>
          <a:spcPct val="0"/>
        </a:spcAft>
        <a:defRPr sz="3300">
          <a:solidFill>
            <a:schemeClr val="tx1"/>
          </a:solidFill>
          <a:latin typeface="Arial" pitchFamily="34" charset="0"/>
          <a:ea typeface="宋体" pitchFamily="2" charset="-122"/>
        </a:defRPr>
      </a:lvl2pPr>
      <a:lvl3pPr algn="l" rtl="0" eaLnBrk="0" fontAlgn="base" hangingPunct="0">
        <a:spcBef>
          <a:spcPct val="0"/>
        </a:spcBef>
        <a:spcAft>
          <a:spcPct val="0"/>
        </a:spcAft>
        <a:defRPr sz="3300">
          <a:solidFill>
            <a:schemeClr val="tx1"/>
          </a:solidFill>
          <a:latin typeface="Arial" pitchFamily="34" charset="0"/>
          <a:ea typeface="宋体" pitchFamily="2" charset="-122"/>
        </a:defRPr>
      </a:lvl3pPr>
      <a:lvl4pPr algn="l" rtl="0" eaLnBrk="0" fontAlgn="base" hangingPunct="0">
        <a:spcBef>
          <a:spcPct val="0"/>
        </a:spcBef>
        <a:spcAft>
          <a:spcPct val="0"/>
        </a:spcAft>
        <a:defRPr sz="3300">
          <a:solidFill>
            <a:schemeClr val="tx1"/>
          </a:solidFill>
          <a:latin typeface="Arial" pitchFamily="34" charset="0"/>
          <a:ea typeface="宋体" pitchFamily="2" charset="-122"/>
        </a:defRPr>
      </a:lvl4pPr>
      <a:lvl5pPr algn="l" rtl="0" eaLnBrk="0" fontAlgn="base" hangingPunct="0">
        <a:spcBef>
          <a:spcPct val="0"/>
        </a:spcBef>
        <a:spcAft>
          <a:spcPct val="0"/>
        </a:spcAft>
        <a:defRPr sz="3300">
          <a:solidFill>
            <a:schemeClr val="tx1"/>
          </a:solidFill>
          <a:latin typeface="Arial" pitchFamily="34" charset="0"/>
          <a:ea typeface="宋体" pitchFamily="2" charset="-122"/>
        </a:defRPr>
      </a:lvl5pPr>
      <a:lvl6pPr marL="342900" algn="l" rtl="0" fontAlgn="base">
        <a:spcBef>
          <a:spcPct val="0"/>
        </a:spcBef>
        <a:spcAft>
          <a:spcPct val="0"/>
        </a:spcAft>
        <a:defRPr sz="3300">
          <a:solidFill>
            <a:schemeClr val="tx1"/>
          </a:solidFill>
          <a:latin typeface="Arial" pitchFamily="34" charset="0"/>
          <a:ea typeface="宋体" pitchFamily="2" charset="-122"/>
        </a:defRPr>
      </a:lvl6pPr>
      <a:lvl7pPr marL="685800" algn="l" rtl="0" fontAlgn="base">
        <a:spcBef>
          <a:spcPct val="0"/>
        </a:spcBef>
        <a:spcAft>
          <a:spcPct val="0"/>
        </a:spcAft>
        <a:defRPr sz="3300">
          <a:solidFill>
            <a:schemeClr val="tx1"/>
          </a:solidFill>
          <a:latin typeface="Arial" pitchFamily="34" charset="0"/>
          <a:ea typeface="宋体" pitchFamily="2" charset="-122"/>
        </a:defRPr>
      </a:lvl7pPr>
      <a:lvl8pPr marL="1028700" algn="l" rtl="0" fontAlgn="base">
        <a:spcBef>
          <a:spcPct val="0"/>
        </a:spcBef>
        <a:spcAft>
          <a:spcPct val="0"/>
        </a:spcAft>
        <a:defRPr sz="3300">
          <a:solidFill>
            <a:schemeClr val="tx1"/>
          </a:solidFill>
          <a:latin typeface="Arial" pitchFamily="34" charset="0"/>
          <a:ea typeface="宋体" pitchFamily="2" charset="-122"/>
        </a:defRPr>
      </a:lvl8pPr>
      <a:lvl9pPr marL="1371600" algn="l" rtl="0" fontAlgn="base">
        <a:spcBef>
          <a:spcPct val="0"/>
        </a:spcBef>
        <a:spcAft>
          <a:spcPct val="0"/>
        </a:spcAft>
        <a:defRPr sz="3300">
          <a:solidFill>
            <a:schemeClr val="tx1"/>
          </a:solidFill>
          <a:latin typeface="Arial" pitchFamily="34" charset="0"/>
          <a:ea typeface="宋体" pitchFamily="2" charset="-122"/>
        </a:defRPr>
      </a:lvl9pPr>
    </p:titleStyle>
    <p:bodyStyle>
      <a:lvl1pPr marL="257175" indent="-257175" algn="l" rtl="0" eaLnBrk="0" fontAlgn="base" hangingPunct="0">
        <a:spcBef>
          <a:spcPct val="20000"/>
        </a:spcBef>
        <a:spcAft>
          <a:spcPct val="0"/>
        </a:spcAft>
        <a:buClr>
          <a:schemeClr val="bg2"/>
        </a:buClr>
        <a:buSzPct val="75000"/>
        <a:buFont typeface="Wingdings" panose="05000000000000000000" pitchFamily="2" charset="2"/>
        <a:buChar char="n"/>
        <a:defRPr sz="2400">
          <a:solidFill>
            <a:schemeClr val="tx1"/>
          </a:solidFill>
          <a:latin typeface="+mn-lt"/>
          <a:ea typeface="+mn-ea"/>
          <a:cs typeface="+mn-cs"/>
        </a:defRPr>
      </a:lvl1pPr>
      <a:lvl2pPr marL="557213" indent="-214313" algn="l" rtl="0" eaLnBrk="0" fontAlgn="base" hangingPunct="0">
        <a:spcBef>
          <a:spcPct val="20000"/>
        </a:spcBef>
        <a:spcAft>
          <a:spcPct val="0"/>
        </a:spcAft>
        <a:buClr>
          <a:schemeClr val="accent2"/>
        </a:buClr>
        <a:buSzPct val="80000"/>
        <a:buFont typeface="Wingdings" panose="05000000000000000000" pitchFamily="2" charset="2"/>
        <a:buChar char="¨"/>
        <a:defRPr sz="2100">
          <a:solidFill>
            <a:schemeClr val="tx1"/>
          </a:solidFill>
          <a:latin typeface="+mn-lt"/>
          <a:ea typeface="+mn-ea"/>
        </a:defRPr>
      </a:lvl2pPr>
      <a:lvl3pPr marL="857250" indent="-171450" algn="l" rtl="0" eaLnBrk="0" fontAlgn="base" hangingPunct="0">
        <a:spcBef>
          <a:spcPct val="20000"/>
        </a:spcBef>
        <a:spcAft>
          <a:spcPct val="0"/>
        </a:spcAft>
        <a:buClr>
          <a:schemeClr val="bg2"/>
        </a:buClr>
        <a:buSzPct val="65000"/>
        <a:buFont typeface="Wingdings" panose="05000000000000000000" pitchFamily="2" charset="2"/>
        <a:buChar char="n"/>
        <a:defRPr sz="1800">
          <a:solidFill>
            <a:schemeClr val="tx1"/>
          </a:solidFill>
          <a:latin typeface="+mn-lt"/>
          <a:ea typeface="+mn-ea"/>
        </a:defRPr>
      </a:lvl3pPr>
      <a:lvl4pPr marL="1200150" indent="-171450" algn="l" rtl="0" eaLnBrk="0" fontAlgn="base" hangingPunct="0">
        <a:spcBef>
          <a:spcPct val="20000"/>
        </a:spcBef>
        <a:spcAft>
          <a:spcPct val="0"/>
        </a:spcAft>
        <a:buClr>
          <a:schemeClr val="accent2"/>
        </a:buClr>
        <a:buSzPct val="70000"/>
        <a:buFont typeface="Wingdings" panose="05000000000000000000" pitchFamily="2" charset="2"/>
        <a:buChar char="¨"/>
        <a:defRPr sz="1500">
          <a:solidFill>
            <a:schemeClr val="tx1"/>
          </a:solidFill>
          <a:latin typeface="+mn-lt"/>
          <a:ea typeface="+mn-ea"/>
        </a:defRPr>
      </a:lvl4pPr>
      <a:lvl5pPr marL="1543050" indent="-171450" algn="l" rtl="0" eaLnBrk="0" fontAlgn="base" hangingPunct="0">
        <a:spcBef>
          <a:spcPct val="20000"/>
        </a:spcBef>
        <a:spcAft>
          <a:spcPct val="0"/>
        </a:spcAft>
        <a:buClr>
          <a:schemeClr val="bg2"/>
        </a:buClr>
        <a:buFont typeface="Wingdings" panose="05000000000000000000" pitchFamily="2" charset="2"/>
        <a:buChar char="§"/>
        <a:defRPr sz="1500">
          <a:solidFill>
            <a:schemeClr val="tx1"/>
          </a:solidFill>
          <a:latin typeface="+mn-lt"/>
          <a:ea typeface="+mn-ea"/>
        </a:defRPr>
      </a:lvl5pPr>
      <a:lvl6pPr marL="1885950" indent="-171450" algn="l" rtl="0" fontAlgn="base">
        <a:spcBef>
          <a:spcPct val="20000"/>
        </a:spcBef>
        <a:spcAft>
          <a:spcPct val="0"/>
        </a:spcAft>
        <a:buClr>
          <a:schemeClr val="bg2"/>
        </a:buClr>
        <a:buFont typeface="Wingdings" pitchFamily="2" charset="2"/>
        <a:buChar char="§"/>
        <a:defRPr sz="1500">
          <a:solidFill>
            <a:schemeClr val="tx1"/>
          </a:solidFill>
          <a:latin typeface="+mn-lt"/>
          <a:ea typeface="+mn-ea"/>
        </a:defRPr>
      </a:lvl6pPr>
      <a:lvl7pPr marL="2228850" indent="-171450" algn="l" rtl="0" fontAlgn="base">
        <a:spcBef>
          <a:spcPct val="20000"/>
        </a:spcBef>
        <a:spcAft>
          <a:spcPct val="0"/>
        </a:spcAft>
        <a:buClr>
          <a:schemeClr val="bg2"/>
        </a:buClr>
        <a:buFont typeface="Wingdings" pitchFamily="2" charset="2"/>
        <a:buChar char="§"/>
        <a:defRPr sz="1500">
          <a:solidFill>
            <a:schemeClr val="tx1"/>
          </a:solidFill>
          <a:latin typeface="+mn-lt"/>
          <a:ea typeface="+mn-ea"/>
        </a:defRPr>
      </a:lvl7pPr>
      <a:lvl8pPr marL="2571750" indent="-171450" algn="l" rtl="0" fontAlgn="base">
        <a:spcBef>
          <a:spcPct val="20000"/>
        </a:spcBef>
        <a:spcAft>
          <a:spcPct val="0"/>
        </a:spcAft>
        <a:buClr>
          <a:schemeClr val="bg2"/>
        </a:buClr>
        <a:buFont typeface="Wingdings" pitchFamily="2" charset="2"/>
        <a:buChar char="§"/>
        <a:defRPr sz="1500">
          <a:solidFill>
            <a:schemeClr val="tx1"/>
          </a:solidFill>
          <a:latin typeface="+mn-lt"/>
          <a:ea typeface="+mn-ea"/>
        </a:defRPr>
      </a:lvl8pPr>
      <a:lvl9pPr marL="2914650" indent="-171450" algn="l" rtl="0" fontAlgn="base">
        <a:spcBef>
          <a:spcPct val="20000"/>
        </a:spcBef>
        <a:spcAft>
          <a:spcPct val="0"/>
        </a:spcAft>
        <a:buClr>
          <a:schemeClr val="bg2"/>
        </a:buClr>
        <a:buFont typeface="Wingdings" pitchFamily="2" charset="2"/>
        <a:buChar char="§"/>
        <a:defRPr sz="15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D5E5DB"/>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ltGray">
          <a:xfrm>
            <a:off x="556684" y="1098553"/>
            <a:ext cx="584200" cy="474663"/>
          </a:xfrm>
          <a:prstGeom prst="rect">
            <a:avLst/>
          </a:prstGeom>
          <a:solidFill>
            <a:schemeClr val="accent2"/>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1"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3075" name="Rectangle 3"/>
          <p:cNvSpPr>
            <a:spLocks noChangeArrowheads="1"/>
          </p:cNvSpPr>
          <p:nvPr/>
        </p:nvSpPr>
        <p:spPr bwMode="ltGray">
          <a:xfrm>
            <a:off x="1066802" y="1098553"/>
            <a:ext cx="438151" cy="474663"/>
          </a:xfrm>
          <a:prstGeom prst="rect">
            <a:avLst/>
          </a:prstGeom>
          <a:gradFill rotWithShape="0">
            <a:gsLst>
              <a:gs pos="0">
                <a:schemeClr val="accent2"/>
              </a:gs>
              <a:gs pos="100000">
                <a:schemeClr val="bg1"/>
              </a:gs>
            </a:gsLst>
            <a:lin ang="0" scaled="1"/>
          </a:gra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1"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3076" name="Rectangle 4"/>
          <p:cNvSpPr>
            <a:spLocks noChangeArrowheads="1"/>
          </p:cNvSpPr>
          <p:nvPr/>
        </p:nvSpPr>
        <p:spPr bwMode="ltGray">
          <a:xfrm>
            <a:off x="721786" y="1520828"/>
            <a:ext cx="563033" cy="474663"/>
          </a:xfrm>
          <a:prstGeom prst="rect">
            <a:avLst/>
          </a:prstGeom>
          <a:solidFill>
            <a:schemeClr val="folHlink"/>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1"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3077" name="Rectangle 5"/>
          <p:cNvSpPr>
            <a:spLocks noChangeArrowheads="1"/>
          </p:cNvSpPr>
          <p:nvPr/>
        </p:nvSpPr>
        <p:spPr bwMode="ltGray">
          <a:xfrm>
            <a:off x="1214968" y="1520828"/>
            <a:ext cx="491067" cy="474663"/>
          </a:xfrm>
          <a:prstGeom prst="rect">
            <a:avLst/>
          </a:prstGeom>
          <a:gradFill rotWithShape="0">
            <a:gsLst>
              <a:gs pos="0">
                <a:schemeClr val="folHlink"/>
              </a:gs>
              <a:gs pos="100000">
                <a:schemeClr val="bg1"/>
              </a:gs>
            </a:gsLst>
            <a:lin ang="0" scaled="1"/>
          </a:gra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1"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3078" name="Rectangle 6"/>
          <p:cNvSpPr>
            <a:spLocks noChangeArrowheads="1"/>
          </p:cNvSpPr>
          <p:nvPr/>
        </p:nvSpPr>
        <p:spPr bwMode="ltGray">
          <a:xfrm>
            <a:off x="169333" y="1447803"/>
            <a:ext cx="747184" cy="422275"/>
          </a:xfrm>
          <a:prstGeom prst="rect">
            <a:avLst/>
          </a:prstGeom>
          <a:gradFill rotWithShape="0">
            <a:gsLst>
              <a:gs pos="0">
                <a:schemeClr val="bg1"/>
              </a:gs>
              <a:gs pos="100000">
                <a:schemeClr val="hlink"/>
              </a:gs>
            </a:gsLst>
            <a:lin ang="18900000" scaled="1"/>
          </a:gra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1"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3079" name="Rectangle 7"/>
          <p:cNvSpPr>
            <a:spLocks noChangeArrowheads="1"/>
          </p:cNvSpPr>
          <p:nvPr/>
        </p:nvSpPr>
        <p:spPr bwMode="gray">
          <a:xfrm>
            <a:off x="1016000" y="990603"/>
            <a:ext cx="42333" cy="1052513"/>
          </a:xfrm>
          <a:prstGeom prst="rect">
            <a:avLst/>
          </a:prstGeom>
          <a:solidFill>
            <a:schemeClr val="bg2"/>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1"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3080" name="Rectangle 8"/>
          <p:cNvSpPr>
            <a:spLocks noChangeArrowheads="1"/>
          </p:cNvSpPr>
          <p:nvPr/>
        </p:nvSpPr>
        <p:spPr bwMode="gray">
          <a:xfrm>
            <a:off x="590553" y="1781175"/>
            <a:ext cx="10968567" cy="31750"/>
          </a:xfrm>
          <a:prstGeom prst="rect">
            <a:avLst/>
          </a:prstGeom>
          <a:gradFill rotWithShape="0">
            <a:gsLst>
              <a:gs pos="0">
                <a:schemeClr val="bg2"/>
              </a:gs>
              <a:gs pos="100000">
                <a:schemeClr val="bg1"/>
              </a:gs>
            </a:gsLst>
            <a:lin ang="0" scaled="1"/>
          </a:gra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1"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3081" name="Rectangle 9"/>
          <p:cNvSpPr>
            <a:spLocks noGrp="1" noChangeArrowheads="1"/>
          </p:cNvSpPr>
          <p:nvPr>
            <p:ph type="title"/>
          </p:nvPr>
        </p:nvSpPr>
        <p:spPr bwMode="auto">
          <a:xfrm>
            <a:off x="1534586" y="214314"/>
            <a:ext cx="10390716"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3082" name="Rectangle 10"/>
          <p:cNvSpPr>
            <a:spLocks noGrp="1" noChangeArrowheads="1"/>
          </p:cNvSpPr>
          <p:nvPr>
            <p:ph type="body" idx="1"/>
          </p:nvPr>
        </p:nvSpPr>
        <p:spPr bwMode="auto">
          <a:xfrm>
            <a:off x="1576917" y="2017713"/>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835" name="Rectangle 11"/>
          <p:cNvSpPr>
            <a:spLocks noGrp="1" noChangeArrowheads="1"/>
          </p:cNvSpPr>
          <p:nvPr>
            <p:ph type="dt" sz="half" idx="2"/>
          </p:nvPr>
        </p:nvSpPr>
        <p:spPr bwMode="auto">
          <a:xfrm>
            <a:off x="1549400" y="6243638"/>
            <a:ext cx="2540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050">
                <a:latin typeface="+mn-lt"/>
              </a:defRPr>
            </a:lvl1pPr>
          </a:lstStyle>
          <a:p>
            <a:pPr>
              <a:defRPr/>
            </a:pPr>
            <a:r>
              <a:rPr kumimoji="0" lang="zh-CN" altLang="en-US">
                <a:solidFill>
                  <a:srgbClr val="000000"/>
                </a:solidFill>
              </a:rPr>
              <a:t> </a:t>
            </a:r>
            <a:endParaRPr kumimoji="0" lang="en-US" altLang="zh-CN">
              <a:solidFill>
                <a:srgbClr val="000000"/>
              </a:solidFill>
            </a:endParaRPr>
          </a:p>
        </p:txBody>
      </p:sp>
      <p:sp>
        <p:nvSpPr>
          <p:cNvPr id="205836" name="Rectangle 12"/>
          <p:cNvSpPr>
            <a:spLocks noGrp="1" noChangeArrowheads="1"/>
          </p:cNvSpPr>
          <p:nvPr>
            <p:ph type="ftr" sz="quarter" idx="3"/>
          </p:nvPr>
        </p:nvSpPr>
        <p:spPr bwMode="auto">
          <a:xfrm>
            <a:off x="4876800" y="6243638"/>
            <a:ext cx="3860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050">
                <a:latin typeface="+mn-lt"/>
              </a:defRPr>
            </a:lvl1pPr>
          </a:lstStyle>
          <a:p>
            <a:pPr>
              <a:defRPr/>
            </a:pPr>
            <a:endParaRPr kumimoji="0" lang="en-US" altLang="zh-CN">
              <a:solidFill>
                <a:srgbClr val="000000"/>
              </a:solidFill>
            </a:endParaRPr>
          </a:p>
        </p:txBody>
      </p:sp>
      <p:sp>
        <p:nvSpPr>
          <p:cNvPr id="205837" name="Rectangle 13"/>
          <p:cNvSpPr>
            <a:spLocks noGrp="1" noChangeArrowheads="1"/>
          </p:cNvSpPr>
          <p:nvPr>
            <p:ph type="sldNum" sz="quarter" idx="4"/>
          </p:nvPr>
        </p:nvSpPr>
        <p:spPr bwMode="auto">
          <a:xfrm>
            <a:off x="9389533" y="6243638"/>
            <a:ext cx="2540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050">
                <a:latin typeface="Tahoma" panose="020B0604030504040204" pitchFamily="34" charset="0"/>
              </a:defRPr>
            </a:lvl1pPr>
          </a:lstStyle>
          <a:p>
            <a:pPr>
              <a:defRPr/>
            </a:pPr>
            <a:fld id="{AED32EB6-8C7F-4930-9D70-88425320CFC2}" type="slidenum">
              <a:rPr kumimoji="0" lang="en-US" altLang="zh-CN" smtClean="0">
                <a:solidFill>
                  <a:srgbClr val="000000"/>
                </a:solidFill>
              </a:rPr>
              <a:pPr>
                <a:defRPr/>
              </a:pPr>
              <a:t>‹#›</a:t>
            </a:fld>
            <a:endParaRPr kumimoji="0" lang="en-US" altLang="zh-CN">
              <a:solidFill>
                <a:srgbClr val="000000"/>
              </a:solidFill>
            </a:endParaRPr>
          </a:p>
        </p:txBody>
      </p:sp>
    </p:spTree>
    <p:extLst>
      <p:ext uri="{BB962C8B-B14F-4D97-AF65-F5344CB8AC3E}">
        <p14:creationId xmlns:p14="http://schemas.microsoft.com/office/powerpoint/2010/main" val="757248216"/>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Lst>
  <p:hf hdr="0" ftr="0" dt="0"/>
  <p:txStyles>
    <p:titleStyle>
      <a:lvl1pPr algn="l" rtl="0" eaLnBrk="0" fontAlgn="base" hangingPunct="0">
        <a:spcBef>
          <a:spcPct val="0"/>
        </a:spcBef>
        <a:spcAft>
          <a:spcPct val="0"/>
        </a:spcAft>
        <a:defRPr sz="3300">
          <a:solidFill>
            <a:schemeClr val="tx2"/>
          </a:solidFill>
          <a:latin typeface="+mj-lt"/>
          <a:ea typeface="+mj-ea"/>
          <a:cs typeface="+mj-cs"/>
        </a:defRPr>
      </a:lvl1pPr>
      <a:lvl2pPr algn="l" rtl="0" eaLnBrk="0" fontAlgn="base" hangingPunct="0">
        <a:spcBef>
          <a:spcPct val="0"/>
        </a:spcBef>
        <a:spcAft>
          <a:spcPct val="0"/>
        </a:spcAft>
        <a:defRPr sz="3300">
          <a:solidFill>
            <a:schemeClr val="tx2"/>
          </a:solidFill>
          <a:latin typeface="Tahoma" pitchFamily="34" charset="0"/>
          <a:ea typeface="宋体" pitchFamily="2" charset="-122"/>
        </a:defRPr>
      </a:lvl2pPr>
      <a:lvl3pPr algn="l" rtl="0" eaLnBrk="0" fontAlgn="base" hangingPunct="0">
        <a:spcBef>
          <a:spcPct val="0"/>
        </a:spcBef>
        <a:spcAft>
          <a:spcPct val="0"/>
        </a:spcAft>
        <a:defRPr sz="3300">
          <a:solidFill>
            <a:schemeClr val="tx2"/>
          </a:solidFill>
          <a:latin typeface="Tahoma" pitchFamily="34" charset="0"/>
          <a:ea typeface="宋体" pitchFamily="2" charset="-122"/>
        </a:defRPr>
      </a:lvl3pPr>
      <a:lvl4pPr algn="l" rtl="0" eaLnBrk="0" fontAlgn="base" hangingPunct="0">
        <a:spcBef>
          <a:spcPct val="0"/>
        </a:spcBef>
        <a:spcAft>
          <a:spcPct val="0"/>
        </a:spcAft>
        <a:defRPr sz="3300">
          <a:solidFill>
            <a:schemeClr val="tx2"/>
          </a:solidFill>
          <a:latin typeface="Tahoma" pitchFamily="34" charset="0"/>
          <a:ea typeface="宋体" pitchFamily="2" charset="-122"/>
        </a:defRPr>
      </a:lvl4pPr>
      <a:lvl5pPr algn="l" rtl="0" eaLnBrk="0" fontAlgn="base" hangingPunct="0">
        <a:spcBef>
          <a:spcPct val="0"/>
        </a:spcBef>
        <a:spcAft>
          <a:spcPct val="0"/>
        </a:spcAft>
        <a:defRPr sz="3300">
          <a:solidFill>
            <a:schemeClr val="tx2"/>
          </a:solidFill>
          <a:latin typeface="Tahoma" pitchFamily="34" charset="0"/>
          <a:ea typeface="宋体" pitchFamily="2" charset="-122"/>
        </a:defRPr>
      </a:lvl5pPr>
      <a:lvl6pPr marL="342900" algn="l" rtl="0" fontAlgn="base">
        <a:spcBef>
          <a:spcPct val="0"/>
        </a:spcBef>
        <a:spcAft>
          <a:spcPct val="0"/>
        </a:spcAft>
        <a:defRPr sz="3300">
          <a:solidFill>
            <a:schemeClr val="tx2"/>
          </a:solidFill>
          <a:latin typeface="Tahoma" pitchFamily="34" charset="0"/>
          <a:ea typeface="宋体" pitchFamily="2" charset="-122"/>
        </a:defRPr>
      </a:lvl6pPr>
      <a:lvl7pPr marL="685800" algn="l" rtl="0" fontAlgn="base">
        <a:spcBef>
          <a:spcPct val="0"/>
        </a:spcBef>
        <a:spcAft>
          <a:spcPct val="0"/>
        </a:spcAft>
        <a:defRPr sz="3300">
          <a:solidFill>
            <a:schemeClr val="tx2"/>
          </a:solidFill>
          <a:latin typeface="Tahoma" pitchFamily="34" charset="0"/>
          <a:ea typeface="宋体" pitchFamily="2" charset="-122"/>
        </a:defRPr>
      </a:lvl7pPr>
      <a:lvl8pPr marL="1028700" algn="l" rtl="0" fontAlgn="base">
        <a:spcBef>
          <a:spcPct val="0"/>
        </a:spcBef>
        <a:spcAft>
          <a:spcPct val="0"/>
        </a:spcAft>
        <a:defRPr sz="3300">
          <a:solidFill>
            <a:schemeClr val="tx2"/>
          </a:solidFill>
          <a:latin typeface="Tahoma" pitchFamily="34" charset="0"/>
          <a:ea typeface="宋体" pitchFamily="2" charset="-122"/>
        </a:defRPr>
      </a:lvl8pPr>
      <a:lvl9pPr marL="1371600" algn="l" rtl="0" fontAlgn="base">
        <a:spcBef>
          <a:spcPct val="0"/>
        </a:spcBef>
        <a:spcAft>
          <a:spcPct val="0"/>
        </a:spcAft>
        <a:defRPr sz="3300">
          <a:solidFill>
            <a:schemeClr val="tx2"/>
          </a:solidFill>
          <a:latin typeface="Tahoma" pitchFamily="34" charset="0"/>
          <a:ea typeface="宋体" pitchFamily="2" charset="-122"/>
        </a:defRPr>
      </a:lvl9pPr>
    </p:titleStyle>
    <p:bodyStyle>
      <a:lvl1pPr marL="257175" indent="-257175" algn="l" rtl="0" eaLnBrk="0" fontAlgn="base" hangingPunct="0">
        <a:spcBef>
          <a:spcPct val="20000"/>
        </a:spcBef>
        <a:spcAft>
          <a:spcPct val="0"/>
        </a:spcAft>
        <a:buClr>
          <a:schemeClr val="folHlink"/>
        </a:buClr>
        <a:buSzPct val="60000"/>
        <a:buFont typeface="Wingdings" panose="05000000000000000000" pitchFamily="2" charset="2"/>
        <a:buChar char="n"/>
        <a:defRPr sz="2400">
          <a:solidFill>
            <a:schemeClr val="tx1"/>
          </a:solidFill>
          <a:latin typeface="+mn-lt"/>
          <a:ea typeface="+mn-ea"/>
          <a:cs typeface="+mn-cs"/>
        </a:defRPr>
      </a:lvl1pPr>
      <a:lvl2pPr marL="557213" indent="-214313" algn="l" rtl="0" eaLnBrk="0" fontAlgn="base" hangingPunct="0">
        <a:spcBef>
          <a:spcPct val="20000"/>
        </a:spcBef>
        <a:spcAft>
          <a:spcPct val="0"/>
        </a:spcAft>
        <a:buClr>
          <a:schemeClr val="hlink"/>
        </a:buClr>
        <a:buSzPct val="55000"/>
        <a:buFont typeface="Wingdings" panose="05000000000000000000" pitchFamily="2" charset="2"/>
        <a:buChar char="n"/>
        <a:defRPr sz="2100">
          <a:solidFill>
            <a:schemeClr val="tx1"/>
          </a:solidFill>
          <a:latin typeface="+mn-lt"/>
          <a:ea typeface="+mn-ea"/>
        </a:defRPr>
      </a:lvl2pPr>
      <a:lvl3pPr marL="857250" indent="-171450" algn="l" rtl="0" eaLnBrk="0" fontAlgn="base" hangingPunct="0">
        <a:spcBef>
          <a:spcPct val="20000"/>
        </a:spcBef>
        <a:spcAft>
          <a:spcPct val="0"/>
        </a:spcAft>
        <a:buClr>
          <a:schemeClr val="folHlink"/>
        </a:buClr>
        <a:buSzPct val="50000"/>
        <a:buFont typeface="Wingdings" panose="05000000000000000000" pitchFamily="2" charset="2"/>
        <a:buChar char="n"/>
        <a:defRPr sz="1800">
          <a:solidFill>
            <a:schemeClr val="tx1"/>
          </a:solidFill>
          <a:latin typeface="+mn-lt"/>
          <a:ea typeface="+mn-ea"/>
        </a:defRPr>
      </a:lvl3pPr>
      <a:lvl4pPr marL="1200150" indent="-171450" algn="l" rtl="0" eaLnBrk="0" fontAlgn="base" hangingPunct="0">
        <a:spcBef>
          <a:spcPct val="20000"/>
        </a:spcBef>
        <a:spcAft>
          <a:spcPct val="0"/>
        </a:spcAft>
        <a:buClr>
          <a:schemeClr val="accent2"/>
        </a:buClr>
        <a:buSzPct val="55000"/>
        <a:buFont typeface="Wingdings" panose="05000000000000000000" pitchFamily="2" charset="2"/>
        <a:buChar char="n"/>
        <a:defRPr sz="1500">
          <a:solidFill>
            <a:schemeClr val="tx1"/>
          </a:solidFill>
          <a:latin typeface="+mn-lt"/>
          <a:ea typeface="+mn-ea"/>
        </a:defRPr>
      </a:lvl4pPr>
      <a:lvl5pPr marL="1543050" indent="-171450" algn="l" rtl="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mn-lt"/>
          <a:ea typeface="+mn-ea"/>
        </a:defRPr>
      </a:lvl5pPr>
      <a:lvl6pPr marL="1885950" indent="-171450" algn="l" rtl="0" fontAlgn="base">
        <a:spcBef>
          <a:spcPct val="20000"/>
        </a:spcBef>
        <a:spcAft>
          <a:spcPct val="0"/>
        </a:spcAft>
        <a:buClr>
          <a:schemeClr val="accent1"/>
        </a:buClr>
        <a:buSzPct val="50000"/>
        <a:buFont typeface="Wingdings" pitchFamily="2" charset="2"/>
        <a:buChar char="n"/>
        <a:defRPr sz="1500">
          <a:solidFill>
            <a:schemeClr val="tx1"/>
          </a:solidFill>
          <a:latin typeface="+mn-lt"/>
          <a:ea typeface="+mn-ea"/>
        </a:defRPr>
      </a:lvl6pPr>
      <a:lvl7pPr marL="2228850" indent="-171450" algn="l" rtl="0" fontAlgn="base">
        <a:spcBef>
          <a:spcPct val="20000"/>
        </a:spcBef>
        <a:spcAft>
          <a:spcPct val="0"/>
        </a:spcAft>
        <a:buClr>
          <a:schemeClr val="accent1"/>
        </a:buClr>
        <a:buSzPct val="50000"/>
        <a:buFont typeface="Wingdings" pitchFamily="2" charset="2"/>
        <a:buChar char="n"/>
        <a:defRPr sz="1500">
          <a:solidFill>
            <a:schemeClr val="tx1"/>
          </a:solidFill>
          <a:latin typeface="+mn-lt"/>
          <a:ea typeface="+mn-ea"/>
        </a:defRPr>
      </a:lvl7pPr>
      <a:lvl8pPr marL="2571750" indent="-171450" algn="l" rtl="0" fontAlgn="base">
        <a:spcBef>
          <a:spcPct val="20000"/>
        </a:spcBef>
        <a:spcAft>
          <a:spcPct val="0"/>
        </a:spcAft>
        <a:buClr>
          <a:schemeClr val="accent1"/>
        </a:buClr>
        <a:buSzPct val="50000"/>
        <a:buFont typeface="Wingdings" pitchFamily="2" charset="2"/>
        <a:buChar char="n"/>
        <a:defRPr sz="1500">
          <a:solidFill>
            <a:schemeClr val="tx1"/>
          </a:solidFill>
          <a:latin typeface="+mn-lt"/>
          <a:ea typeface="+mn-ea"/>
        </a:defRPr>
      </a:lvl8pPr>
      <a:lvl9pPr marL="2914650" indent="-171450" algn="l" rtl="0" fontAlgn="base">
        <a:spcBef>
          <a:spcPct val="20000"/>
        </a:spcBef>
        <a:spcAft>
          <a:spcPct val="0"/>
        </a:spcAft>
        <a:buClr>
          <a:schemeClr val="accent1"/>
        </a:buClr>
        <a:buSzPct val="50000"/>
        <a:buFont typeface="Wingdings" pitchFamily="2" charset="2"/>
        <a:buChar char="n"/>
        <a:defRPr sz="15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DDF2FF"/>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387351" y="412753"/>
            <a:ext cx="584200" cy="474663"/>
          </a:xfrm>
          <a:prstGeom prst="rect">
            <a:avLst/>
          </a:prstGeom>
          <a:solidFill>
            <a:schemeClr val="accent2"/>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1"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027" name="Rectangle 3"/>
          <p:cNvSpPr>
            <a:spLocks noChangeArrowheads="1"/>
          </p:cNvSpPr>
          <p:nvPr/>
        </p:nvSpPr>
        <p:spPr bwMode="ltGray">
          <a:xfrm>
            <a:off x="897469" y="412753"/>
            <a:ext cx="438151" cy="474663"/>
          </a:xfrm>
          <a:prstGeom prst="rect">
            <a:avLst/>
          </a:prstGeom>
          <a:gradFill rotWithShape="0">
            <a:gsLst>
              <a:gs pos="0">
                <a:schemeClr val="accent2"/>
              </a:gs>
              <a:gs pos="100000">
                <a:schemeClr val="bg1"/>
              </a:gs>
            </a:gsLst>
            <a:lin ang="0" scaled="1"/>
          </a:gra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1"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028" name="Rectangle 4"/>
          <p:cNvSpPr>
            <a:spLocks noChangeArrowheads="1"/>
          </p:cNvSpPr>
          <p:nvPr/>
        </p:nvSpPr>
        <p:spPr bwMode="ltGray">
          <a:xfrm>
            <a:off x="552453" y="835028"/>
            <a:ext cx="563033" cy="474663"/>
          </a:xfrm>
          <a:prstGeom prst="rect">
            <a:avLst/>
          </a:prstGeom>
          <a:solidFill>
            <a:schemeClr val="folHlink"/>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1"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029" name="Rectangle 5"/>
          <p:cNvSpPr>
            <a:spLocks noChangeArrowheads="1"/>
          </p:cNvSpPr>
          <p:nvPr/>
        </p:nvSpPr>
        <p:spPr bwMode="ltGray">
          <a:xfrm>
            <a:off x="1045633" y="835028"/>
            <a:ext cx="491067" cy="474663"/>
          </a:xfrm>
          <a:prstGeom prst="rect">
            <a:avLst/>
          </a:prstGeom>
          <a:gradFill rotWithShape="0">
            <a:gsLst>
              <a:gs pos="0">
                <a:schemeClr val="folHlink"/>
              </a:gs>
              <a:gs pos="100000">
                <a:schemeClr val="bg1"/>
              </a:gs>
            </a:gsLst>
            <a:lin ang="0" scaled="1"/>
          </a:gra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1"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030" name="Rectangle 6"/>
          <p:cNvSpPr>
            <a:spLocks noChangeArrowheads="1"/>
          </p:cNvSpPr>
          <p:nvPr/>
        </p:nvSpPr>
        <p:spPr bwMode="ltGray">
          <a:xfrm>
            <a:off x="0" y="762003"/>
            <a:ext cx="747184" cy="422275"/>
          </a:xfrm>
          <a:prstGeom prst="rect">
            <a:avLst/>
          </a:prstGeom>
          <a:gradFill rotWithShape="0">
            <a:gsLst>
              <a:gs pos="0">
                <a:schemeClr val="bg1"/>
              </a:gs>
              <a:gs pos="100000">
                <a:schemeClr val="hlink"/>
              </a:gs>
            </a:gsLst>
            <a:lin ang="18900000" scaled="1"/>
          </a:gra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1"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031" name="Rectangle 7"/>
          <p:cNvSpPr>
            <a:spLocks noChangeArrowheads="1"/>
          </p:cNvSpPr>
          <p:nvPr/>
        </p:nvSpPr>
        <p:spPr bwMode="gray">
          <a:xfrm>
            <a:off x="846668" y="304803"/>
            <a:ext cx="42333" cy="1052513"/>
          </a:xfrm>
          <a:prstGeom prst="rect">
            <a:avLst/>
          </a:prstGeom>
          <a:solidFill>
            <a:schemeClr val="bg2"/>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1"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032" name="Rectangle 8"/>
          <p:cNvSpPr>
            <a:spLocks noChangeArrowheads="1"/>
          </p:cNvSpPr>
          <p:nvPr/>
        </p:nvSpPr>
        <p:spPr bwMode="gray">
          <a:xfrm>
            <a:off x="421219" y="1095375"/>
            <a:ext cx="10968567" cy="31750"/>
          </a:xfrm>
          <a:prstGeom prst="rect">
            <a:avLst/>
          </a:prstGeom>
          <a:gradFill rotWithShape="0">
            <a:gsLst>
              <a:gs pos="0">
                <a:schemeClr val="bg2"/>
              </a:gs>
              <a:gs pos="100000">
                <a:schemeClr val="bg1"/>
              </a:gs>
            </a:gsLst>
            <a:lin ang="0" scaled="1"/>
          </a:gra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1"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033" name="Rectangle 9"/>
          <p:cNvSpPr>
            <a:spLocks noGrp="1" noChangeArrowheads="1"/>
          </p:cNvSpPr>
          <p:nvPr>
            <p:ph type="title"/>
          </p:nvPr>
        </p:nvSpPr>
        <p:spPr bwMode="auto">
          <a:xfrm>
            <a:off x="1422400" y="457200"/>
            <a:ext cx="10390717"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北京大学博士学位论文</a:t>
            </a:r>
            <a:r>
              <a:rPr lang="en-US" altLang="zh-CN"/>
              <a:t>Weyl</a:t>
            </a:r>
            <a:r>
              <a:rPr lang="zh-CN" altLang="en-US"/>
              <a:t>变换</a:t>
            </a:r>
          </a:p>
        </p:txBody>
      </p:sp>
      <p:sp>
        <p:nvSpPr>
          <p:cNvPr id="1034" name="Rectangle 10"/>
          <p:cNvSpPr>
            <a:spLocks noGrp="1" noChangeArrowheads="1"/>
          </p:cNvSpPr>
          <p:nvPr>
            <p:ph type="body" idx="1"/>
          </p:nvPr>
        </p:nvSpPr>
        <p:spPr bwMode="auto">
          <a:xfrm>
            <a:off x="1422400" y="1447800"/>
            <a:ext cx="103632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7115" name="Rectangle 11"/>
          <p:cNvSpPr>
            <a:spLocks noGrp="1" noChangeArrowheads="1"/>
          </p:cNvSpPr>
          <p:nvPr>
            <p:ph type="dt" sz="half" idx="2"/>
          </p:nvPr>
        </p:nvSpPr>
        <p:spPr bwMode="auto">
          <a:xfrm>
            <a:off x="1219200" y="6553200"/>
            <a:ext cx="25400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050">
                <a:latin typeface="+mn-lt"/>
              </a:defRPr>
            </a:lvl1pPr>
          </a:lstStyle>
          <a:p>
            <a:pPr>
              <a:defRPr/>
            </a:pPr>
            <a:r>
              <a:rPr kumimoji="0" lang="zh-CN" altLang="en-US">
                <a:solidFill>
                  <a:srgbClr val="000000"/>
                </a:solidFill>
              </a:rPr>
              <a:t> </a:t>
            </a:r>
            <a:endParaRPr kumimoji="0" lang="en-US" altLang="zh-CN">
              <a:solidFill>
                <a:srgbClr val="000000"/>
              </a:solidFill>
            </a:endParaRPr>
          </a:p>
        </p:txBody>
      </p:sp>
      <p:sp>
        <p:nvSpPr>
          <p:cNvPr id="47116" name="Rectangle 12"/>
          <p:cNvSpPr>
            <a:spLocks noGrp="1" noChangeArrowheads="1"/>
          </p:cNvSpPr>
          <p:nvPr>
            <p:ph type="ftr" sz="quarter" idx="3"/>
          </p:nvPr>
        </p:nvSpPr>
        <p:spPr bwMode="auto">
          <a:xfrm>
            <a:off x="4470400" y="6324600"/>
            <a:ext cx="3860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050">
                <a:latin typeface="+mn-lt"/>
              </a:defRPr>
            </a:lvl1pPr>
          </a:lstStyle>
          <a:p>
            <a:pPr>
              <a:defRPr/>
            </a:pPr>
            <a:endParaRPr kumimoji="0" lang="en-US" altLang="zh-CN">
              <a:solidFill>
                <a:srgbClr val="000000"/>
              </a:solidFill>
            </a:endParaRPr>
          </a:p>
        </p:txBody>
      </p:sp>
      <p:sp>
        <p:nvSpPr>
          <p:cNvPr id="47117" name="Rectangle 13"/>
          <p:cNvSpPr>
            <a:spLocks noGrp="1" noChangeArrowheads="1"/>
          </p:cNvSpPr>
          <p:nvPr>
            <p:ph type="sldNum" sz="quarter" idx="4"/>
          </p:nvPr>
        </p:nvSpPr>
        <p:spPr bwMode="auto">
          <a:xfrm>
            <a:off x="9042400" y="6324600"/>
            <a:ext cx="2540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050">
                <a:latin typeface="Tahoma" panose="020B0604030504040204" pitchFamily="34" charset="0"/>
              </a:defRPr>
            </a:lvl1pPr>
          </a:lstStyle>
          <a:p>
            <a:pPr>
              <a:defRPr/>
            </a:pPr>
            <a:fld id="{4ACCFE73-393E-4D60-9ACE-866BED77E233}" type="slidenum">
              <a:rPr kumimoji="0" lang="en-US" altLang="zh-CN" smtClean="0">
                <a:solidFill>
                  <a:srgbClr val="000000"/>
                </a:solidFill>
              </a:rPr>
              <a:pPr>
                <a:defRPr/>
              </a:pPr>
              <a:t>‹#›</a:t>
            </a:fld>
            <a:endParaRPr kumimoji="0" lang="en-US" altLang="zh-CN">
              <a:solidFill>
                <a:srgbClr val="000000"/>
              </a:solidFill>
            </a:endParaRPr>
          </a:p>
        </p:txBody>
      </p:sp>
    </p:spTree>
    <p:extLst>
      <p:ext uri="{BB962C8B-B14F-4D97-AF65-F5344CB8AC3E}">
        <p14:creationId xmlns:p14="http://schemas.microsoft.com/office/powerpoint/2010/main" val="790132209"/>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Lst>
  <p:hf hdr="0" ftr="0" dt="0"/>
  <p:txStyles>
    <p:titleStyle>
      <a:lvl1pPr algn="l" rtl="0" eaLnBrk="0" fontAlgn="base" hangingPunct="0">
        <a:spcBef>
          <a:spcPct val="0"/>
        </a:spcBef>
        <a:spcAft>
          <a:spcPct val="0"/>
        </a:spcAft>
        <a:defRPr kumimoji="1" sz="1800" b="1">
          <a:solidFill>
            <a:schemeClr val="tx2"/>
          </a:solidFill>
          <a:latin typeface="+mj-lt"/>
          <a:ea typeface="+mj-ea"/>
          <a:cs typeface="+mj-cs"/>
        </a:defRPr>
      </a:lvl1pPr>
      <a:lvl2pPr algn="l" rtl="0" eaLnBrk="0" fontAlgn="base" hangingPunct="0">
        <a:spcBef>
          <a:spcPct val="0"/>
        </a:spcBef>
        <a:spcAft>
          <a:spcPct val="0"/>
        </a:spcAft>
        <a:defRPr kumimoji="1" sz="1800" b="1">
          <a:solidFill>
            <a:schemeClr val="tx2"/>
          </a:solidFill>
          <a:latin typeface="楷体_GB2312" pitchFamily="49" charset="-122"/>
          <a:ea typeface="楷体_GB2312" pitchFamily="49" charset="-122"/>
        </a:defRPr>
      </a:lvl2pPr>
      <a:lvl3pPr algn="l" rtl="0" eaLnBrk="0" fontAlgn="base" hangingPunct="0">
        <a:spcBef>
          <a:spcPct val="0"/>
        </a:spcBef>
        <a:spcAft>
          <a:spcPct val="0"/>
        </a:spcAft>
        <a:defRPr kumimoji="1" sz="1800" b="1">
          <a:solidFill>
            <a:schemeClr val="tx2"/>
          </a:solidFill>
          <a:latin typeface="楷体_GB2312" pitchFamily="49" charset="-122"/>
          <a:ea typeface="楷体_GB2312" pitchFamily="49" charset="-122"/>
        </a:defRPr>
      </a:lvl3pPr>
      <a:lvl4pPr algn="l" rtl="0" eaLnBrk="0" fontAlgn="base" hangingPunct="0">
        <a:spcBef>
          <a:spcPct val="0"/>
        </a:spcBef>
        <a:spcAft>
          <a:spcPct val="0"/>
        </a:spcAft>
        <a:defRPr kumimoji="1" sz="1800" b="1">
          <a:solidFill>
            <a:schemeClr val="tx2"/>
          </a:solidFill>
          <a:latin typeface="楷体_GB2312" pitchFamily="49" charset="-122"/>
          <a:ea typeface="楷体_GB2312" pitchFamily="49" charset="-122"/>
        </a:defRPr>
      </a:lvl4pPr>
      <a:lvl5pPr algn="l" rtl="0" eaLnBrk="0" fontAlgn="base" hangingPunct="0">
        <a:spcBef>
          <a:spcPct val="0"/>
        </a:spcBef>
        <a:spcAft>
          <a:spcPct val="0"/>
        </a:spcAft>
        <a:defRPr kumimoji="1" sz="1800" b="1">
          <a:solidFill>
            <a:schemeClr val="tx2"/>
          </a:solidFill>
          <a:latin typeface="楷体_GB2312" pitchFamily="49" charset="-122"/>
          <a:ea typeface="楷体_GB2312" pitchFamily="49" charset="-122"/>
        </a:defRPr>
      </a:lvl5pPr>
      <a:lvl6pPr marL="342900" algn="l" rtl="0" fontAlgn="base">
        <a:spcBef>
          <a:spcPct val="0"/>
        </a:spcBef>
        <a:spcAft>
          <a:spcPct val="0"/>
        </a:spcAft>
        <a:defRPr kumimoji="1" sz="1800" b="1">
          <a:solidFill>
            <a:schemeClr val="tx2"/>
          </a:solidFill>
          <a:latin typeface="楷体_GB2312" pitchFamily="49" charset="-122"/>
          <a:ea typeface="楷体_GB2312" pitchFamily="49" charset="-122"/>
        </a:defRPr>
      </a:lvl6pPr>
      <a:lvl7pPr marL="685800" algn="l" rtl="0" fontAlgn="base">
        <a:spcBef>
          <a:spcPct val="0"/>
        </a:spcBef>
        <a:spcAft>
          <a:spcPct val="0"/>
        </a:spcAft>
        <a:defRPr kumimoji="1" sz="1800" b="1">
          <a:solidFill>
            <a:schemeClr val="tx2"/>
          </a:solidFill>
          <a:latin typeface="楷体_GB2312" pitchFamily="49" charset="-122"/>
          <a:ea typeface="楷体_GB2312" pitchFamily="49" charset="-122"/>
        </a:defRPr>
      </a:lvl7pPr>
      <a:lvl8pPr marL="1028700" algn="l" rtl="0" fontAlgn="base">
        <a:spcBef>
          <a:spcPct val="0"/>
        </a:spcBef>
        <a:spcAft>
          <a:spcPct val="0"/>
        </a:spcAft>
        <a:defRPr kumimoji="1" sz="1800" b="1">
          <a:solidFill>
            <a:schemeClr val="tx2"/>
          </a:solidFill>
          <a:latin typeface="楷体_GB2312" pitchFamily="49" charset="-122"/>
          <a:ea typeface="楷体_GB2312" pitchFamily="49" charset="-122"/>
        </a:defRPr>
      </a:lvl8pPr>
      <a:lvl9pPr marL="1371600" algn="l" rtl="0" fontAlgn="base">
        <a:spcBef>
          <a:spcPct val="0"/>
        </a:spcBef>
        <a:spcAft>
          <a:spcPct val="0"/>
        </a:spcAft>
        <a:defRPr kumimoji="1" sz="1800" b="1">
          <a:solidFill>
            <a:schemeClr val="tx2"/>
          </a:solidFill>
          <a:latin typeface="楷体_GB2312" pitchFamily="49" charset="-122"/>
          <a:ea typeface="楷体_GB2312" pitchFamily="49" charset="-122"/>
        </a:defRPr>
      </a:lvl9pPr>
    </p:titleStyle>
    <p:bodyStyle>
      <a:lvl1pPr marL="257175" indent="-257175" algn="l" rtl="0" eaLnBrk="0" fontAlgn="base" hangingPunct="0">
        <a:spcBef>
          <a:spcPct val="20000"/>
        </a:spcBef>
        <a:spcAft>
          <a:spcPct val="0"/>
        </a:spcAft>
        <a:buClr>
          <a:schemeClr val="folHlink"/>
        </a:buClr>
        <a:buSzPct val="60000"/>
        <a:buFont typeface="Wingdings" panose="05000000000000000000" pitchFamily="2" charset="2"/>
        <a:buChar char="n"/>
        <a:defRPr kumimoji="1" sz="2400">
          <a:solidFill>
            <a:schemeClr val="tx1"/>
          </a:solidFill>
          <a:latin typeface="+mn-lt"/>
          <a:ea typeface="+mn-ea"/>
          <a:cs typeface="+mn-cs"/>
        </a:defRPr>
      </a:lvl1pPr>
      <a:lvl2pPr marL="557213" indent="-214313" algn="l" rtl="0" eaLnBrk="0" fontAlgn="base" hangingPunct="0">
        <a:spcBef>
          <a:spcPct val="20000"/>
        </a:spcBef>
        <a:spcAft>
          <a:spcPct val="0"/>
        </a:spcAft>
        <a:buClr>
          <a:schemeClr val="hlink"/>
        </a:buClr>
        <a:buSzPct val="55000"/>
        <a:buFont typeface="Wingdings" panose="05000000000000000000" pitchFamily="2" charset="2"/>
        <a:buChar char="n"/>
        <a:defRPr kumimoji="1" sz="2100">
          <a:solidFill>
            <a:schemeClr val="tx1"/>
          </a:solidFill>
          <a:latin typeface="+mn-lt"/>
          <a:ea typeface="+mn-ea"/>
        </a:defRPr>
      </a:lvl2pPr>
      <a:lvl3pPr marL="857250" indent="-171450" algn="l" rtl="0" eaLnBrk="0" fontAlgn="base" hangingPunct="0">
        <a:spcBef>
          <a:spcPct val="20000"/>
        </a:spcBef>
        <a:spcAft>
          <a:spcPct val="0"/>
        </a:spcAft>
        <a:buClr>
          <a:schemeClr val="folHlink"/>
        </a:buClr>
        <a:buSzPct val="50000"/>
        <a:buFont typeface="Wingdings" panose="05000000000000000000" pitchFamily="2" charset="2"/>
        <a:buChar char="n"/>
        <a:defRPr kumimoji="1" sz="1800">
          <a:solidFill>
            <a:schemeClr val="tx1"/>
          </a:solidFill>
          <a:latin typeface="+mn-lt"/>
          <a:ea typeface="+mn-ea"/>
        </a:defRPr>
      </a:lvl3pPr>
      <a:lvl4pPr marL="1200150" indent="-171450" algn="l" rtl="0" eaLnBrk="0" fontAlgn="base" hangingPunct="0">
        <a:spcBef>
          <a:spcPct val="20000"/>
        </a:spcBef>
        <a:spcAft>
          <a:spcPct val="0"/>
        </a:spcAft>
        <a:buClr>
          <a:schemeClr val="accent2"/>
        </a:buClr>
        <a:buSzPct val="55000"/>
        <a:buFont typeface="Wingdings" panose="05000000000000000000" pitchFamily="2" charset="2"/>
        <a:buChar char="n"/>
        <a:defRPr kumimoji="1" sz="1500">
          <a:solidFill>
            <a:schemeClr val="tx1"/>
          </a:solidFill>
          <a:latin typeface="+mn-lt"/>
          <a:ea typeface="+mn-ea"/>
        </a:defRPr>
      </a:lvl4pPr>
      <a:lvl5pPr marL="1543050" indent="-171450" algn="l" rtl="0" eaLnBrk="0" fontAlgn="base" hangingPunct="0">
        <a:spcBef>
          <a:spcPct val="20000"/>
        </a:spcBef>
        <a:spcAft>
          <a:spcPct val="0"/>
        </a:spcAft>
        <a:buClr>
          <a:schemeClr val="accent1"/>
        </a:buClr>
        <a:buSzPct val="50000"/>
        <a:buFont typeface="Wingdings" panose="05000000000000000000" pitchFamily="2" charset="2"/>
        <a:buChar char="n"/>
        <a:defRPr kumimoji="1" sz="1500">
          <a:solidFill>
            <a:schemeClr val="tx1"/>
          </a:solidFill>
          <a:latin typeface="+mn-lt"/>
          <a:ea typeface="+mn-ea"/>
        </a:defRPr>
      </a:lvl5pPr>
      <a:lvl6pPr marL="1885950" indent="-171450" algn="l" rtl="0" fontAlgn="base">
        <a:spcBef>
          <a:spcPct val="20000"/>
        </a:spcBef>
        <a:spcAft>
          <a:spcPct val="0"/>
        </a:spcAft>
        <a:buClr>
          <a:schemeClr val="accent1"/>
        </a:buClr>
        <a:buSzPct val="50000"/>
        <a:buFont typeface="Wingdings" pitchFamily="2" charset="2"/>
        <a:buChar char="n"/>
        <a:defRPr kumimoji="1" sz="1500">
          <a:solidFill>
            <a:schemeClr val="tx1"/>
          </a:solidFill>
          <a:latin typeface="+mn-lt"/>
          <a:ea typeface="+mn-ea"/>
        </a:defRPr>
      </a:lvl6pPr>
      <a:lvl7pPr marL="2228850" indent="-171450" algn="l" rtl="0" fontAlgn="base">
        <a:spcBef>
          <a:spcPct val="20000"/>
        </a:spcBef>
        <a:spcAft>
          <a:spcPct val="0"/>
        </a:spcAft>
        <a:buClr>
          <a:schemeClr val="accent1"/>
        </a:buClr>
        <a:buSzPct val="50000"/>
        <a:buFont typeface="Wingdings" pitchFamily="2" charset="2"/>
        <a:buChar char="n"/>
        <a:defRPr kumimoji="1" sz="1500">
          <a:solidFill>
            <a:schemeClr val="tx1"/>
          </a:solidFill>
          <a:latin typeface="+mn-lt"/>
          <a:ea typeface="+mn-ea"/>
        </a:defRPr>
      </a:lvl7pPr>
      <a:lvl8pPr marL="2571750" indent="-171450" algn="l" rtl="0" fontAlgn="base">
        <a:spcBef>
          <a:spcPct val="20000"/>
        </a:spcBef>
        <a:spcAft>
          <a:spcPct val="0"/>
        </a:spcAft>
        <a:buClr>
          <a:schemeClr val="accent1"/>
        </a:buClr>
        <a:buSzPct val="50000"/>
        <a:buFont typeface="Wingdings" pitchFamily="2" charset="2"/>
        <a:buChar char="n"/>
        <a:defRPr kumimoji="1" sz="1500">
          <a:solidFill>
            <a:schemeClr val="tx1"/>
          </a:solidFill>
          <a:latin typeface="+mn-lt"/>
          <a:ea typeface="+mn-ea"/>
        </a:defRPr>
      </a:lvl8pPr>
      <a:lvl9pPr marL="2914650" indent="-171450" algn="l" rtl="0" fontAlgn="base">
        <a:spcBef>
          <a:spcPct val="20000"/>
        </a:spcBef>
        <a:spcAft>
          <a:spcPct val="0"/>
        </a:spcAft>
        <a:buClr>
          <a:schemeClr val="accent1"/>
        </a:buClr>
        <a:buSzPct val="50000"/>
        <a:buFont typeface="Wingdings" pitchFamily="2" charset="2"/>
        <a:buChar char="n"/>
        <a:defRPr kumimoji="1" sz="15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8" Type="http://schemas.openxmlformats.org/officeDocument/2006/relationships/image" Target="../media/image6.wmf"/><Relationship Id="rId13" Type="http://schemas.openxmlformats.org/officeDocument/2006/relationships/oleObject" Target="../embeddings/oleObject9.bin"/><Relationship Id="rId3" Type="http://schemas.openxmlformats.org/officeDocument/2006/relationships/oleObject" Target="../embeddings/oleObject4.bin"/><Relationship Id="rId7" Type="http://schemas.openxmlformats.org/officeDocument/2006/relationships/oleObject" Target="../embeddings/oleObject6.bin"/><Relationship Id="rId12" Type="http://schemas.openxmlformats.org/officeDocument/2006/relationships/image" Target="../media/image8.wmf"/><Relationship Id="rId17" Type="http://schemas.openxmlformats.org/officeDocument/2006/relationships/image" Target="../media/image18.png"/><Relationship Id="rId2" Type="http://schemas.openxmlformats.org/officeDocument/2006/relationships/slideLayout" Target="../slideLayouts/slideLayout17.xml"/><Relationship Id="rId16" Type="http://schemas.openxmlformats.org/officeDocument/2006/relationships/image" Target="../media/image10.wmf"/><Relationship Id="rId1" Type="http://schemas.openxmlformats.org/officeDocument/2006/relationships/vmlDrawing" Target="../drawings/vmlDrawing2.vml"/><Relationship Id="rId6" Type="http://schemas.openxmlformats.org/officeDocument/2006/relationships/image" Target="../media/image5.wmf"/><Relationship Id="rId11" Type="http://schemas.openxmlformats.org/officeDocument/2006/relationships/oleObject" Target="../embeddings/oleObject8.bin"/><Relationship Id="rId5" Type="http://schemas.openxmlformats.org/officeDocument/2006/relationships/oleObject" Target="../embeddings/oleObject5.bin"/><Relationship Id="rId15" Type="http://schemas.openxmlformats.org/officeDocument/2006/relationships/oleObject" Target="../embeddings/oleObject10.bin"/><Relationship Id="rId10" Type="http://schemas.openxmlformats.org/officeDocument/2006/relationships/image" Target="../media/image7.wmf"/><Relationship Id="rId4" Type="http://schemas.openxmlformats.org/officeDocument/2006/relationships/image" Target="../media/image4.wmf"/><Relationship Id="rId9" Type="http://schemas.openxmlformats.org/officeDocument/2006/relationships/oleObject" Target="../embeddings/oleObject7.bin"/><Relationship Id="rId14" Type="http://schemas.openxmlformats.org/officeDocument/2006/relationships/image" Target="../media/image9.wmf"/></Relationships>
</file>

<file path=ppt/slides/_rels/slide100.xml.rels><?xml version="1.0" encoding="UTF-8" standalone="yes"?>
<Relationships xmlns="http://schemas.openxmlformats.org/package/2006/relationships"><Relationship Id="rId8" Type="http://schemas.openxmlformats.org/officeDocument/2006/relationships/oleObject" Target="../embeddings/oleObject196.bin"/><Relationship Id="rId3" Type="http://schemas.openxmlformats.org/officeDocument/2006/relationships/notesSlide" Target="../notesSlides/notesSlide29.xml"/><Relationship Id="rId7" Type="http://schemas.openxmlformats.org/officeDocument/2006/relationships/image" Target="../media/image192.wmf"/><Relationship Id="rId2" Type="http://schemas.openxmlformats.org/officeDocument/2006/relationships/slideLayout" Target="../slideLayouts/slideLayout64.xml"/><Relationship Id="rId1" Type="http://schemas.openxmlformats.org/officeDocument/2006/relationships/vmlDrawing" Target="../drawings/vmlDrawing52.vml"/><Relationship Id="rId6" Type="http://schemas.openxmlformats.org/officeDocument/2006/relationships/oleObject" Target="../embeddings/oleObject195.bin"/><Relationship Id="rId11" Type="http://schemas.openxmlformats.org/officeDocument/2006/relationships/image" Target="../media/image194.wmf"/><Relationship Id="rId5" Type="http://schemas.openxmlformats.org/officeDocument/2006/relationships/image" Target="../media/image191.wmf"/><Relationship Id="rId10" Type="http://schemas.openxmlformats.org/officeDocument/2006/relationships/oleObject" Target="../embeddings/oleObject197.bin"/><Relationship Id="rId4" Type="http://schemas.openxmlformats.org/officeDocument/2006/relationships/oleObject" Target="../embeddings/oleObject194.bin"/><Relationship Id="rId9" Type="http://schemas.openxmlformats.org/officeDocument/2006/relationships/image" Target="../media/image193.wmf"/></Relationships>
</file>

<file path=ppt/slides/_rels/slide101.xml.rels><?xml version="1.0" encoding="UTF-8" standalone="yes"?>
<Relationships xmlns="http://schemas.openxmlformats.org/package/2006/relationships"><Relationship Id="rId8" Type="http://schemas.openxmlformats.org/officeDocument/2006/relationships/image" Target="../media/image197.wmf"/><Relationship Id="rId3" Type="http://schemas.openxmlformats.org/officeDocument/2006/relationships/oleObject" Target="../embeddings/oleObject198.bin"/><Relationship Id="rId7" Type="http://schemas.openxmlformats.org/officeDocument/2006/relationships/oleObject" Target="../embeddings/oleObject200.bin"/><Relationship Id="rId2" Type="http://schemas.openxmlformats.org/officeDocument/2006/relationships/slideLayout" Target="../slideLayouts/slideLayout64.xml"/><Relationship Id="rId1" Type="http://schemas.openxmlformats.org/officeDocument/2006/relationships/vmlDrawing" Target="../drawings/vmlDrawing53.vml"/><Relationship Id="rId6" Type="http://schemas.openxmlformats.org/officeDocument/2006/relationships/image" Target="../media/image196.wmf"/><Relationship Id="rId5" Type="http://schemas.openxmlformats.org/officeDocument/2006/relationships/oleObject" Target="../embeddings/oleObject199.bin"/><Relationship Id="rId10" Type="http://schemas.openxmlformats.org/officeDocument/2006/relationships/image" Target="../media/image198.wmf"/><Relationship Id="rId4" Type="http://schemas.openxmlformats.org/officeDocument/2006/relationships/image" Target="../media/image195.wmf"/><Relationship Id="rId9" Type="http://schemas.openxmlformats.org/officeDocument/2006/relationships/oleObject" Target="../embeddings/oleObject201.bin"/></Relationships>
</file>

<file path=ppt/slides/_rels/slide102.xml.rels><?xml version="1.0" encoding="UTF-8" standalone="yes"?>
<Relationships xmlns="http://schemas.openxmlformats.org/package/2006/relationships"><Relationship Id="rId8" Type="http://schemas.openxmlformats.org/officeDocument/2006/relationships/image" Target="../media/image201.wmf"/><Relationship Id="rId3" Type="http://schemas.openxmlformats.org/officeDocument/2006/relationships/oleObject" Target="../embeddings/oleObject202.bin"/><Relationship Id="rId7" Type="http://schemas.openxmlformats.org/officeDocument/2006/relationships/oleObject" Target="../embeddings/oleObject204.bin"/><Relationship Id="rId2" Type="http://schemas.openxmlformats.org/officeDocument/2006/relationships/slideLayout" Target="../slideLayouts/slideLayout64.xml"/><Relationship Id="rId1" Type="http://schemas.openxmlformats.org/officeDocument/2006/relationships/vmlDrawing" Target="../drawings/vmlDrawing54.vml"/><Relationship Id="rId6" Type="http://schemas.openxmlformats.org/officeDocument/2006/relationships/image" Target="../media/image200.wmf"/><Relationship Id="rId11" Type="http://schemas.openxmlformats.org/officeDocument/2006/relationships/image" Target="../media/image244.png"/><Relationship Id="rId5" Type="http://schemas.openxmlformats.org/officeDocument/2006/relationships/oleObject" Target="../embeddings/oleObject203.bin"/><Relationship Id="rId10" Type="http://schemas.openxmlformats.org/officeDocument/2006/relationships/image" Target="../media/image202.wmf"/><Relationship Id="rId4" Type="http://schemas.openxmlformats.org/officeDocument/2006/relationships/image" Target="../media/image199.wmf"/><Relationship Id="rId9" Type="http://schemas.openxmlformats.org/officeDocument/2006/relationships/oleObject" Target="../embeddings/oleObject205.bin"/></Relationships>
</file>

<file path=ppt/slides/_rels/slide103.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331.png"/><Relationship Id="rId1" Type="http://schemas.openxmlformats.org/officeDocument/2006/relationships/slideLayout" Target="../slideLayouts/slideLayout63.xml"/><Relationship Id="rId4" Type="http://schemas.openxmlformats.org/officeDocument/2006/relationships/image" Target="../media/image333.png"/></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206.bin"/><Relationship Id="rId2" Type="http://schemas.openxmlformats.org/officeDocument/2006/relationships/slideLayout" Target="../slideLayouts/slideLayout63.xml"/><Relationship Id="rId1" Type="http://schemas.openxmlformats.org/officeDocument/2006/relationships/vmlDrawing" Target="../drawings/vmlDrawing55.vml"/><Relationship Id="rId6" Type="http://schemas.openxmlformats.org/officeDocument/2006/relationships/image" Target="../media/image204.wmf"/><Relationship Id="rId5" Type="http://schemas.openxmlformats.org/officeDocument/2006/relationships/oleObject" Target="../embeddings/oleObject207.bin"/><Relationship Id="rId4" Type="http://schemas.openxmlformats.org/officeDocument/2006/relationships/image" Target="../media/image203.wm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6.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slideLayout" Target="../slideLayouts/slideLayout63.xml"/><Relationship Id="rId4" Type="http://schemas.openxmlformats.org/officeDocument/2006/relationships/image" Target="../media/image250.png"/></Relationships>
</file>

<file path=ppt/slides/_rels/slide107.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6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09.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64.xml"/><Relationship Id="rId5" Type="http://schemas.openxmlformats.org/officeDocument/2006/relationships/image" Target="../media/image255.png"/><Relationship Id="rId4" Type="http://schemas.openxmlformats.org/officeDocument/2006/relationships/image" Target="../media/image254.png"/></Relationships>
</file>

<file path=ppt/slides/_rels/slide11.xml.rels><?xml version="1.0" encoding="UTF-8" standalone="yes"?>
<Relationships xmlns="http://schemas.openxmlformats.org/package/2006/relationships"><Relationship Id="rId8" Type="http://schemas.openxmlformats.org/officeDocument/2006/relationships/image" Target="../media/image13.wmf"/><Relationship Id="rId13" Type="http://schemas.openxmlformats.org/officeDocument/2006/relationships/image" Target="../media/image35.png"/><Relationship Id="rId3" Type="http://schemas.openxmlformats.org/officeDocument/2006/relationships/oleObject" Target="../embeddings/oleObject11.bin"/><Relationship Id="rId7" Type="http://schemas.openxmlformats.org/officeDocument/2006/relationships/oleObject" Target="../embeddings/oleObject13.bin"/><Relationship Id="rId12" Type="http://schemas.openxmlformats.org/officeDocument/2006/relationships/image" Target="../media/image34.png"/><Relationship Id="rId2" Type="http://schemas.openxmlformats.org/officeDocument/2006/relationships/slideLayout" Target="../slideLayouts/slideLayout17.xml"/><Relationship Id="rId1" Type="http://schemas.openxmlformats.org/officeDocument/2006/relationships/vmlDrawing" Target="../drawings/vmlDrawing3.vml"/><Relationship Id="rId6" Type="http://schemas.openxmlformats.org/officeDocument/2006/relationships/image" Target="../media/image12.wmf"/><Relationship Id="rId11" Type="http://schemas.openxmlformats.org/officeDocument/2006/relationships/image" Target="../media/image23.png"/><Relationship Id="rId5" Type="http://schemas.openxmlformats.org/officeDocument/2006/relationships/oleObject" Target="../embeddings/oleObject12.bin"/><Relationship Id="rId10" Type="http://schemas.openxmlformats.org/officeDocument/2006/relationships/image" Target="../media/image14.wmf"/><Relationship Id="rId4" Type="http://schemas.openxmlformats.org/officeDocument/2006/relationships/image" Target="../media/image11.wmf"/><Relationship Id="rId9" Type="http://schemas.openxmlformats.org/officeDocument/2006/relationships/oleObject" Target="../embeddings/oleObject14.bin"/></Relationships>
</file>

<file path=ppt/slides/_rels/slide110.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64.xml"/><Relationship Id="rId4" Type="http://schemas.openxmlformats.org/officeDocument/2006/relationships/image" Target="../media/image258.png"/></Relationships>
</file>

<file path=ppt/slides/_rels/slide11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64.xml"/></Relationships>
</file>

<file path=ppt/slides/_rels/slide112.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64.xml"/></Relationships>
</file>

<file path=ppt/slides/_rels/slide113.xml.rels><?xml version="1.0" encoding="UTF-8" standalone="yes"?>
<Relationships xmlns="http://schemas.openxmlformats.org/package/2006/relationships"><Relationship Id="rId8" Type="http://schemas.openxmlformats.org/officeDocument/2006/relationships/image" Target="../media/image207.wmf"/><Relationship Id="rId3" Type="http://schemas.openxmlformats.org/officeDocument/2006/relationships/oleObject" Target="../embeddings/oleObject208.bin"/><Relationship Id="rId7" Type="http://schemas.openxmlformats.org/officeDocument/2006/relationships/oleObject" Target="../embeddings/oleObject210.bin"/><Relationship Id="rId2" Type="http://schemas.openxmlformats.org/officeDocument/2006/relationships/slideLayout" Target="../slideLayouts/slideLayout64.xml"/><Relationship Id="rId1" Type="http://schemas.openxmlformats.org/officeDocument/2006/relationships/vmlDrawing" Target="../drawings/vmlDrawing56.vml"/><Relationship Id="rId6" Type="http://schemas.openxmlformats.org/officeDocument/2006/relationships/image" Target="../media/image206.wmf"/><Relationship Id="rId11" Type="http://schemas.openxmlformats.org/officeDocument/2006/relationships/image" Target="../media/image355.png"/><Relationship Id="rId5" Type="http://schemas.openxmlformats.org/officeDocument/2006/relationships/oleObject" Target="../embeddings/oleObject209.bin"/><Relationship Id="rId10" Type="http://schemas.openxmlformats.org/officeDocument/2006/relationships/image" Target="../media/image208.wmf"/><Relationship Id="rId4" Type="http://schemas.openxmlformats.org/officeDocument/2006/relationships/image" Target="../media/image205.wmf"/><Relationship Id="rId9" Type="http://schemas.openxmlformats.org/officeDocument/2006/relationships/oleObject" Target="../embeddings/oleObject211.bin"/></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212.bin"/><Relationship Id="rId2" Type="http://schemas.openxmlformats.org/officeDocument/2006/relationships/slideLayout" Target="../slideLayouts/slideLayout64.xml"/><Relationship Id="rId1" Type="http://schemas.openxmlformats.org/officeDocument/2006/relationships/vmlDrawing" Target="../drawings/vmlDrawing57.vml"/><Relationship Id="rId4" Type="http://schemas.openxmlformats.org/officeDocument/2006/relationships/image" Target="../media/image209.wmf"/></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6.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30.xml"/><Relationship Id="rId1" Type="http://schemas.openxmlformats.org/officeDocument/2006/relationships/slideLayout" Target="../slideLayouts/slideLayout63.xml"/><Relationship Id="rId4" Type="http://schemas.openxmlformats.org/officeDocument/2006/relationships/image" Target="../media/image269.png"/></Relationships>
</file>

<file path=ppt/slides/_rels/slide117.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oleObject" Target="../embeddings/oleObject213.bin"/><Relationship Id="rId7" Type="http://schemas.openxmlformats.org/officeDocument/2006/relationships/oleObject" Target="NULL"/><Relationship Id="rId12" Type="http://schemas.openxmlformats.org/officeDocument/2006/relationships/oleObject" Target="NULL"/><Relationship Id="rId2" Type="http://schemas.openxmlformats.org/officeDocument/2006/relationships/slideLayout" Target="../slideLayouts/slideLayout64.xml"/><Relationship Id="rId1" Type="http://schemas.openxmlformats.org/officeDocument/2006/relationships/vmlDrawing" Target="../drawings/vmlDrawing58.vml"/><Relationship Id="rId6" Type="http://schemas.openxmlformats.org/officeDocument/2006/relationships/image" Target="../media/image211.wmf"/><Relationship Id="rId11" Type="http://schemas.openxmlformats.org/officeDocument/2006/relationships/image" Target="../media/image212.wmf"/><Relationship Id="rId5" Type="http://schemas.openxmlformats.org/officeDocument/2006/relationships/oleObject" Target="../embeddings/oleObject214.bin"/><Relationship Id="rId10" Type="http://schemas.openxmlformats.org/officeDocument/2006/relationships/oleObject" Target="../embeddings/oleObject215.bin"/><Relationship Id="rId4" Type="http://schemas.openxmlformats.org/officeDocument/2006/relationships/image" Target="../media/image210.wmf"/><Relationship Id="rId9" Type="http://schemas.openxmlformats.org/officeDocument/2006/relationships/image" Target="NULL"/><Relationship Id="rId14" Type="http://schemas.openxmlformats.org/officeDocument/2006/relationships/image" Target="NULL"/></Relationships>
</file>

<file path=ppt/slides/_rels/slide118.xml.rels><?xml version="1.0" encoding="UTF-8" standalone="yes"?>
<Relationships xmlns="http://schemas.openxmlformats.org/package/2006/relationships"><Relationship Id="rId8" Type="http://schemas.openxmlformats.org/officeDocument/2006/relationships/image" Target="../media/image215.wmf"/><Relationship Id="rId13" Type="http://schemas.openxmlformats.org/officeDocument/2006/relationships/oleObject" Target="../embeddings/oleObject221.bin"/><Relationship Id="rId3" Type="http://schemas.openxmlformats.org/officeDocument/2006/relationships/oleObject" Target="../embeddings/oleObject216.bin"/><Relationship Id="rId7" Type="http://schemas.openxmlformats.org/officeDocument/2006/relationships/oleObject" Target="../embeddings/oleObject218.bin"/><Relationship Id="rId12" Type="http://schemas.openxmlformats.org/officeDocument/2006/relationships/image" Target="../media/image217.wmf"/><Relationship Id="rId2" Type="http://schemas.openxmlformats.org/officeDocument/2006/relationships/slideLayout" Target="../slideLayouts/slideLayout64.xml"/><Relationship Id="rId1" Type="http://schemas.openxmlformats.org/officeDocument/2006/relationships/vmlDrawing" Target="../drawings/vmlDrawing59.vml"/><Relationship Id="rId6" Type="http://schemas.openxmlformats.org/officeDocument/2006/relationships/image" Target="../media/image214.wmf"/><Relationship Id="rId11" Type="http://schemas.openxmlformats.org/officeDocument/2006/relationships/oleObject" Target="../embeddings/oleObject220.bin"/><Relationship Id="rId5" Type="http://schemas.openxmlformats.org/officeDocument/2006/relationships/oleObject" Target="../embeddings/oleObject217.bin"/><Relationship Id="rId10" Type="http://schemas.openxmlformats.org/officeDocument/2006/relationships/image" Target="../media/image216.wmf"/><Relationship Id="rId4" Type="http://schemas.openxmlformats.org/officeDocument/2006/relationships/image" Target="../media/image213.wmf"/><Relationship Id="rId9" Type="http://schemas.openxmlformats.org/officeDocument/2006/relationships/oleObject" Target="../embeddings/oleObject219.bin"/><Relationship Id="rId14" Type="http://schemas.openxmlformats.org/officeDocument/2006/relationships/image" Target="../media/image218.wmf"/></Relationships>
</file>

<file path=ppt/slides/_rels/slide119.xml.rels><?xml version="1.0" encoding="UTF-8" standalone="yes"?>
<Relationships xmlns="http://schemas.openxmlformats.org/package/2006/relationships"><Relationship Id="rId8" Type="http://schemas.openxmlformats.org/officeDocument/2006/relationships/image" Target="../media/image221.wmf"/><Relationship Id="rId3" Type="http://schemas.openxmlformats.org/officeDocument/2006/relationships/oleObject" Target="../embeddings/oleObject222.bin"/><Relationship Id="rId7" Type="http://schemas.openxmlformats.org/officeDocument/2006/relationships/oleObject" Target="../embeddings/oleObject224.bin"/><Relationship Id="rId2" Type="http://schemas.openxmlformats.org/officeDocument/2006/relationships/slideLayout" Target="../slideLayouts/slideLayout64.xml"/><Relationship Id="rId1" Type="http://schemas.openxmlformats.org/officeDocument/2006/relationships/vmlDrawing" Target="../drawings/vmlDrawing60.vml"/><Relationship Id="rId6" Type="http://schemas.openxmlformats.org/officeDocument/2006/relationships/image" Target="../media/image220.wmf"/><Relationship Id="rId5" Type="http://schemas.openxmlformats.org/officeDocument/2006/relationships/oleObject" Target="../embeddings/oleObject223.bin"/><Relationship Id="rId10" Type="http://schemas.openxmlformats.org/officeDocument/2006/relationships/image" Target="../media/image222.wmf"/><Relationship Id="rId4" Type="http://schemas.openxmlformats.org/officeDocument/2006/relationships/image" Target="../media/image219.wmf"/><Relationship Id="rId9" Type="http://schemas.openxmlformats.org/officeDocument/2006/relationships/oleObject" Target="../embeddings/oleObject225.bin"/></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120.xml.rels><?xml version="1.0" encoding="UTF-8" standalone="yes"?>
<Relationships xmlns="http://schemas.openxmlformats.org/package/2006/relationships"><Relationship Id="rId8" Type="http://schemas.openxmlformats.org/officeDocument/2006/relationships/image" Target="../media/image225.wmf"/><Relationship Id="rId13" Type="http://schemas.openxmlformats.org/officeDocument/2006/relationships/oleObject" Target="../embeddings/oleObject231.bin"/><Relationship Id="rId3" Type="http://schemas.openxmlformats.org/officeDocument/2006/relationships/oleObject" Target="../embeddings/oleObject226.bin"/><Relationship Id="rId7" Type="http://schemas.openxmlformats.org/officeDocument/2006/relationships/oleObject" Target="../embeddings/oleObject228.bin"/><Relationship Id="rId12" Type="http://schemas.openxmlformats.org/officeDocument/2006/relationships/image" Target="../media/image227.wmf"/><Relationship Id="rId2" Type="http://schemas.openxmlformats.org/officeDocument/2006/relationships/slideLayout" Target="../slideLayouts/slideLayout64.xml"/><Relationship Id="rId1" Type="http://schemas.openxmlformats.org/officeDocument/2006/relationships/vmlDrawing" Target="../drawings/vmlDrawing61.vml"/><Relationship Id="rId6" Type="http://schemas.openxmlformats.org/officeDocument/2006/relationships/image" Target="../media/image224.wmf"/><Relationship Id="rId11" Type="http://schemas.openxmlformats.org/officeDocument/2006/relationships/oleObject" Target="../embeddings/oleObject230.bin"/><Relationship Id="rId5" Type="http://schemas.openxmlformats.org/officeDocument/2006/relationships/oleObject" Target="../embeddings/oleObject227.bin"/><Relationship Id="rId10" Type="http://schemas.openxmlformats.org/officeDocument/2006/relationships/image" Target="../media/image226.wmf"/><Relationship Id="rId4" Type="http://schemas.openxmlformats.org/officeDocument/2006/relationships/image" Target="../media/image223.wmf"/><Relationship Id="rId9" Type="http://schemas.openxmlformats.org/officeDocument/2006/relationships/oleObject" Target="../embeddings/oleObject229.bin"/><Relationship Id="rId14" Type="http://schemas.openxmlformats.org/officeDocument/2006/relationships/image" Target="../media/image228.wmf"/></Relationships>
</file>

<file path=ppt/slides/_rels/slide121.xml.rels><?xml version="1.0" encoding="UTF-8" standalone="yes"?>
<Relationships xmlns="http://schemas.openxmlformats.org/package/2006/relationships"><Relationship Id="rId8" Type="http://schemas.openxmlformats.org/officeDocument/2006/relationships/image" Target="../media/image231.wmf"/><Relationship Id="rId3" Type="http://schemas.openxmlformats.org/officeDocument/2006/relationships/oleObject" Target="../embeddings/oleObject232.bin"/><Relationship Id="rId7" Type="http://schemas.openxmlformats.org/officeDocument/2006/relationships/oleObject" Target="../embeddings/oleObject234.bin"/><Relationship Id="rId2" Type="http://schemas.openxmlformats.org/officeDocument/2006/relationships/slideLayout" Target="../slideLayouts/slideLayout64.xml"/><Relationship Id="rId1" Type="http://schemas.openxmlformats.org/officeDocument/2006/relationships/vmlDrawing" Target="../drawings/vmlDrawing62.vml"/><Relationship Id="rId6" Type="http://schemas.openxmlformats.org/officeDocument/2006/relationships/image" Target="../media/image230.wmf"/><Relationship Id="rId5" Type="http://schemas.openxmlformats.org/officeDocument/2006/relationships/oleObject" Target="../embeddings/oleObject233.bin"/><Relationship Id="rId10" Type="http://schemas.openxmlformats.org/officeDocument/2006/relationships/image" Target="../media/image232.wmf"/><Relationship Id="rId4" Type="http://schemas.openxmlformats.org/officeDocument/2006/relationships/image" Target="../media/image229.wmf"/><Relationship Id="rId9" Type="http://schemas.openxmlformats.org/officeDocument/2006/relationships/oleObject" Target="../embeddings/oleObject235.bin"/></Relationships>
</file>

<file path=ppt/slides/_rels/slide122.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63.xml"/></Relationships>
</file>

<file path=ppt/slides/_rels/slide123.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image" Target="../media/image383.png"/><Relationship Id="rId1" Type="http://schemas.openxmlformats.org/officeDocument/2006/relationships/slideLayout" Target="../slideLayouts/slideLayout63.xml"/><Relationship Id="rId5" Type="http://schemas.openxmlformats.org/officeDocument/2006/relationships/image" Target="../media/image294.png"/><Relationship Id="rId4" Type="http://schemas.openxmlformats.org/officeDocument/2006/relationships/image" Target="../media/image385.png"/></Relationships>
</file>

<file path=ppt/slides/_rels/slide124.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image" Target="../media/image295.png"/><Relationship Id="rId1" Type="http://schemas.openxmlformats.org/officeDocument/2006/relationships/slideLayout" Target="../slideLayouts/slideLayout63.xml"/><Relationship Id="rId4" Type="http://schemas.openxmlformats.org/officeDocument/2006/relationships/image" Target="../media/image297.png"/></Relationships>
</file>

<file path=ppt/slides/_rels/slide125.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image" Target="../media/image298.png"/><Relationship Id="rId1" Type="http://schemas.openxmlformats.org/officeDocument/2006/relationships/slideLayout" Target="../slideLayouts/slideLayout63.xml"/><Relationship Id="rId4" Type="http://schemas.openxmlformats.org/officeDocument/2006/relationships/image" Target="../media/image300.png"/></Relationships>
</file>

<file path=ppt/slides/_rels/slide126.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63.xml"/></Relationships>
</file>

<file path=ppt/slides/_rels/slide127.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6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29.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63.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5.bin"/><Relationship Id="rId7" Type="http://schemas.openxmlformats.org/officeDocument/2006/relationships/image" Target="../media/image40.png"/><Relationship Id="rId2" Type="http://schemas.openxmlformats.org/officeDocument/2006/relationships/slideLayout" Target="../slideLayouts/slideLayout18.xml"/><Relationship Id="rId1" Type="http://schemas.openxmlformats.org/officeDocument/2006/relationships/vmlDrawing" Target="../drawings/vmlDrawing4.vml"/><Relationship Id="rId6" Type="http://schemas.openxmlformats.org/officeDocument/2006/relationships/image" Target="../media/image16.wmf"/><Relationship Id="rId5" Type="http://schemas.openxmlformats.org/officeDocument/2006/relationships/oleObject" Target="../embeddings/oleObject16.bin"/><Relationship Id="rId4" Type="http://schemas.openxmlformats.org/officeDocument/2006/relationships/image" Target="../media/image15.wmf"/></Relationships>
</file>

<file path=ppt/slides/_rels/slide130.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63.xml"/></Relationships>
</file>

<file path=ppt/slides/_rels/slide131.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image" Target="../media/image305.png"/><Relationship Id="rId1" Type="http://schemas.openxmlformats.org/officeDocument/2006/relationships/slideLayout" Target="../slideLayouts/slideLayout64.xml"/><Relationship Id="rId4" Type="http://schemas.openxmlformats.org/officeDocument/2006/relationships/image" Target="../media/image307.png"/></Relationships>
</file>

<file path=ppt/slides/_rels/slide132.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64.xml"/></Relationships>
</file>

<file path=ppt/slides/_rels/slide13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9.png"/><Relationship Id="rId1" Type="http://schemas.openxmlformats.org/officeDocument/2006/relationships/slideLayout" Target="../slideLayouts/slideLayout64.xml"/></Relationships>
</file>

<file path=ppt/slides/_rels/slide134.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image" Target="../media/image311.png"/><Relationship Id="rId1" Type="http://schemas.openxmlformats.org/officeDocument/2006/relationships/slideLayout" Target="../slideLayouts/slideLayout64.xml"/></Relationships>
</file>

<file path=ppt/slides/_rels/slide135.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313.png"/><Relationship Id="rId1" Type="http://schemas.openxmlformats.org/officeDocument/2006/relationships/slideLayout" Target="../slideLayouts/slideLayout6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37.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64.xml"/></Relationships>
</file>

<file path=ppt/slides/_rels/slide138.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image" Target="../media/image316.png"/><Relationship Id="rId1" Type="http://schemas.openxmlformats.org/officeDocument/2006/relationships/slideLayout" Target="../slideLayouts/slideLayout64.xml"/></Relationships>
</file>

<file path=ppt/slides/_rels/slide139.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image" Target="../media/image318.png"/><Relationship Id="rId1" Type="http://schemas.openxmlformats.org/officeDocument/2006/relationships/slideLayout" Target="../slideLayouts/slideLayout64.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21.wmf"/><Relationship Id="rId3" Type="http://schemas.openxmlformats.org/officeDocument/2006/relationships/notesSlide" Target="../notesSlides/notesSlide7.xml"/><Relationship Id="rId7" Type="http://schemas.openxmlformats.org/officeDocument/2006/relationships/image" Target="../media/image18.wmf"/><Relationship Id="rId12" Type="http://schemas.openxmlformats.org/officeDocument/2006/relationships/oleObject" Target="../embeddings/oleObject21.bin"/><Relationship Id="rId2" Type="http://schemas.openxmlformats.org/officeDocument/2006/relationships/slideLayout" Target="../slideLayouts/slideLayout18.xml"/><Relationship Id="rId1" Type="http://schemas.openxmlformats.org/officeDocument/2006/relationships/vmlDrawing" Target="../drawings/vmlDrawing5.vml"/><Relationship Id="rId6" Type="http://schemas.openxmlformats.org/officeDocument/2006/relationships/oleObject" Target="../embeddings/oleObject18.bin"/><Relationship Id="rId11" Type="http://schemas.openxmlformats.org/officeDocument/2006/relationships/image" Target="../media/image20.wmf"/><Relationship Id="rId5" Type="http://schemas.openxmlformats.org/officeDocument/2006/relationships/image" Target="../media/image17.wmf"/><Relationship Id="rId15" Type="http://schemas.openxmlformats.org/officeDocument/2006/relationships/image" Target="../media/image22.wmf"/><Relationship Id="rId10" Type="http://schemas.openxmlformats.org/officeDocument/2006/relationships/oleObject" Target="../embeddings/oleObject20.bin"/><Relationship Id="rId4" Type="http://schemas.openxmlformats.org/officeDocument/2006/relationships/oleObject" Target="../embeddings/oleObject17.bin"/><Relationship Id="rId9" Type="http://schemas.openxmlformats.org/officeDocument/2006/relationships/image" Target="../media/image19.wmf"/><Relationship Id="rId14" Type="http://schemas.openxmlformats.org/officeDocument/2006/relationships/oleObject" Target="../embeddings/oleObject22.bin"/></Relationships>
</file>

<file path=ppt/slides/_rels/slide140.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20.png"/><Relationship Id="rId1" Type="http://schemas.openxmlformats.org/officeDocument/2006/relationships/slideLayout" Target="../slideLayouts/slideLayout6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42.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322.png"/><Relationship Id="rId1" Type="http://schemas.openxmlformats.org/officeDocument/2006/relationships/slideLayout" Target="../slideLayouts/slideLayout64.xml"/></Relationships>
</file>

<file path=ppt/slides/_rels/slide143.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image" Target="../media/image324.png"/><Relationship Id="rId1" Type="http://schemas.openxmlformats.org/officeDocument/2006/relationships/slideLayout" Target="../slideLayouts/slideLayout64.xml"/><Relationship Id="rId5" Type="http://schemas.openxmlformats.org/officeDocument/2006/relationships/image" Target="../media/image327.png"/><Relationship Id="rId4" Type="http://schemas.openxmlformats.org/officeDocument/2006/relationships/image" Target="../media/image326.png"/></Relationships>
</file>

<file path=ppt/slides/_rels/slide144.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8.png"/><Relationship Id="rId1" Type="http://schemas.openxmlformats.org/officeDocument/2006/relationships/slideLayout" Target="../slideLayouts/slideLayout64.xml"/></Relationships>
</file>

<file path=ppt/slides/_rels/slide145.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image" Target="../media/image330.png"/><Relationship Id="rId1" Type="http://schemas.openxmlformats.org/officeDocument/2006/relationships/slideLayout" Target="../slideLayouts/slideLayout64.xml"/><Relationship Id="rId4" Type="http://schemas.openxmlformats.org/officeDocument/2006/relationships/image" Target="../media/image334.png"/></Relationships>
</file>

<file path=ppt/slides/_rels/slide146.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image" Target="../media/image335.png"/><Relationship Id="rId1" Type="http://schemas.openxmlformats.org/officeDocument/2006/relationships/slideLayout" Target="../slideLayouts/slideLayout64.xml"/><Relationship Id="rId4" Type="http://schemas.openxmlformats.org/officeDocument/2006/relationships/image" Target="../media/image337.png"/></Relationships>
</file>

<file path=ppt/slides/_rels/slide147.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image" Target="../media/image338.png"/><Relationship Id="rId1" Type="http://schemas.openxmlformats.org/officeDocument/2006/relationships/slideLayout" Target="../slideLayouts/slideLayout64.xml"/></Relationships>
</file>

<file path=ppt/slides/_rels/slide148.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slideLayout" Target="../slideLayouts/slideLayout64.xml"/><Relationship Id="rId1" Type="http://schemas.openxmlformats.org/officeDocument/2006/relationships/vmlDrawing" Target="../drawings/vmlDrawing63.vml"/><Relationship Id="rId6" Type="http://schemas.openxmlformats.org/officeDocument/2006/relationships/image" Target="../media/image233.wmf"/><Relationship Id="rId5" Type="http://schemas.openxmlformats.org/officeDocument/2006/relationships/oleObject" Target="../embeddings/oleObject236.bin"/><Relationship Id="rId4" Type="http://schemas.openxmlformats.org/officeDocument/2006/relationships/image" Target="../media/image341.png"/></Relationships>
</file>

<file path=ppt/slides/_rels/slide149.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image" Target="../media/image425.png"/><Relationship Id="rId1" Type="http://schemas.openxmlformats.org/officeDocument/2006/relationships/slideLayout" Target="../slideLayouts/slideLayout64.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25.bin"/><Relationship Id="rId13" Type="http://schemas.openxmlformats.org/officeDocument/2006/relationships/oleObject" Target="../embeddings/oleObject27.bin"/><Relationship Id="rId3" Type="http://schemas.openxmlformats.org/officeDocument/2006/relationships/notesSlide" Target="../notesSlides/notesSlide8.xml"/><Relationship Id="rId7" Type="http://schemas.openxmlformats.org/officeDocument/2006/relationships/image" Target="../media/image24.wmf"/><Relationship Id="rId12" Type="http://schemas.openxmlformats.org/officeDocument/2006/relationships/image" Target="../media/image26.wmf"/><Relationship Id="rId2" Type="http://schemas.openxmlformats.org/officeDocument/2006/relationships/slideLayout" Target="../slideLayouts/slideLayout18.xml"/><Relationship Id="rId1" Type="http://schemas.openxmlformats.org/officeDocument/2006/relationships/vmlDrawing" Target="../drawings/vmlDrawing6.vml"/><Relationship Id="rId6" Type="http://schemas.openxmlformats.org/officeDocument/2006/relationships/oleObject" Target="../embeddings/oleObject24.bin"/><Relationship Id="rId11" Type="http://schemas.openxmlformats.org/officeDocument/2006/relationships/oleObject" Target="../embeddings/oleObject26.bin"/><Relationship Id="rId5" Type="http://schemas.openxmlformats.org/officeDocument/2006/relationships/image" Target="../media/image23.wmf"/><Relationship Id="rId10" Type="http://schemas.openxmlformats.org/officeDocument/2006/relationships/image" Target="../media/image50.png"/><Relationship Id="rId4" Type="http://schemas.openxmlformats.org/officeDocument/2006/relationships/oleObject" Target="../embeddings/oleObject23.bin"/><Relationship Id="rId9" Type="http://schemas.openxmlformats.org/officeDocument/2006/relationships/image" Target="../media/image25.wmf"/><Relationship Id="rId14" Type="http://schemas.openxmlformats.org/officeDocument/2006/relationships/image" Target="../media/image27.wmf"/></Relationships>
</file>

<file path=ppt/slides/_rels/slide150.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image" Target="../media/image343.png"/><Relationship Id="rId1" Type="http://schemas.openxmlformats.org/officeDocument/2006/relationships/slideLayout" Target="../slideLayouts/slideLayout64.xml"/></Relationships>
</file>

<file path=ppt/slides/_rels/slide151.xml.rels><?xml version="1.0" encoding="UTF-8" standalone="yes"?>
<Relationships xmlns="http://schemas.openxmlformats.org/package/2006/relationships"><Relationship Id="rId3" Type="http://schemas.openxmlformats.org/officeDocument/2006/relationships/image" Target="../media/image1610.png"/><Relationship Id="rId2" Type="http://schemas.openxmlformats.org/officeDocument/2006/relationships/image" Target="../media/image345.png"/><Relationship Id="rId1" Type="http://schemas.openxmlformats.org/officeDocument/2006/relationships/slideLayout" Target="../slideLayouts/slideLayout64.xml"/><Relationship Id="rId4" Type="http://schemas.openxmlformats.org/officeDocument/2006/relationships/image" Target="../media/image2000.png"/></Relationships>
</file>

<file path=ppt/slides/_rels/slide152.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image" Target="../media/image346.png"/><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7.xml"/><Relationship Id="rId1" Type="http://schemas.openxmlformats.org/officeDocument/2006/relationships/vmlDrawing" Target="../drawings/vmlDrawing7.vml"/><Relationship Id="rId6" Type="http://schemas.openxmlformats.org/officeDocument/2006/relationships/image" Target="../media/image58.png"/><Relationship Id="rId5" Type="http://schemas.openxmlformats.org/officeDocument/2006/relationships/image" Target="../media/image28.wmf"/><Relationship Id="rId4" Type="http://schemas.openxmlformats.org/officeDocument/2006/relationships/oleObject" Target="../embeddings/oleObject28.bin"/></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0.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8.xml"/><Relationship Id="rId5" Type="http://schemas.openxmlformats.org/officeDocument/2006/relationships/image" Target="../media/image71.png"/><Relationship Id="rId4" Type="http://schemas.openxmlformats.org/officeDocument/2006/relationships/image" Target="../media/image70.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8.xml"/><Relationship Id="rId5" Type="http://schemas.openxmlformats.org/officeDocument/2006/relationships/image" Target="../media/image41.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9.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notesSlide" Target="../notesSlides/notesSlide16.xml"/><Relationship Id="rId7" Type="http://schemas.openxmlformats.org/officeDocument/2006/relationships/oleObject" Target="../embeddings/oleObject30.bin"/><Relationship Id="rId12" Type="http://schemas.openxmlformats.org/officeDocument/2006/relationships/image" Target="../media/image35.wmf"/><Relationship Id="rId2" Type="http://schemas.openxmlformats.org/officeDocument/2006/relationships/slideLayout" Target="../slideLayouts/slideLayout17.xml"/><Relationship Id="rId1" Type="http://schemas.openxmlformats.org/officeDocument/2006/relationships/vmlDrawing" Target="../drawings/vmlDrawing8.vml"/><Relationship Id="rId6" Type="http://schemas.openxmlformats.org/officeDocument/2006/relationships/image" Target="../media/image32.wmf"/><Relationship Id="rId11" Type="http://schemas.openxmlformats.org/officeDocument/2006/relationships/oleObject" Target="../embeddings/oleObject32.bin"/><Relationship Id="rId5" Type="http://schemas.openxmlformats.org/officeDocument/2006/relationships/oleObject" Target="../embeddings/oleObject29.bin"/><Relationship Id="rId10" Type="http://schemas.openxmlformats.org/officeDocument/2006/relationships/image" Target="../media/image34.wmf"/><Relationship Id="rId4" Type="http://schemas.openxmlformats.org/officeDocument/2006/relationships/image" Target="../media/image79.png"/><Relationship Id="rId9" Type="http://schemas.openxmlformats.org/officeDocument/2006/relationships/oleObject" Target="../embeddings/oleObject31.bin"/></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7.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oleObject" Target="../embeddings/oleObject33.bin"/><Relationship Id="rId7" Type="http://schemas.openxmlformats.org/officeDocument/2006/relationships/oleObject" Target="../embeddings/oleObject35.bin"/><Relationship Id="rId2" Type="http://schemas.openxmlformats.org/officeDocument/2006/relationships/slideLayout" Target="../slideLayouts/slideLayout18.xml"/><Relationship Id="rId1" Type="http://schemas.openxmlformats.org/officeDocument/2006/relationships/vmlDrawing" Target="../drawings/vmlDrawing9.vml"/><Relationship Id="rId6" Type="http://schemas.openxmlformats.org/officeDocument/2006/relationships/image" Target="../media/image37.wmf"/><Relationship Id="rId5" Type="http://schemas.openxmlformats.org/officeDocument/2006/relationships/oleObject" Target="../embeddings/oleObject34.bin"/><Relationship Id="rId10" Type="http://schemas.openxmlformats.org/officeDocument/2006/relationships/image" Target="../media/image39.wmf"/><Relationship Id="rId4" Type="http://schemas.openxmlformats.org/officeDocument/2006/relationships/image" Target="../media/image36.wmf"/><Relationship Id="rId9" Type="http://schemas.openxmlformats.org/officeDocument/2006/relationships/oleObject" Target="../embeddings/oleObject36.bin"/></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39.bin"/><Relationship Id="rId3" Type="http://schemas.openxmlformats.org/officeDocument/2006/relationships/oleObject" Target="../embeddings/oleObject37.bin"/><Relationship Id="rId7" Type="http://schemas.openxmlformats.org/officeDocument/2006/relationships/image" Target="../media/image90.png"/><Relationship Id="rId12" Type="http://schemas.openxmlformats.org/officeDocument/2006/relationships/image" Target="../media/image93.png"/><Relationship Id="rId2" Type="http://schemas.openxmlformats.org/officeDocument/2006/relationships/slideLayout" Target="../slideLayouts/slideLayout18.xml"/><Relationship Id="rId1" Type="http://schemas.openxmlformats.org/officeDocument/2006/relationships/vmlDrawing" Target="../drawings/vmlDrawing10.vml"/><Relationship Id="rId6" Type="http://schemas.openxmlformats.org/officeDocument/2006/relationships/image" Target="../media/image41.wmf"/><Relationship Id="rId11" Type="http://schemas.openxmlformats.org/officeDocument/2006/relationships/image" Target="../media/image43.wmf"/><Relationship Id="rId5" Type="http://schemas.openxmlformats.org/officeDocument/2006/relationships/oleObject" Target="../embeddings/oleObject38.bin"/><Relationship Id="rId10" Type="http://schemas.openxmlformats.org/officeDocument/2006/relationships/oleObject" Target="../embeddings/oleObject40.bin"/><Relationship Id="rId4" Type="http://schemas.openxmlformats.org/officeDocument/2006/relationships/image" Target="../media/image40.wmf"/><Relationship Id="rId9" Type="http://schemas.openxmlformats.org/officeDocument/2006/relationships/image" Target="../media/image42.wmf"/></Relationships>
</file>

<file path=ppt/slides/_rels/slide32.xml.rels><?xml version="1.0" encoding="UTF-8" standalone="yes"?>
<Relationships xmlns="http://schemas.openxmlformats.org/package/2006/relationships"><Relationship Id="rId8" Type="http://schemas.openxmlformats.org/officeDocument/2006/relationships/image" Target="../media/image46.wmf"/><Relationship Id="rId3" Type="http://schemas.openxmlformats.org/officeDocument/2006/relationships/oleObject" Target="../embeddings/oleObject41.bin"/><Relationship Id="rId7" Type="http://schemas.openxmlformats.org/officeDocument/2006/relationships/oleObject" Target="../embeddings/oleObject43.bin"/><Relationship Id="rId2" Type="http://schemas.openxmlformats.org/officeDocument/2006/relationships/slideLayout" Target="../slideLayouts/slideLayout18.xml"/><Relationship Id="rId1" Type="http://schemas.openxmlformats.org/officeDocument/2006/relationships/vmlDrawing" Target="../drawings/vmlDrawing11.vml"/><Relationship Id="rId6" Type="http://schemas.openxmlformats.org/officeDocument/2006/relationships/image" Target="../media/image45.wmf"/><Relationship Id="rId5" Type="http://schemas.openxmlformats.org/officeDocument/2006/relationships/oleObject" Target="../embeddings/oleObject42.bin"/><Relationship Id="rId10" Type="http://schemas.openxmlformats.org/officeDocument/2006/relationships/image" Target="../media/image47.wmf"/><Relationship Id="rId4" Type="http://schemas.openxmlformats.org/officeDocument/2006/relationships/image" Target="../media/image44.wmf"/><Relationship Id="rId9" Type="http://schemas.openxmlformats.org/officeDocument/2006/relationships/oleObject" Target="../embeddings/oleObject44.bin"/></Relationships>
</file>

<file path=ppt/slides/_rels/slide3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notesSlide" Target="../notesSlides/notesSlide17.xml"/><Relationship Id="rId7" Type="http://schemas.openxmlformats.org/officeDocument/2006/relationships/image" Target="../media/image49.wmf"/><Relationship Id="rId2" Type="http://schemas.openxmlformats.org/officeDocument/2006/relationships/slideLayout" Target="../slideLayouts/slideLayout18.xml"/><Relationship Id="rId1" Type="http://schemas.openxmlformats.org/officeDocument/2006/relationships/vmlDrawing" Target="../drawings/vmlDrawing12.vml"/><Relationship Id="rId6" Type="http://schemas.openxmlformats.org/officeDocument/2006/relationships/oleObject" Target="../embeddings/oleObject46.bin"/><Relationship Id="rId5" Type="http://schemas.openxmlformats.org/officeDocument/2006/relationships/image" Target="../media/image48.wmf"/><Relationship Id="rId4" Type="http://schemas.openxmlformats.org/officeDocument/2006/relationships/oleObject" Target="../embeddings/oleObject45.bin"/><Relationship Id="rId9" Type="http://schemas.openxmlformats.org/officeDocument/2006/relationships/image" Target="../media/image101.png"/></Relationships>
</file>

<file path=ppt/slides/_rels/slide3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47.bin"/><Relationship Id="rId7" Type="http://schemas.openxmlformats.org/officeDocument/2006/relationships/image" Target="../media/image105.png"/><Relationship Id="rId2" Type="http://schemas.openxmlformats.org/officeDocument/2006/relationships/slideLayout" Target="../slideLayouts/slideLayout18.xml"/><Relationship Id="rId1" Type="http://schemas.openxmlformats.org/officeDocument/2006/relationships/vmlDrawing" Target="../drawings/vmlDrawing13.vml"/><Relationship Id="rId6" Type="http://schemas.openxmlformats.org/officeDocument/2006/relationships/image" Target="../media/image51.wmf"/><Relationship Id="rId5" Type="http://schemas.openxmlformats.org/officeDocument/2006/relationships/oleObject" Target="../embeddings/oleObject48.bin"/><Relationship Id="rId4" Type="http://schemas.openxmlformats.org/officeDocument/2006/relationships/image" Target="../media/image50.wm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108.png"/><Relationship Id="rId2" Type="http://schemas.openxmlformats.org/officeDocument/2006/relationships/slideLayout" Target="../slideLayouts/slideLayout18.xml"/><Relationship Id="rId1" Type="http://schemas.openxmlformats.org/officeDocument/2006/relationships/vmlDrawing" Target="../drawings/vmlDrawing14.vml"/><Relationship Id="rId6" Type="http://schemas.openxmlformats.org/officeDocument/2006/relationships/image" Target="../media/image107.png"/><Relationship Id="rId5" Type="http://schemas.openxmlformats.org/officeDocument/2006/relationships/image" Target="../media/image52.wmf"/><Relationship Id="rId4" Type="http://schemas.openxmlformats.org/officeDocument/2006/relationships/oleObject" Target="../embeddings/oleObject49.bin"/></Relationships>
</file>

<file path=ppt/slides/_rels/slide37.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54.wmf"/><Relationship Id="rId2" Type="http://schemas.openxmlformats.org/officeDocument/2006/relationships/slideLayout" Target="../slideLayouts/slideLayout17.xml"/><Relationship Id="rId1" Type="http://schemas.openxmlformats.org/officeDocument/2006/relationships/vmlDrawing" Target="../drawings/vmlDrawing15.vml"/><Relationship Id="rId6" Type="http://schemas.openxmlformats.org/officeDocument/2006/relationships/oleObject" Target="../embeddings/oleObject51.bin"/><Relationship Id="rId5" Type="http://schemas.openxmlformats.org/officeDocument/2006/relationships/image" Target="../media/image53.wmf"/><Relationship Id="rId4" Type="http://schemas.openxmlformats.org/officeDocument/2006/relationships/oleObject" Target="../embeddings/oleObject50.bin"/></Relationships>
</file>

<file path=ppt/slides/_rels/slide38.xml.rels><?xml version="1.0" encoding="UTF-8" standalone="yes"?>
<Relationships xmlns="http://schemas.openxmlformats.org/package/2006/relationships"><Relationship Id="rId8" Type="http://schemas.openxmlformats.org/officeDocument/2006/relationships/image" Target="../media/image57.wmf"/><Relationship Id="rId3" Type="http://schemas.openxmlformats.org/officeDocument/2006/relationships/oleObject" Target="../embeddings/oleObject52.bin"/><Relationship Id="rId7" Type="http://schemas.openxmlformats.org/officeDocument/2006/relationships/oleObject" Target="../embeddings/oleObject54.bin"/><Relationship Id="rId2" Type="http://schemas.openxmlformats.org/officeDocument/2006/relationships/slideLayout" Target="../slideLayouts/slideLayout18.xml"/><Relationship Id="rId1" Type="http://schemas.openxmlformats.org/officeDocument/2006/relationships/vmlDrawing" Target="../drawings/vmlDrawing16.vml"/><Relationship Id="rId6" Type="http://schemas.openxmlformats.org/officeDocument/2006/relationships/image" Target="../media/image56.wmf"/><Relationship Id="rId5" Type="http://schemas.openxmlformats.org/officeDocument/2006/relationships/oleObject" Target="../embeddings/oleObject53.bin"/><Relationship Id="rId10" Type="http://schemas.openxmlformats.org/officeDocument/2006/relationships/image" Target="../media/image58.wmf"/><Relationship Id="rId4" Type="http://schemas.openxmlformats.org/officeDocument/2006/relationships/image" Target="../media/image55.wmf"/><Relationship Id="rId9" Type="http://schemas.openxmlformats.org/officeDocument/2006/relationships/oleObject" Target="../embeddings/oleObject55.bin"/></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18.xml"/><Relationship Id="rId1" Type="http://schemas.openxmlformats.org/officeDocument/2006/relationships/vmlDrawing" Target="../drawings/vmlDrawing17.vml"/><Relationship Id="rId6" Type="http://schemas.openxmlformats.org/officeDocument/2006/relationships/image" Target="../media/image60.wmf"/><Relationship Id="rId5" Type="http://schemas.openxmlformats.org/officeDocument/2006/relationships/oleObject" Target="../embeddings/oleObject57.bin"/><Relationship Id="rId4" Type="http://schemas.openxmlformats.org/officeDocument/2006/relationships/image" Target="../media/image59.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60.bin"/><Relationship Id="rId3" Type="http://schemas.openxmlformats.org/officeDocument/2006/relationships/notesSlide" Target="../notesSlides/notesSlide20.xml"/><Relationship Id="rId7" Type="http://schemas.openxmlformats.org/officeDocument/2006/relationships/image" Target="../media/image62.wmf"/><Relationship Id="rId2" Type="http://schemas.openxmlformats.org/officeDocument/2006/relationships/slideLayout" Target="../slideLayouts/slideLayout18.xml"/><Relationship Id="rId1" Type="http://schemas.openxmlformats.org/officeDocument/2006/relationships/vmlDrawing" Target="../drawings/vmlDrawing18.vml"/><Relationship Id="rId6" Type="http://schemas.openxmlformats.org/officeDocument/2006/relationships/oleObject" Target="../embeddings/oleObject59.bin"/><Relationship Id="rId11" Type="http://schemas.openxmlformats.org/officeDocument/2006/relationships/image" Target="../media/image64.wmf"/><Relationship Id="rId5" Type="http://schemas.openxmlformats.org/officeDocument/2006/relationships/image" Target="../media/image61.wmf"/><Relationship Id="rId10" Type="http://schemas.openxmlformats.org/officeDocument/2006/relationships/oleObject" Target="../embeddings/oleObject61.bin"/><Relationship Id="rId4" Type="http://schemas.openxmlformats.org/officeDocument/2006/relationships/oleObject" Target="../embeddings/oleObject58.bin"/><Relationship Id="rId9" Type="http://schemas.openxmlformats.org/officeDocument/2006/relationships/image" Target="../media/image63.wmf"/></Relationships>
</file>

<file path=ppt/slides/_rels/slide41.xml.rels><?xml version="1.0" encoding="UTF-8" standalone="yes"?>
<Relationships xmlns="http://schemas.openxmlformats.org/package/2006/relationships"><Relationship Id="rId8" Type="http://schemas.openxmlformats.org/officeDocument/2006/relationships/image" Target="../media/image67.wmf"/><Relationship Id="rId3" Type="http://schemas.openxmlformats.org/officeDocument/2006/relationships/oleObject" Target="../embeddings/oleObject62.bin"/><Relationship Id="rId7" Type="http://schemas.openxmlformats.org/officeDocument/2006/relationships/oleObject" Target="../embeddings/oleObject64.bin"/><Relationship Id="rId2" Type="http://schemas.openxmlformats.org/officeDocument/2006/relationships/slideLayout" Target="../slideLayouts/slideLayout18.xml"/><Relationship Id="rId1" Type="http://schemas.openxmlformats.org/officeDocument/2006/relationships/vmlDrawing" Target="../drawings/vmlDrawing19.vml"/><Relationship Id="rId6" Type="http://schemas.openxmlformats.org/officeDocument/2006/relationships/image" Target="../media/image66.wmf"/><Relationship Id="rId5" Type="http://schemas.openxmlformats.org/officeDocument/2006/relationships/oleObject" Target="../embeddings/oleObject63.bin"/><Relationship Id="rId4" Type="http://schemas.openxmlformats.org/officeDocument/2006/relationships/image" Target="../media/image65.wmf"/></Relationships>
</file>

<file path=ppt/slides/_rels/slide42.xml.rels><?xml version="1.0" encoding="UTF-8" standalone="yes"?>
<Relationships xmlns="http://schemas.openxmlformats.org/package/2006/relationships"><Relationship Id="rId8" Type="http://schemas.openxmlformats.org/officeDocument/2006/relationships/image" Target="../media/image70.wmf"/><Relationship Id="rId3" Type="http://schemas.openxmlformats.org/officeDocument/2006/relationships/oleObject" Target="../embeddings/oleObject65.bin"/><Relationship Id="rId7" Type="http://schemas.openxmlformats.org/officeDocument/2006/relationships/oleObject" Target="../embeddings/oleObject67.bin"/><Relationship Id="rId12" Type="http://schemas.openxmlformats.org/officeDocument/2006/relationships/image" Target="../media/image72.wmf"/><Relationship Id="rId2" Type="http://schemas.openxmlformats.org/officeDocument/2006/relationships/slideLayout" Target="../slideLayouts/slideLayout18.xml"/><Relationship Id="rId1" Type="http://schemas.openxmlformats.org/officeDocument/2006/relationships/vmlDrawing" Target="../drawings/vmlDrawing20.vml"/><Relationship Id="rId6" Type="http://schemas.openxmlformats.org/officeDocument/2006/relationships/image" Target="../media/image69.wmf"/><Relationship Id="rId11" Type="http://schemas.openxmlformats.org/officeDocument/2006/relationships/oleObject" Target="../embeddings/oleObject69.bin"/><Relationship Id="rId5" Type="http://schemas.openxmlformats.org/officeDocument/2006/relationships/oleObject" Target="../embeddings/oleObject66.bin"/><Relationship Id="rId10" Type="http://schemas.openxmlformats.org/officeDocument/2006/relationships/image" Target="../media/image71.wmf"/><Relationship Id="rId4" Type="http://schemas.openxmlformats.org/officeDocument/2006/relationships/image" Target="../media/image68.wmf"/><Relationship Id="rId9" Type="http://schemas.openxmlformats.org/officeDocument/2006/relationships/oleObject" Target="../embeddings/oleObject68.bin"/></Relationships>
</file>

<file path=ppt/slides/_rels/slide43.xml.rels><?xml version="1.0" encoding="UTF-8" standalone="yes"?>
<Relationships xmlns="http://schemas.openxmlformats.org/package/2006/relationships"><Relationship Id="rId8" Type="http://schemas.openxmlformats.org/officeDocument/2006/relationships/image" Target="../media/image74.emf"/><Relationship Id="rId3" Type="http://schemas.openxmlformats.org/officeDocument/2006/relationships/oleObject" Target="../embeddings/oleObject70.bin"/><Relationship Id="rId7" Type="http://schemas.openxmlformats.org/officeDocument/2006/relationships/oleObject" Target="../embeddings/oleObject72.bin"/><Relationship Id="rId2" Type="http://schemas.openxmlformats.org/officeDocument/2006/relationships/slideLayout" Target="../slideLayouts/slideLayout18.xml"/><Relationship Id="rId1" Type="http://schemas.openxmlformats.org/officeDocument/2006/relationships/vmlDrawing" Target="../drawings/vmlDrawing21.vml"/><Relationship Id="rId6" Type="http://schemas.openxmlformats.org/officeDocument/2006/relationships/image" Target="../media/image73.wmf"/><Relationship Id="rId5" Type="http://schemas.openxmlformats.org/officeDocument/2006/relationships/oleObject" Target="../embeddings/oleObject71.bin"/><Relationship Id="rId10" Type="http://schemas.openxmlformats.org/officeDocument/2006/relationships/image" Target="../media/image75.emf"/><Relationship Id="rId4" Type="http://schemas.openxmlformats.org/officeDocument/2006/relationships/image" Target="../media/image72.wmf"/><Relationship Id="rId9" Type="http://schemas.openxmlformats.org/officeDocument/2006/relationships/oleObject" Target="../embeddings/oleObject73.bin"/></Relationships>
</file>

<file path=ppt/slides/_rels/slide4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33.png"/><Relationship Id="rId1" Type="http://schemas.openxmlformats.org/officeDocument/2006/relationships/slideLayout" Target="../slideLayouts/slideLayout18.xml"/><Relationship Id="rId4" Type="http://schemas.openxmlformats.org/officeDocument/2006/relationships/image" Target="../media/image89.png"/></Relationships>
</file>

<file path=ppt/slides/_rels/slide4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47.xml"/></Relationships>
</file>

<file path=ppt/slides/_rels/slide4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1.xml"/><Relationship Id="rId1" Type="http://schemas.openxmlformats.org/officeDocument/2006/relationships/slideLayout" Target="../slideLayouts/slideLayout63.xml"/></Relationships>
</file>

<file path=ppt/slides/_rels/slide4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2.xml"/><Relationship Id="rId1" Type="http://schemas.openxmlformats.org/officeDocument/2006/relationships/slideLayout" Target="../slideLayouts/slideLayout63.xml"/><Relationship Id="rId5" Type="http://schemas.openxmlformats.org/officeDocument/2006/relationships/image" Target="../media/image142.png"/><Relationship Id="rId4" Type="http://schemas.openxmlformats.org/officeDocument/2006/relationships/image" Target="../media/image14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43.png"/><Relationship Id="rId1" Type="http://schemas.openxmlformats.org/officeDocument/2006/relationships/slideLayout" Target="../slideLayouts/slideLayout64.xml"/></Relationships>
</file>

<file path=ppt/slides/_rels/slide51.xml.rels><?xml version="1.0" encoding="UTF-8" standalone="yes"?>
<Relationships xmlns="http://schemas.openxmlformats.org/package/2006/relationships"><Relationship Id="rId8" Type="http://schemas.openxmlformats.org/officeDocument/2006/relationships/image" Target="../media/image78.wmf"/><Relationship Id="rId13" Type="http://schemas.openxmlformats.org/officeDocument/2006/relationships/oleObject" Target="../embeddings/oleObject79.bin"/><Relationship Id="rId18" Type="http://schemas.openxmlformats.org/officeDocument/2006/relationships/image" Target="../media/image83.wmf"/><Relationship Id="rId3" Type="http://schemas.openxmlformats.org/officeDocument/2006/relationships/oleObject" Target="../embeddings/oleObject74.bin"/><Relationship Id="rId7" Type="http://schemas.openxmlformats.org/officeDocument/2006/relationships/oleObject" Target="../embeddings/oleObject76.bin"/><Relationship Id="rId12" Type="http://schemas.openxmlformats.org/officeDocument/2006/relationships/image" Target="../media/image80.wmf"/><Relationship Id="rId17" Type="http://schemas.openxmlformats.org/officeDocument/2006/relationships/oleObject" Target="../embeddings/oleObject81.bin"/><Relationship Id="rId2" Type="http://schemas.openxmlformats.org/officeDocument/2006/relationships/slideLayout" Target="../slideLayouts/slideLayout64.xml"/><Relationship Id="rId16" Type="http://schemas.openxmlformats.org/officeDocument/2006/relationships/image" Target="../media/image82.wmf"/><Relationship Id="rId20" Type="http://schemas.openxmlformats.org/officeDocument/2006/relationships/image" Target="../media/image84.wmf"/><Relationship Id="rId1" Type="http://schemas.openxmlformats.org/officeDocument/2006/relationships/vmlDrawing" Target="../drawings/vmlDrawing22.vml"/><Relationship Id="rId6" Type="http://schemas.openxmlformats.org/officeDocument/2006/relationships/image" Target="../media/image77.wmf"/><Relationship Id="rId11" Type="http://schemas.openxmlformats.org/officeDocument/2006/relationships/oleObject" Target="../embeddings/oleObject78.bin"/><Relationship Id="rId5" Type="http://schemas.openxmlformats.org/officeDocument/2006/relationships/oleObject" Target="../embeddings/oleObject75.bin"/><Relationship Id="rId15" Type="http://schemas.openxmlformats.org/officeDocument/2006/relationships/oleObject" Target="../embeddings/oleObject80.bin"/><Relationship Id="rId10" Type="http://schemas.openxmlformats.org/officeDocument/2006/relationships/image" Target="../media/image79.wmf"/><Relationship Id="rId19" Type="http://schemas.openxmlformats.org/officeDocument/2006/relationships/oleObject" Target="../embeddings/oleObject82.bin"/><Relationship Id="rId4" Type="http://schemas.openxmlformats.org/officeDocument/2006/relationships/image" Target="../media/image76.wmf"/><Relationship Id="rId9" Type="http://schemas.openxmlformats.org/officeDocument/2006/relationships/oleObject" Target="../embeddings/oleObject77.bin"/><Relationship Id="rId14" Type="http://schemas.openxmlformats.org/officeDocument/2006/relationships/image" Target="../media/image81.wmf"/></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85.bin"/><Relationship Id="rId13" Type="http://schemas.openxmlformats.org/officeDocument/2006/relationships/image" Target="../media/image89.wmf"/><Relationship Id="rId3" Type="http://schemas.openxmlformats.org/officeDocument/2006/relationships/notesSlide" Target="../notesSlides/notesSlide23.xml"/><Relationship Id="rId7" Type="http://schemas.openxmlformats.org/officeDocument/2006/relationships/image" Target="../media/image86.wmf"/><Relationship Id="rId12" Type="http://schemas.openxmlformats.org/officeDocument/2006/relationships/oleObject" Target="../embeddings/oleObject87.bin"/><Relationship Id="rId2" Type="http://schemas.openxmlformats.org/officeDocument/2006/relationships/slideLayout" Target="../slideLayouts/slideLayout64.xml"/><Relationship Id="rId1" Type="http://schemas.openxmlformats.org/officeDocument/2006/relationships/vmlDrawing" Target="../drawings/vmlDrawing23.vml"/><Relationship Id="rId6" Type="http://schemas.openxmlformats.org/officeDocument/2006/relationships/oleObject" Target="../embeddings/oleObject84.bin"/><Relationship Id="rId11" Type="http://schemas.openxmlformats.org/officeDocument/2006/relationships/image" Target="../media/image88.wmf"/><Relationship Id="rId5" Type="http://schemas.openxmlformats.org/officeDocument/2006/relationships/image" Target="../media/image85.wmf"/><Relationship Id="rId10" Type="http://schemas.openxmlformats.org/officeDocument/2006/relationships/oleObject" Target="../embeddings/oleObject86.bin"/><Relationship Id="rId4" Type="http://schemas.openxmlformats.org/officeDocument/2006/relationships/oleObject" Target="../embeddings/oleObject83.bin"/><Relationship Id="rId9" Type="http://schemas.openxmlformats.org/officeDocument/2006/relationships/image" Target="../media/image87.wmf"/></Relationships>
</file>

<file path=ppt/slides/_rels/slide5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24.xml"/><Relationship Id="rId1" Type="http://schemas.openxmlformats.org/officeDocument/2006/relationships/slideLayout" Target="../slideLayouts/slideLayout6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89.bin"/><Relationship Id="rId3" Type="http://schemas.openxmlformats.org/officeDocument/2006/relationships/notesSlide" Target="../notesSlides/notesSlide25.xml"/><Relationship Id="rId7" Type="http://schemas.openxmlformats.org/officeDocument/2006/relationships/image" Target="../media/image90.wmf"/><Relationship Id="rId2" Type="http://schemas.openxmlformats.org/officeDocument/2006/relationships/slideLayout" Target="../slideLayouts/slideLayout63.xml"/><Relationship Id="rId1" Type="http://schemas.openxmlformats.org/officeDocument/2006/relationships/vmlDrawing" Target="../drawings/vmlDrawing24.vml"/><Relationship Id="rId6" Type="http://schemas.openxmlformats.org/officeDocument/2006/relationships/oleObject" Target="../embeddings/oleObject88.bin"/><Relationship Id="rId11" Type="http://schemas.openxmlformats.org/officeDocument/2006/relationships/image" Target="../media/image165.png"/><Relationship Id="rId5" Type="http://schemas.openxmlformats.org/officeDocument/2006/relationships/image" Target="../media/image161.png"/><Relationship Id="rId10" Type="http://schemas.openxmlformats.org/officeDocument/2006/relationships/image" Target="../media/image164.png"/><Relationship Id="rId4" Type="http://schemas.openxmlformats.org/officeDocument/2006/relationships/image" Target="../media/image160.png"/><Relationship Id="rId9" Type="http://schemas.openxmlformats.org/officeDocument/2006/relationships/image" Target="../media/image91.wmf"/></Relationships>
</file>

<file path=ppt/slides/_rels/slide57.xml.rels><?xml version="1.0" encoding="UTF-8" standalone="yes"?>
<Relationships xmlns="http://schemas.openxmlformats.org/package/2006/relationships"><Relationship Id="rId8" Type="http://schemas.openxmlformats.org/officeDocument/2006/relationships/image" Target="../media/image94.wmf"/><Relationship Id="rId13" Type="http://schemas.openxmlformats.org/officeDocument/2006/relationships/image" Target="../media/image171.png"/><Relationship Id="rId3" Type="http://schemas.openxmlformats.org/officeDocument/2006/relationships/oleObject" Target="../embeddings/oleObject90.bin"/><Relationship Id="rId7" Type="http://schemas.openxmlformats.org/officeDocument/2006/relationships/oleObject" Target="../embeddings/oleObject92.bin"/><Relationship Id="rId12" Type="http://schemas.openxmlformats.org/officeDocument/2006/relationships/image" Target="../media/image96.wmf"/><Relationship Id="rId2" Type="http://schemas.openxmlformats.org/officeDocument/2006/relationships/slideLayout" Target="../slideLayouts/slideLayout64.xml"/><Relationship Id="rId1" Type="http://schemas.openxmlformats.org/officeDocument/2006/relationships/vmlDrawing" Target="../drawings/vmlDrawing25.vml"/><Relationship Id="rId6" Type="http://schemas.openxmlformats.org/officeDocument/2006/relationships/image" Target="../media/image93.wmf"/><Relationship Id="rId11" Type="http://schemas.openxmlformats.org/officeDocument/2006/relationships/oleObject" Target="../embeddings/oleObject94.bin"/><Relationship Id="rId5" Type="http://schemas.openxmlformats.org/officeDocument/2006/relationships/oleObject" Target="../embeddings/oleObject91.bin"/><Relationship Id="rId10" Type="http://schemas.openxmlformats.org/officeDocument/2006/relationships/image" Target="../media/image95.wmf"/><Relationship Id="rId4" Type="http://schemas.openxmlformats.org/officeDocument/2006/relationships/image" Target="../media/image92.wmf"/><Relationship Id="rId9" Type="http://schemas.openxmlformats.org/officeDocument/2006/relationships/oleObject" Target="../embeddings/oleObject93.bin"/></Relationships>
</file>

<file path=ppt/slides/_rels/slide58.xml.rels><?xml version="1.0" encoding="UTF-8" standalone="yes"?>
<Relationships xmlns="http://schemas.openxmlformats.org/package/2006/relationships"><Relationship Id="rId8" Type="http://schemas.openxmlformats.org/officeDocument/2006/relationships/image" Target="../media/image99.wmf"/><Relationship Id="rId13" Type="http://schemas.openxmlformats.org/officeDocument/2006/relationships/oleObject" Target="../embeddings/oleObject100.bin"/><Relationship Id="rId3" Type="http://schemas.openxmlformats.org/officeDocument/2006/relationships/oleObject" Target="../embeddings/oleObject95.bin"/><Relationship Id="rId7" Type="http://schemas.openxmlformats.org/officeDocument/2006/relationships/oleObject" Target="../embeddings/oleObject97.bin"/><Relationship Id="rId12" Type="http://schemas.openxmlformats.org/officeDocument/2006/relationships/image" Target="../media/image101.wmf"/><Relationship Id="rId2" Type="http://schemas.openxmlformats.org/officeDocument/2006/relationships/slideLayout" Target="../slideLayouts/slideLayout64.xml"/><Relationship Id="rId1" Type="http://schemas.openxmlformats.org/officeDocument/2006/relationships/vmlDrawing" Target="../drawings/vmlDrawing26.vml"/><Relationship Id="rId6" Type="http://schemas.openxmlformats.org/officeDocument/2006/relationships/image" Target="../media/image98.wmf"/><Relationship Id="rId11" Type="http://schemas.openxmlformats.org/officeDocument/2006/relationships/oleObject" Target="../embeddings/oleObject99.bin"/><Relationship Id="rId5" Type="http://schemas.openxmlformats.org/officeDocument/2006/relationships/oleObject" Target="../embeddings/oleObject96.bin"/><Relationship Id="rId10" Type="http://schemas.openxmlformats.org/officeDocument/2006/relationships/image" Target="../media/image100.wmf"/><Relationship Id="rId4" Type="http://schemas.openxmlformats.org/officeDocument/2006/relationships/image" Target="../media/image97.wmf"/><Relationship Id="rId9" Type="http://schemas.openxmlformats.org/officeDocument/2006/relationships/oleObject" Target="../embeddings/oleObject98.bin"/><Relationship Id="rId14" Type="http://schemas.openxmlformats.org/officeDocument/2006/relationships/image" Target="../media/image102.wmf"/></Relationships>
</file>

<file path=ppt/slides/_rels/slide59.xml.rels><?xml version="1.0" encoding="UTF-8" standalone="yes"?>
<Relationships xmlns="http://schemas.openxmlformats.org/package/2006/relationships"><Relationship Id="rId8" Type="http://schemas.openxmlformats.org/officeDocument/2006/relationships/image" Target="../media/image105.wmf"/><Relationship Id="rId13" Type="http://schemas.openxmlformats.org/officeDocument/2006/relationships/oleObject" Target="../embeddings/oleObject106.bin"/><Relationship Id="rId3" Type="http://schemas.openxmlformats.org/officeDocument/2006/relationships/oleObject" Target="../embeddings/oleObject101.bin"/><Relationship Id="rId7" Type="http://schemas.openxmlformats.org/officeDocument/2006/relationships/oleObject" Target="../embeddings/oleObject103.bin"/><Relationship Id="rId12" Type="http://schemas.openxmlformats.org/officeDocument/2006/relationships/image" Target="../media/image107.wmf"/><Relationship Id="rId2" Type="http://schemas.openxmlformats.org/officeDocument/2006/relationships/slideLayout" Target="../slideLayouts/slideLayout64.xml"/><Relationship Id="rId16" Type="http://schemas.openxmlformats.org/officeDocument/2006/relationships/image" Target="../media/image109.wmf"/><Relationship Id="rId1" Type="http://schemas.openxmlformats.org/officeDocument/2006/relationships/vmlDrawing" Target="../drawings/vmlDrawing27.vml"/><Relationship Id="rId6" Type="http://schemas.openxmlformats.org/officeDocument/2006/relationships/image" Target="../media/image104.wmf"/><Relationship Id="rId11" Type="http://schemas.openxmlformats.org/officeDocument/2006/relationships/oleObject" Target="../embeddings/oleObject105.bin"/><Relationship Id="rId5" Type="http://schemas.openxmlformats.org/officeDocument/2006/relationships/oleObject" Target="../embeddings/oleObject102.bin"/><Relationship Id="rId15" Type="http://schemas.openxmlformats.org/officeDocument/2006/relationships/oleObject" Target="../embeddings/oleObject107.bin"/><Relationship Id="rId10" Type="http://schemas.openxmlformats.org/officeDocument/2006/relationships/image" Target="../media/image106.wmf"/><Relationship Id="rId4" Type="http://schemas.openxmlformats.org/officeDocument/2006/relationships/image" Target="../media/image103.wmf"/><Relationship Id="rId9" Type="http://schemas.openxmlformats.org/officeDocument/2006/relationships/oleObject" Target="../embeddings/oleObject104.bin"/><Relationship Id="rId14" Type="http://schemas.openxmlformats.org/officeDocument/2006/relationships/image" Target="../media/image108.wmf"/></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8" Type="http://schemas.openxmlformats.org/officeDocument/2006/relationships/image" Target="../media/image111.wmf"/><Relationship Id="rId3" Type="http://schemas.openxmlformats.org/officeDocument/2006/relationships/image" Target="../media/image110.png"/><Relationship Id="rId7" Type="http://schemas.openxmlformats.org/officeDocument/2006/relationships/oleObject" Target="../embeddings/oleObject109.bin"/><Relationship Id="rId2" Type="http://schemas.openxmlformats.org/officeDocument/2006/relationships/slideLayout" Target="../slideLayouts/slideLayout64.xml"/><Relationship Id="rId1" Type="http://schemas.openxmlformats.org/officeDocument/2006/relationships/vmlDrawing" Target="../drawings/vmlDrawing28.vml"/><Relationship Id="rId6" Type="http://schemas.openxmlformats.org/officeDocument/2006/relationships/image" Target="../media/image110.wmf"/><Relationship Id="rId11" Type="http://schemas.openxmlformats.org/officeDocument/2006/relationships/image" Target="../media/image127.png"/><Relationship Id="rId5" Type="http://schemas.openxmlformats.org/officeDocument/2006/relationships/oleObject" Target="../embeddings/oleObject108.bin"/><Relationship Id="rId10" Type="http://schemas.openxmlformats.org/officeDocument/2006/relationships/image" Target="../media/image111.wmf"/><Relationship Id="rId4" Type="http://schemas.openxmlformats.org/officeDocument/2006/relationships/image" Target="../media/image111.png"/><Relationship Id="rId9" Type="http://schemas.openxmlformats.org/officeDocument/2006/relationships/oleObject" Target="../embeddings/oleObject109.bin"/></Relationships>
</file>

<file path=ppt/slides/_rels/slide6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Layout" Target="../slideLayouts/slideLayout64.xml"/><Relationship Id="rId1" Type="http://schemas.openxmlformats.org/officeDocument/2006/relationships/vmlDrawing" Target="../drawings/vmlDrawing29.vml"/><Relationship Id="rId6" Type="http://schemas.openxmlformats.org/officeDocument/2006/relationships/image" Target="../media/image116.png"/><Relationship Id="rId5" Type="http://schemas.openxmlformats.org/officeDocument/2006/relationships/image" Target="../media/image112.wmf"/><Relationship Id="rId4" Type="http://schemas.openxmlformats.org/officeDocument/2006/relationships/oleObject" Target="../embeddings/oleObject110.bin"/></Relationships>
</file>

<file path=ppt/slides/_rels/slide62.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oleObject" Target="../embeddings/oleObject111.bin"/><Relationship Id="rId7" Type="http://schemas.openxmlformats.org/officeDocument/2006/relationships/image" Target="../media/image114.wmf"/><Relationship Id="rId12" Type="http://schemas.openxmlformats.org/officeDocument/2006/relationships/image" Target="../media/image116.wmf"/><Relationship Id="rId2" Type="http://schemas.openxmlformats.org/officeDocument/2006/relationships/slideLayout" Target="../slideLayouts/slideLayout64.xml"/><Relationship Id="rId1" Type="http://schemas.openxmlformats.org/officeDocument/2006/relationships/vmlDrawing" Target="../drawings/vmlDrawing30.vml"/><Relationship Id="rId6" Type="http://schemas.openxmlformats.org/officeDocument/2006/relationships/oleObject" Target="../embeddings/oleObject112.bin"/><Relationship Id="rId11" Type="http://schemas.openxmlformats.org/officeDocument/2006/relationships/oleObject" Target="../embeddings/oleObject114.bin"/><Relationship Id="rId5" Type="http://schemas.openxmlformats.org/officeDocument/2006/relationships/image" Target="../media/image118.png"/><Relationship Id="rId10" Type="http://schemas.openxmlformats.org/officeDocument/2006/relationships/image" Target="../media/image115.wmf"/><Relationship Id="rId4" Type="http://schemas.openxmlformats.org/officeDocument/2006/relationships/image" Target="../media/image113.wmf"/><Relationship Id="rId9" Type="http://schemas.openxmlformats.org/officeDocument/2006/relationships/oleObject" Target="../embeddings/oleObject113.bin"/></Relationships>
</file>

<file path=ppt/slides/_rels/slide63.xml.rels><?xml version="1.0" encoding="UTF-8" standalone="yes"?>
<Relationships xmlns="http://schemas.openxmlformats.org/package/2006/relationships"><Relationship Id="rId8" Type="http://schemas.openxmlformats.org/officeDocument/2006/relationships/image" Target="../media/image119.wmf"/><Relationship Id="rId3" Type="http://schemas.openxmlformats.org/officeDocument/2006/relationships/oleObject" Target="../embeddings/oleObject115.bin"/><Relationship Id="rId7" Type="http://schemas.openxmlformats.org/officeDocument/2006/relationships/oleObject" Target="../embeddings/oleObject117.bin"/><Relationship Id="rId12" Type="http://schemas.openxmlformats.org/officeDocument/2006/relationships/image" Target="../media/image121.wmf"/><Relationship Id="rId2" Type="http://schemas.openxmlformats.org/officeDocument/2006/relationships/slideLayout" Target="../slideLayouts/slideLayout63.xml"/><Relationship Id="rId1" Type="http://schemas.openxmlformats.org/officeDocument/2006/relationships/vmlDrawing" Target="../drawings/vmlDrawing31.vml"/><Relationship Id="rId6" Type="http://schemas.openxmlformats.org/officeDocument/2006/relationships/image" Target="../media/image118.wmf"/><Relationship Id="rId11" Type="http://schemas.openxmlformats.org/officeDocument/2006/relationships/oleObject" Target="../embeddings/oleObject119.bin"/><Relationship Id="rId5" Type="http://schemas.openxmlformats.org/officeDocument/2006/relationships/oleObject" Target="../embeddings/oleObject116.bin"/><Relationship Id="rId10" Type="http://schemas.openxmlformats.org/officeDocument/2006/relationships/image" Target="../media/image120.wmf"/><Relationship Id="rId4" Type="http://schemas.openxmlformats.org/officeDocument/2006/relationships/image" Target="../media/image117.wmf"/><Relationship Id="rId9" Type="http://schemas.openxmlformats.org/officeDocument/2006/relationships/oleObject" Target="../embeddings/oleObject118.bin"/></Relationships>
</file>

<file path=ppt/slides/_rels/slide64.xml.rels><?xml version="1.0" encoding="UTF-8" standalone="yes"?>
<Relationships xmlns="http://schemas.openxmlformats.org/package/2006/relationships"><Relationship Id="rId8" Type="http://schemas.openxmlformats.org/officeDocument/2006/relationships/image" Target="../media/image124.wmf"/><Relationship Id="rId3" Type="http://schemas.openxmlformats.org/officeDocument/2006/relationships/oleObject" Target="../embeddings/oleObject120.bin"/><Relationship Id="rId7" Type="http://schemas.openxmlformats.org/officeDocument/2006/relationships/oleObject" Target="../embeddings/oleObject122.bin"/><Relationship Id="rId2" Type="http://schemas.openxmlformats.org/officeDocument/2006/relationships/slideLayout" Target="../slideLayouts/slideLayout63.xml"/><Relationship Id="rId1" Type="http://schemas.openxmlformats.org/officeDocument/2006/relationships/vmlDrawing" Target="../drawings/vmlDrawing32.vml"/><Relationship Id="rId6" Type="http://schemas.openxmlformats.org/officeDocument/2006/relationships/image" Target="../media/image123.wmf"/><Relationship Id="rId5" Type="http://schemas.openxmlformats.org/officeDocument/2006/relationships/oleObject" Target="../embeddings/oleObject121.bin"/><Relationship Id="rId4" Type="http://schemas.openxmlformats.org/officeDocument/2006/relationships/image" Target="../media/image122.wmf"/></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125.bin"/><Relationship Id="rId3" Type="http://schemas.openxmlformats.org/officeDocument/2006/relationships/notesSlide" Target="../notesSlides/notesSlide26.xml"/><Relationship Id="rId7" Type="http://schemas.openxmlformats.org/officeDocument/2006/relationships/image" Target="../media/image126.wmf"/><Relationship Id="rId2" Type="http://schemas.openxmlformats.org/officeDocument/2006/relationships/slideLayout" Target="../slideLayouts/slideLayout63.xml"/><Relationship Id="rId1" Type="http://schemas.openxmlformats.org/officeDocument/2006/relationships/vmlDrawing" Target="../drawings/vmlDrawing33.vml"/><Relationship Id="rId6" Type="http://schemas.openxmlformats.org/officeDocument/2006/relationships/oleObject" Target="../embeddings/oleObject124.bin"/><Relationship Id="rId11" Type="http://schemas.openxmlformats.org/officeDocument/2006/relationships/image" Target="../media/image128.wmf"/><Relationship Id="rId5" Type="http://schemas.openxmlformats.org/officeDocument/2006/relationships/image" Target="../media/image125.wmf"/><Relationship Id="rId10" Type="http://schemas.openxmlformats.org/officeDocument/2006/relationships/oleObject" Target="../embeddings/oleObject126.bin"/><Relationship Id="rId4" Type="http://schemas.openxmlformats.org/officeDocument/2006/relationships/oleObject" Target="../embeddings/oleObject123.bin"/><Relationship Id="rId9" Type="http://schemas.openxmlformats.org/officeDocument/2006/relationships/image" Target="../media/image127.wmf"/></Relationships>
</file>

<file path=ppt/slides/_rels/slide66.xml.rels><?xml version="1.0" encoding="UTF-8" standalone="yes"?>
<Relationships xmlns="http://schemas.openxmlformats.org/package/2006/relationships"><Relationship Id="rId8" Type="http://schemas.openxmlformats.org/officeDocument/2006/relationships/image" Target="../media/image130.wmf"/><Relationship Id="rId3" Type="http://schemas.openxmlformats.org/officeDocument/2006/relationships/image" Target="../media/image145.png"/><Relationship Id="rId7" Type="http://schemas.openxmlformats.org/officeDocument/2006/relationships/oleObject" Target="../embeddings/oleObject128.bin"/><Relationship Id="rId2" Type="http://schemas.openxmlformats.org/officeDocument/2006/relationships/slideLayout" Target="../slideLayouts/slideLayout63.xml"/><Relationship Id="rId1" Type="http://schemas.openxmlformats.org/officeDocument/2006/relationships/vmlDrawing" Target="../drawings/vmlDrawing34.vml"/><Relationship Id="rId6" Type="http://schemas.openxmlformats.org/officeDocument/2006/relationships/image" Target="../media/image147.png"/><Relationship Id="rId5" Type="http://schemas.openxmlformats.org/officeDocument/2006/relationships/image" Target="../media/image129.wmf"/><Relationship Id="rId4" Type="http://schemas.openxmlformats.org/officeDocument/2006/relationships/oleObject" Target="../embeddings/oleObject127.bin"/><Relationship Id="rId9" Type="http://schemas.openxmlformats.org/officeDocument/2006/relationships/image" Target="../media/image149.png"/></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129.bin"/><Relationship Id="rId2" Type="http://schemas.openxmlformats.org/officeDocument/2006/relationships/slideLayout" Target="../slideLayouts/slideLayout64.xml"/><Relationship Id="rId1" Type="http://schemas.openxmlformats.org/officeDocument/2006/relationships/vmlDrawing" Target="../drawings/vmlDrawing35.v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31.wmf"/></Relationships>
</file>

<file path=ppt/slides/_rels/slide68.xml.rels><?xml version="1.0" encoding="UTF-8" standalone="yes"?>
<Relationships xmlns="http://schemas.openxmlformats.org/package/2006/relationships"><Relationship Id="rId8" Type="http://schemas.openxmlformats.org/officeDocument/2006/relationships/image" Target="../media/image134.wmf"/><Relationship Id="rId13" Type="http://schemas.openxmlformats.org/officeDocument/2006/relationships/image" Target="NULL"/><Relationship Id="rId3" Type="http://schemas.openxmlformats.org/officeDocument/2006/relationships/oleObject" Target="../embeddings/oleObject130.bin"/><Relationship Id="rId7" Type="http://schemas.openxmlformats.org/officeDocument/2006/relationships/oleObject" Target="../embeddings/oleObject132.bin"/><Relationship Id="rId12" Type="http://schemas.openxmlformats.org/officeDocument/2006/relationships/image" Target="../media/image135.wmf"/><Relationship Id="rId2" Type="http://schemas.openxmlformats.org/officeDocument/2006/relationships/slideLayout" Target="../slideLayouts/slideLayout64.xml"/><Relationship Id="rId1" Type="http://schemas.openxmlformats.org/officeDocument/2006/relationships/vmlDrawing" Target="../drawings/vmlDrawing36.vml"/><Relationship Id="rId6" Type="http://schemas.openxmlformats.org/officeDocument/2006/relationships/image" Target="../media/image133.wmf"/><Relationship Id="rId11" Type="http://schemas.openxmlformats.org/officeDocument/2006/relationships/oleObject" Target="../embeddings/oleObject133.bin"/><Relationship Id="rId5" Type="http://schemas.openxmlformats.org/officeDocument/2006/relationships/oleObject" Target="../embeddings/oleObject131.bin"/><Relationship Id="rId10" Type="http://schemas.openxmlformats.org/officeDocument/2006/relationships/image" Target="../media/image135.wmf"/><Relationship Id="rId4" Type="http://schemas.openxmlformats.org/officeDocument/2006/relationships/image" Target="../media/image132.wmf"/><Relationship Id="rId9" Type="http://schemas.openxmlformats.org/officeDocument/2006/relationships/oleObject" Target="../embeddings/oleObject133.bin"/></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136.bin"/><Relationship Id="rId13" Type="http://schemas.openxmlformats.org/officeDocument/2006/relationships/oleObject" Target="../embeddings/oleObject138.bin"/><Relationship Id="rId3" Type="http://schemas.openxmlformats.org/officeDocument/2006/relationships/oleObject" Target="../embeddings/oleObject134.bin"/><Relationship Id="rId7" Type="http://schemas.openxmlformats.org/officeDocument/2006/relationships/image" Target="../media/image137.wmf"/><Relationship Id="rId12" Type="http://schemas.openxmlformats.org/officeDocument/2006/relationships/image" Target="../media/image139.wmf"/><Relationship Id="rId2" Type="http://schemas.openxmlformats.org/officeDocument/2006/relationships/slideLayout" Target="../slideLayouts/slideLayout64.xml"/><Relationship Id="rId1" Type="http://schemas.openxmlformats.org/officeDocument/2006/relationships/vmlDrawing" Target="../drawings/vmlDrawing37.vml"/><Relationship Id="rId6" Type="http://schemas.openxmlformats.org/officeDocument/2006/relationships/oleObject" Target="../embeddings/oleObject135.bin"/><Relationship Id="rId11" Type="http://schemas.openxmlformats.org/officeDocument/2006/relationships/oleObject" Target="../embeddings/oleObject137.bin"/><Relationship Id="rId5" Type="http://schemas.openxmlformats.org/officeDocument/2006/relationships/image" Target="../media/image158.png"/><Relationship Id="rId15" Type="http://schemas.openxmlformats.org/officeDocument/2006/relationships/image" Target="../media/image166.png"/><Relationship Id="rId10" Type="http://schemas.openxmlformats.org/officeDocument/2006/relationships/image" Target="../media/image162.png"/><Relationship Id="rId4" Type="http://schemas.openxmlformats.org/officeDocument/2006/relationships/image" Target="../media/image136.wmf"/><Relationship Id="rId9" Type="http://schemas.openxmlformats.org/officeDocument/2006/relationships/image" Target="../media/image138.wmf"/><Relationship Id="rId14" Type="http://schemas.openxmlformats.org/officeDocument/2006/relationships/image" Target="../media/image140.wmf"/></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70.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144.wmf"/><Relationship Id="rId3" Type="http://schemas.openxmlformats.org/officeDocument/2006/relationships/image" Target="../media/image167.png"/><Relationship Id="rId7" Type="http://schemas.openxmlformats.org/officeDocument/2006/relationships/image" Target="../media/image142.wmf"/><Relationship Id="rId12" Type="http://schemas.openxmlformats.org/officeDocument/2006/relationships/oleObject" Target="../embeddings/oleObject142.bin"/><Relationship Id="rId2" Type="http://schemas.openxmlformats.org/officeDocument/2006/relationships/slideLayout" Target="../slideLayouts/slideLayout64.xml"/><Relationship Id="rId16" Type="http://schemas.openxmlformats.org/officeDocument/2006/relationships/image" Target="../media/image145.wmf"/><Relationship Id="rId1" Type="http://schemas.openxmlformats.org/officeDocument/2006/relationships/vmlDrawing" Target="../drawings/vmlDrawing38.vml"/><Relationship Id="rId6" Type="http://schemas.openxmlformats.org/officeDocument/2006/relationships/oleObject" Target="../embeddings/oleObject140.bin"/><Relationship Id="rId11" Type="http://schemas.openxmlformats.org/officeDocument/2006/relationships/image" Target="../media/image172.png"/><Relationship Id="rId5" Type="http://schemas.openxmlformats.org/officeDocument/2006/relationships/image" Target="../media/image141.wmf"/><Relationship Id="rId15" Type="http://schemas.openxmlformats.org/officeDocument/2006/relationships/oleObject" Target="../embeddings/oleObject143.bin"/><Relationship Id="rId10" Type="http://schemas.openxmlformats.org/officeDocument/2006/relationships/image" Target="../media/image143.wmf"/><Relationship Id="rId4" Type="http://schemas.openxmlformats.org/officeDocument/2006/relationships/oleObject" Target="../embeddings/oleObject139.bin"/><Relationship Id="rId9" Type="http://schemas.openxmlformats.org/officeDocument/2006/relationships/oleObject" Target="../embeddings/oleObject141.bin"/><Relationship Id="rId14" Type="http://schemas.openxmlformats.org/officeDocument/2006/relationships/image" Target="../media/image174.png"/></Relationships>
</file>

<file path=ppt/slides/_rels/slide71.xml.rels><?xml version="1.0" encoding="UTF-8" standalone="yes"?>
<Relationships xmlns="http://schemas.openxmlformats.org/package/2006/relationships"><Relationship Id="rId8" Type="http://schemas.openxmlformats.org/officeDocument/2006/relationships/image" Target="../media/image148.wmf"/><Relationship Id="rId3" Type="http://schemas.openxmlformats.org/officeDocument/2006/relationships/oleObject" Target="../embeddings/oleObject144.bin"/><Relationship Id="rId7" Type="http://schemas.openxmlformats.org/officeDocument/2006/relationships/oleObject" Target="../embeddings/oleObject146.bin"/><Relationship Id="rId12" Type="http://schemas.openxmlformats.org/officeDocument/2006/relationships/image" Target="../media/image150.wmf"/><Relationship Id="rId2" Type="http://schemas.openxmlformats.org/officeDocument/2006/relationships/slideLayout" Target="../slideLayouts/slideLayout64.xml"/><Relationship Id="rId1" Type="http://schemas.openxmlformats.org/officeDocument/2006/relationships/vmlDrawing" Target="../drawings/vmlDrawing39.vml"/><Relationship Id="rId6" Type="http://schemas.openxmlformats.org/officeDocument/2006/relationships/image" Target="../media/image147.wmf"/><Relationship Id="rId11" Type="http://schemas.openxmlformats.org/officeDocument/2006/relationships/oleObject" Target="../embeddings/oleObject148.bin"/><Relationship Id="rId5" Type="http://schemas.openxmlformats.org/officeDocument/2006/relationships/oleObject" Target="../embeddings/oleObject145.bin"/><Relationship Id="rId10" Type="http://schemas.openxmlformats.org/officeDocument/2006/relationships/image" Target="../media/image149.wmf"/><Relationship Id="rId4" Type="http://schemas.openxmlformats.org/officeDocument/2006/relationships/image" Target="../media/image146.wmf"/><Relationship Id="rId9" Type="http://schemas.openxmlformats.org/officeDocument/2006/relationships/oleObject" Target="../embeddings/oleObject147.bin"/></Relationships>
</file>

<file path=ppt/slides/_rels/slide72.xml.rels><?xml version="1.0" encoding="UTF-8" standalone="yes"?>
<Relationships xmlns="http://schemas.openxmlformats.org/package/2006/relationships"><Relationship Id="rId8" Type="http://schemas.openxmlformats.org/officeDocument/2006/relationships/image" Target="../media/image153.wmf"/><Relationship Id="rId3" Type="http://schemas.openxmlformats.org/officeDocument/2006/relationships/oleObject" Target="../embeddings/oleObject149.bin"/><Relationship Id="rId7" Type="http://schemas.openxmlformats.org/officeDocument/2006/relationships/oleObject" Target="../embeddings/oleObject151.bin"/><Relationship Id="rId12" Type="http://schemas.openxmlformats.org/officeDocument/2006/relationships/image" Target="../media/image155.wmf"/><Relationship Id="rId2" Type="http://schemas.openxmlformats.org/officeDocument/2006/relationships/slideLayout" Target="../slideLayouts/slideLayout64.xml"/><Relationship Id="rId1" Type="http://schemas.openxmlformats.org/officeDocument/2006/relationships/vmlDrawing" Target="../drawings/vmlDrawing40.vml"/><Relationship Id="rId6" Type="http://schemas.openxmlformats.org/officeDocument/2006/relationships/image" Target="../media/image152.wmf"/><Relationship Id="rId11" Type="http://schemas.openxmlformats.org/officeDocument/2006/relationships/oleObject" Target="../embeddings/oleObject153.bin"/><Relationship Id="rId5" Type="http://schemas.openxmlformats.org/officeDocument/2006/relationships/oleObject" Target="../embeddings/oleObject150.bin"/><Relationship Id="rId10" Type="http://schemas.openxmlformats.org/officeDocument/2006/relationships/image" Target="../media/image154.wmf"/><Relationship Id="rId4" Type="http://schemas.openxmlformats.org/officeDocument/2006/relationships/image" Target="../media/image151.wmf"/><Relationship Id="rId9" Type="http://schemas.openxmlformats.org/officeDocument/2006/relationships/oleObject" Target="../embeddings/oleObject152.bin"/></Relationships>
</file>

<file path=ppt/slides/_rels/slide73.xml.rels><?xml version="1.0" encoding="UTF-8" standalone="yes"?>
<Relationships xmlns="http://schemas.openxmlformats.org/package/2006/relationships"><Relationship Id="rId8" Type="http://schemas.openxmlformats.org/officeDocument/2006/relationships/image" Target="../media/image158.wmf"/><Relationship Id="rId13" Type="http://schemas.openxmlformats.org/officeDocument/2006/relationships/oleObject" Target="../embeddings/oleObject159.bin"/><Relationship Id="rId3" Type="http://schemas.openxmlformats.org/officeDocument/2006/relationships/oleObject" Target="../embeddings/oleObject154.bin"/><Relationship Id="rId7" Type="http://schemas.openxmlformats.org/officeDocument/2006/relationships/oleObject" Target="../embeddings/oleObject156.bin"/><Relationship Id="rId12" Type="http://schemas.openxmlformats.org/officeDocument/2006/relationships/image" Target="../media/image160.wmf"/><Relationship Id="rId2" Type="http://schemas.openxmlformats.org/officeDocument/2006/relationships/slideLayout" Target="../slideLayouts/slideLayout64.xml"/><Relationship Id="rId16" Type="http://schemas.openxmlformats.org/officeDocument/2006/relationships/image" Target="../media/image162.wmf"/><Relationship Id="rId1" Type="http://schemas.openxmlformats.org/officeDocument/2006/relationships/vmlDrawing" Target="../drawings/vmlDrawing41.vml"/><Relationship Id="rId6" Type="http://schemas.openxmlformats.org/officeDocument/2006/relationships/image" Target="../media/image157.wmf"/><Relationship Id="rId11" Type="http://schemas.openxmlformats.org/officeDocument/2006/relationships/oleObject" Target="../embeddings/oleObject158.bin"/><Relationship Id="rId5" Type="http://schemas.openxmlformats.org/officeDocument/2006/relationships/oleObject" Target="../embeddings/oleObject155.bin"/><Relationship Id="rId15" Type="http://schemas.openxmlformats.org/officeDocument/2006/relationships/oleObject" Target="../embeddings/oleObject160.bin"/><Relationship Id="rId10" Type="http://schemas.openxmlformats.org/officeDocument/2006/relationships/image" Target="../media/image159.wmf"/><Relationship Id="rId4" Type="http://schemas.openxmlformats.org/officeDocument/2006/relationships/image" Target="../media/image156.wmf"/><Relationship Id="rId9" Type="http://schemas.openxmlformats.org/officeDocument/2006/relationships/oleObject" Target="../embeddings/oleObject157.bin"/><Relationship Id="rId14" Type="http://schemas.openxmlformats.org/officeDocument/2006/relationships/image" Target="../media/image161.wmf"/></Relationships>
</file>

<file path=ppt/slides/_rels/slide7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63.xml"/></Relationships>
</file>

<file path=ppt/slides/_rels/slide7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3.png"/><Relationship Id="rId1" Type="http://schemas.openxmlformats.org/officeDocument/2006/relationships/slideLayout" Target="../slideLayouts/slideLayout64.xml"/><Relationship Id="rId4" Type="http://schemas.openxmlformats.org/officeDocument/2006/relationships/image" Target="../media/image176.png"/></Relationships>
</file>

<file path=ppt/slides/_rels/slide76.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64.xml"/><Relationship Id="rId5" Type="http://schemas.openxmlformats.org/officeDocument/2006/relationships/image" Target="../media/image180.png"/><Relationship Id="rId4" Type="http://schemas.openxmlformats.org/officeDocument/2006/relationships/image" Target="../media/image179.png"/></Relationships>
</file>

<file path=ppt/slides/_rels/slide77.xml.rels><?xml version="1.0" encoding="UTF-8" standalone="yes"?>
<Relationships xmlns="http://schemas.openxmlformats.org/package/2006/relationships"><Relationship Id="rId8" Type="http://schemas.openxmlformats.org/officeDocument/2006/relationships/image" Target="../media/image165.wmf"/><Relationship Id="rId3" Type="http://schemas.openxmlformats.org/officeDocument/2006/relationships/oleObject" Target="../embeddings/oleObject161.bin"/><Relationship Id="rId7" Type="http://schemas.openxmlformats.org/officeDocument/2006/relationships/oleObject" Target="../embeddings/oleObject163.bin"/><Relationship Id="rId12" Type="http://schemas.openxmlformats.org/officeDocument/2006/relationships/image" Target="../media/image167.wmf"/><Relationship Id="rId2" Type="http://schemas.openxmlformats.org/officeDocument/2006/relationships/slideLayout" Target="../slideLayouts/slideLayout64.xml"/><Relationship Id="rId1" Type="http://schemas.openxmlformats.org/officeDocument/2006/relationships/vmlDrawing" Target="../drawings/vmlDrawing42.vml"/><Relationship Id="rId6" Type="http://schemas.openxmlformats.org/officeDocument/2006/relationships/image" Target="../media/image164.wmf"/><Relationship Id="rId11" Type="http://schemas.openxmlformats.org/officeDocument/2006/relationships/oleObject" Target="../embeddings/oleObject165.bin"/><Relationship Id="rId5" Type="http://schemas.openxmlformats.org/officeDocument/2006/relationships/oleObject" Target="../embeddings/oleObject162.bin"/><Relationship Id="rId10" Type="http://schemas.openxmlformats.org/officeDocument/2006/relationships/image" Target="../media/image166.wmf"/><Relationship Id="rId4" Type="http://schemas.openxmlformats.org/officeDocument/2006/relationships/image" Target="../media/image163.wmf"/><Relationship Id="rId9" Type="http://schemas.openxmlformats.org/officeDocument/2006/relationships/oleObject" Target="../embeddings/oleObject164.bin"/></Relationships>
</file>

<file path=ppt/slides/_rels/slide78.xml.rels><?xml version="1.0" encoding="UTF-8" standalone="yes"?>
<Relationships xmlns="http://schemas.openxmlformats.org/package/2006/relationships"><Relationship Id="rId8" Type="http://schemas.openxmlformats.org/officeDocument/2006/relationships/image" Target="../media/image170.wmf"/><Relationship Id="rId3" Type="http://schemas.openxmlformats.org/officeDocument/2006/relationships/oleObject" Target="../embeddings/oleObject166.bin"/><Relationship Id="rId7" Type="http://schemas.openxmlformats.org/officeDocument/2006/relationships/oleObject" Target="../embeddings/oleObject168.bin"/><Relationship Id="rId2" Type="http://schemas.openxmlformats.org/officeDocument/2006/relationships/slideLayout" Target="../slideLayouts/slideLayout64.xml"/><Relationship Id="rId1" Type="http://schemas.openxmlformats.org/officeDocument/2006/relationships/vmlDrawing" Target="../drawings/vmlDrawing43.vml"/><Relationship Id="rId6" Type="http://schemas.openxmlformats.org/officeDocument/2006/relationships/image" Target="../media/image169.wmf"/><Relationship Id="rId5" Type="http://schemas.openxmlformats.org/officeDocument/2006/relationships/oleObject" Target="../embeddings/oleObject167.bin"/><Relationship Id="rId10" Type="http://schemas.openxmlformats.org/officeDocument/2006/relationships/image" Target="../media/image171.wmf"/><Relationship Id="rId4" Type="http://schemas.openxmlformats.org/officeDocument/2006/relationships/image" Target="../media/image168.wmf"/><Relationship Id="rId9" Type="http://schemas.openxmlformats.org/officeDocument/2006/relationships/oleObject" Target="../embeddings/oleObject169.bin"/></Relationships>
</file>

<file path=ppt/slides/_rels/slide79.xml.rels><?xml version="1.0" encoding="UTF-8" standalone="yes"?>
<Relationships xmlns="http://schemas.openxmlformats.org/package/2006/relationships"><Relationship Id="rId8" Type="http://schemas.openxmlformats.org/officeDocument/2006/relationships/image" Target="../media/image173.wmf"/><Relationship Id="rId3" Type="http://schemas.openxmlformats.org/officeDocument/2006/relationships/oleObject" Target="../embeddings/oleObject170.bin"/><Relationship Id="rId7" Type="http://schemas.openxmlformats.org/officeDocument/2006/relationships/oleObject" Target="../embeddings/oleObject171.bin"/><Relationship Id="rId2" Type="http://schemas.openxmlformats.org/officeDocument/2006/relationships/slideLayout" Target="../slideLayouts/slideLayout64.xml"/><Relationship Id="rId1" Type="http://schemas.openxmlformats.org/officeDocument/2006/relationships/vmlDrawing" Target="../drawings/vmlDrawing44.v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72.wmf"/></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8" Type="http://schemas.openxmlformats.org/officeDocument/2006/relationships/oleObject" Target="../embeddings/oleObject174.bin"/><Relationship Id="rId3" Type="http://schemas.openxmlformats.org/officeDocument/2006/relationships/image" Target="../media/image194.png"/><Relationship Id="rId7" Type="http://schemas.openxmlformats.org/officeDocument/2006/relationships/image" Target="../media/image175.wmf"/><Relationship Id="rId2" Type="http://schemas.openxmlformats.org/officeDocument/2006/relationships/slideLayout" Target="../slideLayouts/slideLayout64.xml"/><Relationship Id="rId1" Type="http://schemas.openxmlformats.org/officeDocument/2006/relationships/vmlDrawing" Target="../drawings/vmlDrawing45.vml"/><Relationship Id="rId6" Type="http://schemas.openxmlformats.org/officeDocument/2006/relationships/oleObject" Target="../embeddings/oleObject173.bin"/><Relationship Id="rId5" Type="http://schemas.openxmlformats.org/officeDocument/2006/relationships/image" Target="../media/image174.wmf"/><Relationship Id="rId4" Type="http://schemas.openxmlformats.org/officeDocument/2006/relationships/oleObject" Target="../embeddings/oleObject172.bin"/><Relationship Id="rId9" Type="http://schemas.openxmlformats.org/officeDocument/2006/relationships/image" Target="../media/image176.wmf"/></Relationships>
</file>

<file path=ppt/slides/_rels/slide81.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6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83.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63.xml"/></Relationships>
</file>

<file path=ppt/slides/_rels/slide84.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64.xml"/></Relationships>
</file>

<file path=ppt/slides/_rels/slide8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63.xml"/></Relationships>
</file>

<file path=ppt/slides/_rels/slide86.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63.xml"/><Relationship Id="rId5" Type="http://schemas.openxmlformats.org/officeDocument/2006/relationships/image" Target="../media/image206.png"/><Relationship Id="rId4" Type="http://schemas.openxmlformats.org/officeDocument/2006/relationships/image" Target="../media/image205.png"/></Relationships>
</file>

<file path=ppt/slides/_rels/slide87.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63.xml"/></Relationships>
</file>

<file path=ppt/slides/_rels/slide8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208.png"/><Relationship Id="rId1" Type="http://schemas.openxmlformats.org/officeDocument/2006/relationships/slideLayout" Target="../slideLayouts/slideLayout63.xml"/><Relationship Id="rId4" Type="http://schemas.openxmlformats.org/officeDocument/2006/relationships/image" Target="../media/image210.png"/></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175.bin"/><Relationship Id="rId7" Type="http://schemas.openxmlformats.org/officeDocument/2006/relationships/image" Target="../media/image214.png"/><Relationship Id="rId2" Type="http://schemas.openxmlformats.org/officeDocument/2006/relationships/slideLayout" Target="../slideLayouts/slideLayout64.xml"/><Relationship Id="rId1" Type="http://schemas.openxmlformats.org/officeDocument/2006/relationships/vmlDrawing" Target="../drawings/vmlDrawing46.v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177.wmf"/></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17.png"/><Relationship Id="rId7" Type="http://schemas.openxmlformats.org/officeDocument/2006/relationships/image" Target="../media/image2.wmf"/><Relationship Id="rId2" Type="http://schemas.openxmlformats.org/officeDocument/2006/relationships/slideLayout" Target="../slideLayouts/slideLayout18.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wmf"/><Relationship Id="rId4" Type="http://schemas.openxmlformats.org/officeDocument/2006/relationships/oleObject" Target="../embeddings/oleObject1.bin"/><Relationship Id="rId9" Type="http://schemas.openxmlformats.org/officeDocument/2006/relationships/image" Target="../media/image3.wmf"/></Relationships>
</file>

<file path=ppt/slides/_rels/slide9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64.xml"/><Relationship Id="rId4" Type="http://schemas.openxmlformats.org/officeDocument/2006/relationships/image" Target="../media/image21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92.xml.rels><?xml version="1.0" encoding="UTF-8" standalone="yes"?>
<Relationships xmlns="http://schemas.openxmlformats.org/package/2006/relationships"><Relationship Id="rId8" Type="http://schemas.openxmlformats.org/officeDocument/2006/relationships/image" Target="../media/image180.wmf"/><Relationship Id="rId13" Type="http://schemas.openxmlformats.org/officeDocument/2006/relationships/image" Target="../media/image182.wmf"/><Relationship Id="rId3" Type="http://schemas.openxmlformats.org/officeDocument/2006/relationships/oleObject" Target="../embeddings/oleObject176.bin"/><Relationship Id="rId7" Type="http://schemas.openxmlformats.org/officeDocument/2006/relationships/oleObject" Target="../embeddings/oleObject178.bin"/><Relationship Id="rId12" Type="http://schemas.openxmlformats.org/officeDocument/2006/relationships/oleObject" Target="../embeddings/oleObject181.bin"/><Relationship Id="rId2" Type="http://schemas.openxmlformats.org/officeDocument/2006/relationships/slideLayout" Target="../slideLayouts/slideLayout64.xml"/><Relationship Id="rId1" Type="http://schemas.openxmlformats.org/officeDocument/2006/relationships/vmlDrawing" Target="../drawings/vmlDrawing47.vml"/><Relationship Id="rId6" Type="http://schemas.openxmlformats.org/officeDocument/2006/relationships/image" Target="../media/image179.wmf"/><Relationship Id="rId11" Type="http://schemas.openxmlformats.org/officeDocument/2006/relationships/oleObject" Target="../embeddings/oleObject180.bin"/><Relationship Id="rId5" Type="http://schemas.openxmlformats.org/officeDocument/2006/relationships/oleObject" Target="../embeddings/oleObject177.bin"/><Relationship Id="rId15" Type="http://schemas.openxmlformats.org/officeDocument/2006/relationships/oleObject" Target="../embeddings/oleObject183.bin"/><Relationship Id="rId10" Type="http://schemas.openxmlformats.org/officeDocument/2006/relationships/image" Target="../media/image181.wmf"/><Relationship Id="rId4" Type="http://schemas.openxmlformats.org/officeDocument/2006/relationships/image" Target="../media/image178.wmf"/><Relationship Id="rId9" Type="http://schemas.openxmlformats.org/officeDocument/2006/relationships/oleObject" Target="../embeddings/oleObject179.bin"/><Relationship Id="rId14" Type="http://schemas.openxmlformats.org/officeDocument/2006/relationships/oleObject" Target="../embeddings/oleObject182.bin"/></Relationships>
</file>

<file path=ppt/slides/_rels/slide93.xml.rels><?xml version="1.0" encoding="UTF-8" standalone="yes"?>
<Relationships xmlns="http://schemas.openxmlformats.org/package/2006/relationships"><Relationship Id="rId8" Type="http://schemas.openxmlformats.org/officeDocument/2006/relationships/image" Target="../media/image185.wmf"/><Relationship Id="rId3" Type="http://schemas.openxmlformats.org/officeDocument/2006/relationships/oleObject" Target="../embeddings/oleObject184.bin"/><Relationship Id="rId7" Type="http://schemas.openxmlformats.org/officeDocument/2006/relationships/oleObject" Target="../embeddings/oleObject186.bin"/><Relationship Id="rId2" Type="http://schemas.openxmlformats.org/officeDocument/2006/relationships/slideLayout" Target="../slideLayouts/slideLayout64.xml"/><Relationship Id="rId1" Type="http://schemas.openxmlformats.org/officeDocument/2006/relationships/vmlDrawing" Target="../drawings/vmlDrawing48.vml"/><Relationship Id="rId6" Type="http://schemas.openxmlformats.org/officeDocument/2006/relationships/image" Target="../media/image184.wmf"/><Relationship Id="rId11" Type="http://schemas.openxmlformats.org/officeDocument/2006/relationships/oleObject" Target="../embeddings/oleObject188.bin"/><Relationship Id="rId5" Type="http://schemas.openxmlformats.org/officeDocument/2006/relationships/oleObject" Target="../embeddings/oleObject185.bin"/><Relationship Id="rId10" Type="http://schemas.openxmlformats.org/officeDocument/2006/relationships/image" Target="../media/image181.wmf"/><Relationship Id="rId4" Type="http://schemas.openxmlformats.org/officeDocument/2006/relationships/image" Target="../media/image183.wmf"/><Relationship Id="rId9" Type="http://schemas.openxmlformats.org/officeDocument/2006/relationships/oleObject" Target="../embeddings/oleObject187.bin"/></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189.bin"/><Relationship Id="rId2" Type="http://schemas.openxmlformats.org/officeDocument/2006/relationships/slideLayout" Target="../slideLayouts/slideLayout63.xml"/><Relationship Id="rId1" Type="http://schemas.openxmlformats.org/officeDocument/2006/relationships/vmlDrawing" Target="../drawings/vmlDrawing49.vml"/><Relationship Id="rId6" Type="http://schemas.openxmlformats.org/officeDocument/2006/relationships/image" Target="../media/image187.wmf"/><Relationship Id="rId5" Type="http://schemas.openxmlformats.org/officeDocument/2006/relationships/oleObject" Target="../embeddings/oleObject190.bin"/><Relationship Id="rId4" Type="http://schemas.openxmlformats.org/officeDocument/2006/relationships/image" Target="../media/image186.wmf"/></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191.bin"/><Relationship Id="rId2" Type="http://schemas.openxmlformats.org/officeDocument/2006/relationships/slideLayout" Target="../slideLayouts/slideLayout64.xml"/><Relationship Id="rId1" Type="http://schemas.openxmlformats.org/officeDocument/2006/relationships/vmlDrawing" Target="../drawings/vmlDrawing50.vml"/><Relationship Id="rId6" Type="http://schemas.openxmlformats.org/officeDocument/2006/relationships/image" Target="../media/image189.wmf"/><Relationship Id="rId5" Type="http://schemas.openxmlformats.org/officeDocument/2006/relationships/oleObject" Target="../embeddings/oleObject192.bin"/><Relationship Id="rId4" Type="http://schemas.openxmlformats.org/officeDocument/2006/relationships/image" Target="../media/image188.wmf"/></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3.xml"/></Relationships>
</file>

<file path=ppt/slides/_rels/slide9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8.xml"/><Relationship Id="rId1" Type="http://schemas.openxmlformats.org/officeDocument/2006/relationships/slideLayout" Target="../slideLayouts/slideLayout6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193.bin"/><Relationship Id="rId2" Type="http://schemas.openxmlformats.org/officeDocument/2006/relationships/slideLayout" Target="../slideLayouts/slideLayout64.xml"/><Relationship Id="rId1" Type="http://schemas.openxmlformats.org/officeDocument/2006/relationships/vmlDrawing" Target="../drawings/vmlDrawing51.vml"/><Relationship Id="rId4" Type="http://schemas.openxmlformats.org/officeDocument/2006/relationships/image" Target="../media/image190.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ChangeArrowheads="1"/>
          </p:cNvSpPr>
          <p:nvPr>
            <p:ph type="ctrTitle"/>
          </p:nvPr>
        </p:nvSpPr>
        <p:spPr>
          <a:xfrm>
            <a:off x="3575720" y="2132856"/>
            <a:ext cx="6203032" cy="1657350"/>
          </a:xfrm>
          <a:effectLst>
            <a:outerShdw dist="107763" dir="2700000" algn="ctr" rotWithShape="0">
              <a:schemeClr val="bg2">
                <a:alpha val="50000"/>
              </a:schemeClr>
            </a:outerShdw>
          </a:effectLst>
        </p:spPr>
        <p:txBody>
          <a:bodyPr/>
          <a:lstStyle/>
          <a:p>
            <a:pPr algn="ctr" eaLnBrk="1" hangingPunct="1">
              <a:defRPr/>
            </a:pPr>
            <a:r>
              <a:rPr lang="zh-CN" altLang="en-US" sz="3600" b="1" dirty="0">
                <a:solidFill>
                  <a:srgbClr val="FFFF00"/>
                </a:solidFill>
                <a:effectLst>
                  <a:outerShdw blurRad="38100" dist="38100" dir="2700000" algn="tl">
                    <a:srgbClr val="C0C0C0"/>
                  </a:outerShdw>
                </a:effectLst>
                <a:latin typeface="黑体" panose="02010609060101010101" pitchFamily="49" charset="-122"/>
                <a:ea typeface="黑体" panose="02010609060101010101" pitchFamily="49" charset="-122"/>
              </a:rPr>
              <a:t>第一章  线性空间和线性变换</a:t>
            </a:r>
          </a:p>
        </p:txBody>
      </p:sp>
    </p:spTree>
    <p:extLst>
      <p:ext uri="{BB962C8B-B14F-4D97-AF65-F5344CB8AC3E}">
        <p14:creationId xmlns:p14="http://schemas.microsoft.com/office/powerpoint/2010/main" val="12447061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279576" y="2967617"/>
            <a:ext cx="5649774" cy="924066"/>
            <a:chOff x="590401" y="3968764"/>
            <a:chExt cx="5649774" cy="924066"/>
          </a:xfrm>
        </p:grpSpPr>
        <p:graphicFrame>
          <p:nvGraphicFramePr>
            <p:cNvPr id="45064" name="Object 8"/>
            <p:cNvGraphicFramePr>
              <a:graphicFrameLocks noChangeAspect="1"/>
            </p:cNvGraphicFramePr>
            <p:nvPr>
              <p:extLst>
                <p:ext uri="{D42A27DB-BD31-4B8C-83A1-F6EECF244321}">
                  <p14:modId xmlns:p14="http://schemas.microsoft.com/office/powerpoint/2010/main" val="3310492574"/>
                </p:ext>
              </p:extLst>
            </p:nvPr>
          </p:nvGraphicFramePr>
          <p:xfrm>
            <a:off x="5159794" y="4467961"/>
            <a:ext cx="1080381" cy="424869"/>
          </p:xfrm>
          <a:graphic>
            <a:graphicData uri="http://schemas.openxmlformats.org/presentationml/2006/ole">
              <mc:AlternateContent xmlns:mc="http://schemas.openxmlformats.org/markup-compatibility/2006">
                <mc:Choice xmlns:v="urn:schemas-microsoft-com:vml" Requires="v">
                  <p:oleObj spid="_x0000_s2050" name="Equation" r:id="rId3" imgW="1129810" imgH="444307" progId="Equation.3">
                    <p:embed/>
                  </p:oleObj>
                </mc:Choice>
                <mc:Fallback>
                  <p:oleObj name="Equation" r:id="rId3" imgW="1129810" imgH="444307"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9794" y="4467961"/>
                          <a:ext cx="1080381" cy="424869"/>
                        </a:xfrm>
                        <a:prstGeom prst="rect">
                          <a:avLst/>
                        </a:prstGeom>
                        <a:noFill/>
                        <a:ln>
                          <a:noFill/>
                        </a:ln>
                        <a:effectLst/>
                      </p:spPr>
                    </p:pic>
                  </p:oleObj>
                </mc:Fallback>
              </mc:AlternateContent>
            </a:graphicData>
          </a:graphic>
        </p:graphicFrame>
        <p:graphicFrame>
          <p:nvGraphicFramePr>
            <p:cNvPr id="45062" name="Object 6"/>
            <p:cNvGraphicFramePr>
              <a:graphicFrameLocks noChangeAspect="1"/>
            </p:cNvGraphicFramePr>
            <p:nvPr>
              <p:extLst>
                <p:ext uri="{D42A27DB-BD31-4B8C-83A1-F6EECF244321}">
                  <p14:modId xmlns:p14="http://schemas.microsoft.com/office/powerpoint/2010/main" val="337504397"/>
                </p:ext>
              </p:extLst>
            </p:nvPr>
          </p:nvGraphicFramePr>
          <p:xfrm>
            <a:off x="805140" y="3968764"/>
            <a:ext cx="5205135" cy="389789"/>
          </p:xfrm>
          <a:graphic>
            <a:graphicData uri="http://schemas.openxmlformats.org/presentationml/2006/ole">
              <mc:AlternateContent xmlns:mc="http://schemas.openxmlformats.org/markup-compatibility/2006">
                <mc:Choice xmlns:v="urn:schemas-microsoft-com:vml" Requires="v">
                  <p:oleObj spid="_x0000_s2051" name="Equation" r:id="rId5" imgW="6654800" imgH="457200" progId="Equation.3">
                    <p:embed/>
                  </p:oleObj>
                </mc:Choice>
                <mc:Fallback>
                  <p:oleObj name="Equation" r:id="rId5" imgW="6654800" imgH="4572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5140" y="3968764"/>
                          <a:ext cx="5205135" cy="3897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45063" name="Object 7"/>
            <p:cNvGraphicFramePr>
              <a:graphicFrameLocks noChangeAspect="1"/>
            </p:cNvGraphicFramePr>
            <p:nvPr>
              <p:extLst>
                <p:ext uri="{D42A27DB-BD31-4B8C-83A1-F6EECF244321}">
                  <p14:modId xmlns:p14="http://schemas.microsoft.com/office/powerpoint/2010/main" val="4222264830"/>
                </p:ext>
              </p:extLst>
            </p:nvPr>
          </p:nvGraphicFramePr>
          <p:xfrm>
            <a:off x="590401" y="4467961"/>
            <a:ext cx="4569393" cy="389789"/>
          </p:xfrm>
          <a:graphic>
            <a:graphicData uri="http://schemas.openxmlformats.org/presentationml/2006/ole">
              <mc:AlternateContent xmlns:mc="http://schemas.openxmlformats.org/markup-compatibility/2006">
                <mc:Choice xmlns:v="urn:schemas-microsoft-com:vml" Requires="v">
                  <p:oleObj spid="_x0000_s2052" name="Equation" r:id="rId7" imgW="5842000" imgH="457200" progId="Equation.DSMT4">
                    <p:embed/>
                  </p:oleObj>
                </mc:Choice>
                <mc:Fallback>
                  <p:oleObj name="Equation" r:id="rId7" imgW="5842000" imgH="457200"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0401" y="4467961"/>
                          <a:ext cx="4569393" cy="3897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grpSp>
        <p:nvGrpSpPr>
          <p:cNvPr id="6" name="组合 5"/>
          <p:cNvGrpSpPr/>
          <p:nvPr/>
        </p:nvGrpSpPr>
        <p:grpSpPr>
          <a:xfrm>
            <a:off x="2279576" y="4173877"/>
            <a:ext cx="4984726" cy="927330"/>
            <a:chOff x="600528" y="5024437"/>
            <a:chExt cx="4984726" cy="927330"/>
          </a:xfrm>
        </p:grpSpPr>
        <p:graphicFrame>
          <p:nvGraphicFramePr>
            <p:cNvPr id="45065" name="Object 9"/>
            <p:cNvGraphicFramePr>
              <a:graphicFrameLocks noChangeAspect="1"/>
            </p:cNvGraphicFramePr>
            <p:nvPr>
              <p:extLst>
                <p:ext uri="{D42A27DB-BD31-4B8C-83A1-F6EECF244321}">
                  <p14:modId xmlns:p14="http://schemas.microsoft.com/office/powerpoint/2010/main" val="3751509838"/>
                </p:ext>
              </p:extLst>
            </p:nvPr>
          </p:nvGraphicFramePr>
          <p:xfrm>
            <a:off x="817150" y="5024437"/>
            <a:ext cx="2682035" cy="389789"/>
          </p:xfrm>
          <a:graphic>
            <a:graphicData uri="http://schemas.openxmlformats.org/presentationml/2006/ole">
              <mc:AlternateContent xmlns:mc="http://schemas.openxmlformats.org/markup-compatibility/2006">
                <mc:Choice xmlns:v="urn:schemas-microsoft-com:vml" Requires="v">
                  <p:oleObj spid="_x0000_s2053" name="Equation" r:id="rId9" imgW="3429000" imgH="457200" progId="Equation.DSMT4">
                    <p:embed/>
                  </p:oleObj>
                </mc:Choice>
                <mc:Fallback>
                  <p:oleObj name="Equation" r:id="rId9" imgW="3429000" imgH="457200" progId="Equation.DSMT4">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7150" y="5024437"/>
                          <a:ext cx="2682035" cy="3897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45066" name="Object 10"/>
            <p:cNvGraphicFramePr>
              <a:graphicFrameLocks noChangeAspect="1"/>
            </p:cNvGraphicFramePr>
            <p:nvPr>
              <p:extLst>
                <p:ext uri="{D42A27DB-BD31-4B8C-83A1-F6EECF244321}">
                  <p14:modId xmlns:p14="http://schemas.microsoft.com/office/powerpoint/2010/main" val="1114650287"/>
                </p:ext>
              </p:extLst>
            </p:nvPr>
          </p:nvGraphicFramePr>
          <p:xfrm>
            <a:off x="600528" y="5496661"/>
            <a:ext cx="3715115" cy="389789"/>
          </p:xfrm>
          <a:graphic>
            <a:graphicData uri="http://schemas.openxmlformats.org/presentationml/2006/ole">
              <mc:AlternateContent xmlns:mc="http://schemas.openxmlformats.org/markup-compatibility/2006">
                <mc:Choice xmlns:v="urn:schemas-microsoft-com:vml" Requires="v">
                  <p:oleObj spid="_x0000_s2054" name="Equation" r:id="rId11" imgW="4749800" imgH="457200" progId="Equation.3">
                    <p:embed/>
                  </p:oleObj>
                </mc:Choice>
                <mc:Fallback>
                  <p:oleObj name="Equation" r:id="rId11" imgW="4749800" imgH="457200" progId="Equation.3">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0528" y="5496661"/>
                          <a:ext cx="3715115" cy="3897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45067" name="Object 11"/>
            <p:cNvGraphicFramePr>
              <a:graphicFrameLocks noChangeAspect="1"/>
            </p:cNvGraphicFramePr>
            <p:nvPr>
              <p:extLst>
                <p:ext uri="{D42A27DB-BD31-4B8C-83A1-F6EECF244321}">
                  <p14:modId xmlns:p14="http://schemas.microsoft.com/office/powerpoint/2010/main" val="1362930531"/>
                </p:ext>
              </p:extLst>
            </p:nvPr>
          </p:nvGraphicFramePr>
          <p:xfrm>
            <a:off x="4427984" y="5496661"/>
            <a:ext cx="1157270" cy="455106"/>
          </p:xfrm>
          <a:graphic>
            <a:graphicData uri="http://schemas.openxmlformats.org/presentationml/2006/ole">
              <mc:AlternateContent xmlns:mc="http://schemas.openxmlformats.org/markup-compatibility/2006">
                <mc:Choice xmlns:v="urn:schemas-microsoft-com:vml" Requires="v">
                  <p:oleObj spid="_x0000_s2055" name="Equation" r:id="rId13" imgW="1129810" imgH="444307" progId="Equation.3">
                    <p:embed/>
                  </p:oleObj>
                </mc:Choice>
                <mc:Fallback>
                  <p:oleObj name="Equation" r:id="rId13" imgW="1129810" imgH="444307" progId="Equation.3">
                    <p:embed/>
                    <p:pic>
                      <p:nvPicPr>
                        <p:cNvPr id="0" name="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27984" y="5496661"/>
                          <a:ext cx="1157270" cy="455106"/>
                        </a:xfrm>
                        <a:prstGeom prst="rect">
                          <a:avLst/>
                        </a:prstGeom>
                        <a:noFill/>
                        <a:ln>
                          <a:noFill/>
                        </a:ln>
                        <a:effectLst/>
                      </p:spPr>
                    </p:pic>
                  </p:oleObj>
                </mc:Fallback>
              </mc:AlternateContent>
            </a:graphicData>
          </a:graphic>
        </p:graphicFrame>
      </p:grpSp>
      <p:graphicFrame>
        <p:nvGraphicFramePr>
          <p:cNvPr id="45068" name="Object 12"/>
          <p:cNvGraphicFramePr>
            <a:graphicFrameLocks noChangeAspect="1"/>
          </p:cNvGraphicFramePr>
          <p:nvPr>
            <p:extLst>
              <p:ext uri="{D42A27DB-BD31-4B8C-83A1-F6EECF244321}">
                <p14:modId xmlns:p14="http://schemas.microsoft.com/office/powerpoint/2010/main" val="70047857"/>
              </p:ext>
            </p:extLst>
          </p:nvPr>
        </p:nvGraphicFramePr>
        <p:xfrm>
          <a:off x="2279576" y="5504872"/>
          <a:ext cx="4954927" cy="570872"/>
        </p:xfrm>
        <a:graphic>
          <a:graphicData uri="http://schemas.openxmlformats.org/presentationml/2006/ole">
            <mc:AlternateContent xmlns:mc="http://schemas.openxmlformats.org/markup-compatibility/2006">
              <mc:Choice xmlns:v="urn:schemas-microsoft-com:vml" Requires="v">
                <p:oleObj spid="_x0000_s2056" name="Equation" r:id="rId15" imgW="2527200" imgH="291960" progId="Equation.DSMT4">
                  <p:embed/>
                </p:oleObj>
              </mc:Choice>
              <mc:Fallback>
                <p:oleObj name="Equation" r:id="rId15" imgW="2527200" imgH="291960" progId="Equation.DSMT4">
                  <p:embed/>
                  <p:pic>
                    <p:nvPicPr>
                      <p:cNvPr id="0" name="Object 12"/>
                      <p:cNvPicPr>
                        <a:picLocks noChangeAspect="1" noChangeArrowheads="1"/>
                      </p:cNvPicPr>
                      <p:nvPr/>
                    </p:nvPicPr>
                    <p:blipFill>
                      <a:blip r:embed="rId16"/>
                      <a:srcRect/>
                      <a:stretch>
                        <a:fillRect/>
                      </a:stretch>
                    </p:blipFill>
                    <p:spPr bwMode="auto">
                      <a:xfrm>
                        <a:off x="2279576" y="5504872"/>
                        <a:ext cx="4954927" cy="570872"/>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16" name="Text Box 4"/>
              <p:cNvSpPr txBox="1">
                <a:spLocks noChangeArrowheads="1"/>
              </p:cNvSpPr>
              <p:nvPr/>
            </p:nvSpPr>
            <p:spPr bwMode="auto">
              <a:xfrm>
                <a:off x="653192" y="1326211"/>
                <a:ext cx="10843408" cy="153657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lnSpc>
                    <a:spcPct val="135000"/>
                  </a:lnSpc>
                </a:pPr>
                <a:r>
                  <a:rPr lang="zh-CN" altLang="en-US" sz="2400" dirty="0">
                    <a:solidFill>
                      <a:srgbClr val="0000FF"/>
                    </a:solidFill>
                    <a:latin typeface="华文中宋" panose="02010600040101010101" pitchFamily="2" charset="-122"/>
                    <a:ea typeface="华文中宋" panose="02010600040101010101" pitchFamily="2" charset="-122"/>
                  </a:rPr>
                  <a:t>例</a:t>
                </a:r>
                <a:r>
                  <a:rPr lang="en-US" altLang="zh-CN" sz="2400" dirty="0">
                    <a:solidFill>
                      <a:srgbClr val="0000FF"/>
                    </a:solidFill>
                    <a:latin typeface="华文中宋" panose="02010600040101010101" pitchFamily="2" charset="-122"/>
                    <a:ea typeface="华文中宋" panose="02010600040101010101" pitchFamily="2" charset="-122"/>
                  </a:rPr>
                  <a:t>5. </a:t>
                </a:r>
                <a:r>
                  <a:rPr lang="zh-CN" altLang="en-US" sz="2400" dirty="0">
                    <a:solidFill>
                      <a:srgbClr val="FF0000"/>
                    </a:solidFill>
                    <a:latin typeface="华文中宋" panose="02010600040101010101" pitchFamily="2" charset="-122"/>
                    <a:ea typeface="华文中宋" panose="02010600040101010101" pitchFamily="2" charset="-122"/>
                  </a:rPr>
                  <a:t>次数不超过</a:t>
                </a:r>
                <a14:m>
                  <m:oMath xmlns:m="http://schemas.openxmlformats.org/officeDocument/2006/math">
                    <m:r>
                      <a:rPr lang="en-US" altLang="zh-CN" sz="2400" i="1" dirty="0">
                        <a:solidFill>
                          <a:srgbClr val="FF0000"/>
                        </a:solidFill>
                        <a:latin typeface="Cambria Math" panose="02040503050406030204" pitchFamily="18" charset="0"/>
                      </a:rPr>
                      <m:t>𝑛</m:t>
                    </m:r>
                  </m:oMath>
                </a14:m>
                <a:r>
                  <a:rPr lang="zh-CN" altLang="en-US" sz="2400" dirty="0">
                    <a:solidFill>
                      <a:srgbClr val="FF0000"/>
                    </a:solidFill>
                    <a:latin typeface="华文中宋" panose="02010600040101010101" pitchFamily="2" charset="-122"/>
                    <a:ea typeface="华文中宋" panose="02010600040101010101" pitchFamily="2" charset="-122"/>
                  </a:rPr>
                  <a:t>的多项式的全体，记作</a:t>
                </a:r>
                <a14:m>
                  <m:oMath xmlns:m="http://schemas.openxmlformats.org/officeDocument/2006/math">
                    <m:r>
                      <a:rPr lang="en-US" altLang="zh-CN" sz="2400" i="1">
                        <a:solidFill>
                          <a:srgbClr val="FF0000"/>
                        </a:solidFill>
                        <a:latin typeface="Cambria Math" panose="02040503050406030204" pitchFamily="18" charset="0"/>
                      </a:rPr>
                      <m:t>𝑃</m:t>
                    </m:r>
                    <m:sSub>
                      <m:sSubPr>
                        <m:ctrlPr>
                          <a:rPr lang="en-US" altLang="zh-CN" sz="2400" i="1">
                            <a:solidFill>
                              <a:srgbClr val="FF0000"/>
                            </a:solidFill>
                            <a:latin typeface="Cambria Math" panose="02040503050406030204" pitchFamily="18" charset="0"/>
                          </a:rPr>
                        </m:ctrlPr>
                      </m:sSubPr>
                      <m:e>
                        <m:d>
                          <m:dPr>
                            <m:begChr m:val="["/>
                            <m:endChr m:val="]"/>
                            <m:ctrlPr>
                              <a:rPr lang="en-US" altLang="zh-CN" sz="2400" i="1">
                                <a:solidFill>
                                  <a:srgbClr val="FF0000"/>
                                </a:solidFill>
                                <a:latin typeface="Cambria Math" panose="02040503050406030204" pitchFamily="18" charset="0"/>
                              </a:rPr>
                            </m:ctrlPr>
                          </m:dPr>
                          <m:e>
                            <m:r>
                              <a:rPr lang="en-US" altLang="zh-CN" sz="2400" i="1">
                                <a:solidFill>
                                  <a:srgbClr val="FF0000"/>
                                </a:solidFill>
                                <a:latin typeface="Cambria Math" panose="02040503050406030204" pitchFamily="18" charset="0"/>
                              </a:rPr>
                              <m:t>𝑥</m:t>
                            </m:r>
                          </m:e>
                        </m:d>
                      </m:e>
                      <m:sub>
                        <m:r>
                          <a:rPr lang="en-US" altLang="zh-CN" sz="2400" i="1">
                            <a:solidFill>
                              <a:srgbClr val="FF0000"/>
                            </a:solidFill>
                            <a:latin typeface="Cambria Math" panose="02040503050406030204" pitchFamily="18" charset="0"/>
                          </a:rPr>
                          <m:t>𝑛</m:t>
                        </m:r>
                      </m:sub>
                    </m:sSub>
                    <m:r>
                      <a:rPr lang="zh-CN" altLang="en-US" sz="2400" i="1">
                        <a:latin typeface="Cambria Math" panose="02040503050406030204" pitchFamily="18" charset="0"/>
                      </a:rPr>
                      <m:t>，</m:t>
                    </m:r>
                  </m:oMath>
                </a14:m>
                <a:r>
                  <a:rPr lang="zh-CN" altLang="en-US" sz="2400" dirty="0">
                    <a:latin typeface="华文中宋" panose="02010600040101010101" pitchFamily="2" charset="-122"/>
                    <a:ea typeface="华文中宋" panose="02010600040101010101" pitchFamily="2" charset="-122"/>
                  </a:rPr>
                  <a:t>即</a:t>
                </a:r>
                <a14:m>
                  <m:oMath xmlns:m="http://schemas.openxmlformats.org/officeDocument/2006/math">
                    <m:r>
                      <a:rPr lang="en-US" altLang="zh-CN" sz="2400" i="1" dirty="0">
                        <a:latin typeface="Cambria Math" panose="02040503050406030204" pitchFamily="18" charset="0"/>
                      </a:rPr>
                      <m:t>𝑃</m:t>
                    </m:r>
                    <m:sSub>
                      <m:sSubPr>
                        <m:ctrlPr>
                          <a:rPr lang="en-US" altLang="zh-CN" sz="2400" i="1" dirty="0">
                            <a:latin typeface="Cambria Math" panose="02040503050406030204" pitchFamily="18" charset="0"/>
                          </a:rPr>
                        </m:ctrlPr>
                      </m:sSubPr>
                      <m:e>
                        <m:d>
                          <m:dPr>
                            <m:begChr m:val="["/>
                            <m:endChr m:val="]"/>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𝑥</m:t>
                            </m:r>
                          </m:e>
                        </m:d>
                      </m:e>
                      <m:sub>
                        <m:r>
                          <a:rPr lang="en-US" altLang="zh-CN" sz="2400" i="1" dirty="0">
                            <a:latin typeface="Cambria Math" panose="02040503050406030204" pitchFamily="18" charset="0"/>
                          </a:rPr>
                          <m:t>𝑛</m:t>
                        </m:r>
                      </m:sub>
                    </m:sSub>
                    <m:r>
                      <a:rPr lang="en-US" altLang="zh-CN" sz="2400" i="1" dirty="0">
                        <a:latin typeface="Cambria Math" panose="02040503050406030204" pitchFamily="18" charset="0"/>
                      </a:rPr>
                      <m:t>=</m:t>
                    </m:r>
                    <m:d>
                      <m:dPr>
                        <m:begChr m:val="{"/>
                        <m:endChr m:val="}"/>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𝑝</m:t>
                        </m:r>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𝑥</m:t>
                            </m:r>
                          </m:e>
                        </m:d>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𝑎</m:t>
                            </m:r>
                          </m:e>
                          <m:sub>
                            <m:r>
                              <a:rPr lang="en-US" altLang="zh-CN" sz="2400" i="1" dirty="0">
                                <a:latin typeface="Cambria Math" panose="02040503050406030204" pitchFamily="18" charset="0"/>
                              </a:rPr>
                              <m:t>𝑛</m:t>
                            </m:r>
                          </m:sub>
                        </m:sSub>
                        <m:sSup>
                          <m:sSupPr>
                            <m:ctrlPr>
                              <a:rPr lang="en-US" altLang="zh-CN" sz="2400" i="1" dirty="0">
                                <a:latin typeface="Cambria Math" panose="02040503050406030204" pitchFamily="18" charset="0"/>
                              </a:rPr>
                            </m:ctrlPr>
                          </m:sSupPr>
                          <m:e>
                            <m:r>
                              <a:rPr lang="en-US" altLang="zh-CN" sz="2400" i="1" dirty="0">
                                <a:latin typeface="Cambria Math" panose="02040503050406030204" pitchFamily="18" charset="0"/>
                              </a:rPr>
                              <m:t>𝑥</m:t>
                            </m:r>
                          </m:e>
                          <m:sup>
                            <m:r>
                              <a:rPr lang="en-US" altLang="zh-CN" sz="2400" i="1" dirty="0">
                                <a:latin typeface="Cambria Math" panose="02040503050406030204" pitchFamily="18" charset="0"/>
                              </a:rPr>
                              <m:t>𝑛</m:t>
                            </m:r>
                          </m:sup>
                        </m:sSup>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𝑎</m:t>
                            </m:r>
                          </m:e>
                          <m:sub>
                            <m:r>
                              <a:rPr lang="en-US" altLang="zh-CN" sz="2400" i="1" dirty="0">
                                <a:latin typeface="Cambria Math" panose="02040503050406030204" pitchFamily="18" charset="0"/>
                              </a:rPr>
                              <m:t>1</m:t>
                            </m:r>
                          </m:sub>
                        </m:sSub>
                        <m:r>
                          <a:rPr lang="en-US" altLang="zh-CN" sz="2400" i="1" dirty="0">
                            <a:latin typeface="Cambria Math" panose="02040503050406030204" pitchFamily="18" charset="0"/>
                          </a:rPr>
                          <m:t>𝑥</m:t>
                        </m:r>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𝑎</m:t>
                            </m:r>
                          </m:e>
                          <m:sub>
                            <m:r>
                              <a:rPr lang="en-US" altLang="zh-CN" sz="2400" i="1" dirty="0">
                                <a:latin typeface="Cambria Math" panose="02040503050406030204" pitchFamily="18" charset="0"/>
                              </a:rPr>
                              <m:t>0</m:t>
                            </m:r>
                          </m:sub>
                        </m:sSub>
                      </m:e>
                      <m:e>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𝑎</m:t>
                            </m:r>
                          </m:e>
                          <m:sub>
                            <m:r>
                              <a:rPr lang="en-US" altLang="zh-CN" sz="2400" i="1" dirty="0">
                                <a:latin typeface="Cambria Math" panose="02040503050406030204" pitchFamily="18" charset="0"/>
                              </a:rPr>
                              <m:t>𝑛</m:t>
                            </m:r>
                          </m:sub>
                        </m:sSub>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𝑎</m:t>
                            </m:r>
                          </m:e>
                          <m:sub>
                            <m:r>
                              <a:rPr lang="en-US" altLang="zh-CN" sz="2400" i="1" dirty="0">
                                <a:latin typeface="Cambria Math" panose="02040503050406030204" pitchFamily="18" charset="0"/>
                              </a:rPr>
                              <m:t>1</m:t>
                            </m:r>
                          </m:sub>
                        </m:sSub>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𝑎</m:t>
                            </m:r>
                          </m:e>
                          <m:sub>
                            <m:r>
                              <a:rPr lang="en-US" altLang="zh-CN" sz="2400" i="1" dirty="0">
                                <a:latin typeface="Cambria Math" panose="02040503050406030204" pitchFamily="18" charset="0"/>
                              </a:rPr>
                              <m:t>0</m:t>
                            </m:r>
                          </m:sub>
                        </m:sSub>
                        <m:r>
                          <a:rPr lang="en-US" altLang="zh-CN" sz="2400" i="1" dirty="0">
                            <a:latin typeface="Cambria Math" panose="02040503050406030204" pitchFamily="18" charset="0"/>
                          </a:rPr>
                          <m:t>∈</m:t>
                        </m:r>
                        <m:r>
                          <a:rPr lang="en-US" altLang="zh-CN" sz="2400" i="1" dirty="0">
                            <a:latin typeface="Cambria Math" panose="02040503050406030204" pitchFamily="18" charset="0"/>
                          </a:rPr>
                          <m:t>𝑅</m:t>
                        </m:r>
                      </m:e>
                    </m:d>
                    <m:r>
                      <a:rPr lang="zh-CN" altLang="en-US" sz="2400" i="1" dirty="0">
                        <a:latin typeface="Cambria Math" panose="02040503050406030204" pitchFamily="18" charset="0"/>
                      </a:rPr>
                      <m:t>，</m:t>
                    </m:r>
                  </m:oMath>
                </a14:m>
                <a:r>
                  <a:rPr lang="zh-CN" altLang="en-US" sz="2400" dirty="0">
                    <a:latin typeface="华文中宋" panose="02010600040101010101" pitchFamily="2" charset="-122"/>
                    <a:ea typeface="华文中宋" panose="02010600040101010101" pitchFamily="2" charset="-122"/>
                  </a:rPr>
                  <a:t>对于</a:t>
                </a:r>
                <a:r>
                  <a:rPr lang="zh-CN" altLang="en-US" sz="2400" dirty="0">
                    <a:solidFill>
                      <a:srgbClr val="FF0000"/>
                    </a:solidFill>
                    <a:latin typeface="华文中宋" panose="02010600040101010101" pitchFamily="2" charset="-122"/>
                    <a:ea typeface="华文中宋" panose="02010600040101010101" pitchFamily="2" charset="-122"/>
                  </a:rPr>
                  <a:t>通常多项式的加法和数乘多项式的乘法运算</a:t>
                </a:r>
                <a:r>
                  <a:rPr lang="zh-CN" altLang="en-US" sz="2400" dirty="0">
                    <a:latin typeface="华文中宋" panose="02010600040101010101" pitchFamily="2" charset="-122"/>
                    <a:ea typeface="华文中宋" panose="02010600040101010101" pitchFamily="2" charset="-122"/>
                  </a:rPr>
                  <a:t>构成实数域上的线性空间。</a:t>
                </a:r>
              </a:p>
            </p:txBody>
          </p:sp>
        </mc:Choice>
        <mc:Fallback xmlns="">
          <p:sp>
            <p:nvSpPr>
              <p:cNvPr id="16" name="Text Box 4"/>
              <p:cNvSpPr txBox="1">
                <a:spLocks noRot="1" noChangeAspect="1" noMove="1" noResize="1" noEditPoints="1" noAdjustHandles="1" noChangeArrowheads="1" noChangeShapeType="1" noTextEdit="1"/>
              </p:cNvSpPr>
              <p:nvPr/>
            </p:nvSpPr>
            <p:spPr bwMode="auto">
              <a:xfrm>
                <a:off x="653192" y="1326211"/>
                <a:ext cx="10843408" cy="1536574"/>
              </a:xfrm>
              <a:prstGeom prst="rect">
                <a:avLst/>
              </a:prstGeom>
              <a:blipFill>
                <a:blip r:embed="rId17"/>
                <a:stretch>
                  <a:fillRect l="-843" b="-833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1" name="Rectangle 6"/>
          <p:cNvSpPr>
            <a:spLocks noChangeArrowheads="1"/>
          </p:cNvSpPr>
          <p:nvPr/>
        </p:nvSpPr>
        <p:spPr bwMode="auto">
          <a:xfrm>
            <a:off x="1631504" y="625121"/>
            <a:ext cx="4103737" cy="400110"/>
          </a:xfrm>
          <a:prstGeom prst="rect">
            <a:avLst/>
          </a:prstGeom>
          <a:noFill/>
          <a:ln w="9525" algn="ctr">
            <a:noFill/>
            <a:miter lim="800000"/>
            <a:headEnd/>
            <a:tailEnd/>
          </a:ln>
          <a:effectLst/>
        </p:spPr>
        <p:txBody>
          <a:bodyPr wrap="square">
            <a:spAutoFit/>
          </a:bodyPr>
          <a:lstStyle/>
          <a:p>
            <a:pPr eaLnBrk="1" hangingPunct="1">
              <a:defRPr/>
            </a:pPr>
            <a:r>
              <a:rPr lang="en-US" altLang="zh-CN" sz="2000" b="1" dirty="0">
                <a:solidFill>
                  <a:schemeClr val="folHlink"/>
                </a:solidFill>
                <a:effectLst>
                  <a:outerShdw blurRad="38100" dist="38100" dir="2700000" algn="tl">
                    <a:srgbClr val="000000"/>
                  </a:outerShdw>
                </a:effectLst>
              </a:rPr>
              <a:t>1.1.2   </a:t>
            </a:r>
            <a:r>
              <a:rPr lang="zh-CN" altLang="en-US" sz="2000" b="1" dirty="0">
                <a:solidFill>
                  <a:schemeClr val="folHlink"/>
                </a:solidFill>
                <a:effectLst>
                  <a:outerShdw blurRad="38100" dist="38100" dir="2700000" algn="tl">
                    <a:srgbClr val="000000"/>
                  </a:outerShdw>
                </a:effectLst>
              </a:rPr>
              <a:t>线性空间的判定方法</a:t>
            </a:r>
          </a:p>
        </p:txBody>
      </p:sp>
      <p:sp>
        <p:nvSpPr>
          <p:cNvPr id="3" name="灯片编号占位符 2"/>
          <p:cNvSpPr>
            <a:spLocks noGrp="1"/>
          </p:cNvSpPr>
          <p:nvPr>
            <p:ph type="sldNum" sz="quarter" idx="12"/>
          </p:nvPr>
        </p:nvSpPr>
        <p:spPr/>
        <p:txBody>
          <a:bodyPr/>
          <a:lstStyle/>
          <a:p>
            <a:fld id="{281FBE21-B40B-4B64-ABBE-395E3EC7A610}" type="slidenum">
              <a:rPr kumimoji="0" lang="en-US" altLang="zh-CN" smtClean="0">
                <a:solidFill>
                  <a:srgbClr val="000000"/>
                </a:solidFill>
              </a:rPr>
              <a:pPr/>
              <a:t>10</a:t>
            </a:fld>
            <a:endParaRPr kumimoji="0" lang="en-US" altLang="zh-CN">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5068"/>
                                        </p:tgtEl>
                                        <p:attrNameLst>
                                          <p:attrName>style.visibility</p:attrName>
                                        </p:attrNameLst>
                                      </p:cBhvr>
                                      <p:to>
                                        <p:strVal val="visible"/>
                                      </p:to>
                                    </p:set>
                                    <p:animEffect transition="in" filter="wipe(down)">
                                      <p:cBhvr>
                                        <p:cTn id="17" dur="500"/>
                                        <p:tgtEl>
                                          <p:spTgt spid="450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563" name="Object 4"/>
          <p:cNvGraphicFramePr>
            <a:graphicFrameLocks noChangeAspect="1"/>
          </p:cNvGraphicFramePr>
          <p:nvPr>
            <p:extLst>
              <p:ext uri="{D42A27DB-BD31-4B8C-83A1-F6EECF244321}">
                <p14:modId xmlns:p14="http://schemas.microsoft.com/office/powerpoint/2010/main" val="37944310"/>
              </p:ext>
            </p:extLst>
          </p:nvPr>
        </p:nvGraphicFramePr>
        <p:xfrm>
          <a:off x="848507" y="1434435"/>
          <a:ext cx="7620902" cy="1989950"/>
        </p:xfrm>
        <a:graphic>
          <a:graphicData uri="http://schemas.openxmlformats.org/presentationml/2006/ole">
            <mc:AlternateContent xmlns:mc="http://schemas.openxmlformats.org/markup-compatibility/2006">
              <mc:Choice xmlns:v="urn:schemas-microsoft-com:vml" Requires="v">
                <p:oleObj spid="_x0000_s53250" name="Equation" r:id="rId4" imgW="3429000" imgH="965160" progId="Equation.DSMT4">
                  <p:embed/>
                </p:oleObj>
              </mc:Choice>
              <mc:Fallback>
                <p:oleObj name="Equation" r:id="rId4" imgW="3429000" imgH="965160" progId="Equation.DSMT4">
                  <p:embed/>
                  <p:pic>
                    <p:nvPicPr>
                      <p:cNvPr id="23563" name="Object 4"/>
                      <p:cNvPicPr>
                        <a:picLocks noChangeAspect="1" noChangeArrowheads="1"/>
                      </p:cNvPicPr>
                      <p:nvPr/>
                    </p:nvPicPr>
                    <p:blipFill>
                      <a:blip r:embed="rId5"/>
                      <a:srcRect/>
                      <a:stretch>
                        <a:fillRect/>
                      </a:stretch>
                    </p:blipFill>
                    <p:spPr bwMode="auto">
                      <a:xfrm>
                        <a:off x="848507" y="1434435"/>
                        <a:ext cx="7620902" cy="1989950"/>
                      </a:xfrm>
                      <a:prstGeom prst="rect">
                        <a:avLst/>
                      </a:prstGeom>
                      <a:noFill/>
                      <a:ln>
                        <a:noFill/>
                      </a:ln>
                    </p:spPr>
                  </p:pic>
                </p:oleObj>
              </mc:Fallback>
            </mc:AlternateContent>
          </a:graphicData>
        </a:graphic>
      </p:graphicFrame>
      <p:grpSp>
        <p:nvGrpSpPr>
          <p:cNvPr id="3" name="组合 2"/>
          <p:cNvGrpSpPr/>
          <p:nvPr/>
        </p:nvGrpSpPr>
        <p:grpSpPr>
          <a:xfrm>
            <a:off x="848507" y="3573016"/>
            <a:ext cx="4302217" cy="872124"/>
            <a:chOff x="492041" y="3642729"/>
            <a:chExt cx="4302217" cy="872124"/>
          </a:xfrm>
        </p:grpSpPr>
        <p:graphicFrame>
          <p:nvGraphicFramePr>
            <p:cNvPr id="81925" name="Object 5"/>
            <p:cNvGraphicFramePr>
              <a:graphicFrameLocks noChangeAspect="1"/>
            </p:cNvGraphicFramePr>
            <p:nvPr/>
          </p:nvGraphicFramePr>
          <p:xfrm>
            <a:off x="1475656" y="3642729"/>
            <a:ext cx="3318602" cy="872124"/>
          </p:xfrm>
          <a:graphic>
            <a:graphicData uri="http://schemas.openxmlformats.org/presentationml/2006/ole">
              <mc:AlternateContent xmlns:mc="http://schemas.openxmlformats.org/markup-compatibility/2006">
                <mc:Choice xmlns:v="urn:schemas-microsoft-com:vml" Requires="v">
                  <p:oleObj spid="_x0000_s53251" name="Equation" r:id="rId6" imgW="3721100" imgH="977900" progId="Equation.DSMT4">
                    <p:embed/>
                  </p:oleObj>
                </mc:Choice>
                <mc:Fallback>
                  <p:oleObj name="Equation" r:id="rId6" imgW="3721100" imgH="977900" progId="Equation.DSMT4">
                    <p:embed/>
                    <p:pic>
                      <p:nvPicPr>
                        <p:cNvPr id="81925"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75656" y="3642729"/>
                          <a:ext cx="3318602" cy="872124"/>
                        </a:xfrm>
                        <a:prstGeom prst="rect">
                          <a:avLst/>
                        </a:prstGeom>
                        <a:noFill/>
                        <a:ln>
                          <a:noFill/>
                        </a:ln>
                        <a:effectLst/>
                      </p:spPr>
                    </p:pic>
                  </p:oleObj>
                </mc:Fallback>
              </mc:AlternateContent>
            </a:graphicData>
          </a:graphic>
        </p:graphicFrame>
        <p:sp>
          <p:nvSpPr>
            <p:cNvPr id="81926" name="Text Box 6"/>
            <p:cNvSpPr txBox="1">
              <a:spLocks noChangeArrowheads="1"/>
            </p:cNvSpPr>
            <p:nvPr/>
          </p:nvSpPr>
          <p:spPr bwMode="auto">
            <a:xfrm>
              <a:off x="492041" y="3847959"/>
              <a:ext cx="59022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0"/>
                </a:spcBef>
                <a:buNone/>
                <a:defRPr/>
              </a:pPr>
              <a:r>
                <a:rPr lang="zh-CN" altLang="en-US" sz="2400" dirty="0">
                  <a:solidFill>
                    <a:srgbClr val="0000FF"/>
                  </a:solidFill>
                  <a:latin typeface="华文中宋" panose="02010600040101010101" pitchFamily="2" charset="-122"/>
                  <a:ea typeface="华文中宋" panose="02010600040101010101" pitchFamily="2" charset="-122"/>
                </a:rPr>
                <a:t>解</a:t>
              </a:r>
              <a:r>
                <a:rPr lang="en-US" altLang="zh-CN" sz="2400" dirty="0">
                  <a:solidFill>
                    <a:srgbClr val="0000FF"/>
                  </a:solidFill>
                  <a:latin typeface="华文中宋" panose="02010600040101010101" pitchFamily="2" charset="-122"/>
                  <a:ea typeface="华文中宋" panose="02010600040101010101" pitchFamily="2" charset="-122"/>
                </a:rPr>
                <a:t>:</a:t>
              </a:r>
              <a:endParaRPr lang="zh-CN" altLang="en-US" sz="2400" dirty="0">
                <a:solidFill>
                  <a:srgbClr val="0000FF"/>
                </a:solidFill>
                <a:latin typeface="华文中宋" panose="02010600040101010101" pitchFamily="2" charset="-122"/>
                <a:ea typeface="华文中宋" panose="02010600040101010101" pitchFamily="2" charset="-122"/>
              </a:endParaRPr>
            </a:p>
          </p:txBody>
        </p:sp>
      </p:grpSp>
      <p:graphicFrame>
        <p:nvGraphicFramePr>
          <p:cNvPr id="81927" name="Object 7"/>
          <p:cNvGraphicFramePr>
            <a:graphicFrameLocks noChangeAspect="1"/>
          </p:cNvGraphicFramePr>
          <p:nvPr>
            <p:extLst>
              <p:ext uri="{D42A27DB-BD31-4B8C-83A1-F6EECF244321}">
                <p14:modId xmlns:p14="http://schemas.microsoft.com/office/powerpoint/2010/main" val="3099184397"/>
              </p:ext>
            </p:extLst>
          </p:nvPr>
        </p:nvGraphicFramePr>
        <p:xfrm>
          <a:off x="1991544" y="4869160"/>
          <a:ext cx="2400939" cy="901816"/>
        </p:xfrm>
        <a:graphic>
          <a:graphicData uri="http://schemas.openxmlformats.org/presentationml/2006/ole">
            <mc:AlternateContent xmlns:mc="http://schemas.openxmlformats.org/markup-compatibility/2006">
              <mc:Choice xmlns:v="urn:schemas-microsoft-com:vml" Requires="v">
                <p:oleObj spid="_x0000_s53252" name="Equation" r:id="rId8" imgW="2603500" imgH="977900" progId="Equation.3">
                  <p:embed/>
                </p:oleObj>
              </mc:Choice>
              <mc:Fallback>
                <p:oleObj name="Equation" r:id="rId8" imgW="2603500" imgH="977900" progId="Equation.3">
                  <p:embed/>
                  <p:pic>
                    <p:nvPicPr>
                      <p:cNvPr id="81927"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91544" y="4869160"/>
                        <a:ext cx="2400939" cy="901816"/>
                      </a:xfrm>
                      <a:prstGeom prst="rect">
                        <a:avLst/>
                      </a:prstGeom>
                      <a:noFill/>
                      <a:ln>
                        <a:noFill/>
                      </a:ln>
                      <a:effectLst/>
                    </p:spPr>
                  </p:pic>
                </p:oleObj>
              </mc:Fallback>
            </mc:AlternateContent>
          </a:graphicData>
        </a:graphic>
      </p:graphicFrame>
      <p:graphicFrame>
        <p:nvGraphicFramePr>
          <p:cNvPr id="81928" name="Object 8"/>
          <p:cNvGraphicFramePr>
            <a:graphicFrameLocks noChangeAspect="1"/>
          </p:cNvGraphicFramePr>
          <p:nvPr>
            <p:extLst>
              <p:ext uri="{D42A27DB-BD31-4B8C-83A1-F6EECF244321}">
                <p14:modId xmlns:p14="http://schemas.microsoft.com/office/powerpoint/2010/main" val="786683729"/>
              </p:ext>
            </p:extLst>
          </p:nvPr>
        </p:nvGraphicFramePr>
        <p:xfrm>
          <a:off x="5015880" y="4970298"/>
          <a:ext cx="3096344" cy="906534"/>
        </p:xfrm>
        <a:graphic>
          <a:graphicData uri="http://schemas.openxmlformats.org/presentationml/2006/ole">
            <mc:AlternateContent xmlns:mc="http://schemas.openxmlformats.org/markup-compatibility/2006">
              <mc:Choice xmlns:v="urn:schemas-microsoft-com:vml" Requires="v">
                <p:oleObj spid="_x0000_s53253" name="Equation" r:id="rId10" imgW="3340100" imgH="977900" progId="Equation.3">
                  <p:embed/>
                </p:oleObj>
              </mc:Choice>
              <mc:Fallback>
                <p:oleObj name="Equation" r:id="rId10" imgW="3340100" imgH="977900" progId="Equation.3">
                  <p:embed/>
                  <p:pic>
                    <p:nvPicPr>
                      <p:cNvPr id="81928"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15880" y="4970298"/>
                        <a:ext cx="3096344" cy="906534"/>
                      </a:xfrm>
                      <a:prstGeom prst="rect">
                        <a:avLst/>
                      </a:prstGeom>
                      <a:noFill/>
                      <a:ln>
                        <a:noFill/>
                      </a:ln>
                      <a:effec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100</a:t>
            </a:fld>
            <a:endParaRPr kumimoji="0" lang="en-US" altLang="zh-CN">
              <a:solidFill>
                <a:srgbClr val="000000"/>
              </a:solidFill>
            </a:endParaRPr>
          </a:p>
        </p:txBody>
      </p:sp>
      <p:sp>
        <p:nvSpPr>
          <p:cNvPr id="9" name="Rectangle 6"/>
          <p:cNvSpPr>
            <a:spLocks noChangeArrowheads="1"/>
          </p:cNvSpPr>
          <p:nvPr/>
        </p:nvSpPr>
        <p:spPr bwMode="auto">
          <a:xfrm>
            <a:off x="1560215" y="683127"/>
            <a:ext cx="4103737" cy="461665"/>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400" b="1" dirty="0">
                <a:solidFill>
                  <a:srgbClr val="3333CC"/>
                </a:solidFill>
                <a:effectLst>
                  <a:outerShdw blurRad="38100" dist="38100" dir="2700000" algn="tl">
                    <a:srgbClr val="000000"/>
                  </a:outerShdw>
                </a:effectLst>
                <a:latin typeface="Calibri" panose="020F0502020204030204" pitchFamily="34" charset="0"/>
                <a:ea typeface="宋体"/>
              </a:rPr>
              <a:t>1.4.2   </a:t>
            </a:r>
            <a:r>
              <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rPr>
              <a:t>线性映射的矩阵表示</a:t>
            </a:r>
          </a:p>
        </p:txBody>
      </p:sp>
    </p:spTree>
    <p:extLst>
      <p:ext uri="{BB962C8B-B14F-4D97-AF65-F5344CB8AC3E}">
        <p14:creationId xmlns:p14="http://schemas.microsoft.com/office/powerpoint/2010/main" val="41512880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81927"/>
                                        </p:tgtEl>
                                        <p:attrNameLst>
                                          <p:attrName>style.visibility</p:attrName>
                                        </p:attrNameLst>
                                      </p:cBhvr>
                                      <p:to>
                                        <p:strVal val="visible"/>
                                      </p:to>
                                    </p:set>
                                    <p:animEffect transition="in" filter="wipe(down)">
                                      <p:cBhvr>
                                        <p:cTn id="10" dur="500"/>
                                        <p:tgtEl>
                                          <p:spTgt spid="8192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81928"/>
                                        </p:tgtEl>
                                        <p:attrNameLst>
                                          <p:attrName>style.visibility</p:attrName>
                                        </p:attrNameLst>
                                      </p:cBhvr>
                                      <p:to>
                                        <p:strVal val="visible"/>
                                      </p:to>
                                    </p:set>
                                    <p:animEffect transition="in" filter="wipe(down)">
                                      <p:cBhvr>
                                        <p:cTn id="15" dur="500"/>
                                        <p:tgtEl>
                                          <p:spTgt spid="819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2" name="Object 2"/>
          <p:cNvGraphicFramePr>
            <a:graphicFrameLocks noChangeAspect="1"/>
          </p:cNvGraphicFramePr>
          <p:nvPr>
            <p:extLst>
              <p:ext uri="{D42A27DB-BD31-4B8C-83A1-F6EECF244321}">
                <p14:modId xmlns:p14="http://schemas.microsoft.com/office/powerpoint/2010/main" val="2693834458"/>
              </p:ext>
            </p:extLst>
          </p:nvPr>
        </p:nvGraphicFramePr>
        <p:xfrm>
          <a:off x="1344291" y="1485066"/>
          <a:ext cx="4392488" cy="549875"/>
        </p:xfrm>
        <a:graphic>
          <a:graphicData uri="http://schemas.openxmlformats.org/presentationml/2006/ole">
            <mc:AlternateContent xmlns:mc="http://schemas.openxmlformats.org/markup-compatibility/2006">
              <mc:Choice xmlns:v="urn:schemas-microsoft-com:vml" Requires="v">
                <p:oleObj spid="_x0000_s54274" name="Equation" r:id="rId3" imgW="2019240" imgH="253800" progId="Equation.DSMT4">
                  <p:embed/>
                </p:oleObj>
              </mc:Choice>
              <mc:Fallback>
                <p:oleObj name="Equation" r:id="rId3" imgW="2019240" imgH="253800" progId="Equation.DSMT4">
                  <p:embed/>
                  <p:pic>
                    <p:nvPicPr>
                      <p:cNvPr id="25602" name="Object 2"/>
                      <p:cNvPicPr>
                        <a:picLocks noChangeAspect="1" noChangeArrowheads="1"/>
                      </p:cNvPicPr>
                      <p:nvPr/>
                    </p:nvPicPr>
                    <p:blipFill>
                      <a:blip r:embed="rId4"/>
                      <a:srcRect/>
                      <a:stretch>
                        <a:fillRect/>
                      </a:stretch>
                    </p:blipFill>
                    <p:spPr bwMode="auto">
                      <a:xfrm>
                        <a:off x="1344291" y="1485066"/>
                        <a:ext cx="4392488" cy="549875"/>
                      </a:xfrm>
                      <a:prstGeom prst="rect">
                        <a:avLst/>
                      </a:prstGeom>
                      <a:noFill/>
                      <a:ln>
                        <a:noFill/>
                      </a:ln>
                      <a:effectLst/>
                    </p:spPr>
                  </p:pic>
                </p:oleObj>
              </mc:Fallback>
            </mc:AlternateContent>
          </a:graphicData>
        </a:graphic>
      </p:graphicFrame>
      <p:graphicFrame>
        <p:nvGraphicFramePr>
          <p:cNvPr id="25603" name="Object 3"/>
          <p:cNvGraphicFramePr>
            <a:graphicFrameLocks noChangeAspect="1"/>
          </p:cNvGraphicFramePr>
          <p:nvPr>
            <p:extLst>
              <p:ext uri="{D42A27DB-BD31-4B8C-83A1-F6EECF244321}">
                <p14:modId xmlns:p14="http://schemas.microsoft.com/office/powerpoint/2010/main" val="2212118785"/>
              </p:ext>
            </p:extLst>
          </p:nvPr>
        </p:nvGraphicFramePr>
        <p:xfrm>
          <a:off x="3215680" y="2297401"/>
          <a:ext cx="4115558" cy="940350"/>
        </p:xfrm>
        <a:graphic>
          <a:graphicData uri="http://schemas.openxmlformats.org/presentationml/2006/ole">
            <mc:AlternateContent xmlns:mc="http://schemas.openxmlformats.org/markup-compatibility/2006">
              <mc:Choice xmlns:v="urn:schemas-microsoft-com:vml" Requires="v">
                <p:oleObj spid="_x0000_s54275" name="Equation" r:id="rId5" imgW="4279900" imgH="977900" progId="Equation.3">
                  <p:embed/>
                </p:oleObj>
              </mc:Choice>
              <mc:Fallback>
                <p:oleObj name="Equation" r:id="rId5" imgW="4279900" imgH="977900" progId="Equation.3">
                  <p:embed/>
                  <p:pic>
                    <p:nvPicPr>
                      <p:cNvPr id="2560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5680" y="2297401"/>
                        <a:ext cx="4115558" cy="940350"/>
                      </a:xfrm>
                      <a:prstGeom prst="rect">
                        <a:avLst/>
                      </a:prstGeom>
                      <a:noFill/>
                      <a:ln>
                        <a:noFill/>
                      </a:ln>
                      <a:effectLst/>
                    </p:spPr>
                  </p:pic>
                </p:oleObj>
              </mc:Fallback>
            </mc:AlternateContent>
          </a:graphicData>
        </a:graphic>
      </p:graphicFrame>
      <p:graphicFrame>
        <p:nvGraphicFramePr>
          <p:cNvPr id="25604" name="Object 4"/>
          <p:cNvGraphicFramePr>
            <a:graphicFrameLocks noChangeAspect="1"/>
          </p:cNvGraphicFramePr>
          <p:nvPr>
            <p:extLst>
              <p:ext uri="{D42A27DB-BD31-4B8C-83A1-F6EECF244321}">
                <p14:modId xmlns:p14="http://schemas.microsoft.com/office/powerpoint/2010/main" val="906375641"/>
              </p:ext>
            </p:extLst>
          </p:nvPr>
        </p:nvGraphicFramePr>
        <p:xfrm>
          <a:off x="3574071" y="4694736"/>
          <a:ext cx="1912032" cy="968595"/>
        </p:xfrm>
        <a:graphic>
          <a:graphicData uri="http://schemas.openxmlformats.org/presentationml/2006/ole">
            <mc:AlternateContent xmlns:mc="http://schemas.openxmlformats.org/markup-compatibility/2006">
              <mc:Choice xmlns:v="urn:schemas-microsoft-com:vml" Requires="v">
                <p:oleObj spid="_x0000_s54276" name="Equation" r:id="rId7" imgW="1930400" imgH="977900" progId="Equation.3">
                  <p:embed/>
                </p:oleObj>
              </mc:Choice>
              <mc:Fallback>
                <p:oleObj name="Equation" r:id="rId7" imgW="1930400" imgH="977900" progId="Equation.3">
                  <p:embed/>
                  <p:pic>
                    <p:nvPicPr>
                      <p:cNvPr id="25604"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74071" y="4694736"/>
                        <a:ext cx="1912032" cy="968595"/>
                      </a:xfrm>
                      <a:prstGeom prst="rect">
                        <a:avLst/>
                      </a:prstGeom>
                      <a:noFill/>
                      <a:ln>
                        <a:noFill/>
                      </a:ln>
                      <a:effectLst/>
                    </p:spPr>
                  </p:pic>
                </p:oleObj>
              </mc:Fallback>
            </mc:AlternateContent>
          </a:graphicData>
        </a:graphic>
      </p:graphicFrame>
      <p:graphicFrame>
        <p:nvGraphicFramePr>
          <p:cNvPr id="25605" name="Object 5"/>
          <p:cNvGraphicFramePr>
            <a:graphicFrameLocks noChangeAspect="1"/>
          </p:cNvGraphicFramePr>
          <p:nvPr>
            <p:extLst>
              <p:ext uri="{D42A27DB-BD31-4B8C-83A1-F6EECF244321}">
                <p14:modId xmlns:p14="http://schemas.microsoft.com/office/powerpoint/2010/main" val="4179953134"/>
              </p:ext>
            </p:extLst>
          </p:nvPr>
        </p:nvGraphicFramePr>
        <p:xfrm>
          <a:off x="3574071" y="3485027"/>
          <a:ext cx="2759863" cy="936165"/>
        </p:xfrm>
        <a:graphic>
          <a:graphicData uri="http://schemas.openxmlformats.org/presentationml/2006/ole">
            <mc:AlternateContent xmlns:mc="http://schemas.openxmlformats.org/markup-compatibility/2006">
              <mc:Choice xmlns:v="urn:schemas-microsoft-com:vml" Requires="v">
                <p:oleObj spid="_x0000_s54277" name="Equation" r:id="rId9" imgW="2882900" imgH="977900" progId="Equation.3">
                  <p:embed/>
                </p:oleObj>
              </mc:Choice>
              <mc:Fallback>
                <p:oleObj name="Equation" r:id="rId9" imgW="2882900" imgH="977900" progId="Equation.3">
                  <p:embed/>
                  <p:pic>
                    <p:nvPicPr>
                      <p:cNvPr id="25605"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74071" y="3485027"/>
                        <a:ext cx="2759863" cy="936165"/>
                      </a:xfrm>
                      <a:prstGeom prst="rect">
                        <a:avLst/>
                      </a:prstGeom>
                      <a:noFill/>
                      <a:ln>
                        <a:noFill/>
                      </a:ln>
                      <a:effec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101</a:t>
            </a:fld>
            <a:endParaRPr kumimoji="0" lang="en-US" altLang="zh-CN">
              <a:solidFill>
                <a:srgbClr val="000000"/>
              </a:solidFill>
            </a:endParaRPr>
          </a:p>
        </p:txBody>
      </p:sp>
      <p:sp>
        <p:nvSpPr>
          <p:cNvPr id="7" name="Rectangle 6"/>
          <p:cNvSpPr>
            <a:spLocks noChangeArrowheads="1"/>
          </p:cNvSpPr>
          <p:nvPr/>
        </p:nvSpPr>
        <p:spPr bwMode="auto">
          <a:xfrm>
            <a:off x="1631504" y="670052"/>
            <a:ext cx="4103737" cy="461665"/>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400" b="1" dirty="0">
                <a:solidFill>
                  <a:srgbClr val="3333CC"/>
                </a:solidFill>
                <a:effectLst>
                  <a:outerShdw blurRad="38100" dist="38100" dir="2700000" algn="tl">
                    <a:srgbClr val="000000"/>
                  </a:outerShdw>
                </a:effectLst>
                <a:latin typeface="Calibri" panose="020F0502020204030204" pitchFamily="34" charset="0"/>
                <a:ea typeface="宋体"/>
              </a:rPr>
              <a:t>1.4.2   </a:t>
            </a:r>
            <a:r>
              <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rPr>
              <a:t>线性映射的矩阵表示</a:t>
            </a:r>
          </a:p>
        </p:txBody>
      </p:sp>
    </p:spTree>
    <p:extLst>
      <p:ext uri="{BB962C8B-B14F-4D97-AF65-F5344CB8AC3E}">
        <p14:creationId xmlns:p14="http://schemas.microsoft.com/office/powerpoint/2010/main" val="334234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5603"/>
                                        </p:tgtEl>
                                        <p:attrNameLst>
                                          <p:attrName>style.visibility</p:attrName>
                                        </p:attrNameLst>
                                      </p:cBhvr>
                                      <p:to>
                                        <p:strVal val="visible"/>
                                      </p:to>
                                    </p:set>
                                    <p:animEffect transition="in" filter="wipe(down)">
                                      <p:cBhvr>
                                        <p:cTn id="7" dur="500"/>
                                        <p:tgtEl>
                                          <p:spTgt spid="2560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5605"/>
                                        </p:tgtEl>
                                        <p:attrNameLst>
                                          <p:attrName>style.visibility</p:attrName>
                                        </p:attrNameLst>
                                      </p:cBhvr>
                                      <p:to>
                                        <p:strVal val="visible"/>
                                      </p:to>
                                    </p:set>
                                    <p:animEffect transition="in" filter="wipe(down)">
                                      <p:cBhvr>
                                        <p:cTn id="12" dur="500"/>
                                        <p:tgtEl>
                                          <p:spTgt spid="2560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5604"/>
                                        </p:tgtEl>
                                        <p:attrNameLst>
                                          <p:attrName>style.visibility</p:attrName>
                                        </p:attrNameLst>
                                      </p:cBhvr>
                                      <p:to>
                                        <p:strVal val="visible"/>
                                      </p:to>
                                    </p:set>
                                    <p:animEffect transition="in" filter="wipe(down)">
                                      <p:cBhvr>
                                        <p:cTn id="17" dur="500"/>
                                        <p:tgtEl>
                                          <p:spTgt spid="25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102</a:t>
            </a:fld>
            <a:endParaRPr kumimoji="0" lang="en-US" altLang="zh-CN">
              <a:solidFill>
                <a:srgbClr val="000000"/>
              </a:solidFill>
            </a:endParaRPr>
          </a:p>
        </p:txBody>
      </p:sp>
      <p:grpSp>
        <p:nvGrpSpPr>
          <p:cNvPr id="4" name="组合 3"/>
          <p:cNvGrpSpPr/>
          <p:nvPr/>
        </p:nvGrpSpPr>
        <p:grpSpPr>
          <a:xfrm>
            <a:off x="767408" y="1446674"/>
            <a:ext cx="5953860" cy="2639355"/>
            <a:chOff x="827584" y="1796170"/>
            <a:chExt cx="5953860" cy="2639355"/>
          </a:xfrm>
        </p:grpSpPr>
        <p:grpSp>
          <p:nvGrpSpPr>
            <p:cNvPr id="27650" name="Group 2"/>
            <p:cNvGrpSpPr>
              <a:grpSpLocks/>
            </p:cNvGrpSpPr>
            <p:nvPr/>
          </p:nvGrpSpPr>
          <p:grpSpPr bwMode="auto">
            <a:xfrm>
              <a:off x="1164820" y="1844824"/>
              <a:ext cx="5616624" cy="2590701"/>
              <a:chOff x="576" y="1217"/>
              <a:chExt cx="4057" cy="1934"/>
            </a:xfrm>
          </p:grpSpPr>
          <p:graphicFrame>
            <p:nvGraphicFramePr>
              <p:cNvPr id="27652" name="Object 3"/>
              <p:cNvGraphicFramePr>
                <a:graphicFrameLocks noChangeAspect="1"/>
              </p:cNvGraphicFramePr>
              <p:nvPr/>
            </p:nvGraphicFramePr>
            <p:xfrm>
              <a:off x="1037" y="1217"/>
              <a:ext cx="2384" cy="272"/>
            </p:xfrm>
            <a:graphic>
              <a:graphicData uri="http://schemas.openxmlformats.org/presentationml/2006/ole">
                <mc:AlternateContent xmlns:mc="http://schemas.openxmlformats.org/markup-compatibility/2006">
                  <mc:Choice xmlns:v="urn:schemas-microsoft-com:vml" Requires="v">
                    <p:oleObj spid="_x0000_s55298" name="Equation" r:id="rId3" imgW="3784600" imgH="431800" progId="Equation.DSMT4">
                      <p:embed/>
                    </p:oleObj>
                  </mc:Choice>
                  <mc:Fallback>
                    <p:oleObj name="Equation" r:id="rId3" imgW="3784600" imgH="431800" progId="Equation.DSMT4">
                      <p:embed/>
                      <p:pic>
                        <p:nvPicPr>
                          <p:cNvPr id="27652"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7" y="1217"/>
                            <a:ext cx="2384"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3" name="Object 4"/>
              <p:cNvGraphicFramePr>
                <a:graphicFrameLocks noChangeAspect="1"/>
              </p:cNvGraphicFramePr>
              <p:nvPr/>
            </p:nvGraphicFramePr>
            <p:xfrm>
              <a:off x="1019" y="1625"/>
              <a:ext cx="3488" cy="296"/>
            </p:xfrm>
            <a:graphic>
              <a:graphicData uri="http://schemas.openxmlformats.org/presentationml/2006/ole">
                <mc:AlternateContent xmlns:mc="http://schemas.openxmlformats.org/markup-compatibility/2006">
                  <mc:Choice xmlns:v="urn:schemas-microsoft-com:vml" Requires="v">
                    <p:oleObj spid="_x0000_s55299" name="Equation" r:id="rId5" imgW="5537200" imgH="469900" progId="Equation.DSMT4">
                      <p:embed/>
                    </p:oleObj>
                  </mc:Choice>
                  <mc:Fallback>
                    <p:oleObj name="Equation" r:id="rId5" imgW="5537200" imgH="469900" progId="Equation.DSMT4">
                      <p:embed/>
                      <p:pic>
                        <p:nvPicPr>
                          <p:cNvPr id="27653"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 y="1625"/>
                            <a:ext cx="3488"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4" name="Object 5"/>
              <p:cNvGraphicFramePr>
                <a:graphicFrameLocks noChangeAspect="1"/>
              </p:cNvGraphicFramePr>
              <p:nvPr/>
            </p:nvGraphicFramePr>
            <p:xfrm>
              <a:off x="1013" y="2064"/>
              <a:ext cx="2832" cy="616"/>
            </p:xfrm>
            <a:graphic>
              <a:graphicData uri="http://schemas.openxmlformats.org/presentationml/2006/ole">
                <mc:AlternateContent xmlns:mc="http://schemas.openxmlformats.org/markup-compatibility/2006">
                  <mc:Choice xmlns:v="urn:schemas-microsoft-com:vml" Requires="v">
                    <p:oleObj spid="_x0000_s55300" name="Equation" r:id="rId7" imgW="4495800" imgH="977900" progId="Equation.3">
                      <p:embed/>
                    </p:oleObj>
                  </mc:Choice>
                  <mc:Fallback>
                    <p:oleObj name="Equation" r:id="rId7" imgW="4495800" imgH="977900" progId="Equation.3">
                      <p:embed/>
                      <p:pic>
                        <p:nvPicPr>
                          <p:cNvPr id="27654"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3" y="2064"/>
                            <a:ext cx="2832" cy="6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5" name="Object 6"/>
              <p:cNvGraphicFramePr>
                <a:graphicFrameLocks noChangeAspect="1"/>
              </p:cNvGraphicFramePr>
              <p:nvPr/>
            </p:nvGraphicFramePr>
            <p:xfrm>
              <a:off x="576" y="2880"/>
              <a:ext cx="4057" cy="271"/>
            </p:xfrm>
            <a:graphic>
              <a:graphicData uri="http://schemas.openxmlformats.org/presentationml/2006/ole">
                <mc:AlternateContent xmlns:mc="http://schemas.openxmlformats.org/markup-compatibility/2006">
                  <mc:Choice xmlns:v="urn:schemas-microsoft-com:vml" Requires="v">
                    <p:oleObj spid="_x0000_s55301" name="Equation" r:id="rId9" imgW="6438900" imgH="431800" progId="Equation.3">
                      <p:embed/>
                    </p:oleObj>
                  </mc:Choice>
                  <mc:Fallback>
                    <p:oleObj name="Equation" r:id="rId9" imgW="6438900" imgH="431800" progId="Equation.3">
                      <p:embed/>
                      <p:pic>
                        <p:nvPicPr>
                          <p:cNvPr id="27655"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6" y="2880"/>
                            <a:ext cx="4057"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 name="文本框 2"/>
            <p:cNvSpPr txBox="1"/>
            <p:nvPr/>
          </p:nvSpPr>
          <p:spPr>
            <a:xfrm>
              <a:off x="827584" y="1796170"/>
              <a:ext cx="792088" cy="461665"/>
            </a:xfrm>
            <a:prstGeom prst="rect">
              <a:avLst/>
            </a:prstGeom>
            <a:noFill/>
          </p:spPr>
          <p:txBody>
            <a:bodyPr wrap="square" rtlCol="0">
              <a:spAutoFit/>
            </a:bodyPr>
            <a:lstStyle/>
            <a:p>
              <a:pPr defTabSz="457200">
                <a:defRPr/>
              </a:pPr>
              <a:r>
                <a:rPr kumimoji="0" lang="zh-CN" altLang="en-US" sz="2400" dirty="0">
                  <a:solidFill>
                    <a:srgbClr val="0000FF"/>
                  </a:solidFill>
                  <a:latin typeface="华文中宋" panose="02010600040101010101" pitchFamily="2" charset="-122"/>
                  <a:ea typeface="华文中宋" panose="02010600040101010101" pitchFamily="2" charset="-122"/>
                </a:rPr>
                <a:t>例</a:t>
              </a:r>
              <a:r>
                <a:rPr kumimoji="0" lang="en-US" altLang="zh-CN" sz="2400" dirty="0">
                  <a:solidFill>
                    <a:srgbClr val="0000FF"/>
                  </a:solidFill>
                  <a:latin typeface="华文中宋" panose="02010600040101010101" pitchFamily="2" charset="-122"/>
                  <a:ea typeface="华文中宋" panose="02010600040101010101" pitchFamily="2" charset="-122"/>
                </a:rPr>
                <a:t>5.</a:t>
              </a:r>
              <a:endParaRPr kumimoji="0" lang="zh-CN" altLang="en-US" sz="2400" dirty="0">
                <a:solidFill>
                  <a:srgbClr val="0000FF"/>
                </a:solidFill>
                <a:latin typeface="华文中宋" panose="02010600040101010101" pitchFamily="2" charset="-122"/>
                <a:ea typeface="华文中宋" panose="02010600040101010101" pitchFamily="2" charset="-122"/>
              </a:endParaRPr>
            </a:p>
          </p:txBody>
        </p:sp>
      </p:grpSp>
      <mc:AlternateContent xmlns:mc="http://schemas.openxmlformats.org/markup-compatibility/2006" xmlns:a14="http://schemas.microsoft.com/office/drawing/2010/main">
        <mc:Choice Requires="a14">
          <p:sp>
            <p:nvSpPr>
              <p:cNvPr id="5" name="文本框 4"/>
              <p:cNvSpPr txBox="1"/>
              <p:nvPr/>
            </p:nvSpPr>
            <p:spPr>
              <a:xfrm>
                <a:off x="794420" y="4253046"/>
                <a:ext cx="7560840" cy="2490233"/>
              </a:xfrm>
              <a:prstGeom prst="rect">
                <a:avLst/>
              </a:prstGeom>
              <a:noFill/>
            </p:spPr>
            <p:txBody>
              <a:bodyPr wrap="square" rtlCol="0">
                <a:spAutoFit/>
              </a:bodyPr>
              <a:lstStyle/>
              <a:p>
                <a:pPr defTabSz="457200">
                  <a:lnSpc>
                    <a:spcPct val="150000"/>
                  </a:lnSpc>
                  <a:defRPr/>
                </a:pPr>
                <a:r>
                  <a:rPr kumimoji="0" lang="zh-CN" altLang="en-US" sz="2400" dirty="0">
                    <a:solidFill>
                      <a:srgbClr val="0000FF"/>
                    </a:solidFill>
                    <a:latin typeface="华文中宋" panose="02010600040101010101" pitchFamily="2" charset="-122"/>
                    <a:ea typeface="华文中宋" panose="02010600040101010101" pitchFamily="2" charset="-122"/>
                  </a:rPr>
                  <a:t>解</a:t>
                </a:r>
                <a:r>
                  <a:rPr kumimoji="0" lang="zh-CN" altLang="en-US" sz="2400" dirty="0">
                    <a:solidFill>
                      <a:srgbClr val="0000FF"/>
                    </a:solidFill>
                    <a:latin typeface="华文中宋" panose="02010600040101010101" pitchFamily="2" charset="-122"/>
                    <a:ea typeface="华文中宋" panose="02010600040101010101" pitchFamily="2" charset="-122"/>
                    <a:sym typeface="Wingdings" panose="05000000000000000000" pitchFamily="2" charset="2"/>
                  </a:rPr>
                  <a:t>：</a:t>
                </a:r>
                <a14:m>
                  <m:oMath xmlns:m="http://schemas.openxmlformats.org/officeDocument/2006/math">
                    <m:d>
                      <m:dPr>
                        <m:ctrlP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ctrlPr>
                      </m:dPr>
                      <m:e>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𝑇</m:t>
                        </m:r>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m:t>
                        </m:r>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𝑆</m:t>
                        </m:r>
                      </m:e>
                    </m:d>
                    <m:d>
                      <m:dPr>
                        <m:ctrlP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ctrlPr>
                      </m:dPr>
                      <m:e>
                        <m:sSub>
                          <m:sSubPr>
                            <m:ctrlP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ctrlPr>
                          </m:sSubPr>
                          <m:e>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𝐸</m:t>
                            </m:r>
                          </m:e>
                          <m:sub>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11</m:t>
                            </m:r>
                          </m:sub>
                        </m:sSub>
                      </m:e>
                    </m:d>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m:t>
                    </m:r>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𝑇</m:t>
                    </m:r>
                    <m:d>
                      <m:dPr>
                        <m:ctrlP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ctrlPr>
                      </m:dPr>
                      <m:e>
                        <m:sSub>
                          <m:sSubPr>
                            <m:ctrlP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ctrlPr>
                          </m:sSubPr>
                          <m:e>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𝐸</m:t>
                            </m:r>
                          </m:e>
                          <m:sub>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11</m:t>
                            </m:r>
                          </m:sub>
                        </m:sSub>
                      </m:e>
                    </m:d>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m:t>
                    </m:r>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𝑆</m:t>
                    </m:r>
                    <m:d>
                      <m:dPr>
                        <m:ctrlP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ctrlPr>
                      </m:dPr>
                      <m:e>
                        <m:sSub>
                          <m:sSubPr>
                            <m:ctrlP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ctrlPr>
                          </m:sSubPr>
                          <m:e>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𝐸</m:t>
                            </m:r>
                          </m:e>
                          <m:sub>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11</m:t>
                            </m:r>
                          </m:sub>
                        </m:sSub>
                      </m:e>
                    </m:d>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m:t>
                    </m:r>
                    <m:sSub>
                      <m:sSubPr>
                        <m:ctrlP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ctrlPr>
                      </m:sSubPr>
                      <m:e>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𝐸</m:t>
                        </m:r>
                      </m:e>
                      <m:sub>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11</m:t>
                        </m:r>
                      </m:sub>
                    </m:sSub>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𝑁</m:t>
                    </m:r>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m:t>
                    </m:r>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𝑀</m:t>
                    </m:r>
                    <m:sSub>
                      <m:sSubPr>
                        <m:ctrlP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ctrlPr>
                      </m:sSubPr>
                      <m:e>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𝐸</m:t>
                        </m:r>
                      </m:e>
                      <m:sub>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11</m:t>
                        </m:r>
                      </m:sub>
                    </m:sSub>
                  </m:oMath>
                </a14:m>
                <a:endParaRPr kumimoji="0" lang="en-US" altLang="zh-CN" sz="2400" dirty="0">
                  <a:solidFill>
                    <a:srgbClr val="000000"/>
                  </a:solidFill>
                  <a:latin typeface="华文中宋" panose="02010600040101010101" pitchFamily="2" charset="-122"/>
                  <a:ea typeface="华文中宋" panose="02010600040101010101" pitchFamily="2" charset="-122"/>
                </a:endParaRPr>
              </a:p>
              <a:p>
                <a:pPr defTabSz="457200">
                  <a:lnSpc>
                    <a:spcPct val="150000"/>
                  </a:lnSpc>
                  <a:defRPr/>
                </a:pPr>
                <a:r>
                  <a:rPr kumimoji="0" lang="en-US" altLang="zh-CN" sz="2400" dirty="0">
                    <a:solidFill>
                      <a:srgbClr val="000000"/>
                    </a:solidFill>
                    <a:latin typeface="华文中宋" panose="02010600040101010101" pitchFamily="2" charset="-122"/>
                    <a:ea typeface="华文中宋" panose="02010600040101010101" pitchFamily="2" charset="-122"/>
                  </a:rPr>
                  <a:t> </a:t>
                </a:r>
                <a14:m>
                  <m:oMath xmlns:m="http://schemas.openxmlformats.org/officeDocument/2006/math">
                    <m:r>
                      <a:rPr kumimoji="0" lang="en-US" altLang="zh-CN" sz="2400">
                        <a:solidFill>
                          <a:srgbClr val="000000"/>
                        </a:solidFill>
                        <a:latin typeface="Cambria Math" panose="02040503050406030204" pitchFamily="18" charset="0"/>
                        <a:ea typeface="华文中宋" panose="02010600040101010101" pitchFamily="2" charset="-122"/>
                      </a:rPr>
                      <m:t>        </m:t>
                    </m:r>
                    <m:r>
                      <a:rPr kumimoji="0" lang="en-US" altLang="zh-CN" sz="2400" i="1">
                        <a:solidFill>
                          <a:srgbClr val="000000"/>
                        </a:solidFill>
                        <a:latin typeface="Cambria Math" panose="02040503050406030204" pitchFamily="18" charset="0"/>
                        <a:ea typeface="华文中宋" panose="02010600040101010101" pitchFamily="2" charset="-122"/>
                      </a:rPr>
                      <m:t>  =</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m>
                          <m:mPr>
                            <m:mcs>
                              <m:mc>
                                <m:mcPr>
                                  <m:count m:val="2"/>
                                  <m:mcJc m:val="center"/>
                                </m:mcPr>
                              </m:mc>
                            </m:mcs>
                            <m:ctrlPr>
                              <a:rPr kumimoji="0" lang="en-US" altLang="zh-CN" sz="2400" i="1">
                                <a:solidFill>
                                  <a:srgbClr val="000000"/>
                                </a:solidFill>
                                <a:latin typeface="Cambria Math" panose="02040503050406030204" pitchFamily="18" charset="0"/>
                                <a:ea typeface="华文中宋" panose="02010600040101010101" pitchFamily="2" charset="-122"/>
                              </a:rPr>
                            </m:ctrlPr>
                          </m:mPr>
                          <m:mr>
                            <m:e>
                              <m:r>
                                <m:rPr>
                                  <m:brk m:alnAt="7"/>
                                </m:rPr>
                                <a:rPr kumimoji="0" lang="en-US" altLang="zh-CN" sz="2400" i="1">
                                  <a:solidFill>
                                    <a:srgbClr val="000000"/>
                                  </a:solidFill>
                                  <a:latin typeface="Cambria Math" panose="02040503050406030204" pitchFamily="18" charset="0"/>
                                  <a:ea typeface="华文中宋" panose="02010600040101010101" pitchFamily="2" charset="-122"/>
                                </a:rPr>
                                <m:t>1</m:t>
                              </m:r>
                            </m:e>
                            <m:e>
                              <m:r>
                                <a:rPr kumimoji="0" lang="en-US" altLang="zh-CN" sz="2400" i="1">
                                  <a:solidFill>
                                    <a:srgbClr val="000000"/>
                                  </a:solidFill>
                                  <a:latin typeface="Cambria Math" panose="02040503050406030204" pitchFamily="18" charset="0"/>
                                  <a:ea typeface="华文中宋" panose="02010600040101010101" pitchFamily="2" charset="-122"/>
                                </a:rPr>
                                <m:t>0</m:t>
                              </m:r>
                            </m:e>
                          </m:mr>
                          <m:mr>
                            <m:e>
                              <m:r>
                                <a:rPr kumimoji="0" lang="en-US" altLang="zh-CN" sz="2400" i="1">
                                  <a:solidFill>
                                    <a:srgbClr val="000000"/>
                                  </a:solidFill>
                                  <a:latin typeface="Cambria Math" panose="02040503050406030204" pitchFamily="18" charset="0"/>
                                  <a:ea typeface="华文中宋" panose="02010600040101010101" pitchFamily="2" charset="-122"/>
                                </a:rPr>
                                <m:t>0</m:t>
                              </m:r>
                            </m:e>
                            <m:e>
                              <m:r>
                                <a:rPr kumimoji="0" lang="en-US" altLang="zh-CN" sz="2400" i="1">
                                  <a:solidFill>
                                    <a:srgbClr val="000000"/>
                                  </a:solidFill>
                                  <a:latin typeface="Cambria Math" panose="02040503050406030204" pitchFamily="18" charset="0"/>
                                  <a:ea typeface="华文中宋" panose="02010600040101010101" pitchFamily="2" charset="-122"/>
                                </a:rPr>
                                <m:t>0</m:t>
                              </m:r>
                            </m:e>
                          </m:mr>
                        </m:m>
                      </m:e>
                    </m:d>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m>
                          <m:mPr>
                            <m:mcs>
                              <m:mc>
                                <m:mcPr>
                                  <m:count m:val="2"/>
                                  <m:mcJc m:val="center"/>
                                </m:mcPr>
                              </m:mc>
                            </m:mcs>
                            <m:ctrlPr>
                              <a:rPr kumimoji="0" lang="en-US" altLang="zh-CN" sz="2400" i="1">
                                <a:solidFill>
                                  <a:srgbClr val="000000"/>
                                </a:solidFill>
                                <a:latin typeface="Cambria Math" panose="02040503050406030204" pitchFamily="18" charset="0"/>
                                <a:ea typeface="华文中宋" panose="02010600040101010101" pitchFamily="2" charset="-122"/>
                              </a:rPr>
                            </m:ctrlPr>
                          </m:mPr>
                          <m:mr>
                            <m:e>
                              <m:r>
                                <m:rPr>
                                  <m:brk m:alnAt="7"/>
                                </m:rPr>
                                <a:rPr kumimoji="0" lang="en-US" altLang="zh-CN" sz="2400" i="1">
                                  <a:solidFill>
                                    <a:srgbClr val="000000"/>
                                  </a:solidFill>
                                  <a:latin typeface="Cambria Math" panose="02040503050406030204" pitchFamily="18" charset="0"/>
                                  <a:ea typeface="华文中宋" panose="02010600040101010101" pitchFamily="2" charset="-122"/>
                                </a:rPr>
                                <m:t>1</m:t>
                              </m:r>
                            </m:e>
                            <m:e>
                              <m:r>
                                <a:rPr kumimoji="0" lang="en-US" altLang="zh-CN" sz="2400" i="1">
                                  <a:solidFill>
                                    <a:srgbClr val="000000"/>
                                  </a:solidFill>
                                  <a:latin typeface="Cambria Math" panose="02040503050406030204" pitchFamily="18" charset="0"/>
                                  <a:ea typeface="华文中宋" panose="02010600040101010101" pitchFamily="2" charset="-122"/>
                                </a:rPr>
                                <m:t>1</m:t>
                              </m:r>
                            </m:e>
                          </m:mr>
                          <m:mr>
                            <m:e>
                              <m:r>
                                <a:rPr kumimoji="0" lang="en-US" altLang="zh-CN" sz="2400" i="1">
                                  <a:solidFill>
                                    <a:srgbClr val="000000"/>
                                  </a:solidFill>
                                  <a:latin typeface="Cambria Math" panose="02040503050406030204" pitchFamily="18" charset="0"/>
                                  <a:ea typeface="华文中宋" panose="02010600040101010101" pitchFamily="2" charset="-122"/>
                                </a:rPr>
                                <m:t>1</m:t>
                              </m:r>
                            </m:e>
                            <m:e>
                              <m:r>
                                <a:rPr kumimoji="0" lang="en-US" altLang="zh-CN" sz="2400" i="1">
                                  <a:solidFill>
                                    <a:srgbClr val="000000"/>
                                  </a:solidFill>
                                  <a:latin typeface="Cambria Math" panose="02040503050406030204" pitchFamily="18" charset="0"/>
                                  <a:ea typeface="华文中宋" panose="02010600040101010101" pitchFamily="2" charset="-122"/>
                                </a:rPr>
                                <m:t>−1</m:t>
                              </m:r>
                            </m:e>
                          </m:mr>
                        </m:m>
                      </m:e>
                    </m:d>
                    <m:r>
                      <a:rPr kumimoji="0" lang="en-US" altLang="zh-CN" sz="2400" i="1">
                        <a:solidFill>
                          <a:srgbClr val="000000"/>
                        </a:solidFill>
                        <a:latin typeface="Cambria Math" panose="02040503050406030204" pitchFamily="18" charset="0"/>
                        <a:ea typeface="华文中宋" panose="02010600040101010101" pitchFamily="2" charset="-122"/>
                      </a:rPr>
                      <m:t>+</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m>
                          <m:mPr>
                            <m:mcs>
                              <m:mc>
                                <m:mcPr>
                                  <m:count m:val="2"/>
                                  <m:mcJc m:val="center"/>
                                </m:mcPr>
                              </m:mc>
                            </m:mcs>
                            <m:ctrlPr>
                              <a:rPr kumimoji="0" lang="en-US" altLang="zh-CN" sz="2400" i="1">
                                <a:solidFill>
                                  <a:srgbClr val="000000"/>
                                </a:solidFill>
                                <a:latin typeface="Cambria Math" panose="02040503050406030204" pitchFamily="18" charset="0"/>
                                <a:ea typeface="华文中宋" panose="02010600040101010101" pitchFamily="2" charset="-122"/>
                              </a:rPr>
                            </m:ctrlPr>
                          </m:mPr>
                          <m:mr>
                            <m:e>
                              <m:r>
                                <m:rPr>
                                  <m:brk m:alnAt="7"/>
                                </m:rPr>
                                <a:rPr kumimoji="0" lang="en-US" altLang="zh-CN" sz="2400" i="1">
                                  <a:solidFill>
                                    <a:srgbClr val="000000"/>
                                  </a:solidFill>
                                  <a:latin typeface="Cambria Math" panose="02040503050406030204" pitchFamily="18" charset="0"/>
                                  <a:ea typeface="华文中宋" panose="02010600040101010101" pitchFamily="2" charset="-122"/>
                                </a:rPr>
                                <m:t>1</m:t>
                              </m:r>
                            </m:e>
                            <m:e>
                              <m:r>
                                <a:rPr kumimoji="0" lang="en-US" altLang="zh-CN" sz="2400" i="1">
                                  <a:solidFill>
                                    <a:srgbClr val="000000"/>
                                  </a:solidFill>
                                  <a:latin typeface="Cambria Math" panose="02040503050406030204" pitchFamily="18" charset="0"/>
                                  <a:ea typeface="华文中宋" panose="02010600040101010101" pitchFamily="2" charset="-122"/>
                                </a:rPr>
                                <m:t>0</m:t>
                              </m:r>
                            </m:e>
                          </m:mr>
                          <m:mr>
                            <m:e>
                              <m:r>
                                <a:rPr kumimoji="0" lang="en-US" altLang="zh-CN" sz="2400" i="1">
                                  <a:solidFill>
                                    <a:srgbClr val="000000"/>
                                  </a:solidFill>
                                  <a:latin typeface="Cambria Math" panose="02040503050406030204" pitchFamily="18" charset="0"/>
                                  <a:ea typeface="华文中宋" panose="02010600040101010101" pitchFamily="2" charset="-122"/>
                                </a:rPr>
                                <m:t>−2</m:t>
                              </m:r>
                            </m:e>
                            <m:e>
                              <m:r>
                                <a:rPr kumimoji="0" lang="en-US" altLang="zh-CN" sz="2400" i="1">
                                  <a:solidFill>
                                    <a:srgbClr val="000000"/>
                                  </a:solidFill>
                                  <a:latin typeface="Cambria Math" panose="02040503050406030204" pitchFamily="18" charset="0"/>
                                  <a:ea typeface="华文中宋" panose="02010600040101010101" pitchFamily="2" charset="-122"/>
                                </a:rPr>
                                <m:t>0</m:t>
                              </m:r>
                            </m:e>
                          </m:mr>
                        </m:m>
                      </m:e>
                    </m:d>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m>
                          <m:mPr>
                            <m:mcs>
                              <m:mc>
                                <m:mcPr>
                                  <m:count m:val="2"/>
                                  <m:mcJc m:val="center"/>
                                </m:mcPr>
                              </m:mc>
                            </m:mcs>
                            <m:ctrlPr>
                              <a:rPr kumimoji="0" lang="en-US" altLang="zh-CN" sz="2400" i="1">
                                <a:solidFill>
                                  <a:srgbClr val="000000"/>
                                </a:solidFill>
                                <a:latin typeface="Cambria Math" panose="02040503050406030204" pitchFamily="18" charset="0"/>
                                <a:ea typeface="华文中宋" panose="02010600040101010101" pitchFamily="2" charset="-122"/>
                              </a:rPr>
                            </m:ctrlPr>
                          </m:mPr>
                          <m:mr>
                            <m:e>
                              <m:r>
                                <m:rPr>
                                  <m:brk m:alnAt="7"/>
                                </m:rPr>
                                <a:rPr kumimoji="0" lang="en-US" altLang="zh-CN" sz="2400" i="1">
                                  <a:solidFill>
                                    <a:srgbClr val="000000"/>
                                  </a:solidFill>
                                  <a:latin typeface="Cambria Math" panose="02040503050406030204" pitchFamily="18" charset="0"/>
                                  <a:ea typeface="华文中宋" panose="02010600040101010101" pitchFamily="2" charset="-122"/>
                                </a:rPr>
                                <m:t>1</m:t>
                              </m:r>
                            </m:e>
                            <m:e>
                              <m:r>
                                <a:rPr kumimoji="0" lang="en-US" altLang="zh-CN" sz="2400" i="1">
                                  <a:solidFill>
                                    <a:srgbClr val="000000"/>
                                  </a:solidFill>
                                  <a:latin typeface="Cambria Math" panose="02040503050406030204" pitchFamily="18" charset="0"/>
                                  <a:ea typeface="华文中宋" panose="02010600040101010101" pitchFamily="2" charset="-122"/>
                                </a:rPr>
                                <m:t>0</m:t>
                              </m:r>
                            </m:e>
                          </m:mr>
                          <m:mr>
                            <m:e>
                              <m:r>
                                <a:rPr kumimoji="0" lang="en-US" altLang="zh-CN" sz="2400" i="1">
                                  <a:solidFill>
                                    <a:srgbClr val="000000"/>
                                  </a:solidFill>
                                  <a:latin typeface="Cambria Math" panose="02040503050406030204" pitchFamily="18" charset="0"/>
                                  <a:ea typeface="华文中宋" panose="02010600040101010101" pitchFamily="2" charset="-122"/>
                                </a:rPr>
                                <m:t>0</m:t>
                              </m:r>
                            </m:e>
                            <m:e>
                              <m:r>
                                <a:rPr kumimoji="0" lang="en-US" altLang="zh-CN" sz="2400" i="1">
                                  <a:solidFill>
                                    <a:srgbClr val="000000"/>
                                  </a:solidFill>
                                  <a:latin typeface="Cambria Math" panose="02040503050406030204" pitchFamily="18" charset="0"/>
                                  <a:ea typeface="华文中宋" panose="02010600040101010101" pitchFamily="2" charset="-122"/>
                                </a:rPr>
                                <m:t>0</m:t>
                              </m:r>
                            </m:e>
                          </m:mr>
                        </m:m>
                      </m:e>
                    </m:d>
                  </m:oMath>
                </a14:m>
                <a:endParaRPr kumimoji="0" lang="en-US" altLang="zh-CN" sz="2400" i="1" dirty="0">
                  <a:solidFill>
                    <a:srgbClr val="000000"/>
                  </a:solidFill>
                  <a:latin typeface="Cambria Math" panose="02040503050406030204" pitchFamily="18" charset="0"/>
                  <a:ea typeface="华文中宋" panose="02010600040101010101" pitchFamily="2" charset="-122"/>
                </a:endParaRPr>
              </a:p>
              <a:p>
                <a:pPr defTabSz="457200">
                  <a:lnSpc>
                    <a:spcPct val="150000"/>
                  </a:lnSpc>
                  <a:defRPr/>
                </a:pPr>
                <a:r>
                  <a:rPr kumimoji="0" lang="en-US" altLang="zh-CN" sz="2400" dirty="0">
                    <a:solidFill>
                      <a:srgbClr val="000000"/>
                    </a:solidFill>
                    <a:latin typeface="Calibri" panose="020F0502020204030204" pitchFamily="34" charset="0"/>
                    <a:ea typeface="华文中宋" panose="02010600040101010101" pitchFamily="2" charset="-122"/>
                  </a:rPr>
                  <a:t>           </a:t>
                </a:r>
                <a14:m>
                  <m:oMath xmlns:m="http://schemas.openxmlformats.org/officeDocument/2006/math">
                    <m:r>
                      <a:rPr kumimoji="0" lang="en-US" altLang="zh-CN" sz="2400" i="1">
                        <a:solidFill>
                          <a:srgbClr val="000000"/>
                        </a:solidFill>
                        <a:latin typeface="Cambria Math" panose="02040503050406030204" pitchFamily="18" charset="0"/>
                        <a:ea typeface="华文中宋" panose="02010600040101010101" pitchFamily="2" charset="-122"/>
                      </a:rPr>
                      <m:t>=</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m>
                          <m:mPr>
                            <m:mcs>
                              <m:mc>
                                <m:mcPr>
                                  <m:count m:val="2"/>
                                  <m:mcJc m:val="center"/>
                                </m:mcPr>
                              </m:mc>
                            </m:mcs>
                            <m:ctrlPr>
                              <a:rPr kumimoji="0" lang="en-US" altLang="zh-CN" sz="2400" i="1">
                                <a:solidFill>
                                  <a:srgbClr val="000000"/>
                                </a:solidFill>
                                <a:latin typeface="Cambria Math" panose="02040503050406030204" pitchFamily="18" charset="0"/>
                                <a:ea typeface="华文中宋" panose="02010600040101010101" pitchFamily="2" charset="-122"/>
                              </a:rPr>
                            </m:ctrlPr>
                          </m:mPr>
                          <m:mr>
                            <m:e>
                              <m:r>
                                <m:rPr>
                                  <m:brk m:alnAt="7"/>
                                </m:rPr>
                                <a:rPr kumimoji="0" lang="en-US" altLang="zh-CN" sz="2400" i="1">
                                  <a:solidFill>
                                    <a:srgbClr val="000000"/>
                                  </a:solidFill>
                                  <a:latin typeface="Cambria Math" panose="02040503050406030204" pitchFamily="18" charset="0"/>
                                  <a:ea typeface="华文中宋" panose="02010600040101010101" pitchFamily="2" charset="-122"/>
                                </a:rPr>
                                <m:t>2</m:t>
                              </m:r>
                            </m:e>
                            <m:e>
                              <m:r>
                                <a:rPr kumimoji="0" lang="en-US" altLang="zh-CN" sz="2400" i="1">
                                  <a:solidFill>
                                    <a:srgbClr val="000000"/>
                                  </a:solidFill>
                                  <a:latin typeface="Cambria Math" panose="02040503050406030204" pitchFamily="18" charset="0"/>
                                  <a:ea typeface="华文中宋" panose="02010600040101010101" pitchFamily="2" charset="-122"/>
                                </a:rPr>
                                <m:t>1</m:t>
                              </m:r>
                            </m:e>
                          </m:mr>
                          <m:mr>
                            <m:e>
                              <m:r>
                                <a:rPr kumimoji="0" lang="en-US" altLang="zh-CN" sz="2400" i="1">
                                  <a:solidFill>
                                    <a:srgbClr val="000000"/>
                                  </a:solidFill>
                                  <a:latin typeface="Cambria Math" panose="02040503050406030204" pitchFamily="18" charset="0"/>
                                  <a:ea typeface="华文中宋" panose="02010600040101010101" pitchFamily="2" charset="-122"/>
                                </a:rPr>
                                <m:t>−2</m:t>
                              </m:r>
                            </m:e>
                            <m:e>
                              <m:r>
                                <a:rPr kumimoji="0" lang="en-US" altLang="zh-CN" sz="2400" i="1">
                                  <a:solidFill>
                                    <a:srgbClr val="000000"/>
                                  </a:solidFill>
                                  <a:latin typeface="Cambria Math" panose="02040503050406030204" pitchFamily="18" charset="0"/>
                                  <a:ea typeface="华文中宋" panose="02010600040101010101" pitchFamily="2" charset="-122"/>
                                </a:rPr>
                                <m:t>0</m:t>
                              </m:r>
                            </m:e>
                          </m:mr>
                        </m:m>
                      </m:e>
                    </m:d>
                    <m:r>
                      <a:rPr kumimoji="0" lang="en-US" altLang="zh-CN" sz="2400">
                        <a:solidFill>
                          <a:srgbClr val="000000"/>
                        </a:solidFill>
                        <a:latin typeface="Cambria Math" panose="02040503050406030204" pitchFamily="18" charset="0"/>
                        <a:ea typeface="华文中宋" panose="02010600040101010101" pitchFamily="2" charset="-122"/>
                      </a:rPr>
                      <m:t>=2</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m:rPr>
                            <m:sty m:val="p"/>
                          </m:rPr>
                          <a:rPr kumimoji="0" lang="en-US" altLang="zh-CN" sz="2400">
                            <a:solidFill>
                              <a:srgbClr val="000000"/>
                            </a:solidFill>
                            <a:latin typeface="Cambria Math" panose="02040503050406030204" pitchFamily="18" charset="0"/>
                            <a:ea typeface="华文中宋" panose="02010600040101010101" pitchFamily="2" charset="-122"/>
                          </a:rPr>
                          <m:t>E</m:t>
                        </m:r>
                      </m:e>
                      <m:sub>
                        <m:r>
                          <a:rPr kumimoji="0" lang="en-US" altLang="zh-CN" sz="2400">
                            <a:solidFill>
                              <a:srgbClr val="000000"/>
                            </a:solidFill>
                            <a:latin typeface="Cambria Math" panose="02040503050406030204" pitchFamily="18" charset="0"/>
                            <a:ea typeface="华文中宋" panose="02010600040101010101" pitchFamily="2" charset="-122"/>
                          </a:rPr>
                          <m:t>11</m:t>
                        </m:r>
                      </m:sub>
                    </m:sSub>
                    <m:r>
                      <a:rPr kumimoji="0" lang="en-US" altLang="zh-CN" sz="2400">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m:rPr>
                            <m:sty m:val="p"/>
                          </m:rPr>
                          <a:rPr kumimoji="0" lang="en-US" altLang="zh-CN" sz="2400">
                            <a:solidFill>
                              <a:srgbClr val="000000"/>
                            </a:solidFill>
                            <a:latin typeface="Cambria Math" panose="02040503050406030204" pitchFamily="18" charset="0"/>
                            <a:ea typeface="华文中宋" panose="02010600040101010101" pitchFamily="2" charset="-122"/>
                          </a:rPr>
                          <m:t>E</m:t>
                        </m:r>
                      </m:e>
                      <m:sub>
                        <m:r>
                          <a:rPr kumimoji="0" lang="en-US" altLang="zh-CN" sz="2400">
                            <a:solidFill>
                              <a:srgbClr val="000000"/>
                            </a:solidFill>
                            <a:latin typeface="Cambria Math" panose="02040503050406030204" pitchFamily="18" charset="0"/>
                            <a:ea typeface="华文中宋" panose="02010600040101010101" pitchFamily="2" charset="-122"/>
                          </a:rPr>
                          <m:t>12</m:t>
                        </m:r>
                      </m:sub>
                    </m:sSub>
                    <m:r>
                      <a:rPr kumimoji="0" lang="en-US" altLang="zh-CN" sz="2400">
                        <a:solidFill>
                          <a:srgbClr val="000000"/>
                        </a:solidFill>
                        <a:latin typeface="Cambria Math" panose="02040503050406030204" pitchFamily="18" charset="0"/>
                        <a:ea typeface="华文中宋" panose="02010600040101010101" pitchFamily="2" charset="-122"/>
                      </a:rPr>
                      <m:t>−2</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m:rPr>
                            <m:sty m:val="p"/>
                          </m:rPr>
                          <a:rPr kumimoji="0" lang="en-US" altLang="zh-CN" sz="2400">
                            <a:solidFill>
                              <a:srgbClr val="000000"/>
                            </a:solidFill>
                            <a:latin typeface="Cambria Math" panose="02040503050406030204" pitchFamily="18" charset="0"/>
                            <a:ea typeface="华文中宋" panose="02010600040101010101" pitchFamily="2" charset="-122"/>
                          </a:rPr>
                          <m:t>E</m:t>
                        </m:r>
                      </m:e>
                      <m:sub>
                        <m:r>
                          <a:rPr kumimoji="0" lang="en-US" altLang="zh-CN" sz="2400">
                            <a:solidFill>
                              <a:srgbClr val="000000"/>
                            </a:solidFill>
                            <a:latin typeface="Cambria Math" panose="02040503050406030204" pitchFamily="18" charset="0"/>
                            <a:ea typeface="华文中宋" panose="02010600040101010101" pitchFamily="2" charset="-122"/>
                          </a:rPr>
                          <m:t>21</m:t>
                        </m:r>
                      </m:sub>
                    </m:sSub>
                  </m:oMath>
                </a14:m>
                <a:r>
                  <a:rPr kumimoji="0" lang="en-US" altLang="zh-CN" sz="2400" dirty="0">
                    <a:solidFill>
                      <a:srgbClr val="000000"/>
                    </a:solidFill>
                    <a:latin typeface="华文中宋" panose="02010600040101010101" pitchFamily="2" charset="-122"/>
                    <a:ea typeface="华文中宋" panose="02010600040101010101" pitchFamily="2" charset="-122"/>
                  </a:rPr>
                  <a:t>,</a:t>
                </a:r>
                <a:endParaRPr kumimoji="0" lang="zh-CN" altLang="en-US" sz="2400" dirty="0">
                  <a:solidFill>
                    <a:srgbClr val="000000"/>
                  </a:solidFill>
                  <a:latin typeface="华文中宋" panose="02010600040101010101" pitchFamily="2" charset="-122"/>
                  <a:ea typeface="华文中宋" panose="02010600040101010101" pitchFamily="2" charset="-122"/>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794420" y="4253046"/>
                <a:ext cx="7560840" cy="2490233"/>
              </a:xfrm>
              <a:prstGeom prst="rect">
                <a:avLst/>
              </a:prstGeom>
              <a:blipFill>
                <a:blip r:embed="rId11"/>
                <a:stretch>
                  <a:fillRect l="-1209"/>
                </a:stretch>
              </a:blipFill>
            </p:spPr>
            <p:txBody>
              <a:bodyPr/>
              <a:lstStyle/>
              <a:p>
                <a:r>
                  <a:rPr lang="zh-CN" altLang="en-US">
                    <a:noFill/>
                  </a:rPr>
                  <a:t> </a:t>
                </a:r>
              </a:p>
            </p:txBody>
          </p:sp>
        </mc:Fallback>
      </mc:AlternateContent>
      <p:sp>
        <p:nvSpPr>
          <p:cNvPr id="11" name="Rectangle 6"/>
          <p:cNvSpPr>
            <a:spLocks noChangeArrowheads="1"/>
          </p:cNvSpPr>
          <p:nvPr/>
        </p:nvSpPr>
        <p:spPr bwMode="auto">
          <a:xfrm>
            <a:off x="1740235" y="597490"/>
            <a:ext cx="4103737" cy="461665"/>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400" b="1" dirty="0">
                <a:solidFill>
                  <a:srgbClr val="3333CC"/>
                </a:solidFill>
                <a:effectLst>
                  <a:outerShdw blurRad="38100" dist="38100" dir="2700000" algn="tl">
                    <a:srgbClr val="000000"/>
                  </a:outerShdw>
                </a:effectLst>
                <a:latin typeface="Calibri" panose="020F0502020204030204" pitchFamily="34" charset="0"/>
                <a:ea typeface="宋体"/>
              </a:rPr>
              <a:t>1.4.2   </a:t>
            </a:r>
            <a:r>
              <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rPr>
              <a:t>线性映射的矩阵表示</a:t>
            </a:r>
          </a:p>
        </p:txBody>
      </p:sp>
    </p:spTree>
    <p:extLst>
      <p:ext uri="{BB962C8B-B14F-4D97-AF65-F5344CB8AC3E}">
        <p14:creationId xmlns:p14="http://schemas.microsoft.com/office/powerpoint/2010/main" val="427744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281FBE21-B40B-4B64-ABBE-395E3EC7A610}" type="slidenum">
              <a:rPr kumimoji="0" lang="en-US" altLang="zh-CN">
                <a:solidFill>
                  <a:srgbClr val="000000"/>
                </a:solidFill>
              </a:rPr>
              <a:pPr>
                <a:defRPr/>
              </a:pPr>
              <a:t>103</a:t>
            </a:fld>
            <a:endParaRPr kumimoji="0" lang="en-US" altLang="zh-CN">
              <a:solidFill>
                <a:srgbClr val="000000"/>
              </a:solidFill>
            </a:endParaRPr>
          </a:p>
        </p:txBody>
      </p:sp>
      <mc:AlternateContent xmlns:mc="http://schemas.openxmlformats.org/markup-compatibility/2006" xmlns:a14="http://schemas.microsoft.com/office/drawing/2010/main">
        <mc:Choice Requires="a14">
          <p:sp>
            <p:nvSpPr>
              <p:cNvPr id="12" name="文本框 11"/>
              <p:cNvSpPr txBox="1"/>
              <p:nvPr/>
            </p:nvSpPr>
            <p:spPr>
              <a:xfrm>
                <a:off x="2063552" y="3271893"/>
                <a:ext cx="7560840" cy="1493101"/>
              </a:xfrm>
              <a:prstGeom prst="rect">
                <a:avLst/>
              </a:prstGeom>
              <a:noFill/>
            </p:spPr>
            <p:txBody>
              <a:bodyPr wrap="square" rtlCol="0">
                <a:spAutoFit/>
              </a:bodyPr>
              <a:lstStyle/>
              <a:p>
                <a:pPr defTabSz="457200">
                  <a:lnSpc>
                    <a:spcPct val="150000"/>
                  </a:lnSpc>
                  <a:defRPr/>
                </a:pPr>
                <a14:m>
                  <m:oMathPara xmlns:m="http://schemas.openxmlformats.org/officeDocument/2006/math">
                    <m:oMathParaPr>
                      <m:jc m:val="centerGroup"/>
                    </m:oMathParaPr>
                    <m:oMath xmlns:m="http://schemas.openxmlformats.org/officeDocument/2006/math">
                      <m:d>
                        <m:dPr>
                          <m:ctrlP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ctrlPr>
                        </m:dPr>
                        <m:e>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𝑇</m:t>
                          </m:r>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m:t>
                          </m:r>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𝑆</m:t>
                          </m:r>
                        </m:e>
                      </m:d>
                      <m:d>
                        <m:dPr>
                          <m:ctrlP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ctrlPr>
                        </m:dPr>
                        <m:e>
                          <m:sSub>
                            <m:sSubPr>
                              <m:ctrlP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ctrlPr>
                            </m:sSubPr>
                            <m:e>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𝐸</m:t>
                              </m:r>
                            </m:e>
                            <m:sub>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21</m:t>
                              </m:r>
                            </m:sub>
                          </m:sSub>
                        </m:e>
                      </m:d>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m:t>
                      </m:r>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𝑇</m:t>
                      </m:r>
                      <m:d>
                        <m:dPr>
                          <m:ctrlP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ctrlPr>
                        </m:dPr>
                        <m:e>
                          <m:sSub>
                            <m:sSubPr>
                              <m:ctrlP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ctrlPr>
                            </m:sSubPr>
                            <m:e>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𝐸</m:t>
                              </m:r>
                            </m:e>
                            <m:sub>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21</m:t>
                              </m:r>
                            </m:sub>
                          </m:sSub>
                        </m:e>
                      </m:d>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m:t>
                      </m:r>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𝑆</m:t>
                      </m:r>
                      <m:d>
                        <m:dPr>
                          <m:ctrlP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ctrlPr>
                        </m:dPr>
                        <m:e>
                          <m:sSub>
                            <m:sSubPr>
                              <m:ctrlP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ctrlPr>
                            </m:sSubPr>
                            <m:e>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𝐸</m:t>
                              </m:r>
                            </m:e>
                            <m:sub>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21</m:t>
                              </m:r>
                            </m:sub>
                          </m:sSub>
                        </m:e>
                      </m:d>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m:t>
                      </m:r>
                      <m:sSub>
                        <m:sSubPr>
                          <m:ctrlP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ctrlPr>
                        </m:sSubPr>
                        <m:e>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𝐸</m:t>
                          </m:r>
                        </m:e>
                        <m:sub>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21</m:t>
                          </m:r>
                        </m:sub>
                      </m:sSub>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𝑁</m:t>
                      </m:r>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m:t>
                      </m:r>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𝑀</m:t>
                      </m:r>
                      <m:sSub>
                        <m:sSubPr>
                          <m:ctrlP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ctrlPr>
                        </m:sSubPr>
                        <m:e>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𝐸</m:t>
                          </m:r>
                        </m:e>
                        <m:sub>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21</m:t>
                          </m:r>
                        </m:sub>
                      </m:sSub>
                    </m:oMath>
                  </m:oMathPara>
                </a14:m>
                <a:endParaRPr kumimoji="0" lang="en-US" altLang="zh-CN" sz="2400" i="1" dirty="0">
                  <a:solidFill>
                    <a:srgbClr val="000000"/>
                  </a:solidFill>
                  <a:latin typeface="Cambria Math" panose="02040503050406030204" pitchFamily="18" charset="0"/>
                  <a:ea typeface="华文中宋" panose="02010600040101010101" pitchFamily="2" charset="-122"/>
                </a:endParaRPr>
              </a:p>
              <a:p>
                <a:pPr defTabSz="457200">
                  <a:lnSpc>
                    <a:spcPct val="150000"/>
                  </a:lnSpc>
                  <a:defRPr/>
                </a:pPr>
                <a:r>
                  <a:rPr kumimoji="0" lang="en-US" altLang="zh-CN" sz="2400" dirty="0">
                    <a:solidFill>
                      <a:srgbClr val="000000"/>
                    </a:solidFill>
                    <a:latin typeface="Calibri" panose="020F0502020204030204" pitchFamily="34" charset="0"/>
                    <a:ea typeface="华文中宋" panose="02010600040101010101" pitchFamily="2" charset="-122"/>
                  </a:rPr>
                  <a:t>           </a:t>
                </a:r>
                <a14:m>
                  <m:oMath xmlns:m="http://schemas.openxmlformats.org/officeDocument/2006/math">
                    <m:r>
                      <a:rPr kumimoji="0" lang="en-US" altLang="zh-CN" sz="2400" i="1">
                        <a:solidFill>
                          <a:srgbClr val="000000"/>
                        </a:solidFill>
                        <a:latin typeface="Cambria Math" panose="02040503050406030204" pitchFamily="18" charset="0"/>
                        <a:ea typeface="华文中宋" panose="02010600040101010101" pitchFamily="2" charset="-122"/>
                      </a:rPr>
                      <m:t>=</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m>
                          <m:mPr>
                            <m:mcs>
                              <m:mc>
                                <m:mcPr>
                                  <m:count m:val="2"/>
                                  <m:mcJc m:val="center"/>
                                </m:mcPr>
                              </m:mc>
                            </m:mcs>
                            <m:ctrlPr>
                              <a:rPr kumimoji="0" lang="en-US" altLang="zh-CN" sz="2400" i="1">
                                <a:solidFill>
                                  <a:srgbClr val="000000"/>
                                </a:solidFill>
                                <a:latin typeface="Cambria Math" panose="02040503050406030204" pitchFamily="18" charset="0"/>
                                <a:ea typeface="华文中宋" panose="02010600040101010101" pitchFamily="2" charset="-122"/>
                              </a:rPr>
                            </m:ctrlPr>
                          </m:mPr>
                          <m:mr>
                            <m:e>
                              <m:r>
                                <m:rPr>
                                  <m:brk m:alnAt="7"/>
                                </m:rPr>
                                <a:rPr kumimoji="0" lang="en-US" altLang="zh-CN" sz="2400" i="1">
                                  <a:solidFill>
                                    <a:srgbClr val="000000"/>
                                  </a:solidFill>
                                  <a:latin typeface="Cambria Math" panose="02040503050406030204" pitchFamily="18" charset="0"/>
                                  <a:ea typeface="华文中宋" panose="02010600040101010101" pitchFamily="2" charset="-122"/>
                                </a:rPr>
                                <m:t>0</m:t>
                              </m:r>
                            </m:e>
                            <m:e>
                              <m:r>
                                <a:rPr kumimoji="0" lang="en-US" altLang="zh-CN" sz="2400" i="1">
                                  <a:solidFill>
                                    <a:srgbClr val="000000"/>
                                  </a:solidFill>
                                  <a:latin typeface="Cambria Math" panose="02040503050406030204" pitchFamily="18" charset="0"/>
                                  <a:ea typeface="华文中宋" panose="02010600040101010101" pitchFamily="2" charset="-122"/>
                                </a:rPr>
                                <m:t>0</m:t>
                              </m:r>
                            </m:e>
                          </m:mr>
                          <m:mr>
                            <m:e>
                              <m:r>
                                <a:rPr kumimoji="0" lang="en-US" altLang="zh-CN" sz="2400" i="1">
                                  <a:solidFill>
                                    <a:srgbClr val="000000"/>
                                  </a:solidFill>
                                  <a:latin typeface="Cambria Math" panose="02040503050406030204" pitchFamily="18" charset="0"/>
                                  <a:ea typeface="华文中宋" panose="02010600040101010101" pitchFamily="2" charset="-122"/>
                                </a:rPr>
                                <m:t>1</m:t>
                              </m:r>
                            </m:e>
                            <m:e>
                              <m:r>
                                <a:rPr kumimoji="0" lang="en-US" altLang="zh-CN" sz="2400" i="1">
                                  <a:solidFill>
                                    <a:srgbClr val="000000"/>
                                  </a:solidFill>
                                  <a:latin typeface="Cambria Math" panose="02040503050406030204" pitchFamily="18" charset="0"/>
                                  <a:ea typeface="华文中宋" panose="02010600040101010101" pitchFamily="2" charset="-122"/>
                                </a:rPr>
                                <m:t>1</m:t>
                              </m:r>
                            </m:e>
                          </m:mr>
                        </m:m>
                      </m:e>
                    </m:d>
                    <m:r>
                      <a:rPr kumimoji="0" lang="en-US" altLang="zh-CN" sz="2400">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m:rPr>
                            <m:sty m:val="p"/>
                          </m:rPr>
                          <a:rPr kumimoji="0" lang="en-US" altLang="zh-CN" sz="2400">
                            <a:solidFill>
                              <a:srgbClr val="000000"/>
                            </a:solidFill>
                            <a:latin typeface="Cambria Math" panose="02040503050406030204" pitchFamily="18" charset="0"/>
                            <a:ea typeface="华文中宋" panose="02010600040101010101" pitchFamily="2" charset="-122"/>
                          </a:rPr>
                          <m:t>E</m:t>
                        </m:r>
                      </m:e>
                      <m:sub>
                        <m:r>
                          <a:rPr kumimoji="0" lang="en-US" altLang="zh-CN" sz="2400">
                            <a:solidFill>
                              <a:srgbClr val="000000"/>
                            </a:solidFill>
                            <a:latin typeface="Cambria Math" panose="02040503050406030204" pitchFamily="18" charset="0"/>
                            <a:ea typeface="华文中宋" panose="02010600040101010101" pitchFamily="2" charset="-122"/>
                          </a:rPr>
                          <m:t>21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m:rPr>
                            <m:sty m:val="p"/>
                          </m:rPr>
                          <a:rPr kumimoji="0" lang="en-US" altLang="zh-CN" sz="2400">
                            <a:solidFill>
                              <a:srgbClr val="000000"/>
                            </a:solidFill>
                            <a:latin typeface="Cambria Math" panose="02040503050406030204" pitchFamily="18" charset="0"/>
                            <a:ea typeface="华文中宋" panose="02010600040101010101" pitchFamily="2" charset="-122"/>
                          </a:rPr>
                          <m:t>E</m:t>
                        </m:r>
                      </m:e>
                      <m:sub>
                        <m:r>
                          <a:rPr kumimoji="0" lang="en-US" altLang="zh-CN" sz="2400">
                            <a:solidFill>
                              <a:srgbClr val="000000"/>
                            </a:solidFill>
                            <a:latin typeface="Cambria Math" panose="02040503050406030204" pitchFamily="18" charset="0"/>
                            <a:ea typeface="华文中宋" panose="02010600040101010101" pitchFamily="2" charset="-122"/>
                          </a:rPr>
                          <m:t>22</m:t>
                        </m:r>
                      </m:sub>
                    </m:sSub>
                  </m:oMath>
                </a14:m>
                <a:r>
                  <a:rPr kumimoji="0" lang="en-US" altLang="zh-CN" sz="2400" dirty="0">
                    <a:solidFill>
                      <a:srgbClr val="000000"/>
                    </a:solidFill>
                    <a:latin typeface="华文中宋" panose="02010600040101010101" pitchFamily="2" charset="-122"/>
                    <a:ea typeface="华文中宋" panose="02010600040101010101" pitchFamily="2" charset="-122"/>
                  </a:rPr>
                  <a:t>,</a:t>
                </a:r>
                <a:endParaRPr kumimoji="0" lang="zh-CN" altLang="en-US" sz="2400" dirty="0">
                  <a:solidFill>
                    <a:srgbClr val="000000"/>
                  </a:solidFill>
                  <a:latin typeface="华文中宋" panose="02010600040101010101" pitchFamily="2" charset="-122"/>
                  <a:ea typeface="华文中宋" panose="02010600040101010101" pitchFamily="2" charset="-122"/>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2063552" y="3271893"/>
                <a:ext cx="7560840" cy="1493101"/>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839416" y="1159310"/>
                <a:ext cx="10513168" cy="2124043"/>
              </a:xfrm>
              <a:prstGeom prst="rect">
                <a:avLst/>
              </a:prstGeom>
              <a:noFill/>
            </p:spPr>
            <p:txBody>
              <a:bodyPr wrap="square" rtlCol="0">
                <a:spAutoFit/>
              </a:bodyPr>
              <a:lstStyle/>
              <a:p>
                <a:pPr defTabSz="457200">
                  <a:lnSpc>
                    <a:spcPct val="150000"/>
                  </a:lnSpc>
                  <a:defRPr/>
                </a:pPr>
                <a:r>
                  <a:rPr kumimoji="0" lang="zh-CN" altLang="en-US" sz="2400" dirty="0">
                    <a:solidFill>
                      <a:srgbClr val="000000"/>
                    </a:solidFill>
                    <a:latin typeface="Calibri" panose="020F0502020204030204" pitchFamily="34" charset="0"/>
                    <a:ea typeface="华文中宋" panose="02010600040101010101" pitchFamily="2" charset="-122"/>
                    <a:sym typeface="Wingdings" panose="05000000000000000000" pitchFamily="2" charset="2"/>
                  </a:rPr>
                  <a:t>同理可得</a:t>
                </a:r>
                <a:endParaRPr kumimoji="0" lang="en-US" altLang="zh-CN" sz="2400" i="1" dirty="0">
                  <a:solidFill>
                    <a:srgbClr val="000000"/>
                  </a:solidFill>
                  <a:latin typeface="Cambria Math" panose="02040503050406030204" pitchFamily="18" charset="0"/>
                  <a:ea typeface="华文中宋" panose="02010600040101010101" pitchFamily="2" charset="-122"/>
                  <a:sym typeface="Wingdings" panose="05000000000000000000" pitchFamily="2" charset="2"/>
                </a:endParaRPr>
              </a:p>
              <a:p>
                <a:pPr defTabSz="457200">
                  <a:lnSpc>
                    <a:spcPct val="150000"/>
                  </a:lnSpc>
                  <a:defRPr/>
                </a:pPr>
                <a:r>
                  <a:rPr kumimoji="0" lang="en-US" altLang="zh-CN" sz="2400" dirty="0">
                    <a:solidFill>
                      <a:srgbClr val="000000"/>
                    </a:solidFill>
                    <a:ea typeface="华文中宋" panose="02010600040101010101" pitchFamily="2" charset="-122"/>
                    <a:sym typeface="Wingdings" panose="05000000000000000000" pitchFamily="2" charset="2"/>
                  </a:rPr>
                  <a:t>                        </a:t>
                </a:r>
                <a14:m>
                  <m:oMath xmlns:m="http://schemas.openxmlformats.org/officeDocument/2006/math">
                    <m:d>
                      <m:dPr>
                        <m:ctrlP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ctrlPr>
                      </m:dPr>
                      <m:e>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𝑇</m:t>
                        </m:r>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m:t>
                        </m:r>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𝑆</m:t>
                        </m:r>
                      </m:e>
                    </m:d>
                    <m:d>
                      <m:dPr>
                        <m:ctrlP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ctrlPr>
                      </m:dPr>
                      <m:e>
                        <m:sSub>
                          <m:sSubPr>
                            <m:ctrlP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ctrlPr>
                          </m:sSubPr>
                          <m:e>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𝐸</m:t>
                            </m:r>
                          </m:e>
                          <m:sub>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12</m:t>
                            </m:r>
                          </m:sub>
                        </m:sSub>
                      </m:e>
                    </m:d>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m:t>
                    </m:r>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𝑇</m:t>
                    </m:r>
                    <m:d>
                      <m:dPr>
                        <m:ctrlP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ctrlPr>
                      </m:dPr>
                      <m:e>
                        <m:sSub>
                          <m:sSubPr>
                            <m:ctrlP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ctrlPr>
                          </m:sSubPr>
                          <m:e>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𝐸</m:t>
                            </m:r>
                          </m:e>
                          <m:sub>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12</m:t>
                            </m:r>
                          </m:sub>
                        </m:sSub>
                      </m:e>
                    </m:d>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m:t>
                    </m:r>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𝑆</m:t>
                    </m:r>
                    <m:d>
                      <m:dPr>
                        <m:ctrlP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ctrlPr>
                      </m:dPr>
                      <m:e>
                        <m:sSub>
                          <m:sSubPr>
                            <m:ctrlP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ctrlPr>
                          </m:sSubPr>
                          <m:e>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𝐸</m:t>
                            </m:r>
                          </m:e>
                          <m:sub>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12</m:t>
                            </m:r>
                          </m:sub>
                        </m:sSub>
                      </m:e>
                    </m:d>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m:t>
                    </m:r>
                    <m:sSub>
                      <m:sSubPr>
                        <m:ctrlP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ctrlPr>
                      </m:sSubPr>
                      <m:e>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𝐸</m:t>
                        </m:r>
                      </m:e>
                      <m:sub>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12</m:t>
                        </m:r>
                      </m:sub>
                    </m:sSub>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𝑁</m:t>
                    </m:r>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m:t>
                    </m:r>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𝑀</m:t>
                    </m:r>
                    <m:sSub>
                      <m:sSubPr>
                        <m:ctrlP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ctrlPr>
                      </m:sSubPr>
                      <m:e>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𝐸</m:t>
                        </m:r>
                      </m:e>
                      <m:sub>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12</m:t>
                        </m:r>
                      </m:sub>
                    </m:sSub>
                  </m:oMath>
                </a14:m>
                <a:endParaRPr kumimoji="0" lang="en-US" altLang="zh-CN" sz="2400" i="1" dirty="0">
                  <a:solidFill>
                    <a:srgbClr val="000000"/>
                  </a:solidFill>
                  <a:latin typeface="Cambria Math" panose="02040503050406030204" pitchFamily="18" charset="0"/>
                  <a:ea typeface="华文中宋" panose="02010600040101010101" pitchFamily="2" charset="-122"/>
                </a:endParaRPr>
              </a:p>
              <a:p>
                <a:pPr defTabSz="457200">
                  <a:lnSpc>
                    <a:spcPct val="150000"/>
                  </a:lnSpc>
                  <a:defRPr/>
                </a:pPr>
                <a:r>
                  <a:rPr kumimoji="0" lang="en-US" altLang="zh-CN" sz="2400" dirty="0">
                    <a:solidFill>
                      <a:srgbClr val="000000"/>
                    </a:solidFill>
                    <a:latin typeface="Calibri" panose="020F0502020204030204" pitchFamily="34" charset="0"/>
                    <a:ea typeface="华文中宋" panose="02010600040101010101" pitchFamily="2" charset="-122"/>
                  </a:rPr>
                  <a:t>                            </a:t>
                </a:r>
                <a14:m>
                  <m:oMath xmlns:m="http://schemas.openxmlformats.org/officeDocument/2006/math">
                    <m:r>
                      <a:rPr kumimoji="0" lang="en-US" altLang="zh-CN" sz="2400" i="1">
                        <a:solidFill>
                          <a:srgbClr val="000000"/>
                        </a:solidFill>
                        <a:latin typeface="Cambria Math" panose="02040503050406030204" pitchFamily="18" charset="0"/>
                        <a:ea typeface="华文中宋" panose="02010600040101010101" pitchFamily="2" charset="-122"/>
                      </a:rPr>
                      <m:t>=</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m>
                          <m:mPr>
                            <m:mcs>
                              <m:mc>
                                <m:mcPr>
                                  <m:count m:val="2"/>
                                  <m:mcJc m:val="center"/>
                                </m:mcPr>
                              </m:mc>
                            </m:mcs>
                            <m:ctrlPr>
                              <a:rPr kumimoji="0" lang="en-US" altLang="zh-CN" sz="2400" i="1">
                                <a:solidFill>
                                  <a:srgbClr val="000000"/>
                                </a:solidFill>
                                <a:latin typeface="Cambria Math" panose="02040503050406030204" pitchFamily="18" charset="0"/>
                                <a:ea typeface="华文中宋" panose="02010600040101010101" pitchFamily="2" charset="-122"/>
                              </a:rPr>
                            </m:ctrlPr>
                          </m:mPr>
                          <m:mr>
                            <m:e>
                              <m:r>
                                <a:rPr kumimoji="0" lang="en-US" altLang="zh-CN" sz="2400" i="1">
                                  <a:solidFill>
                                    <a:srgbClr val="000000"/>
                                  </a:solidFill>
                                  <a:latin typeface="Cambria Math" panose="02040503050406030204" pitchFamily="18" charset="0"/>
                                  <a:ea typeface="华文中宋" panose="02010600040101010101" pitchFamily="2" charset="-122"/>
                                </a:rPr>
                                <m:t>1</m:t>
                              </m:r>
                            </m:e>
                            <m:e>
                              <m:r>
                                <a:rPr kumimoji="0" lang="en-US" altLang="zh-CN" sz="2400" i="1">
                                  <a:solidFill>
                                    <a:srgbClr val="000000"/>
                                  </a:solidFill>
                                  <a:latin typeface="Cambria Math" panose="02040503050406030204" pitchFamily="18" charset="0"/>
                                  <a:ea typeface="华文中宋" panose="02010600040101010101" pitchFamily="2" charset="-122"/>
                                </a:rPr>
                                <m:t>0</m:t>
                              </m:r>
                            </m:e>
                          </m:mr>
                          <m:mr>
                            <m:e>
                              <m:r>
                                <a:rPr kumimoji="0" lang="en-US" altLang="zh-CN" sz="2400" i="1">
                                  <a:solidFill>
                                    <a:srgbClr val="000000"/>
                                  </a:solidFill>
                                  <a:latin typeface="Cambria Math" panose="02040503050406030204" pitchFamily="18" charset="0"/>
                                  <a:ea typeface="华文中宋" panose="02010600040101010101" pitchFamily="2" charset="-122"/>
                                </a:rPr>
                                <m:t>0</m:t>
                              </m:r>
                            </m:e>
                            <m:e>
                              <m:r>
                                <a:rPr kumimoji="0" lang="en-US" altLang="zh-CN" sz="2400" i="1">
                                  <a:solidFill>
                                    <a:srgbClr val="000000"/>
                                  </a:solidFill>
                                  <a:latin typeface="Cambria Math" panose="02040503050406030204" pitchFamily="18" charset="0"/>
                                  <a:ea typeface="华文中宋" panose="02010600040101010101" pitchFamily="2" charset="-122"/>
                                </a:rPr>
                                <m:t>−2</m:t>
                              </m:r>
                            </m:e>
                          </m:mr>
                        </m:m>
                      </m:e>
                    </m:d>
                    <m:r>
                      <a:rPr kumimoji="0" lang="en-US" altLang="zh-CN" sz="2400">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m:rPr>
                            <m:sty m:val="p"/>
                          </m:rPr>
                          <a:rPr kumimoji="0" lang="en-US" altLang="zh-CN" sz="2400">
                            <a:solidFill>
                              <a:srgbClr val="000000"/>
                            </a:solidFill>
                            <a:latin typeface="Cambria Math" panose="02040503050406030204" pitchFamily="18" charset="0"/>
                            <a:ea typeface="华文中宋" panose="02010600040101010101" pitchFamily="2" charset="-122"/>
                          </a:rPr>
                          <m:t>E</m:t>
                        </m:r>
                      </m:e>
                      <m:sub>
                        <m:r>
                          <a:rPr kumimoji="0" lang="en-US" altLang="zh-CN" sz="2400">
                            <a:solidFill>
                              <a:srgbClr val="000000"/>
                            </a:solidFill>
                            <a:latin typeface="Cambria Math" panose="02040503050406030204" pitchFamily="18" charset="0"/>
                            <a:ea typeface="华文中宋" panose="02010600040101010101" pitchFamily="2" charset="-122"/>
                          </a:rPr>
                          <m:t>11</m:t>
                        </m:r>
                      </m:sub>
                    </m:sSub>
                    <m:r>
                      <a:rPr kumimoji="0" lang="en-US" altLang="zh-CN" sz="2400">
                        <a:solidFill>
                          <a:srgbClr val="000000"/>
                        </a:solidFill>
                        <a:latin typeface="Cambria Math" panose="02040503050406030204" pitchFamily="18" charset="0"/>
                        <a:ea typeface="华文中宋" panose="02010600040101010101" pitchFamily="2" charset="-122"/>
                      </a:rPr>
                      <m:t>−2</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m:rPr>
                            <m:sty m:val="p"/>
                          </m:rPr>
                          <a:rPr kumimoji="0" lang="en-US" altLang="zh-CN" sz="2400">
                            <a:solidFill>
                              <a:srgbClr val="000000"/>
                            </a:solidFill>
                            <a:latin typeface="Cambria Math" panose="02040503050406030204" pitchFamily="18" charset="0"/>
                            <a:ea typeface="华文中宋" panose="02010600040101010101" pitchFamily="2" charset="-122"/>
                          </a:rPr>
                          <m:t>E</m:t>
                        </m:r>
                      </m:e>
                      <m:sub>
                        <m:r>
                          <a:rPr kumimoji="0" lang="en-US" altLang="zh-CN" sz="2400">
                            <a:solidFill>
                              <a:srgbClr val="000000"/>
                            </a:solidFill>
                            <a:latin typeface="Cambria Math" panose="02040503050406030204" pitchFamily="18" charset="0"/>
                            <a:ea typeface="华文中宋" panose="02010600040101010101" pitchFamily="2" charset="-122"/>
                          </a:rPr>
                          <m:t>22</m:t>
                        </m:r>
                      </m:sub>
                    </m:sSub>
                  </m:oMath>
                </a14:m>
                <a:r>
                  <a:rPr kumimoji="0" lang="en-US" altLang="zh-CN" sz="2400" dirty="0">
                    <a:solidFill>
                      <a:srgbClr val="000000"/>
                    </a:solidFill>
                    <a:latin typeface="华文中宋" panose="02010600040101010101" pitchFamily="2" charset="-122"/>
                    <a:ea typeface="华文中宋" panose="02010600040101010101" pitchFamily="2" charset="-122"/>
                  </a:rPr>
                  <a:t>,</a:t>
                </a:r>
                <a:endParaRPr kumimoji="0" lang="zh-CN" altLang="en-US" sz="2400" dirty="0">
                  <a:solidFill>
                    <a:srgbClr val="000000"/>
                  </a:solidFill>
                  <a:latin typeface="华文中宋" panose="02010600040101010101" pitchFamily="2" charset="-122"/>
                  <a:ea typeface="华文中宋" panose="02010600040101010101" pitchFamily="2" charset="-122"/>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839416" y="1159310"/>
                <a:ext cx="10513168" cy="2124043"/>
              </a:xfrm>
              <a:prstGeom prst="rect">
                <a:avLst/>
              </a:prstGeom>
              <a:blipFill>
                <a:blip r:embed="rId3"/>
                <a:stretch>
                  <a:fillRect l="-9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2030507" y="4798611"/>
                <a:ext cx="7560840" cy="1493101"/>
              </a:xfrm>
              <a:prstGeom prst="rect">
                <a:avLst/>
              </a:prstGeom>
              <a:noFill/>
            </p:spPr>
            <p:txBody>
              <a:bodyPr wrap="square" rtlCol="0">
                <a:spAutoFit/>
              </a:bodyPr>
              <a:lstStyle/>
              <a:p>
                <a:pPr defTabSz="457200">
                  <a:lnSpc>
                    <a:spcPct val="150000"/>
                  </a:lnSpc>
                  <a:defRPr/>
                </a:pPr>
                <a14:m>
                  <m:oMathPara xmlns:m="http://schemas.openxmlformats.org/officeDocument/2006/math">
                    <m:oMathParaPr>
                      <m:jc m:val="centerGroup"/>
                    </m:oMathParaPr>
                    <m:oMath xmlns:m="http://schemas.openxmlformats.org/officeDocument/2006/math">
                      <m:d>
                        <m:dPr>
                          <m:ctrlP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ctrlPr>
                        </m:dPr>
                        <m:e>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𝑇</m:t>
                          </m:r>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m:t>
                          </m:r>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𝑆</m:t>
                          </m:r>
                        </m:e>
                      </m:d>
                      <m:d>
                        <m:dPr>
                          <m:ctrlP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ctrlPr>
                        </m:dPr>
                        <m:e>
                          <m:sSub>
                            <m:sSubPr>
                              <m:ctrlP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ctrlPr>
                            </m:sSubPr>
                            <m:e>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𝐸</m:t>
                              </m:r>
                            </m:e>
                            <m:sub>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22</m:t>
                              </m:r>
                            </m:sub>
                          </m:sSub>
                        </m:e>
                      </m:d>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m:t>
                      </m:r>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𝑇</m:t>
                      </m:r>
                      <m:d>
                        <m:dPr>
                          <m:ctrlP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ctrlPr>
                        </m:dPr>
                        <m:e>
                          <m:sSub>
                            <m:sSubPr>
                              <m:ctrlP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ctrlPr>
                            </m:sSubPr>
                            <m:e>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𝐸</m:t>
                              </m:r>
                            </m:e>
                            <m:sub>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22</m:t>
                              </m:r>
                            </m:sub>
                          </m:sSub>
                        </m:e>
                      </m:d>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m:t>
                      </m:r>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𝑆</m:t>
                      </m:r>
                      <m:d>
                        <m:dPr>
                          <m:ctrlP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ctrlPr>
                        </m:dPr>
                        <m:e>
                          <m:sSub>
                            <m:sSubPr>
                              <m:ctrlP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ctrlPr>
                            </m:sSubPr>
                            <m:e>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𝐸</m:t>
                              </m:r>
                            </m:e>
                            <m:sub>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22</m:t>
                              </m:r>
                            </m:sub>
                          </m:sSub>
                        </m:e>
                      </m:d>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m:t>
                      </m:r>
                      <m:sSub>
                        <m:sSubPr>
                          <m:ctrlP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ctrlPr>
                        </m:sSubPr>
                        <m:e>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𝐸</m:t>
                          </m:r>
                        </m:e>
                        <m:sub>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22</m:t>
                          </m:r>
                        </m:sub>
                      </m:sSub>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𝑁</m:t>
                      </m:r>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m:t>
                      </m:r>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𝑀</m:t>
                      </m:r>
                      <m:sSub>
                        <m:sSubPr>
                          <m:ctrlP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ctrlPr>
                        </m:sSubPr>
                        <m:e>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𝐸</m:t>
                          </m:r>
                        </m:e>
                        <m:sub>
                          <m:r>
                            <a:rPr kumimoji="0" lang="en-US" altLang="zh-CN" sz="2400" i="1">
                              <a:solidFill>
                                <a:srgbClr val="000000"/>
                              </a:solidFill>
                              <a:latin typeface="Cambria Math" panose="02040503050406030204" pitchFamily="18" charset="0"/>
                              <a:ea typeface="华文中宋" panose="02010600040101010101" pitchFamily="2" charset="-122"/>
                              <a:sym typeface="Wingdings" panose="05000000000000000000" pitchFamily="2" charset="2"/>
                            </a:rPr>
                            <m:t>22</m:t>
                          </m:r>
                        </m:sub>
                      </m:sSub>
                    </m:oMath>
                  </m:oMathPara>
                </a14:m>
                <a:endParaRPr kumimoji="0" lang="en-US" altLang="zh-CN" sz="2400" i="1" dirty="0">
                  <a:solidFill>
                    <a:srgbClr val="000000"/>
                  </a:solidFill>
                  <a:latin typeface="Cambria Math" panose="02040503050406030204" pitchFamily="18" charset="0"/>
                  <a:ea typeface="华文中宋" panose="02010600040101010101" pitchFamily="2" charset="-122"/>
                </a:endParaRPr>
              </a:p>
              <a:p>
                <a:pPr defTabSz="457200">
                  <a:lnSpc>
                    <a:spcPct val="150000"/>
                  </a:lnSpc>
                  <a:defRPr/>
                </a:pPr>
                <a:r>
                  <a:rPr kumimoji="0" lang="en-US" altLang="zh-CN" sz="2400" dirty="0">
                    <a:solidFill>
                      <a:srgbClr val="000000"/>
                    </a:solidFill>
                    <a:latin typeface="Calibri" panose="020F0502020204030204" pitchFamily="34" charset="0"/>
                    <a:ea typeface="华文中宋" panose="02010600040101010101" pitchFamily="2" charset="-122"/>
                  </a:rPr>
                  <a:t>           </a:t>
                </a:r>
                <a14:m>
                  <m:oMath xmlns:m="http://schemas.openxmlformats.org/officeDocument/2006/math">
                    <m:r>
                      <a:rPr kumimoji="0" lang="en-US" altLang="zh-CN" sz="2400" i="1">
                        <a:solidFill>
                          <a:srgbClr val="000000"/>
                        </a:solidFill>
                        <a:latin typeface="Cambria Math" panose="02040503050406030204" pitchFamily="18" charset="0"/>
                        <a:ea typeface="华文中宋" panose="02010600040101010101" pitchFamily="2" charset="-122"/>
                      </a:rPr>
                      <m:t>=</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m>
                          <m:mPr>
                            <m:mcs>
                              <m:mc>
                                <m:mcPr>
                                  <m:count m:val="2"/>
                                  <m:mcJc m:val="center"/>
                                </m:mcPr>
                              </m:mc>
                            </m:mcs>
                            <m:ctrlPr>
                              <a:rPr kumimoji="0" lang="en-US" altLang="zh-CN" sz="2400" i="1">
                                <a:solidFill>
                                  <a:srgbClr val="000000"/>
                                </a:solidFill>
                                <a:latin typeface="Cambria Math" panose="02040503050406030204" pitchFamily="18" charset="0"/>
                                <a:ea typeface="华文中宋" panose="02010600040101010101" pitchFamily="2" charset="-122"/>
                              </a:rPr>
                            </m:ctrlPr>
                          </m:mPr>
                          <m:mr>
                            <m:e>
                              <m:r>
                                <a:rPr kumimoji="0" lang="en-US" altLang="zh-CN" sz="2400" i="1">
                                  <a:solidFill>
                                    <a:srgbClr val="000000"/>
                                  </a:solidFill>
                                  <a:latin typeface="Cambria Math" panose="02040503050406030204" pitchFamily="18" charset="0"/>
                                  <a:ea typeface="华文中宋" panose="02010600040101010101" pitchFamily="2" charset="-122"/>
                                </a:rPr>
                                <m:t>0</m:t>
                              </m:r>
                            </m:e>
                            <m:e>
                              <m:r>
                                <a:rPr kumimoji="0" lang="en-US" altLang="zh-CN" sz="2400" i="1">
                                  <a:solidFill>
                                    <a:srgbClr val="000000"/>
                                  </a:solidFill>
                                  <a:latin typeface="Cambria Math" panose="02040503050406030204" pitchFamily="18" charset="0"/>
                                  <a:ea typeface="华文中宋" panose="02010600040101010101" pitchFamily="2" charset="-122"/>
                                </a:rPr>
                                <m:t>0</m:t>
                              </m:r>
                            </m:e>
                          </m:mr>
                          <m:mr>
                            <m:e>
                              <m:r>
                                <a:rPr kumimoji="0" lang="en-US" altLang="zh-CN" sz="2400" i="1">
                                  <a:solidFill>
                                    <a:srgbClr val="000000"/>
                                  </a:solidFill>
                                  <a:latin typeface="Cambria Math" panose="02040503050406030204" pitchFamily="18" charset="0"/>
                                  <a:ea typeface="华文中宋" panose="02010600040101010101" pitchFamily="2" charset="-122"/>
                                </a:rPr>
                                <m:t>1</m:t>
                              </m:r>
                            </m:e>
                            <m:e>
                              <m:r>
                                <a:rPr kumimoji="0" lang="en-US" altLang="zh-CN" sz="2400" i="1">
                                  <a:solidFill>
                                    <a:srgbClr val="000000"/>
                                  </a:solidFill>
                                  <a:latin typeface="Cambria Math" panose="02040503050406030204" pitchFamily="18" charset="0"/>
                                  <a:ea typeface="华文中宋" panose="02010600040101010101" pitchFamily="2" charset="-122"/>
                                </a:rPr>
                                <m:t>−1</m:t>
                              </m:r>
                            </m:e>
                          </m:mr>
                        </m:m>
                      </m:e>
                    </m:d>
                    <m:r>
                      <a:rPr kumimoji="0" lang="en-US" altLang="zh-CN" sz="2400">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m:rPr>
                            <m:sty m:val="p"/>
                          </m:rPr>
                          <a:rPr kumimoji="0" lang="en-US" altLang="zh-CN" sz="2400">
                            <a:solidFill>
                              <a:srgbClr val="000000"/>
                            </a:solidFill>
                            <a:latin typeface="Cambria Math" panose="02040503050406030204" pitchFamily="18" charset="0"/>
                            <a:ea typeface="华文中宋" panose="02010600040101010101" pitchFamily="2" charset="-122"/>
                          </a:rPr>
                          <m:t>E</m:t>
                        </m:r>
                      </m:e>
                      <m:sub>
                        <m:r>
                          <a:rPr kumimoji="0" lang="en-US" altLang="zh-CN" sz="2400">
                            <a:solidFill>
                              <a:srgbClr val="000000"/>
                            </a:solidFill>
                            <a:latin typeface="Cambria Math" panose="02040503050406030204" pitchFamily="18" charset="0"/>
                            <a:ea typeface="华文中宋" panose="02010600040101010101" pitchFamily="2" charset="-122"/>
                          </a:rPr>
                          <m:t>21</m:t>
                        </m:r>
                      </m:sub>
                    </m:sSub>
                    <m:r>
                      <a:rPr kumimoji="0" lang="en-US" altLang="zh-CN" sz="2400">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m:rPr>
                            <m:sty m:val="p"/>
                          </m:rPr>
                          <a:rPr kumimoji="0" lang="en-US" altLang="zh-CN" sz="2400">
                            <a:solidFill>
                              <a:srgbClr val="000000"/>
                            </a:solidFill>
                            <a:latin typeface="Cambria Math" panose="02040503050406030204" pitchFamily="18" charset="0"/>
                            <a:ea typeface="华文中宋" panose="02010600040101010101" pitchFamily="2" charset="-122"/>
                          </a:rPr>
                          <m:t>E</m:t>
                        </m:r>
                      </m:e>
                      <m:sub>
                        <m:r>
                          <a:rPr kumimoji="0" lang="en-US" altLang="zh-CN" sz="2400">
                            <a:solidFill>
                              <a:srgbClr val="000000"/>
                            </a:solidFill>
                            <a:latin typeface="Cambria Math" panose="02040503050406030204" pitchFamily="18" charset="0"/>
                            <a:ea typeface="华文中宋" panose="02010600040101010101" pitchFamily="2" charset="-122"/>
                          </a:rPr>
                          <m:t>22</m:t>
                        </m:r>
                      </m:sub>
                    </m:sSub>
                  </m:oMath>
                </a14:m>
                <a:r>
                  <a:rPr kumimoji="0" lang="en-US" altLang="zh-CN" sz="2400" dirty="0">
                    <a:solidFill>
                      <a:srgbClr val="000000"/>
                    </a:solidFill>
                    <a:latin typeface="华文中宋" panose="02010600040101010101" pitchFamily="2" charset="-122"/>
                    <a:ea typeface="华文中宋" panose="02010600040101010101" pitchFamily="2" charset="-122"/>
                  </a:rPr>
                  <a:t>,</a:t>
                </a:r>
                <a:endParaRPr kumimoji="0" lang="zh-CN" altLang="en-US" sz="2400" dirty="0">
                  <a:solidFill>
                    <a:srgbClr val="000000"/>
                  </a:solidFill>
                  <a:latin typeface="华文中宋" panose="02010600040101010101" pitchFamily="2" charset="-122"/>
                  <a:ea typeface="华文中宋" panose="02010600040101010101" pitchFamily="2" charset="-122"/>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2030507" y="4798611"/>
                <a:ext cx="7560840" cy="1493101"/>
              </a:xfrm>
              <a:prstGeom prst="rect">
                <a:avLst/>
              </a:prstGeom>
              <a:blipFill>
                <a:blip r:embed="rId4"/>
                <a:stretch>
                  <a:fillRect/>
                </a:stretch>
              </a:blipFill>
            </p:spPr>
            <p:txBody>
              <a:bodyPr/>
              <a:lstStyle/>
              <a:p>
                <a:r>
                  <a:rPr lang="zh-CN" altLang="en-US">
                    <a:noFill/>
                  </a:rPr>
                  <a:t> </a:t>
                </a:r>
              </a:p>
            </p:txBody>
          </p:sp>
        </mc:Fallback>
      </mc:AlternateContent>
      <p:sp>
        <p:nvSpPr>
          <p:cNvPr id="6" name="Rectangle 6"/>
          <p:cNvSpPr>
            <a:spLocks noChangeArrowheads="1"/>
          </p:cNvSpPr>
          <p:nvPr/>
        </p:nvSpPr>
        <p:spPr bwMode="auto">
          <a:xfrm>
            <a:off x="1714433" y="566288"/>
            <a:ext cx="4103737" cy="461665"/>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400" b="1" dirty="0">
                <a:solidFill>
                  <a:srgbClr val="3333CC"/>
                </a:solidFill>
                <a:effectLst>
                  <a:outerShdw blurRad="38100" dist="38100" dir="2700000" algn="tl">
                    <a:srgbClr val="000000"/>
                  </a:outerShdw>
                </a:effectLst>
                <a:latin typeface="Calibri" panose="020F0502020204030204" pitchFamily="34" charset="0"/>
                <a:ea typeface="宋体"/>
              </a:rPr>
              <a:t>1.4.2   </a:t>
            </a:r>
            <a:r>
              <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rPr>
              <a:t>线性映射的矩阵表示</a:t>
            </a:r>
          </a:p>
        </p:txBody>
      </p:sp>
    </p:spTree>
    <p:extLst>
      <p:ext uri="{BB962C8B-B14F-4D97-AF65-F5344CB8AC3E}">
        <p14:creationId xmlns:p14="http://schemas.microsoft.com/office/powerpoint/2010/main" val="2380582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8788" name="Object 4"/>
          <p:cNvGraphicFramePr>
            <a:graphicFrameLocks noChangeAspect="1"/>
          </p:cNvGraphicFramePr>
          <p:nvPr/>
        </p:nvGraphicFramePr>
        <p:xfrm>
          <a:off x="2063552" y="1700809"/>
          <a:ext cx="4451652" cy="375865"/>
        </p:xfrm>
        <a:graphic>
          <a:graphicData uri="http://schemas.openxmlformats.org/presentationml/2006/ole">
            <mc:AlternateContent xmlns:mc="http://schemas.openxmlformats.org/markup-compatibility/2006">
              <mc:Choice xmlns:v="urn:schemas-microsoft-com:vml" Requires="v">
                <p:oleObj spid="_x0000_s56322" name="Equation" r:id="rId3" imgW="2209680" imgH="203040" progId="Equation.DSMT4">
                  <p:embed/>
                </p:oleObj>
              </mc:Choice>
              <mc:Fallback>
                <p:oleObj name="Equation" r:id="rId3" imgW="2209680" imgH="203040" progId="Equation.DSMT4">
                  <p:embed/>
                  <p:pic>
                    <p:nvPicPr>
                      <p:cNvPr id="118788" name="Object 4"/>
                      <p:cNvPicPr>
                        <a:picLocks noChangeAspect="1" noChangeArrowheads="1"/>
                      </p:cNvPicPr>
                      <p:nvPr/>
                    </p:nvPicPr>
                    <p:blipFill>
                      <a:blip r:embed="rId4"/>
                      <a:srcRect/>
                      <a:stretch>
                        <a:fillRect/>
                      </a:stretch>
                    </p:blipFill>
                    <p:spPr bwMode="auto">
                      <a:xfrm>
                        <a:off x="2063552" y="1700809"/>
                        <a:ext cx="4451652" cy="375865"/>
                      </a:xfrm>
                      <a:prstGeom prst="rect">
                        <a:avLst/>
                      </a:prstGeom>
                      <a:noFill/>
                      <a:ln>
                        <a:noFill/>
                      </a:ln>
                      <a:effectLst/>
                    </p:spPr>
                  </p:pic>
                </p:oleObj>
              </mc:Fallback>
            </mc:AlternateContent>
          </a:graphicData>
        </a:graphic>
      </p:graphicFrame>
      <p:graphicFrame>
        <p:nvGraphicFramePr>
          <p:cNvPr id="118789" name="Object 5"/>
          <p:cNvGraphicFramePr>
            <a:graphicFrameLocks noChangeAspect="1"/>
          </p:cNvGraphicFramePr>
          <p:nvPr/>
        </p:nvGraphicFramePr>
        <p:xfrm>
          <a:off x="4511824" y="2348881"/>
          <a:ext cx="2286000" cy="1533525"/>
        </p:xfrm>
        <a:graphic>
          <a:graphicData uri="http://schemas.openxmlformats.org/presentationml/2006/ole">
            <mc:AlternateContent xmlns:mc="http://schemas.openxmlformats.org/markup-compatibility/2006">
              <mc:Choice xmlns:v="urn:schemas-microsoft-com:vml" Requires="v">
                <p:oleObj spid="_x0000_s56323" name="Equation" r:id="rId5" imgW="3048000" imgH="2044700" progId="Equation.3">
                  <p:embed/>
                </p:oleObj>
              </mc:Choice>
              <mc:Fallback>
                <p:oleObj name="Equation" r:id="rId5" imgW="3048000" imgH="2044700" progId="Equation.3">
                  <p:embed/>
                  <p:pic>
                    <p:nvPicPr>
                      <p:cNvPr id="118789"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1824" y="2348881"/>
                        <a:ext cx="2286000" cy="1533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281FBE21-B40B-4B64-ABBE-395E3EC7A610}" type="slidenum">
              <a:rPr kumimoji="0" lang="en-US" altLang="zh-CN">
                <a:solidFill>
                  <a:srgbClr val="000000"/>
                </a:solidFill>
              </a:rPr>
              <a:pPr>
                <a:defRPr/>
              </a:pPr>
              <a:t>104</a:t>
            </a:fld>
            <a:endParaRPr kumimoji="0" lang="en-US" altLang="zh-CN">
              <a:solidFill>
                <a:srgbClr val="000000"/>
              </a:solidFill>
            </a:endParaRPr>
          </a:p>
        </p:txBody>
      </p:sp>
      <p:sp>
        <p:nvSpPr>
          <p:cNvPr id="5" name="Rectangle 6"/>
          <p:cNvSpPr>
            <a:spLocks noChangeArrowheads="1"/>
          </p:cNvSpPr>
          <p:nvPr/>
        </p:nvSpPr>
        <p:spPr bwMode="auto">
          <a:xfrm>
            <a:off x="1631504" y="620688"/>
            <a:ext cx="4103737" cy="461665"/>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400" b="1" dirty="0">
                <a:solidFill>
                  <a:srgbClr val="3333CC"/>
                </a:solidFill>
                <a:effectLst>
                  <a:outerShdw blurRad="38100" dist="38100" dir="2700000" algn="tl">
                    <a:srgbClr val="000000"/>
                  </a:outerShdw>
                </a:effectLst>
                <a:latin typeface="Calibri" panose="020F0502020204030204" pitchFamily="34" charset="0"/>
                <a:ea typeface="宋体"/>
              </a:rPr>
              <a:t>1.4.2   </a:t>
            </a:r>
            <a:r>
              <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rPr>
              <a:t>线性映射的矩阵表示</a:t>
            </a:r>
          </a:p>
        </p:txBody>
      </p:sp>
    </p:spTree>
    <p:extLst>
      <p:ext uri="{BB962C8B-B14F-4D97-AF65-F5344CB8AC3E}">
        <p14:creationId xmlns:p14="http://schemas.microsoft.com/office/powerpoint/2010/main" val="2750873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8789"/>
                                        </p:tgtEl>
                                        <p:attrNameLst>
                                          <p:attrName>style.visibility</p:attrName>
                                        </p:attrNameLst>
                                      </p:cBhvr>
                                      <p:to>
                                        <p:strVal val="visible"/>
                                      </p:to>
                                    </p:set>
                                    <p:animEffect transition="in" filter="wipe(down)">
                                      <p:cBhvr>
                                        <p:cTn id="7" dur="500"/>
                                        <p:tgtEl>
                                          <p:spTgt spid="1187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ctrTitle"/>
          </p:nvPr>
        </p:nvSpPr>
        <p:spPr>
          <a:xfrm>
            <a:off x="3647728" y="2636913"/>
            <a:ext cx="4887426" cy="584775"/>
          </a:xfrm>
        </p:spPr>
        <p:txBody>
          <a:bodyPr wrap="square" anchor="t">
            <a:spAutoFit/>
          </a:bodyPr>
          <a:lstStyle/>
          <a:p>
            <a:pPr eaLnBrk="1" hangingPunct="1">
              <a:defRPr/>
            </a:pPr>
            <a:r>
              <a:rPr lang="en-US" altLang="zh-CN" sz="3200" dirty="0">
                <a:solidFill>
                  <a:schemeClr val="tx1"/>
                </a:solidFill>
                <a:effectLst>
                  <a:outerShdw blurRad="38100" dist="38100" dir="2700000" algn="tl">
                    <a:srgbClr val="FFFFFF"/>
                  </a:outerShdw>
                </a:effectLst>
                <a:latin typeface="华文中宋" panose="02010600040101010101" pitchFamily="2" charset="-122"/>
                <a:ea typeface="华文中宋" panose="02010600040101010101" pitchFamily="2" charset="-122"/>
              </a:rPr>
              <a:t>1.5 </a:t>
            </a:r>
            <a:r>
              <a:rPr lang="zh-CN" altLang="en-US" sz="3200" dirty="0">
                <a:solidFill>
                  <a:schemeClr val="tx1"/>
                </a:solidFill>
                <a:effectLst>
                  <a:outerShdw blurRad="38100" dist="38100" dir="2700000" algn="tl">
                    <a:srgbClr val="FFFFFF"/>
                  </a:outerShdw>
                </a:effectLst>
                <a:latin typeface="华文中宋" panose="02010600040101010101" pitchFamily="2" charset="-122"/>
                <a:ea typeface="华文中宋" panose="02010600040101010101" pitchFamily="2" charset="-122"/>
              </a:rPr>
              <a:t>线性映射的值域和核</a:t>
            </a:r>
          </a:p>
        </p:txBody>
      </p:sp>
    </p:spTree>
    <p:extLst>
      <p:ext uri="{BB962C8B-B14F-4D97-AF65-F5344CB8AC3E}">
        <p14:creationId xmlns:p14="http://schemas.microsoft.com/office/powerpoint/2010/main" val="426778316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71" name="Text Box 4"/>
              <p:cNvSpPr txBox="1">
                <a:spLocks noChangeArrowheads="1"/>
              </p:cNvSpPr>
              <p:nvPr/>
            </p:nvSpPr>
            <p:spPr bwMode="auto">
              <a:xfrm>
                <a:off x="686098" y="1354478"/>
                <a:ext cx="10594477" cy="175432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50000"/>
                  </a:lnSpc>
                  <a:spcBef>
                    <a:spcPct val="0"/>
                  </a:spcBef>
                  <a:buNone/>
                  <a:defRPr/>
                </a:pPr>
                <a:r>
                  <a:rPr lang="zh-CN" altLang="en-US" sz="2400" b="1" dirty="0">
                    <a:solidFill>
                      <a:srgbClr val="2A25F9"/>
                    </a:solidFill>
                    <a:latin typeface="华文中宋" panose="02010600040101010101" pitchFamily="2" charset="-122"/>
                    <a:ea typeface="华文中宋" panose="02010600040101010101" pitchFamily="2" charset="-122"/>
                  </a:rPr>
                  <a:t>定义</a:t>
                </a:r>
                <a:r>
                  <a:rPr lang="en-US" altLang="zh-CN" sz="2400" b="1" dirty="0">
                    <a:solidFill>
                      <a:srgbClr val="2A25F9"/>
                    </a:solidFill>
                    <a:latin typeface="华文中宋" panose="02010600040101010101" pitchFamily="2" charset="-122"/>
                    <a:ea typeface="华文中宋" panose="02010600040101010101" pitchFamily="2" charset="-122"/>
                  </a:rPr>
                  <a:t>5.1 </a:t>
                </a:r>
                <a:r>
                  <a:rPr lang="zh-CN" altLang="en-US" sz="2400" dirty="0">
                    <a:solidFill>
                      <a:srgbClr val="000000"/>
                    </a:solidFill>
                    <a:latin typeface="华文中宋" panose="02010600040101010101" pitchFamily="2" charset="-122"/>
                    <a:ea typeface="华文中宋" panose="02010600040101010101" pitchFamily="2" charset="-122"/>
                  </a:rPr>
                  <a:t>设</a:t>
                </a:r>
                <a14:m>
                  <m:oMath xmlns:m="http://schemas.openxmlformats.org/officeDocument/2006/math">
                    <m:r>
                      <a:rPr lang="zh-CN" altLang="en-US" sz="2400" i="1">
                        <a:solidFill>
                          <a:srgbClr val="000000"/>
                        </a:solidFill>
                        <a:latin typeface="Cambria Math" panose="02040503050406030204" pitchFamily="18" charset="0"/>
                      </a:rPr>
                      <m:t>𝒜</m:t>
                    </m:r>
                  </m:oMath>
                </a14:m>
                <a:r>
                  <a:rPr lang="zh-CN" altLang="en-US" sz="2400" dirty="0">
                    <a:solidFill>
                      <a:srgbClr val="000000"/>
                    </a:solidFill>
                    <a:latin typeface="华文中宋" panose="02010600040101010101" pitchFamily="2" charset="-122"/>
                    <a:ea typeface="华文中宋" panose="02010600040101010101" pitchFamily="2" charset="-122"/>
                  </a:rPr>
                  <a:t>是线性空间</a:t>
                </a:r>
                <a14:m>
                  <m:oMath xmlns:m="http://schemas.openxmlformats.org/officeDocument/2006/math">
                    <m:sSub>
                      <m:sSubPr>
                        <m:ctrlPr>
                          <a:rPr lang="en-US" altLang="zh-CN" sz="2400" i="1" dirty="0">
                            <a:solidFill>
                              <a:srgbClr val="000000"/>
                            </a:solidFill>
                            <a:latin typeface="Cambria Math" panose="02040503050406030204" pitchFamily="18" charset="0"/>
                          </a:rPr>
                        </m:ctrlPr>
                      </m:sSubPr>
                      <m:e>
                        <m:r>
                          <a:rPr lang="en-US" altLang="zh-CN" sz="2400" i="1" dirty="0">
                            <a:solidFill>
                              <a:srgbClr val="000000"/>
                            </a:solidFill>
                            <a:latin typeface="Cambria Math" panose="02040503050406030204" pitchFamily="18" charset="0"/>
                          </a:rPr>
                          <m:t>𝑉</m:t>
                        </m:r>
                      </m:e>
                      <m:sub>
                        <m:r>
                          <a:rPr lang="en-US" altLang="zh-CN" sz="2400" i="1" dirty="0">
                            <a:solidFill>
                              <a:srgbClr val="000000"/>
                            </a:solidFill>
                            <a:latin typeface="Cambria Math" panose="02040503050406030204" pitchFamily="18" charset="0"/>
                          </a:rPr>
                          <m:t>1</m:t>
                        </m:r>
                      </m:sub>
                    </m:sSub>
                  </m:oMath>
                </a14:m>
                <a:r>
                  <a:rPr lang="zh-CN" altLang="en-US" sz="2400" dirty="0">
                    <a:solidFill>
                      <a:srgbClr val="000000"/>
                    </a:solidFill>
                    <a:latin typeface="华文中宋" panose="02010600040101010101" pitchFamily="2" charset="-122"/>
                    <a:ea typeface="华文中宋" panose="02010600040101010101" pitchFamily="2" charset="-122"/>
                  </a:rPr>
                  <a:t>到</a:t>
                </a:r>
                <a14:m>
                  <m:oMath xmlns:m="http://schemas.openxmlformats.org/officeDocument/2006/math">
                    <m:sSub>
                      <m:sSubPr>
                        <m:ctrlPr>
                          <a:rPr lang="en-US" altLang="zh-CN" sz="2400" i="1" dirty="0">
                            <a:solidFill>
                              <a:srgbClr val="000000"/>
                            </a:solidFill>
                            <a:latin typeface="Cambria Math" panose="02040503050406030204" pitchFamily="18" charset="0"/>
                          </a:rPr>
                        </m:ctrlPr>
                      </m:sSubPr>
                      <m:e>
                        <m:r>
                          <a:rPr lang="en-US" altLang="zh-CN" sz="2400" i="1" dirty="0">
                            <a:solidFill>
                              <a:srgbClr val="000000"/>
                            </a:solidFill>
                            <a:latin typeface="Cambria Math" panose="02040503050406030204" pitchFamily="18" charset="0"/>
                          </a:rPr>
                          <m:t>𝑉</m:t>
                        </m:r>
                      </m:e>
                      <m:sub>
                        <m:r>
                          <a:rPr lang="en-US" altLang="zh-CN" sz="2400" i="1" dirty="0">
                            <a:solidFill>
                              <a:srgbClr val="000000"/>
                            </a:solidFill>
                            <a:latin typeface="Cambria Math" panose="02040503050406030204" pitchFamily="18" charset="0"/>
                          </a:rPr>
                          <m:t>2</m:t>
                        </m:r>
                      </m:sub>
                    </m:sSub>
                  </m:oMath>
                </a14:m>
                <a:r>
                  <a:rPr lang="zh-CN" altLang="en-US" sz="2400" dirty="0">
                    <a:solidFill>
                      <a:srgbClr val="000000"/>
                    </a:solidFill>
                    <a:latin typeface="华文中宋" panose="02010600040101010101" pitchFamily="2" charset="-122"/>
                    <a:ea typeface="华文中宋" panose="02010600040101010101" pitchFamily="2" charset="-122"/>
                  </a:rPr>
                  <a:t>的线性映射，命</a:t>
                </a:r>
                <a:endParaRPr lang="en-US" altLang="zh-CN" sz="2400" dirty="0">
                  <a:solidFill>
                    <a:srgbClr val="000000"/>
                  </a:solidFill>
                  <a:latin typeface="华文中宋" panose="02010600040101010101" pitchFamily="2" charset="-122"/>
                  <a:ea typeface="华文中宋" panose="02010600040101010101" pitchFamily="2" charset="-122"/>
                </a:endParaRPr>
              </a:p>
              <a:p>
                <a:pPr defTabSz="457200" eaLnBrk="1" hangingPunct="1">
                  <a:lnSpc>
                    <a:spcPct val="150000"/>
                  </a:lnSpc>
                  <a:spcBef>
                    <a:spcPct val="0"/>
                  </a:spcBef>
                  <a:buNone/>
                  <a:defRPr/>
                </a:pPr>
                <a14:m>
                  <m:oMathPara xmlns:m="http://schemas.openxmlformats.org/officeDocument/2006/math">
                    <m:oMathParaPr>
                      <m:jc m:val="centerGroup"/>
                    </m:oMathParaPr>
                    <m:oMath xmlns:m="http://schemas.openxmlformats.org/officeDocument/2006/math">
                      <m:r>
                        <a:rPr lang="zh-CN" altLang="en-US" sz="2400" i="1">
                          <a:solidFill>
                            <a:srgbClr val="000000"/>
                          </a:solidFill>
                          <a:latin typeface="Cambria Math" panose="02040503050406030204" pitchFamily="18" charset="0"/>
                        </a:rPr>
                        <m:t>𝒜</m:t>
                      </m:r>
                      <m:d>
                        <m:dPr>
                          <m:ctrlPr>
                            <a:rPr lang="en-US" altLang="zh-CN" sz="2400" i="1">
                              <a:solidFill>
                                <a:srgbClr val="000000"/>
                              </a:solidFill>
                              <a:latin typeface="Cambria Math" panose="02040503050406030204" pitchFamily="18" charset="0"/>
                            </a:rPr>
                          </m:ctrlPr>
                        </m:dPr>
                        <m:e>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𝑉</m:t>
                              </m:r>
                            </m:e>
                            <m:sub>
                              <m:r>
                                <a:rPr lang="en-US" altLang="zh-CN" sz="2400" i="1">
                                  <a:solidFill>
                                    <a:srgbClr val="000000"/>
                                  </a:solidFill>
                                  <a:latin typeface="Cambria Math" panose="02040503050406030204" pitchFamily="18" charset="0"/>
                                </a:rPr>
                                <m:t>1</m:t>
                              </m:r>
                            </m:sub>
                          </m:sSub>
                        </m:e>
                      </m:d>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𝛽</m:t>
                      </m:r>
                      <m:r>
                        <a:rPr lang="en-US" altLang="zh-CN"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𝒜</m:t>
                      </m:r>
                      <m:d>
                        <m:dPr>
                          <m:ctrlPr>
                            <a:rPr lang="en-US" altLang="zh-CN" sz="2400" i="1">
                              <a:solidFill>
                                <a:srgbClr val="000000"/>
                              </a:solidFill>
                              <a:latin typeface="Cambria Math" panose="02040503050406030204" pitchFamily="18" charset="0"/>
                            </a:rPr>
                          </m:ctrlPr>
                        </m:dPr>
                        <m:e>
                          <m:r>
                            <a:rPr lang="en-US" altLang="zh-CN" sz="2400" i="1">
                              <a:solidFill>
                                <a:srgbClr val="000000"/>
                              </a:solidFill>
                              <a:latin typeface="Cambria Math" panose="02040503050406030204" pitchFamily="18" charset="0"/>
                            </a:rPr>
                            <m:t>𝛼</m:t>
                          </m:r>
                        </m:e>
                      </m:d>
                      <m:r>
                        <a:rPr lang="en-US" altLang="zh-CN" sz="2400" i="1">
                          <a:solidFill>
                            <a:srgbClr val="000000"/>
                          </a:solidFill>
                          <a:latin typeface="Cambria Math" panose="02040503050406030204" pitchFamily="18" charset="0"/>
                        </a:rPr>
                        <m:t>∈</m:t>
                      </m:r>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𝑉</m:t>
                          </m:r>
                        </m:e>
                        <m:sub>
                          <m:r>
                            <a:rPr lang="en-US" altLang="zh-CN" sz="2400" i="1">
                              <a:solidFill>
                                <a:srgbClr val="000000"/>
                              </a:solidFill>
                              <a:latin typeface="Cambria Math" panose="02040503050406030204" pitchFamily="18" charset="0"/>
                            </a:rPr>
                            <m:t>2</m:t>
                          </m:r>
                        </m:sub>
                      </m:sSub>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𝛼</m:t>
                      </m:r>
                      <m:r>
                        <a:rPr lang="en-US" altLang="zh-CN" sz="2400" i="1">
                          <a:solidFill>
                            <a:srgbClr val="000000"/>
                          </a:solidFill>
                          <a:latin typeface="Cambria Math" panose="02040503050406030204" pitchFamily="18" charset="0"/>
                        </a:rPr>
                        <m:t>∈</m:t>
                      </m:r>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𝑉</m:t>
                          </m:r>
                        </m:e>
                        <m:sub>
                          <m:r>
                            <a:rPr lang="en-US" altLang="zh-CN" sz="2400" i="1">
                              <a:solidFill>
                                <a:srgbClr val="000000"/>
                              </a:solidFill>
                              <a:latin typeface="Cambria Math" panose="02040503050406030204" pitchFamily="18" charset="0"/>
                            </a:rPr>
                            <m:t>1</m:t>
                          </m:r>
                        </m:sub>
                      </m:sSub>
                      <m:r>
                        <a:rPr lang="en-US" altLang="zh-CN" sz="2400" i="1">
                          <a:solidFill>
                            <a:srgbClr val="000000"/>
                          </a:solidFill>
                          <a:latin typeface="Cambria Math" panose="02040503050406030204" pitchFamily="18" charset="0"/>
                        </a:rPr>
                        <m:t>}</m:t>
                      </m:r>
                    </m:oMath>
                  </m:oMathPara>
                </a14:m>
                <a:endParaRPr lang="en-US" altLang="zh-CN" sz="2400" dirty="0">
                  <a:solidFill>
                    <a:srgbClr val="000000"/>
                  </a:solidFill>
                  <a:latin typeface="华文中宋" panose="02010600040101010101" pitchFamily="2" charset="-122"/>
                  <a:ea typeface="华文中宋" panose="02010600040101010101" pitchFamily="2" charset="-122"/>
                </a:endParaRPr>
              </a:p>
              <a:p>
                <a:pPr defTabSz="457200" eaLnBrk="1" hangingPunct="1">
                  <a:lnSpc>
                    <a:spcPct val="150000"/>
                  </a:lnSpc>
                  <a:spcBef>
                    <a:spcPct val="0"/>
                  </a:spcBef>
                  <a:buNone/>
                  <a:defRPr/>
                </a:pPr>
                <a:r>
                  <a:rPr lang="zh-CN" altLang="en-US" sz="2400" dirty="0">
                    <a:solidFill>
                      <a:srgbClr val="000000"/>
                    </a:solidFill>
                    <a:latin typeface="华文中宋" panose="02010600040101010101" pitchFamily="2" charset="-122"/>
                    <a:ea typeface="华文中宋" panose="02010600040101010101" pitchFamily="2" charset="-122"/>
                  </a:rPr>
                  <a:t>称</a:t>
                </a:r>
                <a14:m>
                  <m:oMath xmlns:m="http://schemas.openxmlformats.org/officeDocument/2006/math">
                    <m:r>
                      <a:rPr lang="zh-CN" altLang="en-US" sz="2400" i="1">
                        <a:solidFill>
                          <a:srgbClr val="FF0000"/>
                        </a:solidFill>
                        <a:latin typeface="Cambria Math" panose="02040503050406030204" pitchFamily="18" charset="0"/>
                      </a:rPr>
                      <m:t>𝒜</m:t>
                    </m:r>
                    <m:r>
                      <a:rPr lang="en-US" altLang="zh-CN" sz="2400" i="1">
                        <a:solidFill>
                          <a:srgbClr val="FF0000"/>
                        </a:solidFill>
                        <a:latin typeface="Cambria Math" panose="02040503050406030204" pitchFamily="18" charset="0"/>
                      </a:rPr>
                      <m:t>(</m:t>
                    </m:r>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𝑉</m:t>
                        </m:r>
                      </m:e>
                      <m:sub>
                        <m:r>
                          <a:rPr lang="en-US" altLang="zh-CN" sz="2400" i="1">
                            <a:solidFill>
                              <a:srgbClr val="FF0000"/>
                            </a:solidFill>
                            <a:latin typeface="Cambria Math" panose="02040503050406030204" pitchFamily="18" charset="0"/>
                          </a:rPr>
                          <m:t>1</m:t>
                        </m:r>
                      </m:sub>
                    </m:sSub>
                    <m:r>
                      <a:rPr lang="en-US" altLang="zh-CN" sz="2400" i="1">
                        <a:solidFill>
                          <a:srgbClr val="FF0000"/>
                        </a:solidFill>
                        <a:latin typeface="Cambria Math" panose="02040503050406030204" pitchFamily="18" charset="0"/>
                      </a:rPr>
                      <m:t>)</m:t>
                    </m:r>
                  </m:oMath>
                </a14:m>
                <a:r>
                  <a:rPr lang="zh-CN" altLang="en-US" sz="2400" dirty="0">
                    <a:solidFill>
                      <a:srgbClr val="FF0000"/>
                    </a:solidFill>
                    <a:latin typeface="华文中宋" panose="02010600040101010101" pitchFamily="2" charset="-122"/>
                    <a:ea typeface="华文中宋" panose="02010600040101010101" pitchFamily="2" charset="-122"/>
                  </a:rPr>
                  <a:t>是线性映射</a:t>
                </a:r>
                <a14:m>
                  <m:oMath xmlns:m="http://schemas.openxmlformats.org/officeDocument/2006/math">
                    <m:r>
                      <a:rPr lang="zh-CN" altLang="en-US" sz="2400" i="1">
                        <a:solidFill>
                          <a:srgbClr val="FF0000"/>
                        </a:solidFill>
                        <a:latin typeface="Cambria Math" panose="02040503050406030204" pitchFamily="18" charset="0"/>
                      </a:rPr>
                      <m:t>𝒜</m:t>
                    </m:r>
                  </m:oMath>
                </a14:m>
                <a:r>
                  <a:rPr lang="zh-CN" altLang="en-US" sz="2400" dirty="0">
                    <a:solidFill>
                      <a:srgbClr val="FF0000"/>
                    </a:solidFill>
                    <a:latin typeface="华文中宋" panose="02010600040101010101" pitchFamily="2" charset="-122"/>
                    <a:ea typeface="华文中宋" panose="02010600040101010101" pitchFamily="2" charset="-122"/>
                  </a:rPr>
                  <a:t>的值域</a:t>
                </a:r>
                <a:r>
                  <a:rPr lang="zh-CN" altLang="en-US" sz="2400" dirty="0">
                    <a:solidFill>
                      <a:srgbClr val="000000"/>
                    </a:solidFill>
                    <a:latin typeface="华文中宋" panose="02010600040101010101" pitchFamily="2" charset="-122"/>
                    <a:ea typeface="华文中宋" panose="02010600040101010101" pitchFamily="2" charset="-122"/>
                  </a:rPr>
                  <a:t>，记之为</a:t>
                </a:r>
                <a14:m>
                  <m:oMath xmlns:m="http://schemas.openxmlformats.org/officeDocument/2006/math">
                    <m:r>
                      <a:rPr lang="en-US" altLang="zh-CN" sz="2400" i="1">
                        <a:solidFill>
                          <a:srgbClr val="000000"/>
                        </a:solidFill>
                        <a:latin typeface="Cambria Math" panose="02040503050406030204" pitchFamily="18" charset="0"/>
                      </a:rPr>
                      <m:t>𝑅</m:t>
                    </m:r>
                    <m:d>
                      <m:dPr>
                        <m:ctrlPr>
                          <a:rPr lang="en-US" altLang="zh-CN" sz="2400" i="1">
                            <a:solidFill>
                              <a:srgbClr val="000000"/>
                            </a:solidFill>
                            <a:latin typeface="Cambria Math" panose="02040503050406030204" pitchFamily="18" charset="0"/>
                          </a:rPr>
                        </m:ctrlPr>
                      </m:dPr>
                      <m:e>
                        <m:r>
                          <a:rPr lang="zh-CN" altLang="en-US" sz="2400" i="1">
                            <a:solidFill>
                              <a:srgbClr val="000000"/>
                            </a:solidFill>
                            <a:latin typeface="Cambria Math" panose="02040503050406030204" pitchFamily="18" charset="0"/>
                          </a:rPr>
                          <m:t>𝒜</m:t>
                        </m:r>
                      </m:e>
                    </m:d>
                    <m:r>
                      <a:rPr lang="en-US" altLang="zh-CN" sz="2400" i="1">
                        <a:solidFill>
                          <a:srgbClr val="000000"/>
                        </a:solidFill>
                        <a:latin typeface="Cambria Math" panose="02040503050406030204" pitchFamily="18" charset="0"/>
                      </a:rPr>
                      <m:t>.</m:t>
                    </m:r>
                  </m:oMath>
                </a14:m>
                <a:endParaRPr lang="zh-CN" altLang="en-US" sz="2400" dirty="0">
                  <a:solidFill>
                    <a:srgbClr val="000000"/>
                  </a:solidFill>
                  <a:latin typeface="华文中宋" panose="02010600040101010101" pitchFamily="2" charset="-122"/>
                  <a:ea typeface="华文中宋" panose="02010600040101010101" pitchFamily="2" charset="-122"/>
                </a:endParaRPr>
              </a:p>
            </p:txBody>
          </p:sp>
        </mc:Choice>
        <mc:Fallback xmlns="">
          <p:sp>
            <p:nvSpPr>
              <p:cNvPr id="2071" name="Text Box 4"/>
              <p:cNvSpPr txBox="1">
                <a:spLocks noRot="1" noChangeAspect="1" noMove="1" noResize="1" noEditPoints="1" noAdjustHandles="1" noChangeArrowheads="1" noChangeShapeType="1" noTextEdit="1"/>
              </p:cNvSpPr>
              <p:nvPr/>
            </p:nvSpPr>
            <p:spPr bwMode="auto">
              <a:xfrm>
                <a:off x="686098" y="1354478"/>
                <a:ext cx="10594477" cy="1754326"/>
              </a:xfrm>
              <a:prstGeom prst="rect">
                <a:avLst/>
              </a:prstGeom>
              <a:blipFill>
                <a:blip r:embed="rId2"/>
                <a:stretch>
                  <a:fillRect l="-921" b="-347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052" name="Rectangle 10"/>
          <p:cNvSpPr>
            <a:spLocks noChangeArrowheads="1"/>
          </p:cNvSpPr>
          <p:nvPr/>
        </p:nvSpPr>
        <p:spPr bwMode="auto">
          <a:xfrm>
            <a:off x="2343249" y="1506449"/>
            <a:ext cx="457176"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457200" eaLnBrk="1" hangingPunct="1">
              <a:lnSpc>
                <a:spcPct val="100000"/>
              </a:lnSpc>
              <a:spcBef>
                <a:spcPct val="0"/>
              </a:spcBef>
              <a:buNone/>
              <a:defRPr/>
            </a:pPr>
            <a:r>
              <a:rPr lang="en-US" altLang="zh-CN" sz="2100" b="1" dirty="0">
                <a:solidFill>
                  <a:srgbClr val="FFCF01"/>
                </a:solidFill>
                <a:latin typeface="黑体" panose="02010609060101010101" pitchFamily="49" charset="-122"/>
                <a:ea typeface="黑体" panose="02010609060101010101" pitchFamily="49" charset="-122"/>
              </a:rPr>
              <a:t>  </a:t>
            </a:r>
            <a:endParaRPr lang="en-US" altLang="zh-CN" sz="2400" b="1" dirty="0">
              <a:solidFill>
                <a:srgbClr val="2A25F9"/>
              </a:solidFill>
              <a:latin typeface="黑体" panose="02010609060101010101" pitchFamily="49" charset="-122"/>
              <a:ea typeface="黑体" panose="02010609060101010101" pitchFamily="49" charset="-122"/>
            </a:endParaRPr>
          </a:p>
        </p:txBody>
      </p:sp>
      <p:sp>
        <p:nvSpPr>
          <p:cNvPr id="28" name="Rectangle 6"/>
          <p:cNvSpPr>
            <a:spLocks noChangeArrowheads="1"/>
          </p:cNvSpPr>
          <p:nvPr/>
        </p:nvSpPr>
        <p:spPr bwMode="auto">
          <a:xfrm>
            <a:off x="1631504" y="605407"/>
            <a:ext cx="4103737" cy="461665"/>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400" b="1" dirty="0">
                <a:solidFill>
                  <a:srgbClr val="3333CC"/>
                </a:solidFill>
                <a:effectLst>
                  <a:outerShdw blurRad="38100" dist="38100" dir="2700000" algn="tl">
                    <a:srgbClr val="000000"/>
                  </a:outerShdw>
                </a:effectLst>
                <a:latin typeface="Calibri" panose="020F0502020204030204" pitchFamily="34" charset="0"/>
                <a:ea typeface="宋体"/>
              </a:rPr>
              <a:t>1.5.1   </a:t>
            </a:r>
            <a:r>
              <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rPr>
              <a:t>线性映射的值域</a:t>
            </a:r>
          </a:p>
        </p:txBody>
      </p:sp>
      <mc:AlternateContent xmlns:mc="http://schemas.openxmlformats.org/markup-compatibility/2006" xmlns:a14="http://schemas.microsoft.com/office/drawing/2010/main">
        <mc:Choice Requires="a14">
          <p:sp>
            <p:nvSpPr>
              <p:cNvPr id="4" name="文本框 3"/>
              <p:cNvSpPr txBox="1"/>
              <p:nvPr/>
            </p:nvSpPr>
            <p:spPr>
              <a:xfrm>
                <a:off x="686099" y="3361887"/>
                <a:ext cx="6633071" cy="461665"/>
              </a:xfrm>
              <a:prstGeom prst="rect">
                <a:avLst/>
              </a:prstGeom>
              <a:noFill/>
            </p:spPr>
            <p:txBody>
              <a:bodyPr wrap="square" rtlCol="0">
                <a:spAutoFit/>
              </a:bodyPr>
              <a:lstStyle/>
              <a:p>
                <a:pPr defTabSz="457200">
                  <a:defRPr/>
                </a:pPr>
                <a:r>
                  <a:rPr kumimoji="0" lang="zh-CN" altLang="en-US" sz="2400" dirty="0">
                    <a:solidFill>
                      <a:srgbClr val="000000"/>
                    </a:solidFill>
                    <a:latin typeface="华文中宋" panose="02010600040101010101" pitchFamily="2" charset="-122"/>
                    <a:ea typeface="华文中宋" panose="02010600040101010101" pitchFamily="2" charset="-122"/>
                  </a:rPr>
                  <a:t>称</a:t>
                </a:r>
                <a14:m>
                  <m:oMath xmlns:m="http://schemas.openxmlformats.org/officeDocument/2006/math">
                    <m:func>
                      <m:funcPr>
                        <m:ctrlPr>
                          <a:rPr kumimoji="0" lang="en-US" altLang="zh-CN" sz="2400" i="1">
                            <a:solidFill>
                              <a:srgbClr val="FF0000"/>
                            </a:solidFill>
                            <a:latin typeface="Cambria Math" panose="02040503050406030204" pitchFamily="18" charset="0"/>
                          </a:rPr>
                        </m:ctrlPr>
                      </m:funcPr>
                      <m:fName>
                        <m:r>
                          <m:rPr>
                            <m:sty m:val="p"/>
                          </m:rPr>
                          <a:rPr kumimoji="0" lang="en-US" altLang="zh-CN" sz="2400">
                            <a:solidFill>
                              <a:srgbClr val="FF0000"/>
                            </a:solidFill>
                            <a:latin typeface="Cambria Math" panose="02040503050406030204" pitchFamily="18" charset="0"/>
                          </a:rPr>
                          <m:t>dim</m:t>
                        </m:r>
                      </m:fName>
                      <m:e>
                        <m:r>
                          <a:rPr kumimoji="0" lang="en-US" altLang="zh-CN" sz="2400" i="1">
                            <a:solidFill>
                              <a:srgbClr val="FF0000"/>
                            </a:solidFill>
                            <a:latin typeface="Cambria Math" panose="02040503050406030204" pitchFamily="18" charset="0"/>
                          </a:rPr>
                          <m:t>𝑅</m:t>
                        </m:r>
                        <m:d>
                          <m:dPr>
                            <m:ctrlPr>
                              <a:rPr kumimoji="0" lang="en-US" altLang="zh-CN" sz="2400" i="1">
                                <a:solidFill>
                                  <a:srgbClr val="FF0000"/>
                                </a:solidFill>
                                <a:latin typeface="Cambria Math" panose="02040503050406030204" pitchFamily="18" charset="0"/>
                              </a:rPr>
                            </m:ctrlPr>
                          </m:dPr>
                          <m:e>
                            <m:r>
                              <a:rPr kumimoji="0" lang="zh-CN" altLang="en-US" sz="2400" i="1">
                                <a:solidFill>
                                  <a:srgbClr val="FF0000"/>
                                </a:solidFill>
                                <a:latin typeface="Cambria Math" panose="02040503050406030204" pitchFamily="18" charset="0"/>
                              </a:rPr>
                              <m:t>𝒜</m:t>
                            </m:r>
                          </m:e>
                        </m:d>
                        <m:r>
                          <a:rPr kumimoji="0" lang="zh-CN" altLang="en-US" sz="2400" i="1">
                            <a:solidFill>
                              <a:srgbClr val="FF0000"/>
                            </a:solidFill>
                            <a:latin typeface="Cambria Math" panose="02040503050406030204" pitchFamily="18" charset="0"/>
                          </a:rPr>
                          <m:t>为线性映射</m:t>
                        </m:r>
                        <m:r>
                          <a:rPr kumimoji="0" lang="zh-CN" altLang="en-US" sz="2400" i="1">
                            <a:solidFill>
                              <a:srgbClr val="FF0000"/>
                            </a:solidFill>
                            <a:latin typeface="Cambria Math" panose="02040503050406030204" pitchFamily="18" charset="0"/>
                          </a:rPr>
                          <m:t>𝒜</m:t>
                        </m:r>
                      </m:e>
                    </m:func>
                    <m:r>
                      <a:rPr kumimoji="0" lang="zh-CN" altLang="en-US" sz="2400" i="1">
                        <a:solidFill>
                          <a:srgbClr val="FF0000"/>
                        </a:solidFill>
                        <a:latin typeface="Cambria Math" panose="02040503050406030204" pitchFamily="18" charset="0"/>
                      </a:rPr>
                      <m:t>的</m:t>
                    </m:r>
                  </m:oMath>
                </a14:m>
                <a:r>
                  <a:rPr kumimoji="0" lang="zh-CN" altLang="en-US" sz="2400" dirty="0">
                    <a:solidFill>
                      <a:srgbClr val="FF0000"/>
                    </a:solidFill>
                    <a:latin typeface="华文中宋" panose="02010600040101010101" pitchFamily="2" charset="-122"/>
                    <a:ea typeface="华文中宋" panose="02010600040101010101" pitchFamily="2" charset="-122"/>
                  </a:rPr>
                  <a:t>秩</a:t>
                </a:r>
                <a:r>
                  <a:rPr kumimoji="0" lang="zh-CN" altLang="en-US" sz="2400" dirty="0">
                    <a:solidFill>
                      <a:srgbClr val="000000"/>
                    </a:solidFill>
                    <a:latin typeface="华文中宋" panose="02010600040101010101" pitchFamily="2" charset="-122"/>
                    <a:ea typeface="华文中宋" panose="02010600040101010101" pitchFamily="2" charset="-122"/>
                  </a:rPr>
                  <a:t>，记为</a:t>
                </a:r>
                <a14:m>
                  <m:oMath xmlns:m="http://schemas.openxmlformats.org/officeDocument/2006/math">
                    <m:r>
                      <a:rPr kumimoji="0" lang="en-US" altLang="zh-CN" sz="2400" i="1">
                        <a:solidFill>
                          <a:srgbClr val="000000"/>
                        </a:solidFill>
                        <a:latin typeface="Cambria Math" panose="02040503050406030204" pitchFamily="18" charset="0"/>
                      </a:rPr>
                      <m:t>𝑟𝑎𝑛𝑘</m:t>
                    </m:r>
                    <m:r>
                      <a:rPr kumimoji="0" lang="en-US" altLang="zh-CN" sz="2400" i="1">
                        <a:solidFill>
                          <a:srgbClr val="000000"/>
                        </a:solidFill>
                        <a:latin typeface="Cambria Math" panose="02040503050406030204" pitchFamily="18" charset="0"/>
                      </a:rPr>
                      <m:t> </m:t>
                    </m:r>
                    <m:r>
                      <a:rPr kumimoji="0" lang="zh-CN" altLang="en-US" sz="2400" i="1">
                        <a:solidFill>
                          <a:srgbClr val="000000"/>
                        </a:solidFill>
                        <a:latin typeface="Cambria Math" panose="02040503050406030204" pitchFamily="18" charset="0"/>
                      </a:rPr>
                      <m:t>𝒜</m:t>
                    </m:r>
                    <m:r>
                      <a:rPr kumimoji="0" lang="en-US" altLang="zh-CN" sz="2400" i="1">
                        <a:solidFill>
                          <a:srgbClr val="000000"/>
                        </a:solidFill>
                        <a:latin typeface="Cambria Math" panose="02040503050406030204" pitchFamily="18" charset="0"/>
                      </a:rPr>
                      <m:t>.</m:t>
                    </m:r>
                  </m:oMath>
                </a14:m>
                <a:endParaRPr kumimoji="0" lang="zh-CN" altLang="en-US" sz="2400" dirty="0">
                  <a:solidFill>
                    <a:srgbClr val="000000"/>
                  </a:solidFill>
                  <a:latin typeface="华文中宋" panose="02010600040101010101" pitchFamily="2" charset="-122"/>
                  <a:ea typeface="华文中宋" panose="02010600040101010101" pitchFamily="2" charset="-122"/>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686099" y="3361887"/>
                <a:ext cx="6633071" cy="461665"/>
              </a:xfrm>
              <a:prstGeom prst="rect">
                <a:avLst/>
              </a:prstGeom>
              <a:blipFill>
                <a:blip r:embed="rId3"/>
                <a:stretch>
                  <a:fillRect l="-1471"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p:cNvSpPr txBox="1"/>
              <p:nvPr/>
            </p:nvSpPr>
            <p:spPr>
              <a:xfrm>
                <a:off x="686099" y="4221088"/>
                <a:ext cx="6633071" cy="461665"/>
              </a:xfrm>
              <a:prstGeom prst="rect">
                <a:avLst/>
              </a:prstGeom>
              <a:noFill/>
            </p:spPr>
            <p:txBody>
              <a:bodyPr wrap="square" rtlCol="0">
                <a:spAutoFit/>
              </a:bodyPr>
              <a:lstStyle/>
              <a:p>
                <a:pPr defTabSz="457200">
                  <a:defRPr/>
                </a:pPr>
                <a:r>
                  <a:rPr kumimoji="0" lang="en-US" altLang="zh-CN" sz="2400" dirty="0">
                    <a:solidFill>
                      <a:srgbClr val="000000"/>
                    </a:solidFill>
                    <a:latin typeface="华文中宋" panose="02010600040101010101" pitchFamily="2" charset="-122"/>
                    <a:ea typeface="华文中宋" panose="02010600040101010101" pitchFamily="2" charset="-122"/>
                  </a:rPr>
                  <a:t> </a:t>
                </a:r>
                <a:r>
                  <a:rPr kumimoji="0" lang="zh-CN" altLang="en-US" sz="2400" dirty="0">
                    <a:solidFill>
                      <a:srgbClr val="000000"/>
                    </a:solidFill>
                    <a:latin typeface="华文中宋" panose="02010600040101010101" pitchFamily="2" charset="-122"/>
                    <a:ea typeface="华文中宋" panose="02010600040101010101" pitchFamily="2" charset="-122"/>
                  </a:rPr>
                  <a:t>容易证明，</a:t>
                </a:r>
                <a14:m>
                  <m:oMath xmlns:m="http://schemas.openxmlformats.org/officeDocument/2006/math">
                    <m:r>
                      <a:rPr lang="en-US" altLang="zh-CN" sz="2400" i="1">
                        <a:solidFill>
                          <a:srgbClr val="000000"/>
                        </a:solidFill>
                        <a:latin typeface="Cambria Math" panose="02040503050406030204" pitchFamily="18" charset="0"/>
                      </a:rPr>
                      <m:t>𝑅</m:t>
                    </m:r>
                    <m:d>
                      <m:dPr>
                        <m:ctrlPr>
                          <a:rPr lang="en-US" altLang="zh-CN" sz="2400" i="1">
                            <a:solidFill>
                              <a:srgbClr val="000000"/>
                            </a:solidFill>
                            <a:latin typeface="Cambria Math" panose="02040503050406030204" pitchFamily="18" charset="0"/>
                          </a:rPr>
                        </m:ctrlPr>
                      </m:dPr>
                      <m:e>
                        <m:r>
                          <a:rPr lang="zh-CN" altLang="en-US" sz="2400" i="1">
                            <a:solidFill>
                              <a:srgbClr val="000000"/>
                            </a:solidFill>
                            <a:latin typeface="Cambria Math" panose="02040503050406030204" pitchFamily="18" charset="0"/>
                          </a:rPr>
                          <m:t>𝒜</m:t>
                        </m:r>
                      </m:e>
                    </m:d>
                  </m:oMath>
                </a14:m>
                <a:r>
                  <a:rPr kumimoji="0" lang="zh-CN" altLang="en-US" sz="2400" dirty="0">
                    <a:solidFill>
                      <a:srgbClr val="000000"/>
                    </a:solidFill>
                    <a:latin typeface="华文中宋" panose="02010600040101010101" pitchFamily="2" charset="-122"/>
                    <a:ea typeface="华文中宋" panose="02010600040101010101" pitchFamily="2" charset="-122"/>
                  </a:rPr>
                  <a:t>是</a:t>
                </a:r>
                <a14:m>
                  <m:oMath xmlns:m="http://schemas.openxmlformats.org/officeDocument/2006/math">
                    <m:sSub>
                      <m:sSubPr>
                        <m:ctrlPr>
                          <a:rPr kumimoji="0" lang="en-US" altLang="zh-CN" sz="2400" i="1" dirty="0">
                            <a:solidFill>
                              <a:srgbClr val="000000"/>
                            </a:solidFill>
                            <a:latin typeface="Cambria Math" panose="02040503050406030204" pitchFamily="18" charset="0"/>
                            <a:ea typeface="华文中宋" panose="02010600040101010101" pitchFamily="2" charset="-122"/>
                          </a:rPr>
                        </m:ctrlPr>
                      </m:sSubPr>
                      <m:e>
                        <m:r>
                          <a:rPr kumimoji="0" lang="en-US" altLang="zh-CN" sz="2400" i="1" dirty="0">
                            <a:solidFill>
                              <a:srgbClr val="000000"/>
                            </a:solidFill>
                            <a:latin typeface="Cambria Math" panose="02040503050406030204" pitchFamily="18" charset="0"/>
                            <a:ea typeface="华文中宋" panose="02010600040101010101" pitchFamily="2" charset="-122"/>
                          </a:rPr>
                          <m:t>𝑉</m:t>
                        </m:r>
                      </m:e>
                      <m:sub>
                        <m:r>
                          <a:rPr kumimoji="0" lang="en-US" altLang="zh-CN" sz="2400" i="1" dirty="0">
                            <a:solidFill>
                              <a:srgbClr val="000000"/>
                            </a:solidFill>
                            <a:latin typeface="Cambria Math" panose="02040503050406030204" pitchFamily="18" charset="0"/>
                            <a:ea typeface="华文中宋" panose="02010600040101010101" pitchFamily="2" charset="-122"/>
                          </a:rPr>
                          <m:t>2</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的线性子空间。</a:t>
                </a:r>
              </a:p>
            </p:txBody>
          </p:sp>
        </mc:Choice>
        <mc:Fallback xmlns="">
          <p:sp>
            <p:nvSpPr>
              <p:cNvPr id="30" name="文本框 29"/>
              <p:cNvSpPr txBox="1">
                <a:spLocks noRot="1" noChangeAspect="1" noMove="1" noResize="1" noEditPoints="1" noAdjustHandles="1" noChangeArrowheads="1" noChangeShapeType="1" noTextEdit="1"/>
              </p:cNvSpPr>
              <p:nvPr/>
            </p:nvSpPr>
            <p:spPr>
              <a:xfrm>
                <a:off x="686099" y="4221088"/>
                <a:ext cx="6633071" cy="461665"/>
              </a:xfrm>
              <a:prstGeom prst="rect">
                <a:avLst/>
              </a:prstGeom>
              <a:blipFill>
                <a:blip r:embed="rId4"/>
                <a:stretch>
                  <a:fillRect t="-10526" b="-28947"/>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pPr>
              <a:defRPr/>
            </a:pPr>
            <a:fld id="{281FBE21-B40B-4B64-ABBE-395E3EC7A610}" type="slidenum">
              <a:rPr kumimoji="0" lang="en-US" altLang="zh-CN">
                <a:solidFill>
                  <a:srgbClr val="000000"/>
                </a:solidFill>
              </a:rPr>
              <a:pPr>
                <a:defRPr/>
              </a:pPr>
              <a:t>106</a:t>
            </a:fld>
            <a:endParaRPr kumimoji="0" lang="en-US" altLang="zh-CN">
              <a:solidFill>
                <a:srgbClr val="000000"/>
              </a:solidFill>
            </a:endParaRPr>
          </a:p>
        </p:txBody>
      </p:sp>
    </p:spTree>
    <p:extLst>
      <p:ext uri="{BB962C8B-B14F-4D97-AF65-F5344CB8AC3E}">
        <p14:creationId xmlns:p14="http://schemas.microsoft.com/office/powerpoint/2010/main" val="4094211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down)">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0"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p:cNvSpPr txBox="1"/>
              <p:nvPr/>
            </p:nvSpPr>
            <p:spPr>
              <a:xfrm>
                <a:off x="659396" y="1484784"/>
                <a:ext cx="10873208" cy="2327176"/>
              </a:xfrm>
              <a:prstGeom prst="rect">
                <a:avLst/>
              </a:prstGeom>
              <a:noFill/>
            </p:spPr>
            <p:txBody>
              <a:bodyPr wrap="square" rtlCol="0">
                <a:spAutoFit/>
              </a:bodyPr>
              <a:lstStyle/>
              <a:p>
                <a:pPr defTabSz="457200">
                  <a:lnSpc>
                    <a:spcPct val="150000"/>
                  </a:lnSpc>
                  <a:defRPr/>
                </a:pPr>
                <a:r>
                  <a:rPr lang="zh-CN" altLang="en-US" sz="2400" dirty="0">
                    <a:solidFill>
                      <a:srgbClr val="2A25F9"/>
                    </a:solidFill>
                    <a:latin typeface="华文中宋" panose="02010600040101010101" pitchFamily="2" charset="-122"/>
                    <a:ea typeface="华文中宋" panose="02010600040101010101" pitchFamily="2" charset="-122"/>
                  </a:rPr>
                  <a:t>定理</a:t>
                </a:r>
                <a:r>
                  <a:rPr lang="en-US" altLang="zh-CN" sz="2400" dirty="0">
                    <a:solidFill>
                      <a:srgbClr val="2A25F9"/>
                    </a:solidFill>
                    <a:latin typeface="华文中宋" panose="02010600040101010101" pitchFamily="2" charset="-122"/>
                    <a:ea typeface="华文中宋" panose="02010600040101010101" pitchFamily="2" charset="-122"/>
                  </a:rPr>
                  <a:t>5.1 </a:t>
                </a:r>
                <a:r>
                  <a:rPr lang="zh-CN" altLang="en-US" sz="2400" dirty="0">
                    <a:solidFill>
                      <a:srgbClr val="000000"/>
                    </a:solidFill>
                    <a:latin typeface="华文中宋" panose="02010600040101010101" pitchFamily="2" charset="-122"/>
                    <a:ea typeface="华文中宋" panose="02010600040101010101" pitchFamily="2" charset="-122"/>
                  </a:rPr>
                  <a:t>设</a:t>
                </a:r>
                <a14:m>
                  <m:oMath xmlns:m="http://schemas.openxmlformats.org/officeDocument/2006/math">
                    <m:r>
                      <a:rPr lang="zh-CN" altLang="en-US" sz="2400" i="1">
                        <a:solidFill>
                          <a:srgbClr val="000000"/>
                        </a:solidFill>
                        <a:latin typeface="Cambria Math" panose="02040503050406030204" pitchFamily="18" charset="0"/>
                        <a:ea typeface="华文中宋" panose="02010600040101010101" pitchFamily="2" charset="-122"/>
                      </a:rPr>
                      <m:t>𝒜</m:t>
                    </m:r>
                  </m:oMath>
                </a14:m>
                <a:r>
                  <a:rPr lang="zh-CN" altLang="en-US" sz="2400" dirty="0">
                    <a:solidFill>
                      <a:srgbClr val="000000"/>
                    </a:solidFill>
                    <a:latin typeface="华文中宋" panose="02010600040101010101" pitchFamily="2" charset="-122"/>
                    <a:ea typeface="华文中宋" panose="02010600040101010101" pitchFamily="2" charset="-122"/>
                  </a:rPr>
                  <a:t>是线性空间</a:t>
                </a:r>
                <a14:m>
                  <m:oMath xmlns:m="http://schemas.openxmlformats.org/officeDocument/2006/math">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𝑉</m:t>
                        </m:r>
                      </m:e>
                      <m:sub>
                        <m:r>
                          <a:rPr lang="en-US" altLang="zh-CN" sz="2400" i="1">
                            <a:solidFill>
                              <a:srgbClr val="000000"/>
                            </a:solidFill>
                            <a:latin typeface="Cambria Math" panose="02040503050406030204" pitchFamily="18" charset="0"/>
                            <a:ea typeface="华文中宋" panose="02010600040101010101" pitchFamily="2" charset="-122"/>
                          </a:rPr>
                          <m:t>1</m:t>
                        </m:r>
                      </m:sub>
                    </m:sSub>
                  </m:oMath>
                </a14:m>
                <a:r>
                  <a:rPr lang="zh-CN" altLang="en-US" sz="2400" dirty="0">
                    <a:solidFill>
                      <a:srgbClr val="000000"/>
                    </a:solidFill>
                    <a:latin typeface="华文中宋" panose="02010600040101010101" pitchFamily="2" charset="-122"/>
                    <a:ea typeface="华文中宋" panose="02010600040101010101" pitchFamily="2" charset="-122"/>
                  </a:rPr>
                  <a:t>到</a:t>
                </a:r>
                <a14:m>
                  <m:oMath xmlns:m="http://schemas.openxmlformats.org/officeDocument/2006/math">
                    <m:sSub>
                      <m:sSubPr>
                        <m:ctrlPr>
                          <a:rPr lang="en-US" altLang="zh-CN" sz="2400" i="1" dirty="0">
                            <a:solidFill>
                              <a:srgbClr val="000000"/>
                            </a:solidFill>
                            <a:latin typeface="Cambria Math" panose="02040503050406030204" pitchFamily="18" charset="0"/>
                            <a:ea typeface="华文中宋" panose="02010600040101010101" pitchFamily="2" charset="-122"/>
                          </a:rPr>
                        </m:ctrlPr>
                      </m:sSubPr>
                      <m:e>
                        <m:r>
                          <a:rPr lang="en-US" altLang="zh-CN" sz="2400" i="1" dirty="0">
                            <a:solidFill>
                              <a:srgbClr val="000000"/>
                            </a:solidFill>
                            <a:latin typeface="Cambria Math" panose="02040503050406030204" pitchFamily="18" charset="0"/>
                            <a:ea typeface="华文中宋" panose="02010600040101010101" pitchFamily="2" charset="-122"/>
                          </a:rPr>
                          <m:t>𝑉</m:t>
                        </m:r>
                      </m:e>
                      <m:sub>
                        <m:r>
                          <a:rPr lang="en-US" altLang="zh-CN" sz="2400" i="1" dirty="0">
                            <a:solidFill>
                              <a:srgbClr val="000000"/>
                            </a:solidFill>
                            <a:latin typeface="Cambria Math" panose="02040503050406030204" pitchFamily="18" charset="0"/>
                            <a:ea typeface="华文中宋" panose="02010600040101010101" pitchFamily="2" charset="-122"/>
                          </a:rPr>
                          <m:t>2</m:t>
                        </m:r>
                      </m:sub>
                    </m:sSub>
                  </m:oMath>
                </a14:m>
                <a:r>
                  <a:rPr lang="zh-CN" altLang="en-US" sz="2400" dirty="0">
                    <a:solidFill>
                      <a:srgbClr val="000000"/>
                    </a:solidFill>
                    <a:latin typeface="华文中宋" panose="02010600040101010101" pitchFamily="2" charset="-122"/>
                    <a:ea typeface="华文中宋" panose="02010600040101010101" pitchFamily="2" charset="-122"/>
                  </a:rPr>
                  <a:t>的线性映射，</a:t>
                </a:r>
                <a14:m>
                  <m:oMath xmlns:m="http://schemas.openxmlformats.org/officeDocument/2006/math">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𝛼</m:t>
                        </m:r>
                      </m:e>
                      <m:sub>
                        <m:r>
                          <a:rPr lang="en-US" altLang="zh-CN" sz="2400" i="1">
                            <a:solidFill>
                              <a:srgbClr val="000000"/>
                            </a:solidFill>
                            <a:latin typeface="Cambria Math" panose="02040503050406030204" pitchFamily="18" charset="0"/>
                            <a:ea typeface="华文中宋" panose="02010600040101010101" pitchFamily="2" charset="-122"/>
                          </a:rPr>
                          <m:t>1</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𝛼</m:t>
                        </m:r>
                      </m:e>
                      <m:sub>
                        <m:r>
                          <a:rPr lang="en-US" altLang="zh-CN" sz="2400" i="1">
                            <a:solidFill>
                              <a:srgbClr val="000000"/>
                            </a:solidFill>
                            <a:latin typeface="Cambria Math" panose="02040503050406030204" pitchFamily="18" charset="0"/>
                            <a:ea typeface="华文中宋" panose="02010600040101010101" pitchFamily="2" charset="-122"/>
                          </a:rPr>
                          <m:t>2</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𝛼</m:t>
                        </m:r>
                      </m:e>
                      <m:sub>
                        <m:r>
                          <a:rPr lang="en-US" altLang="zh-CN" sz="2400" i="1">
                            <a:solidFill>
                              <a:srgbClr val="000000"/>
                            </a:solidFill>
                            <a:latin typeface="Cambria Math" panose="02040503050406030204" pitchFamily="18" charset="0"/>
                            <a:ea typeface="华文中宋" panose="02010600040101010101" pitchFamily="2" charset="-122"/>
                          </a:rPr>
                          <m:t>𝑛</m:t>
                        </m:r>
                      </m:sub>
                    </m:sSub>
                  </m:oMath>
                </a14:m>
                <a:r>
                  <a:rPr lang="zh-CN" altLang="en-US" sz="2400" dirty="0">
                    <a:solidFill>
                      <a:srgbClr val="000000"/>
                    </a:solidFill>
                    <a:latin typeface="华文中宋" panose="02010600040101010101" pitchFamily="2" charset="-122"/>
                    <a:ea typeface="华文中宋" panose="02010600040101010101" pitchFamily="2" charset="-122"/>
                  </a:rPr>
                  <a:t>是</a:t>
                </a:r>
                <a14:m>
                  <m:oMath xmlns:m="http://schemas.openxmlformats.org/officeDocument/2006/math">
                    <m:sSub>
                      <m:sSubPr>
                        <m:ctrlPr>
                          <a:rPr lang="en-US" altLang="zh-CN" sz="2400" i="1" dirty="0">
                            <a:solidFill>
                              <a:srgbClr val="000000"/>
                            </a:solidFill>
                            <a:latin typeface="Cambria Math" panose="02040503050406030204" pitchFamily="18" charset="0"/>
                            <a:ea typeface="华文中宋" panose="02010600040101010101" pitchFamily="2" charset="-122"/>
                          </a:rPr>
                        </m:ctrlPr>
                      </m:sSubPr>
                      <m:e>
                        <m:r>
                          <a:rPr lang="en-US" altLang="zh-CN" sz="2400" i="1" dirty="0">
                            <a:solidFill>
                              <a:srgbClr val="000000"/>
                            </a:solidFill>
                            <a:latin typeface="Cambria Math" panose="02040503050406030204" pitchFamily="18" charset="0"/>
                            <a:ea typeface="华文中宋" panose="02010600040101010101" pitchFamily="2" charset="-122"/>
                          </a:rPr>
                          <m:t>𝑉</m:t>
                        </m:r>
                      </m:e>
                      <m:sub>
                        <m:r>
                          <a:rPr lang="en-US" altLang="zh-CN" sz="2400" i="1" dirty="0">
                            <a:solidFill>
                              <a:srgbClr val="000000"/>
                            </a:solidFill>
                            <a:latin typeface="Cambria Math" panose="02040503050406030204" pitchFamily="18" charset="0"/>
                            <a:ea typeface="华文中宋" panose="02010600040101010101" pitchFamily="2" charset="-122"/>
                          </a:rPr>
                          <m:t>1</m:t>
                        </m:r>
                      </m:sub>
                    </m:sSub>
                  </m:oMath>
                </a14:m>
                <a:r>
                  <a:rPr lang="zh-CN" altLang="en-US" sz="2400" dirty="0">
                    <a:solidFill>
                      <a:srgbClr val="000000"/>
                    </a:solidFill>
                    <a:latin typeface="华文中宋" panose="02010600040101010101" pitchFamily="2" charset="-122"/>
                    <a:ea typeface="华文中宋" panose="02010600040101010101" pitchFamily="2" charset="-122"/>
                  </a:rPr>
                  <a:t>的基，</a:t>
                </a:r>
                <a14:m>
                  <m:oMath xmlns:m="http://schemas.openxmlformats.org/officeDocument/2006/math">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𝛽</m:t>
                        </m:r>
                      </m:e>
                      <m:sub>
                        <m:r>
                          <a:rPr lang="en-US" altLang="zh-CN" sz="2400" i="1">
                            <a:solidFill>
                              <a:srgbClr val="000000"/>
                            </a:solidFill>
                            <a:latin typeface="Cambria Math" panose="02040503050406030204" pitchFamily="18" charset="0"/>
                            <a:ea typeface="华文中宋" panose="02010600040101010101" pitchFamily="2" charset="-122"/>
                          </a:rPr>
                          <m:t>1</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𝛽</m:t>
                        </m:r>
                      </m:e>
                      <m:sub>
                        <m:r>
                          <a:rPr lang="en-US" altLang="zh-CN" sz="2400" i="1">
                            <a:solidFill>
                              <a:srgbClr val="000000"/>
                            </a:solidFill>
                            <a:latin typeface="Cambria Math" panose="02040503050406030204" pitchFamily="18" charset="0"/>
                            <a:ea typeface="华文中宋" panose="02010600040101010101" pitchFamily="2" charset="-122"/>
                          </a:rPr>
                          <m:t>2</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𝛽</m:t>
                        </m:r>
                      </m:e>
                      <m:sub>
                        <m:r>
                          <a:rPr lang="en-US" altLang="zh-CN" sz="2400" i="1">
                            <a:solidFill>
                              <a:srgbClr val="000000"/>
                            </a:solidFill>
                            <a:latin typeface="Cambria Math" panose="02040503050406030204" pitchFamily="18" charset="0"/>
                            <a:ea typeface="华文中宋" panose="02010600040101010101" pitchFamily="2" charset="-122"/>
                          </a:rPr>
                          <m:t>𝑚</m:t>
                        </m:r>
                      </m:sub>
                    </m:sSub>
                  </m:oMath>
                </a14:m>
                <a:r>
                  <a:rPr lang="zh-CN" altLang="en-US" sz="2400" dirty="0">
                    <a:solidFill>
                      <a:srgbClr val="000000"/>
                    </a:solidFill>
                    <a:latin typeface="华文中宋" panose="02010600040101010101" pitchFamily="2" charset="-122"/>
                    <a:ea typeface="华文中宋" panose="02010600040101010101" pitchFamily="2" charset="-122"/>
                  </a:rPr>
                  <a:t>是</a:t>
                </a:r>
                <a14:m>
                  <m:oMath xmlns:m="http://schemas.openxmlformats.org/officeDocument/2006/math">
                    <m:sSub>
                      <m:sSubPr>
                        <m:ctrlPr>
                          <a:rPr lang="en-US" altLang="zh-CN" sz="2400" i="1" dirty="0">
                            <a:solidFill>
                              <a:srgbClr val="000000"/>
                            </a:solidFill>
                            <a:latin typeface="Cambria Math" panose="02040503050406030204" pitchFamily="18" charset="0"/>
                            <a:ea typeface="华文中宋" panose="02010600040101010101" pitchFamily="2" charset="-122"/>
                          </a:rPr>
                        </m:ctrlPr>
                      </m:sSubPr>
                      <m:e>
                        <m:r>
                          <a:rPr lang="en-US" altLang="zh-CN" sz="2400" i="1" dirty="0">
                            <a:solidFill>
                              <a:srgbClr val="000000"/>
                            </a:solidFill>
                            <a:latin typeface="Cambria Math" panose="02040503050406030204" pitchFamily="18" charset="0"/>
                            <a:ea typeface="华文中宋" panose="02010600040101010101" pitchFamily="2" charset="-122"/>
                          </a:rPr>
                          <m:t>𝑉</m:t>
                        </m:r>
                      </m:e>
                      <m:sub>
                        <m:r>
                          <a:rPr lang="en-US" altLang="zh-CN" sz="2400" i="1" dirty="0">
                            <a:solidFill>
                              <a:srgbClr val="000000"/>
                            </a:solidFill>
                            <a:latin typeface="Cambria Math" panose="02040503050406030204" pitchFamily="18" charset="0"/>
                            <a:ea typeface="华文中宋" panose="02010600040101010101" pitchFamily="2" charset="-122"/>
                          </a:rPr>
                          <m:t>2</m:t>
                        </m:r>
                      </m:sub>
                    </m:sSub>
                  </m:oMath>
                </a14:m>
                <a:r>
                  <a:rPr lang="zh-CN" altLang="en-US" sz="2400" dirty="0">
                    <a:solidFill>
                      <a:srgbClr val="000000"/>
                    </a:solidFill>
                    <a:latin typeface="华文中宋" panose="02010600040101010101" pitchFamily="2" charset="-122"/>
                    <a:ea typeface="华文中宋" panose="02010600040101010101" pitchFamily="2" charset="-122"/>
                  </a:rPr>
                  <a:t>的基，</a:t>
                </a:r>
                <a14:m>
                  <m:oMath xmlns:m="http://schemas.openxmlformats.org/officeDocument/2006/math">
                    <m:r>
                      <a:rPr lang="zh-CN" altLang="en-US" sz="2400" i="1">
                        <a:solidFill>
                          <a:srgbClr val="000000"/>
                        </a:solidFill>
                        <a:latin typeface="Cambria Math" panose="02040503050406030204" pitchFamily="18" charset="0"/>
                        <a:ea typeface="华文中宋" panose="02010600040101010101" pitchFamily="2" charset="-122"/>
                      </a:rPr>
                      <m:t>𝒜</m:t>
                    </m:r>
                  </m:oMath>
                </a14:m>
                <a:r>
                  <a:rPr lang="zh-CN" altLang="en-US" sz="2400" dirty="0">
                    <a:solidFill>
                      <a:srgbClr val="000000"/>
                    </a:solidFill>
                    <a:latin typeface="华文中宋" panose="02010600040101010101" pitchFamily="2" charset="-122"/>
                    <a:ea typeface="华文中宋" panose="02010600040101010101" pitchFamily="2" charset="-122"/>
                  </a:rPr>
                  <a:t>在该对基下的矩阵表示为</a:t>
                </a:r>
                <a14:m>
                  <m:oMath xmlns:m="http://schemas.openxmlformats.org/officeDocument/2006/math">
                    <m:r>
                      <a:rPr lang="en-US" altLang="zh-CN" sz="2400" i="1">
                        <a:solidFill>
                          <a:srgbClr val="000000"/>
                        </a:solidFill>
                        <a:latin typeface="Cambria Math" panose="02040503050406030204" pitchFamily="18" charset="0"/>
                        <a:ea typeface="华文中宋" panose="02010600040101010101" pitchFamily="2" charset="-122"/>
                      </a:rPr>
                      <m:t>𝐴</m:t>
                    </m:r>
                    <m:r>
                      <a:rPr lang="en-US" altLang="zh-CN" sz="2400" i="1">
                        <a:solidFill>
                          <a:srgbClr val="000000"/>
                        </a:solidFill>
                        <a:latin typeface="Cambria Math" panose="02040503050406030204" pitchFamily="18" charset="0"/>
                        <a:ea typeface="华文中宋" panose="02010600040101010101" pitchFamily="2" charset="-122"/>
                      </a:rPr>
                      <m:t>=</m:t>
                    </m:r>
                    <m:d>
                      <m:dPr>
                        <m:ctrlPr>
                          <a:rPr lang="en-US" altLang="zh-CN" sz="2400" i="1">
                            <a:solidFill>
                              <a:srgbClr val="000000"/>
                            </a:solidFill>
                            <a:latin typeface="Cambria Math" panose="02040503050406030204" pitchFamily="18" charset="0"/>
                            <a:ea typeface="华文中宋" panose="02010600040101010101" pitchFamily="2" charset="-122"/>
                          </a:rPr>
                        </m:ctrlPr>
                      </m:dPr>
                      <m:e>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𝑎</m:t>
                            </m:r>
                          </m:e>
                          <m:sub>
                            <m:r>
                              <a:rPr lang="en-US" altLang="zh-CN" sz="2400" i="1">
                                <a:solidFill>
                                  <a:srgbClr val="000000"/>
                                </a:solidFill>
                                <a:latin typeface="Cambria Math" panose="02040503050406030204" pitchFamily="18" charset="0"/>
                                <a:ea typeface="华文中宋" panose="02010600040101010101" pitchFamily="2" charset="-122"/>
                              </a:rPr>
                              <m:t>𝑖𝑗</m:t>
                            </m:r>
                          </m:sub>
                        </m:sSub>
                      </m:e>
                    </m:d>
                    <m:r>
                      <a:rPr lang="en-US" altLang="zh-CN" sz="2400" i="1">
                        <a:solidFill>
                          <a:srgbClr val="000000"/>
                        </a:solidFill>
                        <a:latin typeface="Cambria Math" panose="02040503050406030204" pitchFamily="18" charset="0"/>
                        <a:ea typeface="华文中宋" panose="02010600040101010101" pitchFamily="2" charset="-122"/>
                      </a:rPr>
                      <m:t>,</m:t>
                    </m:r>
                  </m:oMath>
                </a14:m>
                <a:r>
                  <a:rPr lang="zh-CN" altLang="en-US" sz="2400" dirty="0">
                    <a:solidFill>
                      <a:srgbClr val="000000"/>
                    </a:solidFill>
                    <a:latin typeface="华文中宋" panose="02010600040101010101" pitchFamily="2" charset="-122"/>
                    <a:ea typeface="华文中宋" panose="02010600040101010101" pitchFamily="2" charset="-122"/>
                  </a:rPr>
                  <a:t>则</a:t>
                </a:r>
                <a:endParaRPr lang="en-US" altLang="zh-CN" sz="2400" dirty="0">
                  <a:solidFill>
                    <a:srgbClr val="000000"/>
                  </a:solidFill>
                  <a:latin typeface="华文中宋" panose="02010600040101010101" pitchFamily="2" charset="-122"/>
                  <a:ea typeface="华文中宋" panose="02010600040101010101" pitchFamily="2" charset="-122"/>
                </a:endParaRPr>
              </a:p>
              <a:p>
                <a:pPr defTabSz="457200">
                  <a:lnSpc>
                    <a:spcPct val="150000"/>
                  </a:lnSpc>
                  <a:defRPr/>
                </a:pPr>
                <a:r>
                  <a:rPr lang="zh-CN" altLang="en-US" sz="2400" dirty="0">
                    <a:solidFill>
                      <a:srgbClr val="000000"/>
                    </a:solidFill>
                    <a:latin typeface="华文中宋" panose="02010600040101010101" pitchFamily="2" charset="-122"/>
                    <a:ea typeface="华文中宋" panose="02010600040101010101" pitchFamily="2" charset="-122"/>
                  </a:rPr>
                  <a:t>（</a:t>
                </a:r>
                <a:r>
                  <a:rPr lang="en-US" altLang="zh-CN" sz="2400" dirty="0">
                    <a:solidFill>
                      <a:srgbClr val="000000"/>
                    </a:solidFill>
                    <a:latin typeface="华文中宋" panose="02010600040101010101" pitchFamily="2" charset="-122"/>
                    <a:ea typeface="华文中宋" panose="02010600040101010101" pitchFamily="2" charset="-122"/>
                  </a:rPr>
                  <a:t>1</a:t>
                </a:r>
                <a:r>
                  <a:rPr lang="zh-CN" altLang="en-US" sz="2400" dirty="0">
                    <a:solidFill>
                      <a:srgbClr val="000000"/>
                    </a:solidFill>
                    <a:latin typeface="华文中宋" panose="02010600040101010101" pitchFamily="2" charset="-122"/>
                    <a:ea typeface="华文中宋" panose="02010600040101010101" pitchFamily="2" charset="-122"/>
                  </a:rPr>
                  <a:t>）</a:t>
                </a:r>
                <a:r>
                  <a:rPr kumimoji="0" lang="en-US" altLang="zh-CN" sz="2400" dirty="0">
                    <a:solidFill>
                      <a:srgbClr val="000000"/>
                    </a:solidFill>
                    <a:ea typeface="华文中宋" panose="02010600040101010101" pitchFamily="2" charset="-122"/>
                  </a:rPr>
                  <a:t> </a:t>
                </a:r>
                <a14:m>
                  <m:oMath xmlns:m="http://schemas.openxmlformats.org/officeDocument/2006/math">
                    <m:r>
                      <a:rPr kumimoji="0" lang="en-US" altLang="zh-CN" sz="2400" i="1">
                        <a:solidFill>
                          <a:srgbClr val="000000"/>
                        </a:solidFill>
                        <a:latin typeface="Cambria Math" panose="02040503050406030204" pitchFamily="18" charset="0"/>
                        <a:ea typeface="华文中宋" panose="02010600040101010101" pitchFamily="2" charset="-122"/>
                      </a:rPr>
                      <m:t>𝑅</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r>
                          <a:rPr kumimoji="0" lang="zh-CN" altLang="en-US" sz="2400" i="1">
                            <a:solidFill>
                              <a:srgbClr val="000000"/>
                            </a:solidFill>
                            <a:latin typeface="Cambria Math" panose="02040503050406030204" pitchFamily="18" charset="0"/>
                            <a:ea typeface="华文中宋" panose="02010600040101010101" pitchFamily="2" charset="-122"/>
                          </a:rPr>
                          <m:t>𝒜</m:t>
                        </m:r>
                      </m:e>
                    </m:d>
                    <m:r>
                      <a:rPr kumimoji="0" lang="en-US" altLang="zh-CN" sz="2400" i="1">
                        <a:solidFill>
                          <a:srgbClr val="000000"/>
                        </a:solidFill>
                        <a:latin typeface="Cambria Math" panose="02040503050406030204" pitchFamily="18" charset="0"/>
                        <a:ea typeface="华文中宋" panose="02010600040101010101" pitchFamily="2" charset="-122"/>
                      </a:rPr>
                      <m:t>=</m:t>
                    </m:r>
                    <m:r>
                      <a:rPr kumimoji="0" lang="en-US" altLang="zh-CN" sz="2400" i="1">
                        <a:solidFill>
                          <a:srgbClr val="000000"/>
                        </a:solidFill>
                        <a:latin typeface="Cambria Math" panose="02040503050406030204" pitchFamily="18" charset="0"/>
                        <a:ea typeface="华文中宋" panose="02010600040101010101" pitchFamily="2" charset="-122"/>
                      </a:rPr>
                      <m:t>𝑠𝑝𝑎𝑛</m:t>
                    </m:r>
                    <m:d>
                      <m:dPr>
                        <m:begChr m:val="{"/>
                        <m:endChr m:val="}"/>
                        <m:ctrlPr>
                          <a:rPr kumimoji="0" lang="en-US" altLang="zh-CN" sz="2400" i="1">
                            <a:solidFill>
                              <a:srgbClr val="000000"/>
                            </a:solidFill>
                            <a:latin typeface="Cambria Math" panose="02040503050406030204" pitchFamily="18" charset="0"/>
                            <a:ea typeface="华文中宋" panose="02010600040101010101" pitchFamily="2" charset="-122"/>
                          </a:rPr>
                        </m:ctrlPr>
                      </m:dPr>
                      <m:e>
                        <m:r>
                          <a:rPr kumimoji="0" lang="zh-CN" altLang="en-US" sz="2400" i="1">
                            <a:solidFill>
                              <a:srgbClr val="000000"/>
                            </a:solidFill>
                            <a:latin typeface="Cambria Math" panose="02040503050406030204" pitchFamily="18" charset="0"/>
                            <a:ea typeface="华文中宋" panose="02010600040101010101" pitchFamily="2" charset="-122"/>
                          </a:rPr>
                          <m:t>𝒜</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e>
                        </m:d>
                        <m:r>
                          <a:rPr kumimoji="0" lang="en-US" altLang="zh-CN" sz="2400" i="1">
                            <a:solidFill>
                              <a:srgbClr val="000000"/>
                            </a:solidFill>
                            <a:latin typeface="Cambria Math" panose="02040503050406030204" pitchFamily="18" charset="0"/>
                            <a:ea typeface="华文中宋" panose="02010600040101010101" pitchFamily="2" charset="-122"/>
                          </a:rPr>
                          <m:t>,</m:t>
                        </m:r>
                        <m:r>
                          <a:rPr kumimoji="0" lang="zh-CN" altLang="en-US" sz="2400" i="1">
                            <a:solidFill>
                              <a:srgbClr val="000000"/>
                            </a:solidFill>
                            <a:latin typeface="Cambria Math" panose="02040503050406030204" pitchFamily="18" charset="0"/>
                            <a:ea typeface="华文中宋" panose="02010600040101010101" pitchFamily="2" charset="-122"/>
                          </a:rPr>
                          <m:t>𝒜</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e>
                        </m:d>
                        <m:r>
                          <a:rPr kumimoji="0" lang="en-US" altLang="zh-CN" sz="2400" i="1">
                            <a:solidFill>
                              <a:srgbClr val="000000"/>
                            </a:solidFill>
                            <a:latin typeface="Cambria Math" panose="02040503050406030204" pitchFamily="18" charset="0"/>
                            <a:ea typeface="华文中宋" panose="02010600040101010101" pitchFamily="2" charset="-122"/>
                          </a:rPr>
                          <m:t>,⋯,</m:t>
                        </m:r>
                        <m:r>
                          <a:rPr kumimoji="0" lang="zh-CN" altLang="en-US" sz="2400" i="1">
                            <a:solidFill>
                              <a:srgbClr val="000000"/>
                            </a:solidFill>
                            <a:latin typeface="Cambria Math" panose="02040503050406030204" pitchFamily="18" charset="0"/>
                            <a:ea typeface="华文中宋" panose="02010600040101010101" pitchFamily="2" charset="-122"/>
                          </a:rPr>
                          <m:t>𝒜</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𝑛</m:t>
                                </m:r>
                              </m:sub>
                            </m:sSub>
                          </m:e>
                        </m:d>
                      </m:e>
                    </m:d>
                  </m:oMath>
                </a14:m>
                <a:r>
                  <a:rPr lang="zh-CN" altLang="en-US" sz="2400" dirty="0">
                    <a:solidFill>
                      <a:srgbClr val="000000"/>
                    </a:solidFill>
                    <a:latin typeface="华文中宋" panose="02010600040101010101" pitchFamily="2" charset="-122"/>
                    <a:ea typeface="华文中宋" panose="02010600040101010101" pitchFamily="2" charset="-122"/>
                  </a:rPr>
                  <a:t>；</a:t>
                </a:r>
                <a:endParaRPr lang="en-US" altLang="zh-CN" sz="2400" dirty="0">
                  <a:solidFill>
                    <a:srgbClr val="000000"/>
                  </a:solidFill>
                  <a:latin typeface="华文中宋" panose="02010600040101010101" pitchFamily="2" charset="-122"/>
                  <a:ea typeface="华文中宋" panose="02010600040101010101" pitchFamily="2" charset="-122"/>
                </a:endParaRPr>
              </a:p>
              <a:p>
                <a:pPr defTabSz="457200">
                  <a:lnSpc>
                    <a:spcPct val="150000"/>
                  </a:lnSpc>
                  <a:defRPr/>
                </a:pPr>
                <a:r>
                  <a:rPr lang="zh-CN" altLang="en-US" sz="2400" dirty="0">
                    <a:solidFill>
                      <a:srgbClr val="000000"/>
                    </a:solidFill>
                    <a:latin typeface="华文中宋" panose="02010600040101010101" pitchFamily="2" charset="-122"/>
                    <a:ea typeface="华文中宋" panose="02010600040101010101" pitchFamily="2" charset="-122"/>
                  </a:rPr>
                  <a:t>（</a:t>
                </a:r>
                <a:r>
                  <a:rPr lang="en-US" altLang="zh-CN" sz="2400" dirty="0">
                    <a:solidFill>
                      <a:srgbClr val="000000"/>
                    </a:solidFill>
                    <a:latin typeface="华文中宋" panose="02010600040101010101" pitchFamily="2" charset="-122"/>
                    <a:ea typeface="华文中宋" panose="02010600040101010101" pitchFamily="2" charset="-122"/>
                  </a:rPr>
                  <a:t>2</a:t>
                </a:r>
                <a:r>
                  <a:rPr lang="zh-CN" altLang="en-US" sz="2400" dirty="0">
                    <a:solidFill>
                      <a:srgbClr val="000000"/>
                    </a:solidFill>
                    <a:latin typeface="华文中宋" panose="02010600040101010101" pitchFamily="2" charset="-122"/>
                    <a:ea typeface="华文中宋" panose="02010600040101010101" pitchFamily="2" charset="-122"/>
                  </a:rPr>
                  <a:t>）</a:t>
                </a:r>
                <a14:m>
                  <m:oMath xmlns:m="http://schemas.openxmlformats.org/officeDocument/2006/math">
                    <m:r>
                      <a:rPr lang="en-US" altLang="zh-CN" sz="2400" i="1">
                        <a:solidFill>
                          <a:srgbClr val="000000"/>
                        </a:solidFill>
                        <a:latin typeface="Cambria Math" panose="02040503050406030204" pitchFamily="18" charset="0"/>
                        <a:ea typeface="华文中宋" panose="02010600040101010101" pitchFamily="2" charset="-122"/>
                      </a:rPr>
                      <m:t>𝑟𝑎𝑛𝑘</m:t>
                    </m:r>
                    <m:d>
                      <m:dPr>
                        <m:ctrlPr>
                          <a:rPr lang="en-US" altLang="zh-CN" sz="2400" i="1">
                            <a:solidFill>
                              <a:srgbClr val="000000"/>
                            </a:solidFill>
                            <a:latin typeface="Cambria Math" panose="02040503050406030204" pitchFamily="18" charset="0"/>
                            <a:ea typeface="华文中宋" panose="02010600040101010101" pitchFamily="2" charset="-122"/>
                          </a:rPr>
                        </m:ctrlPr>
                      </m:dPr>
                      <m:e>
                        <m:r>
                          <a:rPr lang="zh-CN" altLang="en-US" sz="2400" i="1">
                            <a:solidFill>
                              <a:srgbClr val="000000"/>
                            </a:solidFill>
                            <a:latin typeface="Cambria Math" panose="02040503050406030204" pitchFamily="18" charset="0"/>
                            <a:ea typeface="华文中宋" panose="02010600040101010101" pitchFamily="2" charset="-122"/>
                          </a:rPr>
                          <m:t>𝒜</m:t>
                        </m:r>
                      </m:e>
                    </m:d>
                    <m:r>
                      <a:rPr lang="en-US" altLang="zh-CN" sz="2400" i="1">
                        <a:solidFill>
                          <a:srgbClr val="000000"/>
                        </a:solidFill>
                        <a:latin typeface="Cambria Math" panose="02040503050406030204" pitchFamily="18" charset="0"/>
                        <a:ea typeface="华文中宋" panose="02010600040101010101" pitchFamily="2" charset="-122"/>
                      </a:rPr>
                      <m:t>=</m:t>
                    </m:r>
                    <m:r>
                      <a:rPr lang="en-US" altLang="zh-CN" sz="2400" i="1">
                        <a:solidFill>
                          <a:srgbClr val="000000"/>
                        </a:solidFill>
                        <a:latin typeface="Cambria Math" panose="02040503050406030204" pitchFamily="18" charset="0"/>
                        <a:ea typeface="华文中宋" panose="02010600040101010101" pitchFamily="2" charset="-122"/>
                      </a:rPr>
                      <m:t>𝑟𝑎𝑛𝑘</m:t>
                    </m:r>
                    <m:d>
                      <m:dPr>
                        <m:ctrlPr>
                          <a:rPr lang="en-US" altLang="zh-CN" sz="2400" i="1">
                            <a:solidFill>
                              <a:srgbClr val="000000"/>
                            </a:solidFill>
                            <a:latin typeface="Cambria Math" panose="02040503050406030204" pitchFamily="18" charset="0"/>
                            <a:ea typeface="华文中宋" panose="02010600040101010101" pitchFamily="2" charset="-122"/>
                          </a:rPr>
                        </m:ctrlPr>
                      </m:dPr>
                      <m:e>
                        <m:r>
                          <a:rPr lang="en-US" altLang="zh-CN" sz="2400" i="1">
                            <a:solidFill>
                              <a:srgbClr val="000000"/>
                            </a:solidFill>
                            <a:latin typeface="Cambria Math" panose="02040503050406030204" pitchFamily="18" charset="0"/>
                            <a:ea typeface="华文中宋" panose="02010600040101010101" pitchFamily="2" charset="-122"/>
                          </a:rPr>
                          <m:t>𝐴</m:t>
                        </m:r>
                      </m:e>
                    </m:d>
                    <m:r>
                      <a:rPr lang="en-US" altLang="zh-CN" sz="2400" i="1">
                        <a:solidFill>
                          <a:srgbClr val="000000"/>
                        </a:solidFill>
                        <a:latin typeface="Cambria Math" panose="02040503050406030204" pitchFamily="18" charset="0"/>
                        <a:ea typeface="华文中宋" panose="02010600040101010101" pitchFamily="2" charset="-122"/>
                      </a:rPr>
                      <m:t>.</m:t>
                    </m:r>
                  </m:oMath>
                </a14:m>
                <a:endParaRPr lang="en-US" altLang="zh-CN" sz="2400" dirty="0">
                  <a:solidFill>
                    <a:srgbClr val="000000"/>
                  </a:solidFill>
                  <a:latin typeface="华文中宋" panose="02010600040101010101" pitchFamily="2" charset="-122"/>
                  <a:ea typeface="华文中宋" panose="02010600040101010101" pitchFamily="2" charset="-122"/>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659396" y="1484784"/>
                <a:ext cx="10873208" cy="2327176"/>
              </a:xfrm>
              <a:prstGeom prst="rect">
                <a:avLst/>
              </a:prstGeom>
              <a:blipFill>
                <a:blip r:embed="rId2"/>
                <a:stretch>
                  <a:fillRect l="-841" b="-5249"/>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107</a:t>
            </a:fld>
            <a:endParaRPr kumimoji="0" lang="en-US" altLang="zh-CN">
              <a:solidFill>
                <a:srgbClr val="000000"/>
              </a:solidFill>
            </a:endParaRPr>
          </a:p>
        </p:txBody>
      </p:sp>
      <p:sp>
        <p:nvSpPr>
          <p:cNvPr id="9" name="Rectangle 6"/>
          <p:cNvSpPr>
            <a:spLocks noChangeArrowheads="1"/>
          </p:cNvSpPr>
          <p:nvPr/>
        </p:nvSpPr>
        <p:spPr bwMode="auto">
          <a:xfrm>
            <a:off x="1703512" y="620688"/>
            <a:ext cx="4103737" cy="461665"/>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400" b="1" dirty="0">
                <a:solidFill>
                  <a:srgbClr val="3333CC"/>
                </a:solidFill>
                <a:effectLst>
                  <a:outerShdw blurRad="38100" dist="38100" dir="2700000" algn="tl">
                    <a:srgbClr val="000000"/>
                  </a:outerShdw>
                </a:effectLst>
                <a:latin typeface="Calibri" panose="020F0502020204030204" pitchFamily="34" charset="0"/>
                <a:ea typeface="宋体"/>
              </a:rPr>
              <a:t>1.5.1   </a:t>
            </a:r>
            <a:r>
              <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rPr>
              <a:t>线性映射的值域</a:t>
            </a:r>
          </a:p>
        </p:txBody>
      </p:sp>
    </p:spTree>
    <p:extLst>
      <p:ext uri="{BB962C8B-B14F-4D97-AF65-F5344CB8AC3E}">
        <p14:creationId xmlns:p14="http://schemas.microsoft.com/office/powerpoint/2010/main" val="424709585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108</a:t>
            </a:fld>
            <a:endParaRPr kumimoji="0" lang="en-US" altLang="zh-CN">
              <a:solidFill>
                <a:srgbClr val="000000"/>
              </a:solidFill>
            </a:endParaRPr>
          </a:p>
        </p:txBody>
      </p:sp>
    </p:spTree>
    <p:extLst>
      <p:ext uri="{BB962C8B-B14F-4D97-AF65-F5344CB8AC3E}">
        <p14:creationId xmlns:p14="http://schemas.microsoft.com/office/powerpoint/2010/main" val="190750731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109</a:t>
            </a:fld>
            <a:endParaRPr kumimoji="0" lang="en-US" altLang="zh-CN">
              <a:solidFill>
                <a:srgbClr val="000000"/>
              </a:solidFill>
            </a:endParaRPr>
          </a:p>
        </p:txBody>
      </p:sp>
      <mc:AlternateContent xmlns:mc="http://schemas.openxmlformats.org/markup-compatibility/2006" xmlns:a14="http://schemas.microsoft.com/office/drawing/2010/main">
        <mc:Choice Requires="a14">
          <p:sp>
            <p:nvSpPr>
              <p:cNvPr id="4" name="文本框 3"/>
              <p:cNvSpPr txBox="1"/>
              <p:nvPr/>
            </p:nvSpPr>
            <p:spPr>
              <a:xfrm>
                <a:off x="696850" y="1323522"/>
                <a:ext cx="10727742" cy="1754326"/>
              </a:xfrm>
              <a:prstGeom prst="rect">
                <a:avLst/>
              </a:prstGeom>
              <a:noFill/>
            </p:spPr>
            <p:txBody>
              <a:bodyPr wrap="square" rtlCol="0">
                <a:spAutoFit/>
              </a:bodyPr>
              <a:lstStyle/>
              <a:p>
                <a:pPr defTabSz="457200">
                  <a:lnSpc>
                    <a:spcPct val="150000"/>
                  </a:lnSpc>
                  <a:defRPr/>
                </a:pPr>
                <a:r>
                  <a:rPr lang="zh-CN" altLang="en-US" sz="2400" dirty="0">
                    <a:solidFill>
                      <a:srgbClr val="2A25F9"/>
                    </a:solidFill>
                    <a:latin typeface="华文中宋" panose="02010600040101010101" pitchFamily="2" charset="-122"/>
                    <a:ea typeface="华文中宋" panose="02010600040101010101" pitchFamily="2" charset="-122"/>
                  </a:rPr>
                  <a:t>定义</a:t>
                </a:r>
                <a:r>
                  <a:rPr lang="en-US" altLang="zh-CN" sz="2400" dirty="0">
                    <a:solidFill>
                      <a:srgbClr val="2A25F9"/>
                    </a:solidFill>
                    <a:latin typeface="华文中宋" panose="02010600040101010101" pitchFamily="2" charset="-122"/>
                    <a:ea typeface="华文中宋" panose="02010600040101010101" pitchFamily="2" charset="-122"/>
                  </a:rPr>
                  <a:t>5.2 </a:t>
                </a:r>
                <a:r>
                  <a:rPr lang="zh-CN" altLang="en-US" sz="2400" dirty="0">
                    <a:solidFill>
                      <a:srgbClr val="000000"/>
                    </a:solidFill>
                    <a:latin typeface="华文中宋" panose="02010600040101010101" pitchFamily="2" charset="-122"/>
                    <a:ea typeface="华文中宋" panose="02010600040101010101" pitchFamily="2" charset="-122"/>
                  </a:rPr>
                  <a:t>设</a:t>
                </a:r>
                <a14:m>
                  <m:oMath xmlns:m="http://schemas.openxmlformats.org/officeDocument/2006/math">
                    <m:r>
                      <a:rPr lang="zh-CN" altLang="en-US" sz="2400" i="1">
                        <a:solidFill>
                          <a:srgbClr val="000000"/>
                        </a:solidFill>
                        <a:latin typeface="Cambria Math" panose="02040503050406030204" pitchFamily="18" charset="0"/>
                      </a:rPr>
                      <m:t>𝒜</m:t>
                    </m:r>
                  </m:oMath>
                </a14:m>
                <a:r>
                  <a:rPr lang="zh-CN" altLang="en-US" sz="2400" dirty="0">
                    <a:solidFill>
                      <a:srgbClr val="000000"/>
                    </a:solidFill>
                    <a:latin typeface="华文中宋" panose="02010600040101010101" pitchFamily="2" charset="-122"/>
                    <a:ea typeface="华文中宋" panose="02010600040101010101" pitchFamily="2" charset="-122"/>
                  </a:rPr>
                  <a:t>是线性空间</a:t>
                </a:r>
                <a14:m>
                  <m:oMath xmlns:m="http://schemas.openxmlformats.org/officeDocument/2006/math">
                    <m:sSub>
                      <m:sSubPr>
                        <m:ctrlPr>
                          <a:rPr lang="en-US" altLang="zh-CN" sz="2400" i="1" dirty="0">
                            <a:solidFill>
                              <a:srgbClr val="000000"/>
                            </a:solidFill>
                            <a:latin typeface="Cambria Math" panose="02040503050406030204" pitchFamily="18" charset="0"/>
                          </a:rPr>
                        </m:ctrlPr>
                      </m:sSubPr>
                      <m:e>
                        <m:r>
                          <a:rPr lang="en-US" altLang="zh-CN" sz="2400" i="1" dirty="0">
                            <a:solidFill>
                              <a:srgbClr val="000000"/>
                            </a:solidFill>
                            <a:latin typeface="Cambria Math" panose="02040503050406030204" pitchFamily="18" charset="0"/>
                          </a:rPr>
                          <m:t>𝑉</m:t>
                        </m:r>
                      </m:e>
                      <m:sub>
                        <m:r>
                          <a:rPr lang="en-US" altLang="zh-CN" sz="2400" i="1" dirty="0">
                            <a:solidFill>
                              <a:srgbClr val="000000"/>
                            </a:solidFill>
                            <a:latin typeface="Cambria Math" panose="02040503050406030204" pitchFamily="18" charset="0"/>
                          </a:rPr>
                          <m:t>1</m:t>
                        </m:r>
                      </m:sub>
                    </m:sSub>
                  </m:oMath>
                </a14:m>
                <a:r>
                  <a:rPr lang="zh-CN" altLang="en-US" sz="2400" dirty="0">
                    <a:solidFill>
                      <a:srgbClr val="000000"/>
                    </a:solidFill>
                    <a:latin typeface="华文中宋" panose="02010600040101010101" pitchFamily="2" charset="-122"/>
                    <a:ea typeface="华文中宋" panose="02010600040101010101" pitchFamily="2" charset="-122"/>
                  </a:rPr>
                  <a:t>到</a:t>
                </a:r>
                <a14:m>
                  <m:oMath xmlns:m="http://schemas.openxmlformats.org/officeDocument/2006/math">
                    <m:sSub>
                      <m:sSubPr>
                        <m:ctrlPr>
                          <a:rPr lang="en-US" altLang="zh-CN" sz="2400" i="1" dirty="0">
                            <a:solidFill>
                              <a:srgbClr val="000000"/>
                            </a:solidFill>
                            <a:latin typeface="Cambria Math" panose="02040503050406030204" pitchFamily="18" charset="0"/>
                          </a:rPr>
                        </m:ctrlPr>
                      </m:sSubPr>
                      <m:e>
                        <m:r>
                          <a:rPr lang="en-US" altLang="zh-CN" sz="2400" i="1" dirty="0">
                            <a:solidFill>
                              <a:srgbClr val="000000"/>
                            </a:solidFill>
                            <a:latin typeface="Cambria Math" panose="02040503050406030204" pitchFamily="18" charset="0"/>
                          </a:rPr>
                          <m:t>𝑉</m:t>
                        </m:r>
                      </m:e>
                      <m:sub>
                        <m:r>
                          <a:rPr lang="en-US" altLang="zh-CN" sz="2400" i="1" dirty="0">
                            <a:solidFill>
                              <a:srgbClr val="000000"/>
                            </a:solidFill>
                            <a:latin typeface="Cambria Math" panose="02040503050406030204" pitchFamily="18" charset="0"/>
                          </a:rPr>
                          <m:t>2</m:t>
                        </m:r>
                      </m:sub>
                    </m:sSub>
                  </m:oMath>
                </a14:m>
                <a:r>
                  <a:rPr lang="zh-CN" altLang="en-US" sz="2400" dirty="0">
                    <a:solidFill>
                      <a:srgbClr val="000000"/>
                    </a:solidFill>
                    <a:latin typeface="华文中宋" panose="02010600040101010101" pitchFamily="2" charset="-122"/>
                    <a:ea typeface="华文中宋" panose="02010600040101010101" pitchFamily="2" charset="-122"/>
                  </a:rPr>
                  <a:t>的线性映射，命</a:t>
                </a:r>
                <a:endParaRPr lang="en-US" altLang="zh-CN" sz="2400" dirty="0">
                  <a:solidFill>
                    <a:srgbClr val="000000"/>
                  </a:solidFill>
                  <a:latin typeface="华文中宋" panose="02010600040101010101" pitchFamily="2" charset="-122"/>
                  <a:ea typeface="华文中宋" panose="02010600040101010101" pitchFamily="2" charset="-122"/>
                </a:endParaRPr>
              </a:p>
              <a:p>
                <a:pPr defTabSz="457200">
                  <a:lnSpc>
                    <a:spcPct val="150000"/>
                  </a:lnSpc>
                  <a:defRPr/>
                </a:pPr>
                <a14:m>
                  <m:oMathPara xmlns:m="http://schemas.openxmlformats.org/officeDocument/2006/math">
                    <m:oMathParaPr>
                      <m:jc m:val="centerGroup"/>
                    </m:oMathParaPr>
                    <m:oMath xmlns:m="http://schemas.openxmlformats.org/officeDocument/2006/math">
                      <m:r>
                        <a:rPr lang="en-US" altLang="zh-CN" sz="2400" i="1">
                          <a:solidFill>
                            <a:srgbClr val="000000"/>
                          </a:solidFill>
                          <a:latin typeface="Cambria Math" panose="02040503050406030204" pitchFamily="18" charset="0"/>
                          <a:ea typeface="华文中宋" panose="02010600040101010101" pitchFamily="2" charset="-122"/>
                        </a:rPr>
                        <m:t>𝑁</m:t>
                      </m:r>
                      <m:d>
                        <m:dPr>
                          <m:ctrlPr>
                            <a:rPr lang="en-US" altLang="zh-CN" sz="2400" i="1">
                              <a:solidFill>
                                <a:srgbClr val="000000"/>
                              </a:solidFill>
                              <a:latin typeface="Cambria Math" panose="02040503050406030204" pitchFamily="18" charset="0"/>
                              <a:ea typeface="华文中宋" panose="02010600040101010101" pitchFamily="2" charset="-122"/>
                            </a:rPr>
                          </m:ctrlPr>
                        </m:dPr>
                        <m:e>
                          <m:r>
                            <a:rPr lang="zh-CN" altLang="en-US" sz="2400" i="1">
                              <a:solidFill>
                                <a:srgbClr val="000000"/>
                              </a:solidFill>
                              <a:latin typeface="Cambria Math" panose="02040503050406030204" pitchFamily="18" charset="0"/>
                              <a:ea typeface="华文中宋" panose="02010600040101010101" pitchFamily="2" charset="-122"/>
                            </a:rPr>
                            <m:t>𝒜</m:t>
                          </m:r>
                        </m:e>
                      </m:d>
                      <m:r>
                        <a:rPr lang="en-US" altLang="zh-CN" sz="2400" i="1">
                          <a:solidFill>
                            <a:srgbClr val="000000"/>
                          </a:solidFill>
                          <a:latin typeface="Cambria Math" panose="02040503050406030204" pitchFamily="18" charset="0"/>
                          <a:ea typeface="华文中宋" panose="02010600040101010101" pitchFamily="2" charset="-122"/>
                        </a:rPr>
                        <m:t>=</m:t>
                      </m:r>
                      <m:d>
                        <m:dPr>
                          <m:begChr m:val="{"/>
                          <m:endChr m:val="}"/>
                          <m:ctrlPr>
                            <a:rPr lang="en-US" altLang="zh-CN" sz="2400" i="1">
                              <a:solidFill>
                                <a:srgbClr val="000000"/>
                              </a:solidFill>
                              <a:latin typeface="Cambria Math" panose="02040503050406030204" pitchFamily="18" charset="0"/>
                              <a:ea typeface="华文中宋" panose="02010600040101010101" pitchFamily="2" charset="-122"/>
                            </a:rPr>
                          </m:ctrlPr>
                        </m:dPr>
                        <m:e>
                          <m:r>
                            <a:rPr lang="en-US" altLang="zh-CN" sz="2400" i="1">
                              <a:solidFill>
                                <a:srgbClr val="000000"/>
                              </a:solidFill>
                              <a:latin typeface="Cambria Math" panose="02040503050406030204" pitchFamily="18" charset="0"/>
                              <a:ea typeface="华文中宋" panose="02010600040101010101" pitchFamily="2" charset="-122"/>
                            </a:rPr>
                            <m:t>𝛼</m:t>
                          </m:r>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𝑉</m:t>
                              </m:r>
                            </m:e>
                            <m:sub>
                              <m:r>
                                <a:rPr lang="en-US" altLang="zh-CN" sz="2400" i="1">
                                  <a:solidFill>
                                    <a:srgbClr val="000000"/>
                                  </a:solidFill>
                                  <a:latin typeface="Cambria Math" panose="02040503050406030204" pitchFamily="18" charset="0"/>
                                  <a:ea typeface="华文中宋" panose="02010600040101010101" pitchFamily="2" charset="-122"/>
                                </a:rPr>
                                <m:t>1</m:t>
                              </m:r>
                            </m:sub>
                          </m:sSub>
                        </m:e>
                        <m:e>
                          <m:r>
                            <a:rPr lang="zh-CN" altLang="en-US" sz="2400" i="1">
                              <a:solidFill>
                                <a:srgbClr val="000000"/>
                              </a:solidFill>
                              <a:latin typeface="Cambria Math" panose="02040503050406030204" pitchFamily="18" charset="0"/>
                              <a:ea typeface="华文中宋" panose="02010600040101010101" pitchFamily="2" charset="-122"/>
                            </a:rPr>
                            <m:t>𝒜</m:t>
                          </m:r>
                          <m:d>
                            <m:dPr>
                              <m:ctrlPr>
                                <a:rPr lang="en-US" altLang="zh-CN" sz="2400" i="1">
                                  <a:solidFill>
                                    <a:srgbClr val="000000"/>
                                  </a:solidFill>
                                  <a:latin typeface="Cambria Math" panose="02040503050406030204" pitchFamily="18" charset="0"/>
                                  <a:ea typeface="华文中宋" panose="02010600040101010101" pitchFamily="2" charset="-122"/>
                                </a:rPr>
                              </m:ctrlPr>
                            </m:dPr>
                            <m:e>
                              <m:r>
                                <a:rPr lang="en-US" altLang="zh-CN" sz="2400" i="1">
                                  <a:solidFill>
                                    <a:srgbClr val="000000"/>
                                  </a:solidFill>
                                  <a:latin typeface="Cambria Math" panose="02040503050406030204" pitchFamily="18" charset="0"/>
                                  <a:ea typeface="华文中宋" panose="02010600040101010101" pitchFamily="2" charset="-122"/>
                                </a:rPr>
                                <m:t>𝛼</m:t>
                              </m:r>
                            </m:e>
                          </m:d>
                          <m:r>
                            <a:rPr lang="en-US" altLang="zh-CN" sz="2400" i="1">
                              <a:solidFill>
                                <a:srgbClr val="000000"/>
                              </a:solidFill>
                              <a:latin typeface="Cambria Math" panose="02040503050406030204" pitchFamily="18" charset="0"/>
                              <a:ea typeface="华文中宋" panose="02010600040101010101" pitchFamily="2" charset="-122"/>
                            </a:rPr>
                            <m:t>=0</m:t>
                          </m:r>
                        </m:e>
                      </m:d>
                    </m:oMath>
                  </m:oMathPara>
                </a14:m>
                <a:endParaRPr lang="en-US" altLang="zh-CN" sz="2400" dirty="0">
                  <a:solidFill>
                    <a:srgbClr val="000000"/>
                  </a:solidFill>
                  <a:latin typeface="华文中宋" panose="02010600040101010101" pitchFamily="2" charset="-122"/>
                  <a:ea typeface="华文中宋" panose="02010600040101010101" pitchFamily="2" charset="-122"/>
                </a:endParaRPr>
              </a:p>
              <a:p>
                <a:pPr defTabSz="457200">
                  <a:lnSpc>
                    <a:spcPct val="150000"/>
                  </a:lnSpc>
                  <a:defRPr/>
                </a:pPr>
                <a:r>
                  <a:rPr lang="zh-CN" altLang="en-US" sz="2400" dirty="0">
                    <a:solidFill>
                      <a:srgbClr val="000000"/>
                    </a:solidFill>
                    <a:latin typeface="华文中宋" panose="02010600040101010101" pitchFamily="2" charset="-122"/>
                    <a:ea typeface="华文中宋" panose="02010600040101010101" pitchFamily="2" charset="-122"/>
                  </a:rPr>
                  <a:t>称</a:t>
                </a:r>
                <a14:m>
                  <m:oMath xmlns:m="http://schemas.openxmlformats.org/officeDocument/2006/math">
                    <m:r>
                      <a:rPr lang="en-US" altLang="zh-CN" sz="2400" i="1">
                        <a:solidFill>
                          <a:srgbClr val="FF0000"/>
                        </a:solidFill>
                        <a:latin typeface="Cambria Math" panose="02040503050406030204" pitchFamily="18" charset="0"/>
                        <a:ea typeface="华文中宋" panose="02010600040101010101" pitchFamily="2" charset="-122"/>
                      </a:rPr>
                      <m:t>𝑁</m:t>
                    </m:r>
                    <m:r>
                      <a:rPr lang="en-US" altLang="zh-CN" sz="2400" i="1">
                        <a:solidFill>
                          <a:srgbClr val="FF0000"/>
                        </a:solidFill>
                        <a:latin typeface="Cambria Math" panose="02040503050406030204" pitchFamily="18" charset="0"/>
                        <a:ea typeface="华文中宋" panose="02010600040101010101" pitchFamily="2" charset="-122"/>
                      </a:rPr>
                      <m:t>(</m:t>
                    </m:r>
                    <m:r>
                      <a:rPr lang="zh-CN" altLang="en-US" sz="2400" i="1">
                        <a:solidFill>
                          <a:srgbClr val="FF0000"/>
                        </a:solidFill>
                        <a:latin typeface="Cambria Math" panose="02040503050406030204" pitchFamily="18" charset="0"/>
                        <a:ea typeface="华文中宋" panose="02010600040101010101" pitchFamily="2" charset="-122"/>
                      </a:rPr>
                      <m:t>𝒜</m:t>
                    </m:r>
                    <m:r>
                      <a:rPr lang="en-US" altLang="zh-CN" sz="2400" i="1">
                        <a:solidFill>
                          <a:srgbClr val="FF0000"/>
                        </a:solidFill>
                        <a:latin typeface="Cambria Math" panose="02040503050406030204" pitchFamily="18" charset="0"/>
                        <a:ea typeface="华文中宋" panose="02010600040101010101" pitchFamily="2" charset="-122"/>
                      </a:rPr>
                      <m:t>)</m:t>
                    </m:r>
                  </m:oMath>
                </a14:m>
                <a:r>
                  <a:rPr lang="zh-CN" altLang="en-US" sz="2400" dirty="0">
                    <a:solidFill>
                      <a:srgbClr val="FF0000"/>
                    </a:solidFill>
                    <a:latin typeface="华文中宋" panose="02010600040101010101" pitchFamily="2" charset="-122"/>
                    <a:ea typeface="华文中宋" panose="02010600040101010101" pitchFamily="2" charset="-122"/>
                  </a:rPr>
                  <a:t>为线性映射</a:t>
                </a:r>
                <a14:m>
                  <m:oMath xmlns:m="http://schemas.openxmlformats.org/officeDocument/2006/math">
                    <m:r>
                      <a:rPr lang="zh-CN" altLang="en-US" sz="2400" i="1">
                        <a:solidFill>
                          <a:srgbClr val="FF0000"/>
                        </a:solidFill>
                        <a:latin typeface="Cambria Math" panose="02040503050406030204" pitchFamily="18" charset="0"/>
                        <a:ea typeface="华文中宋" panose="02010600040101010101" pitchFamily="2" charset="-122"/>
                      </a:rPr>
                      <m:t>𝒜</m:t>
                    </m:r>
                  </m:oMath>
                </a14:m>
                <a:r>
                  <a:rPr lang="zh-CN" altLang="en-US" sz="2400" dirty="0">
                    <a:solidFill>
                      <a:srgbClr val="FF0000"/>
                    </a:solidFill>
                    <a:latin typeface="华文中宋" panose="02010600040101010101" pitchFamily="2" charset="-122"/>
                    <a:ea typeface="华文中宋" panose="02010600040101010101" pitchFamily="2" charset="-122"/>
                  </a:rPr>
                  <a:t>的核子空间</a:t>
                </a:r>
                <a:r>
                  <a:rPr lang="zh-CN" altLang="en-US" sz="2400" dirty="0">
                    <a:solidFill>
                      <a:srgbClr val="000000"/>
                    </a:solidFill>
                    <a:latin typeface="华文中宋" panose="02010600040101010101" pitchFamily="2" charset="-122"/>
                    <a:ea typeface="华文中宋" panose="02010600040101010101" pitchFamily="2" charset="-122"/>
                  </a:rPr>
                  <a:t>，</a:t>
                </a:r>
                <a14:m>
                  <m:oMath xmlns:m="http://schemas.openxmlformats.org/officeDocument/2006/math">
                    <m:r>
                      <m:rPr>
                        <m:sty m:val="p"/>
                      </m:rPr>
                      <a:rPr lang="en-US" altLang="zh-CN" sz="2400">
                        <a:solidFill>
                          <a:srgbClr val="000000"/>
                        </a:solidFill>
                        <a:latin typeface="Cambria Math" panose="02040503050406030204" pitchFamily="18" charset="0"/>
                        <a:ea typeface="华文中宋" panose="02010600040101010101" pitchFamily="2" charset="-122"/>
                      </a:rPr>
                      <m:t>dim</m:t>
                    </m:r>
                    <m:r>
                      <a:rPr lang="en-US" altLang="zh-CN" sz="2400" i="1">
                        <a:solidFill>
                          <a:srgbClr val="000000"/>
                        </a:solidFill>
                        <a:latin typeface="Cambria Math" panose="02040503050406030204" pitchFamily="18" charset="0"/>
                        <a:ea typeface="华文中宋" panose="02010600040101010101" pitchFamily="2" charset="-122"/>
                      </a:rPr>
                      <m:t>⁡(</m:t>
                    </m:r>
                    <m:r>
                      <a:rPr lang="en-US" altLang="zh-CN" sz="2400" i="1">
                        <a:solidFill>
                          <a:srgbClr val="000000"/>
                        </a:solidFill>
                        <a:latin typeface="Cambria Math" panose="02040503050406030204" pitchFamily="18" charset="0"/>
                        <a:ea typeface="华文中宋" panose="02010600040101010101" pitchFamily="2" charset="-122"/>
                      </a:rPr>
                      <m:t>𝑁</m:t>
                    </m:r>
                    <m:r>
                      <a:rPr lang="en-US" altLang="zh-CN" sz="2400" i="1">
                        <a:solidFill>
                          <a:srgbClr val="000000"/>
                        </a:solidFill>
                        <a:latin typeface="Cambria Math" panose="02040503050406030204" pitchFamily="18" charset="0"/>
                        <a:ea typeface="华文中宋" panose="02010600040101010101" pitchFamily="2" charset="-122"/>
                      </a:rPr>
                      <m:t>(</m:t>
                    </m:r>
                    <m:r>
                      <a:rPr lang="zh-CN" altLang="en-US" sz="2400" i="1">
                        <a:solidFill>
                          <a:srgbClr val="000000"/>
                        </a:solidFill>
                        <a:latin typeface="Cambria Math" panose="02040503050406030204" pitchFamily="18" charset="0"/>
                        <a:ea typeface="华文中宋" panose="02010600040101010101" pitchFamily="2" charset="-122"/>
                      </a:rPr>
                      <m:t>𝒜</m:t>
                    </m:r>
                    <m:r>
                      <a:rPr lang="en-US" altLang="zh-CN" sz="2400" i="1">
                        <a:solidFill>
                          <a:srgbClr val="000000"/>
                        </a:solidFill>
                        <a:latin typeface="Cambria Math" panose="02040503050406030204" pitchFamily="18" charset="0"/>
                        <a:ea typeface="华文中宋" panose="02010600040101010101" pitchFamily="2" charset="-122"/>
                      </a:rPr>
                      <m:t>))</m:t>
                    </m:r>
                  </m:oMath>
                </a14:m>
                <a:r>
                  <a:rPr lang="zh-CN" altLang="en-US" sz="2400" dirty="0">
                    <a:solidFill>
                      <a:srgbClr val="000000"/>
                    </a:solidFill>
                    <a:latin typeface="华文中宋" panose="02010600040101010101" pitchFamily="2" charset="-122"/>
                    <a:ea typeface="华文中宋" panose="02010600040101010101" pitchFamily="2" charset="-122"/>
                  </a:rPr>
                  <a:t>称为</a:t>
                </a:r>
                <a14:m>
                  <m:oMath xmlns:m="http://schemas.openxmlformats.org/officeDocument/2006/math">
                    <m:r>
                      <a:rPr lang="zh-CN" altLang="en-US" sz="2400" i="1" dirty="0">
                        <a:solidFill>
                          <a:srgbClr val="000000"/>
                        </a:solidFill>
                        <a:latin typeface="Cambria Math" panose="02040503050406030204" pitchFamily="18" charset="0"/>
                        <a:ea typeface="华文中宋" panose="02010600040101010101" pitchFamily="2" charset="-122"/>
                      </a:rPr>
                      <m:t>𝒜</m:t>
                    </m:r>
                  </m:oMath>
                </a14:m>
                <a:r>
                  <a:rPr lang="zh-CN" altLang="en-US" sz="2400" dirty="0">
                    <a:solidFill>
                      <a:srgbClr val="000000"/>
                    </a:solidFill>
                    <a:latin typeface="华文中宋" panose="02010600040101010101" pitchFamily="2" charset="-122"/>
                    <a:ea typeface="华文中宋" panose="02010600040101010101" pitchFamily="2" charset="-122"/>
                  </a:rPr>
                  <a:t>的</a:t>
                </a:r>
                <a:r>
                  <a:rPr lang="zh-CN" altLang="en-US" sz="2400" dirty="0">
                    <a:solidFill>
                      <a:srgbClr val="FF0000"/>
                    </a:solidFill>
                    <a:latin typeface="华文中宋" panose="02010600040101010101" pitchFamily="2" charset="-122"/>
                    <a:ea typeface="华文中宋" panose="02010600040101010101" pitchFamily="2" charset="-122"/>
                  </a:rPr>
                  <a:t>零度</a:t>
                </a:r>
                <a:r>
                  <a:rPr lang="zh-CN" altLang="en-US" sz="2400" dirty="0">
                    <a:solidFill>
                      <a:srgbClr val="000000"/>
                    </a:solidFill>
                    <a:latin typeface="华文中宋" panose="02010600040101010101" pitchFamily="2" charset="-122"/>
                    <a:ea typeface="华文中宋" panose="02010600040101010101" pitchFamily="2" charset="-122"/>
                  </a:rPr>
                  <a:t>。</a:t>
                </a:r>
                <a:endParaRPr lang="en-US" altLang="zh-CN" sz="2400" dirty="0">
                  <a:solidFill>
                    <a:srgbClr val="000000"/>
                  </a:solidFill>
                  <a:latin typeface="华文中宋" panose="02010600040101010101" pitchFamily="2" charset="-122"/>
                  <a:ea typeface="华文中宋" panose="02010600040101010101" pitchFamily="2" charset="-122"/>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696850" y="1323522"/>
                <a:ext cx="10727742" cy="1754326"/>
              </a:xfrm>
              <a:prstGeom prst="rect">
                <a:avLst/>
              </a:prstGeom>
              <a:blipFill>
                <a:blip r:embed="rId2"/>
                <a:stretch>
                  <a:fillRect l="-852" b="-34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623392" y="3196704"/>
                <a:ext cx="6633071" cy="461665"/>
              </a:xfrm>
              <a:prstGeom prst="rect">
                <a:avLst/>
              </a:prstGeom>
              <a:noFill/>
            </p:spPr>
            <p:txBody>
              <a:bodyPr wrap="square" rtlCol="0">
                <a:spAutoFit/>
              </a:bodyPr>
              <a:lstStyle/>
              <a:p>
                <a:pPr defTabSz="457200">
                  <a:defRPr/>
                </a:pPr>
                <a:r>
                  <a:rPr kumimoji="0" lang="en-US" altLang="zh-CN" sz="2400" dirty="0">
                    <a:solidFill>
                      <a:srgbClr val="000000"/>
                    </a:solidFill>
                    <a:latin typeface="华文中宋" panose="02010600040101010101" pitchFamily="2" charset="-122"/>
                    <a:ea typeface="华文中宋" panose="02010600040101010101" pitchFamily="2" charset="-122"/>
                  </a:rPr>
                  <a:t> </a:t>
                </a:r>
                <a:r>
                  <a:rPr kumimoji="0" lang="zh-CN" altLang="en-US" sz="2400" dirty="0">
                    <a:solidFill>
                      <a:srgbClr val="000000"/>
                    </a:solidFill>
                    <a:latin typeface="华文中宋" panose="02010600040101010101" pitchFamily="2" charset="-122"/>
                    <a:ea typeface="华文中宋" panose="02010600040101010101" pitchFamily="2" charset="-122"/>
                  </a:rPr>
                  <a:t>容易证明，</a:t>
                </a:r>
                <a14:m>
                  <m:oMath xmlns:m="http://schemas.openxmlformats.org/officeDocument/2006/math">
                    <m:r>
                      <a:rPr lang="en-US" altLang="zh-CN" sz="2400" i="1">
                        <a:solidFill>
                          <a:srgbClr val="000000"/>
                        </a:solidFill>
                        <a:latin typeface="Cambria Math" panose="02040503050406030204" pitchFamily="18" charset="0"/>
                        <a:ea typeface="华文中宋" panose="02010600040101010101" pitchFamily="2" charset="-122"/>
                      </a:rPr>
                      <m:t>𝑁</m:t>
                    </m:r>
                    <m:r>
                      <a:rPr lang="en-US" altLang="zh-CN" sz="2400" i="1">
                        <a:solidFill>
                          <a:srgbClr val="000000"/>
                        </a:solidFill>
                        <a:latin typeface="Cambria Math" panose="02040503050406030204" pitchFamily="18" charset="0"/>
                        <a:ea typeface="华文中宋" panose="02010600040101010101" pitchFamily="2" charset="-122"/>
                      </a:rPr>
                      <m:t>(</m:t>
                    </m:r>
                    <m:r>
                      <a:rPr lang="zh-CN" altLang="en-US" sz="2400" i="1">
                        <a:solidFill>
                          <a:srgbClr val="000000"/>
                        </a:solidFill>
                        <a:latin typeface="Cambria Math" panose="02040503050406030204" pitchFamily="18" charset="0"/>
                        <a:ea typeface="华文中宋" panose="02010600040101010101" pitchFamily="2" charset="-122"/>
                      </a:rPr>
                      <m:t>𝒜</m:t>
                    </m:r>
                    <m:r>
                      <a:rPr lang="en-US" altLang="zh-CN" sz="2400" i="1">
                        <a:solidFill>
                          <a:srgbClr val="000000"/>
                        </a:solidFill>
                        <a:latin typeface="Cambria Math" panose="02040503050406030204" pitchFamily="18" charset="0"/>
                        <a:ea typeface="华文中宋" panose="02010600040101010101" pitchFamily="2" charset="-122"/>
                      </a:rPr>
                      <m:t>)</m:t>
                    </m:r>
                  </m:oMath>
                </a14:m>
                <a:r>
                  <a:rPr kumimoji="0" lang="zh-CN" altLang="en-US" sz="2400" dirty="0">
                    <a:solidFill>
                      <a:srgbClr val="000000"/>
                    </a:solidFill>
                    <a:latin typeface="华文中宋" panose="02010600040101010101" pitchFamily="2" charset="-122"/>
                    <a:ea typeface="华文中宋" panose="02010600040101010101" pitchFamily="2" charset="-122"/>
                  </a:rPr>
                  <a:t>是</a:t>
                </a:r>
                <a14:m>
                  <m:oMath xmlns:m="http://schemas.openxmlformats.org/officeDocument/2006/math">
                    <m:sSub>
                      <m:sSubPr>
                        <m:ctrlPr>
                          <a:rPr kumimoji="0" lang="en-US" altLang="zh-CN" sz="2400" i="1" dirty="0">
                            <a:solidFill>
                              <a:srgbClr val="000000"/>
                            </a:solidFill>
                            <a:latin typeface="Cambria Math" panose="02040503050406030204" pitchFamily="18" charset="0"/>
                            <a:ea typeface="华文中宋" panose="02010600040101010101" pitchFamily="2" charset="-122"/>
                          </a:rPr>
                        </m:ctrlPr>
                      </m:sSubPr>
                      <m:e>
                        <m:r>
                          <a:rPr kumimoji="0" lang="en-US" altLang="zh-CN" sz="2400" i="1" dirty="0">
                            <a:solidFill>
                              <a:srgbClr val="000000"/>
                            </a:solidFill>
                            <a:latin typeface="Cambria Math" panose="02040503050406030204" pitchFamily="18" charset="0"/>
                            <a:ea typeface="华文中宋" panose="02010600040101010101" pitchFamily="2" charset="-122"/>
                          </a:rPr>
                          <m:t>𝑉</m:t>
                        </m:r>
                      </m:e>
                      <m:sub>
                        <m:r>
                          <a:rPr kumimoji="0" lang="en-US" altLang="zh-CN" sz="2400" i="1" dirty="0">
                            <a:solidFill>
                              <a:srgbClr val="000000"/>
                            </a:solidFill>
                            <a:latin typeface="Cambria Math" panose="02040503050406030204" pitchFamily="18" charset="0"/>
                            <a:ea typeface="华文中宋" panose="02010600040101010101" pitchFamily="2" charset="-122"/>
                          </a:rPr>
                          <m:t>1</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的线性子空间。</a:t>
                </a:r>
              </a:p>
            </p:txBody>
          </p:sp>
        </mc:Choice>
        <mc:Fallback xmlns="">
          <p:sp>
            <p:nvSpPr>
              <p:cNvPr id="11" name="文本框 10"/>
              <p:cNvSpPr txBox="1">
                <a:spLocks noRot="1" noChangeAspect="1" noMove="1" noResize="1" noEditPoints="1" noAdjustHandles="1" noChangeArrowheads="1" noChangeShapeType="1" noTextEdit="1"/>
              </p:cNvSpPr>
              <p:nvPr/>
            </p:nvSpPr>
            <p:spPr>
              <a:xfrm>
                <a:off x="623392" y="3196704"/>
                <a:ext cx="6633071" cy="461665"/>
              </a:xfrm>
              <a:prstGeom prst="rect">
                <a:avLst/>
              </a:prstGeom>
              <a:blipFill>
                <a:blip r:embed="rId3"/>
                <a:stretch>
                  <a:fillRect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606996" y="3824917"/>
                <a:ext cx="10583726" cy="1134926"/>
              </a:xfrm>
              <a:prstGeom prst="rect">
                <a:avLst/>
              </a:prstGeom>
              <a:noFill/>
            </p:spPr>
            <p:txBody>
              <a:bodyPr wrap="square" rtlCol="0">
                <a:spAutoFit/>
              </a:bodyPr>
              <a:lstStyle/>
              <a:p>
                <a:pPr defTabSz="457200">
                  <a:lnSpc>
                    <a:spcPct val="150000"/>
                  </a:lnSpc>
                  <a:defRPr/>
                </a:pPr>
                <a:r>
                  <a:rPr kumimoji="0" lang="en-US" altLang="zh-CN" sz="2400" dirty="0">
                    <a:solidFill>
                      <a:srgbClr val="000000"/>
                    </a:solidFill>
                    <a:latin typeface="华文中宋" panose="02010600040101010101" pitchFamily="2" charset="-122"/>
                    <a:ea typeface="华文中宋" panose="02010600040101010101" pitchFamily="2" charset="-122"/>
                  </a:rPr>
                  <a:t> </a:t>
                </a:r>
                <a:r>
                  <a:rPr kumimoji="0" lang="zh-CN" altLang="en-US" sz="2400" dirty="0">
                    <a:solidFill>
                      <a:srgbClr val="2A25F9"/>
                    </a:solidFill>
                    <a:latin typeface="华文中宋" panose="02010600040101010101" pitchFamily="2" charset="-122"/>
                    <a:ea typeface="华文中宋" panose="02010600040101010101" pitchFamily="2" charset="-122"/>
                  </a:rPr>
                  <a:t>作业：</a:t>
                </a:r>
                <a:r>
                  <a:rPr kumimoji="0" lang="zh-CN" altLang="en-US" sz="2400" dirty="0">
                    <a:solidFill>
                      <a:srgbClr val="000000"/>
                    </a:solidFill>
                    <a:latin typeface="华文中宋" panose="02010600040101010101" pitchFamily="2" charset="-122"/>
                    <a:ea typeface="华文中宋" panose="02010600040101010101" pitchFamily="2" charset="-122"/>
                  </a:rPr>
                  <a:t>若</a:t>
                </a:r>
                <a14:m>
                  <m:oMath xmlns:m="http://schemas.openxmlformats.org/officeDocument/2006/math">
                    <m:r>
                      <a:rPr kumimoji="0" lang="en-US" altLang="zh-CN" sz="2400" i="1">
                        <a:solidFill>
                          <a:srgbClr val="000000"/>
                        </a:solidFill>
                        <a:latin typeface="Cambria Math" panose="02040503050406030204" pitchFamily="18" charset="0"/>
                        <a:ea typeface="华文中宋" panose="02010600040101010101" pitchFamily="2" charset="-122"/>
                      </a:rPr>
                      <m:t>𝑑𝑖𝑚𝑁</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r>
                          <a:rPr kumimoji="0" lang="zh-CN" altLang="en-US" sz="2400" i="1">
                            <a:solidFill>
                              <a:srgbClr val="000000"/>
                            </a:solidFill>
                            <a:latin typeface="Cambria Math" panose="02040503050406030204" pitchFamily="18" charset="0"/>
                            <a:ea typeface="华文中宋" panose="02010600040101010101" pitchFamily="2" charset="-122"/>
                          </a:rPr>
                          <m:t>𝒜</m:t>
                        </m:r>
                      </m:e>
                    </m:d>
                    <m:r>
                      <a:rPr kumimoji="0" lang="en-US" altLang="zh-CN" sz="2400" i="1">
                        <a:solidFill>
                          <a:srgbClr val="000000"/>
                        </a:solidFill>
                        <a:latin typeface="Cambria Math" panose="02040503050406030204" pitchFamily="18" charset="0"/>
                        <a:ea typeface="华文中宋" panose="02010600040101010101" pitchFamily="2" charset="-122"/>
                      </a:rPr>
                      <m:t>=0,</m:t>
                    </m:r>
                  </m:oMath>
                </a14:m>
                <a:r>
                  <a:rPr kumimoji="0" lang="zh-CN" altLang="en-US" sz="2400" dirty="0">
                    <a:solidFill>
                      <a:srgbClr val="000000"/>
                    </a:solidFill>
                    <a:latin typeface="华文中宋" panose="02010600040101010101" pitchFamily="2" charset="-122"/>
                    <a:ea typeface="华文中宋" panose="02010600040101010101" pitchFamily="2" charset="-122"/>
                  </a:rPr>
                  <a:t>则线性无关向量组</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𝑛</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𝑉</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的像</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e>
                    </m:d>
                    <m:r>
                      <a:rPr kumimoji="0" lang="en-US" altLang="zh-CN" sz="2400" i="1">
                        <a:solidFill>
                          <a:srgbClr val="000000"/>
                        </a:solidFill>
                        <a:latin typeface="Cambria Math" panose="02040503050406030204" pitchFamily="18" charset="0"/>
                        <a:ea typeface="华文中宋" panose="02010600040101010101" pitchFamily="2" charset="-122"/>
                      </a:rPr>
                      <m:t>,</m:t>
                    </m:r>
                    <m:r>
                      <a:rPr kumimoji="0" lang="zh-CN" altLang="en-US" sz="2400" i="1">
                        <a:solidFill>
                          <a:srgbClr val="000000"/>
                        </a:solidFill>
                        <a:latin typeface="Cambria Math" panose="02040503050406030204" pitchFamily="18" charset="0"/>
                        <a:ea typeface="华文中宋" panose="02010600040101010101" pitchFamily="2" charset="-122"/>
                      </a:rPr>
                      <m:t>𝒜</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e>
                    </m:d>
                    <m:r>
                      <a:rPr kumimoji="0" lang="en-US" altLang="zh-CN" sz="2400" i="1">
                        <a:solidFill>
                          <a:srgbClr val="000000"/>
                        </a:solidFill>
                        <a:latin typeface="Cambria Math" panose="02040503050406030204" pitchFamily="18" charset="0"/>
                        <a:ea typeface="华文中宋" panose="02010600040101010101" pitchFamily="2" charset="-122"/>
                      </a:rPr>
                      <m:t>,⋯,</m:t>
                    </m:r>
                    <m:r>
                      <a:rPr kumimoji="0" lang="zh-CN" altLang="en-US" sz="2400" i="1">
                        <a:solidFill>
                          <a:srgbClr val="000000"/>
                        </a:solidFill>
                        <a:latin typeface="Cambria Math" panose="02040503050406030204" pitchFamily="18" charset="0"/>
                        <a:ea typeface="华文中宋" panose="02010600040101010101" pitchFamily="2" charset="-122"/>
                      </a:rPr>
                      <m:t>𝒜</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𝑛</m:t>
                            </m:r>
                          </m:sub>
                        </m:sSub>
                      </m:e>
                    </m:d>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𝑉</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也线性无关。</a:t>
                </a:r>
                <a:endParaRPr kumimoji="0" lang="en-US" altLang="zh-CN" sz="2400" dirty="0">
                  <a:solidFill>
                    <a:srgbClr val="000000"/>
                  </a:solidFill>
                  <a:latin typeface="华文中宋" panose="02010600040101010101" pitchFamily="2" charset="-122"/>
                  <a:ea typeface="华文中宋" panose="02010600040101010101" pitchFamily="2" charset="-122"/>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606996" y="3824917"/>
                <a:ext cx="10583726" cy="1134926"/>
              </a:xfrm>
              <a:prstGeom prst="rect">
                <a:avLst/>
              </a:prstGeom>
              <a:blipFill>
                <a:blip r:embed="rId4"/>
                <a:stretch>
                  <a:fillRect l="-173" b="-11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 Box 7"/>
              <p:cNvSpPr txBox="1">
                <a:spLocks noChangeArrowheads="1"/>
              </p:cNvSpPr>
              <p:nvPr/>
            </p:nvSpPr>
            <p:spPr bwMode="auto">
              <a:xfrm>
                <a:off x="606996" y="5287191"/>
                <a:ext cx="7200800"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50000"/>
                  </a:spcBef>
                  <a:buNone/>
                  <a:defRPr/>
                </a:pPr>
                <a:r>
                  <a:rPr lang="en-US" altLang="zh-CN" sz="2100" b="1" dirty="0">
                    <a:solidFill>
                      <a:srgbClr val="FFCF01"/>
                    </a:solidFill>
                    <a:latin typeface="Times New Roman" panose="02020603050405020304" pitchFamily="18" charset="0"/>
                  </a:rPr>
                  <a:t>  </a:t>
                </a:r>
                <a:r>
                  <a:rPr lang="en-US" altLang="zh-CN" sz="2400" b="1" dirty="0">
                    <a:solidFill>
                      <a:srgbClr val="FF0000"/>
                    </a:solidFill>
                    <a:latin typeface="华文中宋" panose="02010600040101010101" pitchFamily="2" charset="-122"/>
                    <a:ea typeface="华文中宋" panose="02010600040101010101" pitchFamily="2" charset="-122"/>
                  </a:rPr>
                  <a:t>Remark: </a:t>
                </a:r>
                <a14:m>
                  <m:oMath xmlns:m="http://schemas.openxmlformats.org/officeDocument/2006/math">
                    <m:r>
                      <a:rPr lang="en-US" altLang="zh-CN" sz="2400" i="1">
                        <a:solidFill>
                          <a:srgbClr val="000000"/>
                        </a:solidFill>
                        <a:latin typeface="Cambria Math" panose="02040503050406030204" pitchFamily="18" charset="0"/>
                      </a:rPr>
                      <m:t>𝑁</m:t>
                    </m:r>
                    <m:r>
                      <a:rPr lang="en-US" altLang="zh-CN"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𝒜</m:t>
                    </m:r>
                    <m:r>
                      <a:rPr lang="en-US" altLang="zh-CN" sz="2400" i="1">
                        <a:solidFill>
                          <a:srgbClr val="000000"/>
                        </a:solidFill>
                        <a:latin typeface="Cambria Math" panose="02040503050406030204" pitchFamily="18" charset="0"/>
                      </a:rPr>
                      <m:t>)</m:t>
                    </m:r>
                  </m:oMath>
                </a14:m>
                <a:r>
                  <a:rPr lang="zh-CN" altLang="en-US" sz="2400" dirty="0">
                    <a:solidFill>
                      <a:srgbClr val="000000"/>
                    </a:solidFill>
                    <a:latin typeface="华文中宋" panose="02010600040101010101" pitchFamily="2" charset="-122"/>
                    <a:ea typeface="华文中宋" panose="02010600040101010101" pitchFamily="2" charset="-122"/>
                  </a:rPr>
                  <a:t>是</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𝑉</m:t>
                    </m:r>
                    <m:r>
                      <a:rPr lang="en-US" altLang="zh-CN" sz="2400" i="1" baseline="-25000" dirty="0">
                        <a:solidFill>
                          <a:srgbClr val="000000"/>
                        </a:solidFill>
                        <a:latin typeface="Cambria Math" panose="02040503050406030204" pitchFamily="18" charset="0"/>
                        <a:ea typeface="华文中宋" panose="02010600040101010101" pitchFamily="2" charset="-122"/>
                      </a:rPr>
                      <m:t>1</m:t>
                    </m:r>
                  </m:oMath>
                </a14:m>
                <a:r>
                  <a:rPr lang="zh-CN" altLang="en-US" sz="2400" dirty="0">
                    <a:solidFill>
                      <a:srgbClr val="000000"/>
                    </a:solidFill>
                    <a:latin typeface="华文中宋" panose="02010600040101010101" pitchFamily="2" charset="-122"/>
                    <a:ea typeface="华文中宋" panose="02010600040101010101" pitchFamily="2" charset="-122"/>
                  </a:rPr>
                  <a:t>的子空间</a:t>
                </a:r>
                <a:r>
                  <a:rPr lang="en-US" altLang="zh-CN" sz="2400" dirty="0">
                    <a:solidFill>
                      <a:srgbClr val="000000"/>
                    </a:solidFill>
                    <a:latin typeface="华文中宋" panose="02010600040101010101" pitchFamily="2" charset="-122"/>
                    <a:ea typeface="华文中宋" panose="02010600040101010101" pitchFamily="2" charset="-122"/>
                  </a:rPr>
                  <a:t>; </a:t>
                </a:r>
                <a14:m>
                  <m:oMath xmlns:m="http://schemas.openxmlformats.org/officeDocument/2006/math">
                    <m:r>
                      <a:rPr lang="en-US" altLang="zh-CN" sz="2400" i="1">
                        <a:solidFill>
                          <a:srgbClr val="000000"/>
                        </a:solidFill>
                        <a:latin typeface="Cambria Math" panose="02040503050406030204" pitchFamily="18" charset="0"/>
                      </a:rPr>
                      <m:t>𝑅</m:t>
                    </m:r>
                    <m:r>
                      <a:rPr lang="en-US" altLang="zh-CN"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𝒜</m:t>
                    </m:r>
                    <m:r>
                      <a:rPr lang="en-US" altLang="zh-CN" sz="2400" i="1">
                        <a:solidFill>
                          <a:srgbClr val="000000"/>
                        </a:solidFill>
                        <a:latin typeface="Cambria Math" panose="02040503050406030204" pitchFamily="18" charset="0"/>
                      </a:rPr>
                      <m:t>)</m:t>
                    </m:r>
                  </m:oMath>
                </a14:m>
                <a:r>
                  <a:rPr lang="zh-CN" altLang="en-US" sz="2400" dirty="0">
                    <a:solidFill>
                      <a:srgbClr val="000000"/>
                    </a:solidFill>
                    <a:latin typeface="华文中宋" panose="02010600040101010101" pitchFamily="2" charset="-122"/>
                    <a:ea typeface="华文中宋" panose="02010600040101010101" pitchFamily="2" charset="-122"/>
                  </a:rPr>
                  <a:t>是</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𝑉</m:t>
                    </m:r>
                    <m:r>
                      <a:rPr lang="en-US" altLang="zh-CN" sz="2400" i="1" baseline="-25000" dirty="0">
                        <a:solidFill>
                          <a:srgbClr val="000000"/>
                        </a:solidFill>
                        <a:latin typeface="Cambria Math" panose="02040503050406030204" pitchFamily="18" charset="0"/>
                        <a:ea typeface="华文中宋" panose="02010600040101010101" pitchFamily="2" charset="-122"/>
                      </a:rPr>
                      <m:t>2</m:t>
                    </m:r>
                  </m:oMath>
                </a14:m>
                <a:r>
                  <a:rPr lang="zh-CN" altLang="en-US" sz="2400" dirty="0">
                    <a:solidFill>
                      <a:srgbClr val="000000"/>
                    </a:solidFill>
                    <a:latin typeface="华文中宋" panose="02010600040101010101" pitchFamily="2" charset="-122"/>
                    <a:ea typeface="华文中宋" panose="02010600040101010101" pitchFamily="2" charset="-122"/>
                  </a:rPr>
                  <a:t>的子空间。</a:t>
                </a:r>
              </a:p>
            </p:txBody>
          </p:sp>
        </mc:Choice>
        <mc:Fallback xmlns="">
          <p:sp>
            <p:nvSpPr>
              <p:cNvPr id="7" name="Text Box 7"/>
              <p:cNvSpPr txBox="1">
                <a:spLocks noRot="1" noChangeAspect="1" noMove="1" noResize="1" noEditPoints="1" noAdjustHandles="1" noChangeArrowheads="1" noChangeShapeType="1" noTextEdit="1"/>
              </p:cNvSpPr>
              <p:nvPr/>
            </p:nvSpPr>
            <p:spPr bwMode="auto">
              <a:xfrm>
                <a:off x="606996" y="5287191"/>
                <a:ext cx="7200800" cy="461665"/>
              </a:xfrm>
              <a:prstGeom prst="rect">
                <a:avLst/>
              </a:prstGeom>
              <a:blipFill>
                <a:blip r:embed="rId5"/>
                <a:stretch>
                  <a:fillRect t="-10526" r="-5504" b="-2894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8" name="Rectangle 6"/>
          <p:cNvSpPr>
            <a:spLocks noChangeArrowheads="1"/>
          </p:cNvSpPr>
          <p:nvPr/>
        </p:nvSpPr>
        <p:spPr bwMode="auto">
          <a:xfrm>
            <a:off x="1687474" y="600890"/>
            <a:ext cx="4103737" cy="461665"/>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400" b="1" dirty="0">
                <a:solidFill>
                  <a:srgbClr val="3333CC"/>
                </a:solidFill>
                <a:effectLst>
                  <a:outerShdw blurRad="38100" dist="38100" dir="2700000" algn="tl">
                    <a:srgbClr val="000000"/>
                  </a:outerShdw>
                </a:effectLst>
                <a:latin typeface="Calibri" panose="020F0502020204030204" pitchFamily="34" charset="0"/>
                <a:ea typeface="宋体"/>
              </a:rPr>
              <a:t>1.5.2   </a:t>
            </a:r>
            <a:r>
              <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rPr>
              <a:t>线性映射的核</a:t>
            </a:r>
          </a:p>
        </p:txBody>
      </p:sp>
    </p:spTree>
    <p:extLst>
      <p:ext uri="{BB962C8B-B14F-4D97-AF65-F5344CB8AC3E}">
        <p14:creationId xmlns:p14="http://schemas.microsoft.com/office/powerpoint/2010/main" val="231855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771528" y="2536531"/>
            <a:ext cx="3352800" cy="333375"/>
            <a:chOff x="2933700" y="3724275"/>
            <a:chExt cx="3352800" cy="333375"/>
          </a:xfrm>
        </p:grpSpPr>
        <p:graphicFrame>
          <p:nvGraphicFramePr>
            <p:cNvPr id="46085" name="Object 5"/>
            <p:cNvGraphicFramePr>
              <a:graphicFrameLocks noChangeAspect="1"/>
            </p:cNvGraphicFramePr>
            <p:nvPr>
              <p:extLst>
                <p:ext uri="{D42A27DB-BD31-4B8C-83A1-F6EECF244321}">
                  <p14:modId xmlns:p14="http://schemas.microsoft.com/office/powerpoint/2010/main" val="2064605356"/>
                </p:ext>
              </p:extLst>
            </p:nvPr>
          </p:nvGraphicFramePr>
          <p:xfrm>
            <a:off x="2933700" y="3752850"/>
            <a:ext cx="333375" cy="295275"/>
          </p:xfrm>
          <a:graphic>
            <a:graphicData uri="http://schemas.openxmlformats.org/presentationml/2006/ole">
              <mc:AlternateContent xmlns:mc="http://schemas.openxmlformats.org/markup-compatibility/2006">
                <mc:Choice xmlns:v="urn:schemas-microsoft-com:vml" Requires="v">
                  <p:oleObj spid="_x0000_s3074" name="Equation" r:id="rId3" imgW="444307" imgH="393529" progId="Equation.3">
                    <p:embed/>
                  </p:oleObj>
                </mc:Choice>
                <mc:Fallback>
                  <p:oleObj name="Equation" r:id="rId3" imgW="444307" imgH="393529"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3700" y="3752850"/>
                          <a:ext cx="333375" cy="29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46086" name="Object 6"/>
            <p:cNvGraphicFramePr>
              <a:graphicFrameLocks noChangeAspect="1"/>
            </p:cNvGraphicFramePr>
            <p:nvPr>
              <p:extLst>
                <p:ext uri="{D42A27DB-BD31-4B8C-83A1-F6EECF244321}">
                  <p14:modId xmlns:p14="http://schemas.microsoft.com/office/powerpoint/2010/main" val="2376067734"/>
                </p:ext>
              </p:extLst>
            </p:nvPr>
          </p:nvGraphicFramePr>
          <p:xfrm>
            <a:off x="3309937" y="3724275"/>
            <a:ext cx="2085975" cy="314325"/>
          </p:xfrm>
          <a:graphic>
            <a:graphicData uri="http://schemas.openxmlformats.org/presentationml/2006/ole">
              <mc:AlternateContent xmlns:mc="http://schemas.openxmlformats.org/markup-compatibility/2006">
                <mc:Choice xmlns:v="urn:schemas-microsoft-com:vml" Requires="v">
                  <p:oleObj spid="_x0000_s3075" name="Equation" r:id="rId5" imgW="2781300" imgH="419100" progId="Equation.3">
                    <p:embed/>
                  </p:oleObj>
                </mc:Choice>
                <mc:Fallback>
                  <p:oleObj name="Equation" r:id="rId5" imgW="2781300" imgH="4191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09937" y="3724275"/>
                          <a:ext cx="2085975" cy="314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46087" name="Object 7"/>
            <p:cNvGraphicFramePr>
              <a:graphicFrameLocks noChangeAspect="1"/>
            </p:cNvGraphicFramePr>
            <p:nvPr>
              <p:extLst>
                <p:ext uri="{D42A27DB-BD31-4B8C-83A1-F6EECF244321}">
                  <p14:modId xmlns:p14="http://schemas.microsoft.com/office/powerpoint/2010/main" val="205085171"/>
                </p:ext>
              </p:extLst>
            </p:nvPr>
          </p:nvGraphicFramePr>
          <p:xfrm>
            <a:off x="5438775" y="3724275"/>
            <a:ext cx="847725" cy="333375"/>
          </p:xfrm>
          <a:graphic>
            <a:graphicData uri="http://schemas.openxmlformats.org/presentationml/2006/ole">
              <mc:AlternateContent xmlns:mc="http://schemas.openxmlformats.org/markup-compatibility/2006">
                <mc:Choice xmlns:v="urn:schemas-microsoft-com:vml" Requires="v">
                  <p:oleObj spid="_x0000_s3076" name="Equation" r:id="rId7" imgW="1129810" imgH="444307" progId="Equation.3">
                    <p:embed/>
                  </p:oleObj>
                </mc:Choice>
                <mc:Fallback>
                  <p:oleObj name="Equation" r:id="rId7" imgW="1129810" imgH="444307"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38775" y="3724275"/>
                          <a:ext cx="847725" cy="333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graphicFrame>
        <p:nvGraphicFramePr>
          <p:cNvPr id="46088" name="Object 8"/>
          <p:cNvGraphicFramePr>
            <a:graphicFrameLocks noChangeAspect="1"/>
          </p:cNvGraphicFramePr>
          <p:nvPr>
            <p:extLst>
              <p:ext uri="{D42A27DB-BD31-4B8C-83A1-F6EECF244321}">
                <p14:modId xmlns:p14="http://schemas.microsoft.com/office/powerpoint/2010/main" val="207144283"/>
              </p:ext>
            </p:extLst>
          </p:nvPr>
        </p:nvGraphicFramePr>
        <p:xfrm>
          <a:off x="960387" y="3240420"/>
          <a:ext cx="2811141" cy="409721"/>
        </p:xfrm>
        <a:graphic>
          <a:graphicData uri="http://schemas.openxmlformats.org/presentationml/2006/ole">
            <mc:AlternateContent xmlns:mc="http://schemas.openxmlformats.org/markup-compatibility/2006">
              <mc:Choice xmlns:v="urn:schemas-microsoft-com:vml" Requires="v">
                <p:oleObj spid="_x0000_s3077" name="Equation" r:id="rId9" imgW="3136900" imgH="457200" progId="Equation.3">
                  <p:embed/>
                </p:oleObj>
              </mc:Choice>
              <mc:Fallback>
                <p:oleObj name="Equation" r:id="rId9" imgW="3136900" imgH="457200"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0387" y="3240420"/>
                        <a:ext cx="2811141" cy="409721"/>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2" name="文本框 1"/>
              <p:cNvSpPr txBox="1"/>
              <p:nvPr/>
            </p:nvSpPr>
            <p:spPr>
              <a:xfrm>
                <a:off x="695400" y="1345863"/>
                <a:ext cx="10887000" cy="1037976"/>
              </a:xfrm>
              <a:prstGeom prst="rect">
                <a:avLst/>
              </a:prstGeom>
              <a:noFill/>
            </p:spPr>
            <p:txBody>
              <a:bodyPr wrap="square" rtlCol="0">
                <a:spAutoFit/>
              </a:bodyPr>
              <a:lstStyle/>
              <a:p>
                <a:pPr>
                  <a:lnSpc>
                    <a:spcPct val="135000"/>
                  </a:lnSpc>
                </a:pPr>
                <a:r>
                  <a:rPr lang="zh-CN" altLang="en-US" sz="2400" dirty="0">
                    <a:solidFill>
                      <a:srgbClr val="0000FF"/>
                    </a:solidFill>
                    <a:latin typeface="华文中宋" panose="02010600040101010101" pitchFamily="2" charset="-122"/>
                    <a:ea typeface="华文中宋" panose="02010600040101010101" pitchFamily="2" charset="-122"/>
                  </a:rPr>
                  <a:t>例</a:t>
                </a:r>
                <a:r>
                  <a:rPr lang="en-US" altLang="zh-CN" sz="2400" dirty="0">
                    <a:solidFill>
                      <a:srgbClr val="0000FF"/>
                    </a:solidFill>
                    <a:latin typeface="华文中宋" panose="02010600040101010101" pitchFamily="2" charset="-122"/>
                    <a:ea typeface="华文中宋" panose="02010600040101010101" pitchFamily="2" charset="-122"/>
                  </a:rPr>
                  <a:t>6.</a:t>
                </a:r>
                <a:r>
                  <a:rPr lang="en-US" altLang="zh-CN" sz="2400" dirty="0">
                    <a:latin typeface="华文中宋" panose="02010600040101010101" pitchFamily="2" charset="-122"/>
                    <a:ea typeface="华文中宋" panose="02010600040101010101" pitchFamily="2" charset="-122"/>
                  </a:rPr>
                  <a:t> </a:t>
                </a:r>
                <a14:m>
                  <m:oMath xmlns:m="http://schemas.openxmlformats.org/officeDocument/2006/math">
                    <m:r>
                      <a:rPr lang="en-US" altLang="zh-CN" sz="2400" i="1" dirty="0" smtClean="0">
                        <a:solidFill>
                          <a:srgbClr val="FF0000"/>
                        </a:solidFill>
                        <a:latin typeface="Cambria Math" panose="02040503050406030204" pitchFamily="18" charset="0"/>
                        <a:ea typeface="华文中宋" panose="02010600040101010101" pitchFamily="2" charset="-122"/>
                      </a:rPr>
                      <m:t>𝑛</m:t>
                    </m:r>
                  </m:oMath>
                </a14:m>
                <a:r>
                  <a:rPr lang="zh-CN" altLang="en-US" sz="2400" dirty="0">
                    <a:solidFill>
                      <a:srgbClr val="FF0000"/>
                    </a:solidFill>
                    <a:latin typeface="华文中宋" panose="02010600040101010101" pitchFamily="2" charset="-122"/>
                    <a:ea typeface="华文中宋" panose="02010600040101010101" pitchFamily="2" charset="-122"/>
                  </a:rPr>
                  <a:t>次多项式的全体</a:t>
                </a:r>
                <a14:m>
                  <m:oMath xmlns:m="http://schemas.openxmlformats.org/officeDocument/2006/math">
                    <m:r>
                      <a:rPr lang="en-US" altLang="zh-CN" sz="2400" i="1">
                        <a:solidFill>
                          <a:srgbClr val="FF0000"/>
                        </a:solidFill>
                        <a:latin typeface="Cambria Math" panose="02040503050406030204" pitchFamily="18" charset="0"/>
                        <a:ea typeface="华文中宋" panose="02010600040101010101" pitchFamily="2" charset="-122"/>
                      </a:rPr>
                      <m:t>𝑄</m:t>
                    </m:r>
                    <m:sSub>
                      <m:sSubPr>
                        <m:ctrlPr>
                          <a:rPr lang="en-US" altLang="zh-CN" sz="2400" i="1">
                            <a:solidFill>
                              <a:srgbClr val="FF0000"/>
                            </a:solidFill>
                            <a:latin typeface="Cambria Math" panose="02040503050406030204" pitchFamily="18" charset="0"/>
                            <a:ea typeface="华文中宋" panose="02010600040101010101" pitchFamily="2" charset="-122"/>
                          </a:rPr>
                        </m:ctrlPr>
                      </m:sSubPr>
                      <m:e>
                        <m:d>
                          <m:dPr>
                            <m:begChr m:val="["/>
                            <m:endChr m:val="]"/>
                            <m:ctrlPr>
                              <a:rPr lang="en-US" altLang="zh-CN" sz="2400" i="1">
                                <a:solidFill>
                                  <a:srgbClr val="FF0000"/>
                                </a:solidFill>
                                <a:latin typeface="Cambria Math" panose="02040503050406030204" pitchFamily="18" charset="0"/>
                                <a:ea typeface="华文中宋" panose="02010600040101010101" pitchFamily="2" charset="-122"/>
                              </a:rPr>
                            </m:ctrlPr>
                          </m:dPr>
                          <m:e>
                            <m:r>
                              <a:rPr lang="en-US" altLang="zh-CN" sz="2400" i="1">
                                <a:solidFill>
                                  <a:srgbClr val="FF0000"/>
                                </a:solidFill>
                                <a:latin typeface="Cambria Math" panose="02040503050406030204" pitchFamily="18" charset="0"/>
                                <a:ea typeface="华文中宋" panose="02010600040101010101" pitchFamily="2" charset="-122"/>
                              </a:rPr>
                              <m:t>𝑥</m:t>
                            </m:r>
                          </m:e>
                        </m:d>
                      </m:e>
                      <m:sub>
                        <m:r>
                          <a:rPr lang="en-US" altLang="zh-CN" sz="2400" i="1">
                            <a:solidFill>
                              <a:srgbClr val="FF0000"/>
                            </a:solidFill>
                            <a:latin typeface="Cambria Math" panose="02040503050406030204" pitchFamily="18" charset="0"/>
                            <a:ea typeface="华文中宋" panose="02010600040101010101" pitchFamily="2" charset="-122"/>
                          </a:rPr>
                          <m:t>𝑛</m:t>
                        </m:r>
                      </m:sub>
                    </m:sSub>
                    <m:r>
                      <a:rPr lang="en-US" altLang="zh-CN" sz="2400" i="1">
                        <a:solidFill>
                          <a:srgbClr val="FF0000"/>
                        </a:solidFill>
                        <a:latin typeface="Cambria Math" panose="02040503050406030204" pitchFamily="18" charset="0"/>
                        <a:ea typeface="华文中宋" panose="02010600040101010101" pitchFamily="2" charset="-122"/>
                      </a:rPr>
                      <m:t>=</m:t>
                    </m:r>
                    <m:d>
                      <m:dPr>
                        <m:begChr m:val="{"/>
                        <m:endChr m:val="|"/>
                        <m:ctrlPr>
                          <a:rPr lang="en-US" altLang="zh-CN" sz="2400" i="1">
                            <a:solidFill>
                              <a:srgbClr val="FF0000"/>
                            </a:solidFill>
                            <a:latin typeface="Cambria Math" panose="02040503050406030204" pitchFamily="18" charset="0"/>
                            <a:ea typeface="华文中宋" panose="02010600040101010101" pitchFamily="2" charset="-122"/>
                          </a:rPr>
                        </m:ctrlPr>
                      </m:dPr>
                      <m:e>
                        <m:r>
                          <a:rPr lang="en-US" altLang="zh-CN" sz="2400" i="1">
                            <a:solidFill>
                              <a:srgbClr val="FF0000"/>
                            </a:solidFill>
                            <a:latin typeface="Cambria Math" panose="02040503050406030204" pitchFamily="18" charset="0"/>
                            <a:ea typeface="华文中宋" panose="02010600040101010101" pitchFamily="2" charset="-122"/>
                          </a:rPr>
                          <m:t>𝑞</m:t>
                        </m:r>
                        <m:d>
                          <m:dPr>
                            <m:ctrlPr>
                              <a:rPr lang="en-US" altLang="zh-CN" sz="2400" i="1">
                                <a:solidFill>
                                  <a:srgbClr val="FF0000"/>
                                </a:solidFill>
                                <a:latin typeface="Cambria Math" panose="02040503050406030204" pitchFamily="18" charset="0"/>
                                <a:ea typeface="华文中宋" panose="02010600040101010101" pitchFamily="2" charset="-122"/>
                              </a:rPr>
                            </m:ctrlPr>
                          </m:dPr>
                          <m:e>
                            <m:r>
                              <a:rPr lang="en-US" altLang="zh-CN" sz="2400" i="1">
                                <a:solidFill>
                                  <a:srgbClr val="FF0000"/>
                                </a:solidFill>
                                <a:latin typeface="Cambria Math" panose="02040503050406030204" pitchFamily="18" charset="0"/>
                                <a:ea typeface="华文中宋" panose="02010600040101010101" pitchFamily="2" charset="-122"/>
                              </a:rPr>
                              <m:t>𝑥</m:t>
                            </m:r>
                          </m:e>
                        </m:d>
                        <m:r>
                          <a:rPr lang="en-US" altLang="zh-CN" sz="2400" i="1">
                            <a:solidFill>
                              <a:srgbClr val="FF0000"/>
                            </a:solidFill>
                            <a:latin typeface="Cambria Math" panose="02040503050406030204" pitchFamily="18" charset="0"/>
                            <a:ea typeface="华文中宋" panose="02010600040101010101" pitchFamily="2" charset="-122"/>
                          </a:rPr>
                          <m:t>=</m:t>
                        </m:r>
                        <m:sSub>
                          <m:sSubPr>
                            <m:ctrlPr>
                              <a:rPr lang="en-US" altLang="zh-CN" sz="2400" i="1">
                                <a:solidFill>
                                  <a:srgbClr val="FF0000"/>
                                </a:solidFill>
                                <a:latin typeface="Cambria Math" panose="02040503050406030204" pitchFamily="18" charset="0"/>
                                <a:ea typeface="华文中宋" panose="02010600040101010101" pitchFamily="2" charset="-122"/>
                              </a:rPr>
                            </m:ctrlPr>
                          </m:sSubPr>
                          <m:e>
                            <m:r>
                              <a:rPr lang="en-US" altLang="zh-CN" sz="2400" i="1">
                                <a:solidFill>
                                  <a:srgbClr val="FF0000"/>
                                </a:solidFill>
                                <a:latin typeface="Cambria Math" panose="02040503050406030204" pitchFamily="18" charset="0"/>
                                <a:ea typeface="华文中宋" panose="02010600040101010101" pitchFamily="2" charset="-122"/>
                              </a:rPr>
                              <m:t>𝑎</m:t>
                            </m:r>
                          </m:e>
                          <m:sub>
                            <m:r>
                              <a:rPr lang="en-US" altLang="zh-CN" sz="2400" i="1">
                                <a:solidFill>
                                  <a:srgbClr val="FF0000"/>
                                </a:solidFill>
                                <a:latin typeface="Cambria Math" panose="02040503050406030204" pitchFamily="18" charset="0"/>
                                <a:ea typeface="华文中宋" panose="02010600040101010101" pitchFamily="2" charset="-122"/>
                              </a:rPr>
                              <m:t>𝑛</m:t>
                            </m:r>
                          </m:sub>
                        </m:sSub>
                        <m:sSup>
                          <m:sSupPr>
                            <m:ctrlPr>
                              <a:rPr lang="en-US" altLang="zh-CN" sz="2400" i="1">
                                <a:solidFill>
                                  <a:srgbClr val="FF0000"/>
                                </a:solidFill>
                                <a:latin typeface="Cambria Math" panose="02040503050406030204" pitchFamily="18" charset="0"/>
                                <a:ea typeface="华文中宋" panose="02010600040101010101" pitchFamily="2" charset="-122"/>
                              </a:rPr>
                            </m:ctrlPr>
                          </m:sSupPr>
                          <m:e>
                            <m:r>
                              <a:rPr lang="en-US" altLang="zh-CN" sz="2400" i="1">
                                <a:solidFill>
                                  <a:srgbClr val="FF0000"/>
                                </a:solidFill>
                                <a:latin typeface="Cambria Math" panose="02040503050406030204" pitchFamily="18" charset="0"/>
                                <a:ea typeface="华文中宋" panose="02010600040101010101" pitchFamily="2" charset="-122"/>
                              </a:rPr>
                              <m:t>𝑥</m:t>
                            </m:r>
                          </m:e>
                          <m:sup>
                            <m:r>
                              <a:rPr lang="en-US" altLang="zh-CN" sz="2400" i="1">
                                <a:solidFill>
                                  <a:srgbClr val="FF0000"/>
                                </a:solidFill>
                                <a:latin typeface="Cambria Math" panose="02040503050406030204" pitchFamily="18" charset="0"/>
                                <a:ea typeface="华文中宋" panose="02010600040101010101" pitchFamily="2" charset="-122"/>
                              </a:rPr>
                              <m:t>𝑛</m:t>
                            </m:r>
                          </m:sup>
                        </m:sSup>
                        <m:r>
                          <a:rPr lang="en-US" altLang="zh-CN" sz="2400" i="1">
                            <a:solidFill>
                              <a:srgbClr val="FF0000"/>
                            </a:solidFill>
                            <a:latin typeface="Cambria Math" panose="02040503050406030204" pitchFamily="18" charset="0"/>
                            <a:ea typeface="华文中宋" panose="02010600040101010101" pitchFamily="2" charset="-122"/>
                          </a:rPr>
                          <m:t>+⋯+</m:t>
                        </m:r>
                        <m:sSub>
                          <m:sSubPr>
                            <m:ctrlPr>
                              <a:rPr lang="en-US" altLang="zh-CN" sz="2400" i="1">
                                <a:solidFill>
                                  <a:srgbClr val="FF0000"/>
                                </a:solidFill>
                                <a:latin typeface="Cambria Math" panose="02040503050406030204" pitchFamily="18" charset="0"/>
                                <a:ea typeface="华文中宋" panose="02010600040101010101" pitchFamily="2" charset="-122"/>
                              </a:rPr>
                            </m:ctrlPr>
                          </m:sSubPr>
                          <m:e>
                            <m:r>
                              <a:rPr lang="en-US" altLang="zh-CN" sz="2400" i="1">
                                <a:solidFill>
                                  <a:srgbClr val="FF0000"/>
                                </a:solidFill>
                                <a:latin typeface="Cambria Math" panose="02040503050406030204" pitchFamily="18" charset="0"/>
                                <a:ea typeface="华文中宋" panose="02010600040101010101" pitchFamily="2" charset="-122"/>
                              </a:rPr>
                              <m:t>𝑎</m:t>
                            </m:r>
                          </m:e>
                          <m:sub>
                            <m:r>
                              <a:rPr lang="en-US" altLang="zh-CN" sz="2400" i="1">
                                <a:solidFill>
                                  <a:srgbClr val="FF0000"/>
                                </a:solidFill>
                                <a:latin typeface="Cambria Math" panose="02040503050406030204" pitchFamily="18" charset="0"/>
                                <a:ea typeface="华文中宋" panose="02010600040101010101" pitchFamily="2" charset="-122"/>
                              </a:rPr>
                              <m:t>1</m:t>
                            </m:r>
                          </m:sub>
                        </m:sSub>
                        <m:r>
                          <a:rPr lang="en-US" altLang="zh-CN" sz="2400" i="1">
                            <a:solidFill>
                              <a:srgbClr val="FF0000"/>
                            </a:solidFill>
                            <a:latin typeface="Cambria Math" panose="02040503050406030204" pitchFamily="18" charset="0"/>
                            <a:ea typeface="华文中宋" panose="02010600040101010101" pitchFamily="2" charset="-122"/>
                          </a:rPr>
                          <m:t>𝑥</m:t>
                        </m:r>
                        <m:r>
                          <a:rPr lang="en-US" altLang="zh-CN" sz="2400" i="1">
                            <a:solidFill>
                              <a:srgbClr val="FF0000"/>
                            </a:solidFill>
                            <a:latin typeface="Cambria Math" panose="02040503050406030204" pitchFamily="18" charset="0"/>
                            <a:ea typeface="华文中宋" panose="02010600040101010101" pitchFamily="2" charset="-122"/>
                          </a:rPr>
                          <m:t>+</m:t>
                        </m:r>
                        <m:sSub>
                          <m:sSubPr>
                            <m:ctrlPr>
                              <a:rPr lang="en-US" altLang="zh-CN" sz="2400" i="1">
                                <a:solidFill>
                                  <a:srgbClr val="FF0000"/>
                                </a:solidFill>
                                <a:latin typeface="Cambria Math" panose="02040503050406030204" pitchFamily="18" charset="0"/>
                                <a:ea typeface="华文中宋" panose="02010600040101010101" pitchFamily="2" charset="-122"/>
                              </a:rPr>
                            </m:ctrlPr>
                          </m:sSubPr>
                          <m:e>
                            <m:r>
                              <a:rPr lang="en-US" altLang="zh-CN" sz="2400" i="1">
                                <a:solidFill>
                                  <a:srgbClr val="FF0000"/>
                                </a:solidFill>
                                <a:latin typeface="Cambria Math" panose="02040503050406030204" pitchFamily="18" charset="0"/>
                                <a:ea typeface="华文中宋" panose="02010600040101010101" pitchFamily="2" charset="-122"/>
                              </a:rPr>
                              <m:t>𝑎</m:t>
                            </m:r>
                          </m:e>
                          <m:sub>
                            <m:r>
                              <a:rPr lang="en-US" altLang="zh-CN" sz="2400" i="1">
                                <a:solidFill>
                                  <a:srgbClr val="FF0000"/>
                                </a:solidFill>
                                <a:latin typeface="Cambria Math" panose="02040503050406030204" pitchFamily="18" charset="0"/>
                                <a:ea typeface="华文中宋" panose="02010600040101010101" pitchFamily="2" charset="-122"/>
                              </a:rPr>
                              <m:t>0</m:t>
                            </m:r>
                          </m:sub>
                        </m:sSub>
                      </m:e>
                    </m:d>
                    <m:r>
                      <a:rPr lang="en-US" altLang="zh-CN" sz="2400" i="1">
                        <a:solidFill>
                          <a:srgbClr val="FF0000"/>
                        </a:solidFill>
                        <a:latin typeface="Cambria Math" panose="02040503050406030204" pitchFamily="18" charset="0"/>
                        <a:ea typeface="华文中宋" panose="02010600040101010101" pitchFamily="2" charset="-122"/>
                      </a:rPr>
                      <m:t> </m:t>
                    </m:r>
                    <m:sSub>
                      <m:sSubPr>
                        <m:ctrlPr>
                          <a:rPr lang="en-US" altLang="zh-CN" sz="2400" i="1">
                            <a:solidFill>
                              <a:srgbClr val="FF0000"/>
                            </a:solidFill>
                            <a:latin typeface="Cambria Math" panose="02040503050406030204" pitchFamily="18" charset="0"/>
                            <a:ea typeface="华文中宋" panose="02010600040101010101" pitchFamily="2" charset="-122"/>
                          </a:rPr>
                        </m:ctrlPr>
                      </m:sSubPr>
                      <m:e>
                        <m:r>
                          <a:rPr lang="en-US" altLang="zh-CN" sz="2400" i="1">
                            <a:solidFill>
                              <a:srgbClr val="FF0000"/>
                            </a:solidFill>
                            <a:latin typeface="Cambria Math" panose="02040503050406030204" pitchFamily="18" charset="0"/>
                            <a:ea typeface="华文中宋" panose="02010600040101010101" pitchFamily="2" charset="-122"/>
                          </a:rPr>
                          <m:t>𝑎</m:t>
                        </m:r>
                      </m:e>
                      <m:sub>
                        <m:r>
                          <a:rPr lang="en-US" altLang="zh-CN" sz="2400" i="1">
                            <a:solidFill>
                              <a:srgbClr val="FF0000"/>
                            </a:solidFill>
                            <a:latin typeface="Cambria Math" panose="02040503050406030204" pitchFamily="18" charset="0"/>
                            <a:ea typeface="华文中宋" panose="02010600040101010101" pitchFamily="2" charset="-122"/>
                          </a:rPr>
                          <m:t>𝑛</m:t>
                        </m:r>
                      </m:sub>
                    </m:sSub>
                    <m:r>
                      <a:rPr lang="en-US" altLang="zh-CN" sz="2400" i="1">
                        <a:solidFill>
                          <a:srgbClr val="FF0000"/>
                        </a:solidFill>
                        <a:latin typeface="Cambria Math" panose="02040503050406030204" pitchFamily="18" charset="0"/>
                        <a:ea typeface="华文中宋" panose="02010600040101010101" pitchFamily="2" charset="-122"/>
                      </a:rPr>
                      <m:t>,⋯,</m:t>
                    </m:r>
                    <m:sSub>
                      <m:sSubPr>
                        <m:ctrlPr>
                          <a:rPr lang="en-US" altLang="zh-CN" sz="2400" i="1">
                            <a:solidFill>
                              <a:srgbClr val="FF0000"/>
                            </a:solidFill>
                            <a:latin typeface="Cambria Math" panose="02040503050406030204" pitchFamily="18" charset="0"/>
                            <a:ea typeface="华文中宋" panose="02010600040101010101" pitchFamily="2" charset="-122"/>
                          </a:rPr>
                        </m:ctrlPr>
                      </m:sSubPr>
                      <m:e>
                        <m:r>
                          <a:rPr lang="en-US" altLang="zh-CN" sz="2400" i="1">
                            <a:solidFill>
                              <a:srgbClr val="FF0000"/>
                            </a:solidFill>
                            <a:latin typeface="Cambria Math" panose="02040503050406030204" pitchFamily="18" charset="0"/>
                            <a:ea typeface="华文中宋" panose="02010600040101010101" pitchFamily="2" charset="-122"/>
                          </a:rPr>
                          <m:t>𝑎</m:t>
                        </m:r>
                      </m:e>
                      <m:sub>
                        <m:r>
                          <a:rPr lang="en-US" altLang="zh-CN" sz="2400" i="1">
                            <a:solidFill>
                              <a:srgbClr val="FF0000"/>
                            </a:solidFill>
                            <a:latin typeface="Cambria Math" panose="02040503050406030204" pitchFamily="18" charset="0"/>
                            <a:ea typeface="华文中宋" panose="02010600040101010101" pitchFamily="2" charset="-122"/>
                          </a:rPr>
                          <m:t>1</m:t>
                        </m:r>
                      </m:sub>
                    </m:sSub>
                    <m:r>
                      <a:rPr lang="en-US" altLang="zh-CN" sz="2400" i="1">
                        <a:solidFill>
                          <a:srgbClr val="FF0000"/>
                        </a:solidFill>
                        <a:latin typeface="Cambria Math" panose="02040503050406030204" pitchFamily="18" charset="0"/>
                        <a:ea typeface="华文中宋" panose="02010600040101010101" pitchFamily="2" charset="-122"/>
                      </a:rPr>
                      <m:t>,</m:t>
                    </m:r>
                    <m:sSub>
                      <m:sSubPr>
                        <m:ctrlPr>
                          <a:rPr lang="en-US" altLang="zh-CN" sz="2400" i="1">
                            <a:solidFill>
                              <a:srgbClr val="FF0000"/>
                            </a:solidFill>
                            <a:latin typeface="Cambria Math" panose="02040503050406030204" pitchFamily="18" charset="0"/>
                            <a:ea typeface="华文中宋" panose="02010600040101010101" pitchFamily="2" charset="-122"/>
                          </a:rPr>
                        </m:ctrlPr>
                      </m:sSubPr>
                      <m:e>
                        <m:r>
                          <a:rPr lang="en-US" altLang="zh-CN" sz="2400" i="1">
                            <a:solidFill>
                              <a:srgbClr val="FF0000"/>
                            </a:solidFill>
                            <a:latin typeface="Cambria Math" panose="02040503050406030204" pitchFamily="18" charset="0"/>
                            <a:ea typeface="华文中宋" panose="02010600040101010101" pitchFamily="2" charset="-122"/>
                          </a:rPr>
                          <m:t>𝑎</m:t>
                        </m:r>
                      </m:e>
                      <m:sub>
                        <m:r>
                          <a:rPr lang="en-US" altLang="zh-CN" sz="2400" i="1">
                            <a:solidFill>
                              <a:srgbClr val="FF0000"/>
                            </a:solidFill>
                            <a:latin typeface="Cambria Math" panose="02040503050406030204" pitchFamily="18" charset="0"/>
                            <a:ea typeface="华文中宋" panose="02010600040101010101" pitchFamily="2" charset="-122"/>
                          </a:rPr>
                          <m:t>0</m:t>
                        </m:r>
                      </m:sub>
                    </m:sSub>
                    <m:r>
                      <a:rPr lang="en-US" altLang="zh-CN" sz="2400" i="1">
                        <a:solidFill>
                          <a:srgbClr val="FF0000"/>
                        </a:solidFill>
                        <a:latin typeface="Cambria Math" panose="02040503050406030204" pitchFamily="18" charset="0"/>
                        <a:ea typeface="华文中宋" panose="02010600040101010101" pitchFamily="2" charset="-122"/>
                      </a:rPr>
                      <m:t>∈</m:t>
                    </m:r>
                    <m:r>
                      <a:rPr lang="en-US" altLang="zh-CN" sz="2400" i="1">
                        <a:solidFill>
                          <a:srgbClr val="FF0000"/>
                        </a:solidFill>
                        <a:latin typeface="Cambria Math" panose="02040503050406030204" pitchFamily="18" charset="0"/>
                        <a:ea typeface="华文中宋" panose="02010600040101010101" pitchFamily="2" charset="-122"/>
                      </a:rPr>
                      <m:t>𝑅</m:t>
                    </m:r>
                    <m:r>
                      <a:rPr lang="en-US" altLang="zh-CN" sz="2400" i="1">
                        <a:solidFill>
                          <a:srgbClr val="FF0000"/>
                        </a:solidFill>
                        <a:latin typeface="Cambria Math" panose="02040503050406030204" pitchFamily="18" charset="0"/>
                        <a:ea typeface="华文中宋" panose="02010600040101010101" pitchFamily="2" charset="-122"/>
                      </a:rPr>
                      <m:t>,</m:t>
                    </m:r>
                    <m:r>
                      <a:rPr lang="zh-CN" altLang="en-US" sz="2400" i="1">
                        <a:solidFill>
                          <a:srgbClr val="FF0000"/>
                        </a:solidFill>
                        <a:latin typeface="Cambria Math" panose="02040503050406030204" pitchFamily="18" charset="0"/>
                        <a:ea typeface="华文中宋" panose="02010600040101010101" pitchFamily="2" charset="-122"/>
                      </a:rPr>
                      <m:t>且</m:t>
                    </m:r>
                    <m:sSub>
                      <m:sSubPr>
                        <m:ctrlPr>
                          <a:rPr lang="en-US" altLang="zh-CN" sz="2400" i="1">
                            <a:solidFill>
                              <a:srgbClr val="FF0000"/>
                            </a:solidFill>
                            <a:latin typeface="Cambria Math" panose="02040503050406030204" pitchFamily="18" charset="0"/>
                            <a:ea typeface="华文中宋" panose="02010600040101010101" pitchFamily="2" charset="-122"/>
                          </a:rPr>
                        </m:ctrlPr>
                      </m:sSubPr>
                      <m:e>
                        <m:r>
                          <a:rPr lang="en-US" altLang="zh-CN" sz="2400" i="1">
                            <a:solidFill>
                              <a:srgbClr val="FF0000"/>
                            </a:solidFill>
                            <a:latin typeface="Cambria Math" panose="02040503050406030204" pitchFamily="18" charset="0"/>
                            <a:ea typeface="华文中宋" panose="02010600040101010101" pitchFamily="2" charset="-122"/>
                          </a:rPr>
                          <m:t>𝑎</m:t>
                        </m:r>
                      </m:e>
                      <m:sub>
                        <m:r>
                          <a:rPr lang="en-US" altLang="zh-CN" sz="2400" i="1">
                            <a:solidFill>
                              <a:srgbClr val="FF0000"/>
                            </a:solidFill>
                            <a:latin typeface="Cambria Math" panose="02040503050406030204" pitchFamily="18" charset="0"/>
                            <a:ea typeface="华文中宋" panose="02010600040101010101" pitchFamily="2" charset="-122"/>
                          </a:rPr>
                          <m:t>𝑛</m:t>
                        </m:r>
                      </m:sub>
                    </m:sSub>
                    <m:r>
                      <a:rPr lang="en-US" altLang="zh-CN" sz="2400" i="1">
                        <a:solidFill>
                          <a:srgbClr val="FF0000"/>
                        </a:solidFill>
                        <a:latin typeface="Cambria Math" panose="02040503050406030204" pitchFamily="18" charset="0"/>
                        <a:ea typeface="华文中宋" panose="02010600040101010101" pitchFamily="2" charset="-122"/>
                      </a:rPr>
                      <m:t>≠0}</m:t>
                    </m:r>
                    <m:r>
                      <a:rPr lang="en-US" altLang="zh-CN" sz="2400" i="1">
                        <a:latin typeface="Cambria Math" panose="02040503050406030204" pitchFamily="18" charset="0"/>
                        <a:ea typeface="华文中宋" panose="02010600040101010101" pitchFamily="2" charset="-122"/>
                      </a:rPr>
                      <m:t>.</m:t>
                    </m:r>
                  </m:oMath>
                </a14:m>
                <a:r>
                  <a:rPr lang="zh-CN" altLang="en-US" sz="2400" dirty="0">
                    <a:latin typeface="华文中宋" panose="02010600040101010101" pitchFamily="2" charset="-122"/>
                    <a:ea typeface="华文中宋" panose="02010600040101010101" pitchFamily="2" charset="-122"/>
                  </a:rPr>
                  <a:t> 对于</a:t>
                </a:r>
                <a:r>
                  <a:rPr lang="zh-CN" altLang="en-US" sz="2400" dirty="0">
                    <a:solidFill>
                      <a:srgbClr val="FF0000"/>
                    </a:solidFill>
                    <a:latin typeface="华文中宋" panose="02010600040101010101" pitchFamily="2" charset="-122"/>
                    <a:ea typeface="华文中宋" panose="02010600040101010101" pitchFamily="2" charset="-122"/>
                  </a:rPr>
                  <a:t>通常的多项式加法和数乘运算</a:t>
                </a:r>
                <a:r>
                  <a:rPr lang="zh-CN" altLang="en-US" sz="2400" dirty="0">
                    <a:latin typeface="华文中宋" panose="02010600040101010101" pitchFamily="2" charset="-122"/>
                    <a:ea typeface="华文中宋" panose="02010600040101010101" pitchFamily="2" charset="-122"/>
                  </a:rPr>
                  <a:t>不构成向量空间。</a:t>
                </a:r>
              </a:p>
            </p:txBody>
          </p:sp>
        </mc:Choice>
        <mc:Fallback xmlns="">
          <p:sp>
            <p:nvSpPr>
              <p:cNvPr id="2" name="文本框 1"/>
              <p:cNvSpPr txBox="1">
                <a:spLocks noRot="1" noChangeAspect="1" noMove="1" noResize="1" noEditPoints="1" noAdjustHandles="1" noChangeArrowheads="1" noChangeShapeType="1" noTextEdit="1"/>
              </p:cNvSpPr>
              <p:nvPr/>
            </p:nvSpPr>
            <p:spPr>
              <a:xfrm>
                <a:off x="695400" y="1345863"/>
                <a:ext cx="10887000" cy="1037976"/>
              </a:xfrm>
              <a:prstGeom prst="rect">
                <a:avLst/>
              </a:prstGeom>
              <a:blipFill>
                <a:blip r:embed="rId11"/>
                <a:stretch>
                  <a:fillRect l="-840" b="-12941"/>
                </a:stretch>
              </a:blipFill>
            </p:spPr>
            <p:txBody>
              <a:bodyPr/>
              <a:lstStyle/>
              <a:p>
                <a:r>
                  <a:rPr lang="zh-CN" altLang="en-US">
                    <a:noFill/>
                  </a:rPr>
                  <a:t> </a:t>
                </a:r>
              </a:p>
            </p:txBody>
          </p:sp>
        </mc:Fallback>
      </mc:AlternateContent>
      <p:sp>
        <p:nvSpPr>
          <p:cNvPr id="13" name="Rectangle 6"/>
          <p:cNvSpPr>
            <a:spLocks noChangeArrowheads="1"/>
          </p:cNvSpPr>
          <p:nvPr/>
        </p:nvSpPr>
        <p:spPr bwMode="auto">
          <a:xfrm>
            <a:off x="1631504" y="632633"/>
            <a:ext cx="4103737" cy="400110"/>
          </a:xfrm>
          <a:prstGeom prst="rect">
            <a:avLst/>
          </a:prstGeom>
          <a:noFill/>
          <a:ln w="9525" algn="ctr">
            <a:noFill/>
            <a:miter lim="800000"/>
            <a:headEnd/>
            <a:tailEnd/>
          </a:ln>
          <a:effectLst/>
        </p:spPr>
        <p:txBody>
          <a:bodyPr wrap="square">
            <a:spAutoFit/>
          </a:bodyPr>
          <a:lstStyle/>
          <a:p>
            <a:pPr eaLnBrk="1" hangingPunct="1">
              <a:defRPr/>
            </a:pPr>
            <a:r>
              <a:rPr lang="en-US" altLang="zh-CN" sz="2000" b="1" dirty="0">
                <a:solidFill>
                  <a:schemeClr val="folHlink"/>
                </a:solidFill>
                <a:effectLst>
                  <a:outerShdw blurRad="38100" dist="38100" dir="2700000" algn="tl">
                    <a:srgbClr val="000000"/>
                  </a:outerShdw>
                </a:effectLst>
              </a:rPr>
              <a:t>1.1.2   </a:t>
            </a:r>
            <a:r>
              <a:rPr lang="zh-CN" altLang="en-US" sz="2000" b="1" dirty="0">
                <a:solidFill>
                  <a:schemeClr val="folHlink"/>
                </a:solidFill>
                <a:effectLst>
                  <a:outerShdw blurRad="38100" dist="38100" dir="2700000" algn="tl">
                    <a:srgbClr val="000000"/>
                  </a:outerShdw>
                </a:effectLst>
              </a:rPr>
              <a:t>线性空间的判定方法</a:t>
            </a:r>
          </a:p>
        </p:txBody>
      </p:sp>
      <mc:AlternateContent xmlns:mc="http://schemas.openxmlformats.org/markup-compatibility/2006" xmlns:a14="http://schemas.microsoft.com/office/drawing/2010/main">
        <mc:Choice Requires="a14">
          <p:sp>
            <p:nvSpPr>
              <p:cNvPr id="14" name="Text Box 19"/>
              <p:cNvSpPr txBox="1">
                <a:spLocks noChangeArrowheads="1"/>
              </p:cNvSpPr>
              <p:nvPr/>
            </p:nvSpPr>
            <p:spPr bwMode="auto">
              <a:xfrm>
                <a:off x="695400" y="3864833"/>
                <a:ext cx="10585176" cy="100566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zh-CN" altLang="en-US" sz="2400" dirty="0">
                    <a:solidFill>
                      <a:srgbClr val="0000FF"/>
                    </a:solidFill>
                    <a:latin typeface="华文中宋" panose="02010600040101010101" pitchFamily="2" charset="-122"/>
                    <a:ea typeface="华文中宋" panose="02010600040101010101" pitchFamily="2" charset="-122"/>
                  </a:rPr>
                  <a:t>例</a:t>
                </a:r>
                <a:r>
                  <a:rPr lang="en-US" altLang="zh-CN" sz="2400" dirty="0">
                    <a:solidFill>
                      <a:srgbClr val="0000FF"/>
                    </a:solidFill>
                    <a:latin typeface="华文中宋" panose="02010600040101010101" pitchFamily="2" charset="-122"/>
                    <a:ea typeface="华文中宋" panose="02010600040101010101" pitchFamily="2" charset="-122"/>
                  </a:rPr>
                  <a:t>7.</a:t>
                </a:r>
                <a:r>
                  <a:rPr lang="en-US" altLang="zh-CN" sz="2400" dirty="0">
                    <a:latin typeface="华文中宋" panose="02010600040101010101" pitchFamily="2" charset="-122"/>
                    <a:ea typeface="华文中宋" panose="02010600040101010101" pitchFamily="2" charset="-122"/>
                  </a:rPr>
                  <a:t> </a:t>
                </a:r>
                <a:r>
                  <a:rPr lang="zh-CN" altLang="en-US" sz="2400" dirty="0">
                    <a:latin typeface="华文中宋" panose="02010600040101010101" pitchFamily="2" charset="-122"/>
                    <a:ea typeface="华文中宋" panose="02010600040101010101" pitchFamily="2" charset="-122"/>
                  </a:rPr>
                  <a:t>在区间</a:t>
                </a:r>
                <a14:m>
                  <m:oMath xmlns:m="http://schemas.openxmlformats.org/officeDocument/2006/math">
                    <m:r>
                      <a:rPr lang="en-US" altLang="zh-CN" sz="2400" i="1">
                        <a:latin typeface="Cambria Math" panose="02040503050406030204" pitchFamily="18" charset="0"/>
                        <a:ea typeface="华文中宋" panose="02010600040101010101" pitchFamily="2" charset="-122"/>
                      </a:rPr>
                      <m:t>[</m:t>
                    </m:r>
                    <m:r>
                      <a:rPr lang="en-US" altLang="zh-CN" sz="2400" i="1">
                        <a:latin typeface="Cambria Math" panose="02040503050406030204" pitchFamily="18" charset="0"/>
                        <a:ea typeface="华文中宋" panose="02010600040101010101" pitchFamily="2" charset="-122"/>
                      </a:rPr>
                      <m:t>𝑎</m:t>
                    </m:r>
                    <m:r>
                      <a:rPr lang="en-US" altLang="zh-CN" sz="2400" i="1">
                        <a:latin typeface="Cambria Math" panose="02040503050406030204" pitchFamily="18" charset="0"/>
                        <a:ea typeface="华文中宋" panose="02010600040101010101" pitchFamily="2" charset="-122"/>
                      </a:rPr>
                      <m:t>,</m:t>
                    </m:r>
                    <m:r>
                      <a:rPr lang="en-US" altLang="zh-CN" sz="2400" i="1">
                        <a:latin typeface="Cambria Math" panose="02040503050406030204" pitchFamily="18" charset="0"/>
                        <a:ea typeface="华文中宋" panose="02010600040101010101" pitchFamily="2" charset="-122"/>
                      </a:rPr>
                      <m:t>𝑏</m:t>
                    </m:r>
                    <m:r>
                      <a:rPr lang="en-US" altLang="zh-CN" sz="2400" i="1">
                        <a:latin typeface="Cambria Math" panose="02040503050406030204" pitchFamily="18" charset="0"/>
                        <a:ea typeface="华文中宋" panose="02010600040101010101" pitchFamily="2" charset="-122"/>
                      </a:rPr>
                      <m:t>]</m:t>
                    </m:r>
                  </m:oMath>
                </a14:m>
                <a:r>
                  <a:rPr lang="zh-CN" altLang="en-US" sz="2400" dirty="0">
                    <a:latin typeface="华文中宋" panose="02010600040101010101" pitchFamily="2" charset="-122"/>
                    <a:ea typeface="华文中宋" panose="02010600040101010101" pitchFamily="2" charset="-122"/>
                  </a:rPr>
                  <a:t>上全体实连续函数，对</a:t>
                </a:r>
                <a:r>
                  <a:rPr lang="zh-CN" altLang="en-US" sz="2400" dirty="0">
                    <a:solidFill>
                      <a:srgbClr val="FF0000"/>
                    </a:solidFill>
                    <a:latin typeface="华文中宋" panose="02010600040101010101" pitchFamily="2" charset="-122"/>
                    <a:ea typeface="华文中宋" panose="02010600040101010101" pitchFamily="2" charset="-122"/>
                  </a:rPr>
                  <a:t>函数的加法和数与函数的数量乘法</a:t>
                </a:r>
                <a:r>
                  <a:rPr lang="zh-CN" altLang="en-US" sz="2400" dirty="0">
                    <a:latin typeface="华文中宋" panose="02010600040101010101" pitchFamily="2" charset="-122"/>
                    <a:ea typeface="华文中宋" panose="02010600040101010101" pitchFamily="2" charset="-122"/>
                  </a:rPr>
                  <a:t>，构成实数域上的线性空间．</a:t>
                </a:r>
              </a:p>
            </p:txBody>
          </p:sp>
        </mc:Choice>
        <mc:Fallback xmlns="">
          <p:sp>
            <p:nvSpPr>
              <p:cNvPr id="14" name="Text Box 19"/>
              <p:cNvSpPr txBox="1">
                <a:spLocks noRot="1" noChangeAspect="1" noMove="1" noResize="1" noEditPoints="1" noAdjustHandles="1" noChangeArrowheads="1" noChangeShapeType="1" noTextEdit="1"/>
              </p:cNvSpPr>
              <p:nvPr/>
            </p:nvSpPr>
            <p:spPr bwMode="auto">
              <a:xfrm>
                <a:off x="695400" y="3864833"/>
                <a:ext cx="10585176" cy="1005660"/>
              </a:xfrm>
              <a:prstGeom prst="rect">
                <a:avLst/>
              </a:prstGeom>
              <a:blipFill>
                <a:blip r:embed="rId12"/>
                <a:stretch>
                  <a:fillRect l="-864" b="-1333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1518344" y="4935312"/>
                <a:ext cx="7344816" cy="1153649"/>
              </a:xfrm>
              <a:prstGeom prst="rect">
                <a:avLst/>
              </a:prstGeom>
              <a:noFill/>
            </p:spPr>
            <p:txBody>
              <a:bodyPr wrap="square" rtlCol="0">
                <a:spAutoFit/>
              </a:bodyPr>
              <a:lstStyle/>
              <a:p>
                <a:pPr>
                  <a:lnSpc>
                    <a:spcPct val="135000"/>
                  </a:lnSpc>
                </a:pPr>
                <a14:m>
                  <m:oMathPara xmlns:m="http://schemas.openxmlformats.org/officeDocument/2006/math">
                    <m:oMathParaPr>
                      <m:jc m:val="centerGroup"/>
                    </m:oMathParaPr>
                    <m:oMath xmlns:m="http://schemas.openxmlformats.org/officeDocument/2006/math">
                      <m:d>
                        <m:dPr>
                          <m:ctrlPr>
                            <a:rPr lang="en-US" altLang="zh-CN" sz="2400" i="1">
                              <a:latin typeface="Cambria Math" panose="02040503050406030204" pitchFamily="18" charset="0"/>
                            </a:rPr>
                          </m:ctrlPr>
                        </m:dPr>
                        <m:e>
                          <m:r>
                            <a:rPr lang="en-US" altLang="zh-CN" sz="2400" i="1">
                              <a:latin typeface="Cambria Math" panose="02040503050406030204" pitchFamily="18" charset="0"/>
                            </a:rPr>
                            <m:t>𝑓</m:t>
                          </m:r>
                          <m:r>
                            <a:rPr lang="en-US" altLang="zh-CN" sz="2400" i="1">
                              <a:latin typeface="Cambria Math" panose="02040503050406030204" pitchFamily="18" charset="0"/>
                            </a:rPr>
                            <m:t>+</m:t>
                          </m:r>
                          <m:r>
                            <a:rPr lang="en-US" altLang="zh-CN" sz="2400" i="1">
                              <a:latin typeface="Cambria Math" panose="02040503050406030204" pitchFamily="18" charset="0"/>
                            </a:rPr>
                            <m:t>𝑔</m:t>
                          </m:r>
                        </m:e>
                      </m:d>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rPr>
                        <m:t>=</m:t>
                      </m:r>
                      <m:r>
                        <a:rPr lang="en-US" altLang="zh-CN" sz="2400" i="1">
                          <a:latin typeface="Cambria Math" panose="02040503050406030204" pitchFamily="18" charset="0"/>
                        </a:rPr>
                        <m:t>𝑓</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rPr>
                        <m:t>+</m:t>
                      </m:r>
                      <m:r>
                        <a:rPr lang="en-US" altLang="zh-CN" sz="2400" i="1">
                          <a:latin typeface="Cambria Math" panose="02040503050406030204" pitchFamily="18" charset="0"/>
                        </a:rPr>
                        <m:t>𝑔</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𝑥</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𝑎</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𝑏</m:t>
                      </m:r>
                      <m:r>
                        <a:rPr lang="en-US" altLang="zh-CN" sz="2400" i="1">
                          <a:latin typeface="Cambria Math" panose="02040503050406030204" pitchFamily="18" charset="0"/>
                          <a:ea typeface="Cambria Math" panose="02040503050406030204" pitchFamily="18" charset="0"/>
                        </a:rPr>
                        <m:t>]</m:t>
                      </m:r>
                    </m:oMath>
                  </m:oMathPara>
                </a14:m>
                <a:endParaRPr lang="en-US" altLang="zh-CN" sz="2400" i="1" dirty="0">
                  <a:cs typeface="Times New Roman" panose="02020603050405020304" pitchFamily="18" charset="0"/>
                </a:endParaRPr>
              </a:p>
              <a:p>
                <a:pPr>
                  <a:lnSpc>
                    <a:spcPct val="135000"/>
                  </a:lnSpc>
                </a:pPr>
                <a14:m>
                  <m:oMathPara xmlns:m="http://schemas.openxmlformats.org/officeDocument/2006/math">
                    <m:oMathParaPr>
                      <m:jc m:val="centerGroup"/>
                    </m:oMathParaPr>
                    <m:oMath xmlns:m="http://schemas.openxmlformats.org/officeDocument/2006/math">
                      <m:d>
                        <m:dPr>
                          <m:ctrlPr>
                            <a:rPr lang="en-US" altLang="zh-CN" sz="2400" i="1">
                              <a:latin typeface="Cambria Math" panose="02040503050406030204" pitchFamily="18" charset="0"/>
                            </a:rPr>
                          </m:ctrlPr>
                        </m:dPr>
                        <m:e>
                          <m:r>
                            <a:rPr lang="en-US" altLang="zh-CN" sz="2400" i="1">
                              <a:latin typeface="Cambria Math" panose="02040503050406030204" pitchFamily="18" charset="0"/>
                            </a:rPr>
                            <m:t>𝑘𝑓</m:t>
                          </m:r>
                        </m:e>
                      </m:d>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rPr>
                        <m:t>=</m:t>
                      </m:r>
                      <m:r>
                        <a:rPr lang="en-US" altLang="zh-CN" sz="2400" i="1">
                          <a:latin typeface="Cambria Math" panose="02040503050406030204" pitchFamily="18" charset="0"/>
                        </a:rPr>
                        <m:t>𝑘</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𝑓</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e>
                      </m:d>
                      <m:r>
                        <a:rPr lang="en-US" altLang="zh-CN" sz="2400" i="1">
                          <a:latin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𝑥</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𝑎</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𝑏</m:t>
                      </m:r>
                      <m:r>
                        <a:rPr lang="en-US" altLang="zh-CN" sz="2400" i="1">
                          <a:latin typeface="Cambria Math" panose="02040503050406030204" pitchFamily="18" charset="0"/>
                          <a:ea typeface="Cambria Math" panose="02040503050406030204" pitchFamily="18" charset="0"/>
                        </a:rPr>
                        <m:t>]</m:t>
                      </m:r>
                    </m:oMath>
                  </m:oMathPara>
                </a14:m>
                <a:endParaRPr lang="en-US" altLang="zh-CN" sz="2400" dirty="0">
                  <a:cs typeface="Times New Roman" panose="02020603050405020304" pitchFamily="18" charset="0"/>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1518344" y="4935312"/>
                <a:ext cx="7344816" cy="1153649"/>
              </a:xfrm>
              <a:prstGeom prst="rect">
                <a:avLst/>
              </a:prstGeom>
              <a:blipFill>
                <a:blip r:embed="rId13"/>
                <a:stretch>
                  <a:fillRect/>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281FBE21-B40B-4B64-ABBE-395E3EC7A610}" type="slidenum">
              <a:rPr kumimoji="0" lang="en-US" altLang="zh-CN" smtClean="0">
                <a:solidFill>
                  <a:srgbClr val="000000"/>
                </a:solidFill>
              </a:rPr>
              <a:pPr/>
              <a:t>11</a:t>
            </a:fld>
            <a:endParaRPr kumimoji="0" lang="en-US" altLang="zh-CN">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6088"/>
                                        </p:tgtEl>
                                        <p:attrNameLst>
                                          <p:attrName>style.visibility</p:attrName>
                                        </p:attrNameLst>
                                      </p:cBhvr>
                                      <p:to>
                                        <p:strVal val="visible"/>
                                      </p:to>
                                    </p:set>
                                    <p:animEffect transition="in" filter="wipe(down)">
                                      <p:cBhvr>
                                        <p:cTn id="12" dur="500"/>
                                        <p:tgtEl>
                                          <p:spTgt spid="4608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110</a:t>
            </a:fld>
            <a:endParaRPr kumimoji="0" lang="en-US" altLang="zh-CN">
              <a:solidFill>
                <a:srgbClr val="000000"/>
              </a:solidFill>
            </a:endParaRPr>
          </a:p>
        </p:txBody>
      </p:sp>
      <mc:AlternateContent xmlns:mc="http://schemas.openxmlformats.org/markup-compatibility/2006" xmlns:a14="http://schemas.microsoft.com/office/drawing/2010/main">
        <mc:Choice Requires="a14">
          <p:sp>
            <p:nvSpPr>
              <p:cNvPr id="3" name="文本框 2"/>
              <p:cNvSpPr txBox="1"/>
              <p:nvPr/>
            </p:nvSpPr>
            <p:spPr>
              <a:xfrm>
                <a:off x="551384" y="1433897"/>
                <a:ext cx="8136904" cy="1134926"/>
              </a:xfrm>
              <a:prstGeom prst="rect">
                <a:avLst/>
              </a:prstGeom>
              <a:noFill/>
            </p:spPr>
            <p:txBody>
              <a:bodyPr wrap="square" rtlCol="0">
                <a:spAutoFit/>
              </a:bodyPr>
              <a:lstStyle/>
              <a:p>
                <a:pPr defTabSz="457200">
                  <a:lnSpc>
                    <a:spcPct val="150000"/>
                  </a:lnSpc>
                  <a:defRPr/>
                </a:pPr>
                <a:r>
                  <a:rPr kumimoji="0" lang="zh-CN" altLang="en-US" sz="2400" dirty="0">
                    <a:solidFill>
                      <a:srgbClr val="2A25F9"/>
                    </a:solidFill>
                    <a:latin typeface="华文中宋" panose="02010600040101010101" pitchFamily="2" charset="-122"/>
                    <a:ea typeface="华文中宋" panose="02010600040101010101" pitchFamily="2" charset="-122"/>
                  </a:rPr>
                  <a:t>定理</a:t>
                </a:r>
                <a:r>
                  <a:rPr kumimoji="0" lang="en-US" altLang="zh-CN" sz="2400" dirty="0">
                    <a:solidFill>
                      <a:srgbClr val="2A25F9"/>
                    </a:solidFill>
                    <a:latin typeface="华文中宋" panose="02010600040101010101" pitchFamily="2" charset="-122"/>
                    <a:ea typeface="华文中宋" panose="02010600040101010101" pitchFamily="2" charset="-122"/>
                  </a:rPr>
                  <a:t>5.2 </a:t>
                </a:r>
                <a:r>
                  <a:rPr kumimoji="0" lang="zh-CN" altLang="en-US" sz="2400" dirty="0">
                    <a:solidFill>
                      <a:srgbClr val="000000"/>
                    </a:solidFill>
                    <a:latin typeface="华文中宋" panose="02010600040101010101" pitchFamily="2" charset="-122"/>
                    <a:ea typeface="华文中宋" panose="02010600040101010101" pitchFamily="2" charset="-122"/>
                  </a:rPr>
                  <a:t>设</a:t>
                </a:r>
                <a14:m>
                  <m:oMath xmlns:m="http://schemas.openxmlformats.org/officeDocument/2006/math">
                    <m:r>
                      <a:rPr kumimoji="0" lang="zh-CN" altLang="en-US" sz="2400" i="1">
                        <a:solidFill>
                          <a:srgbClr val="000000"/>
                        </a:solidFill>
                        <a:latin typeface="Cambria Math" panose="02040503050406030204" pitchFamily="18" charset="0"/>
                      </a:rPr>
                      <m:t>𝒜</m:t>
                    </m:r>
                  </m:oMath>
                </a14:m>
                <a:r>
                  <a:rPr kumimoji="0" lang="zh-CN" altLang="en-US" sz="2400" dirty="0">
                    <a:solidFill>
                      <a:srgbClr val="000000"/>
                    </a:solidFill>
                    <a:latin typeface="华文中宋" panose="02010600040101010101" pitchFamily="2" charset="-122"/>
                    <a:ea typeface="华文中宋" panose="02010600040101010101" pitchFamily="2" charset="-122"/>
                  </a:rPr>
                  <a:t>为</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𝑛</m:t>
                    </m:r>
                  </m:oMath>
                </a14:m>
                <a:r>
                  <a:rPr kumimoji="0" lang="zh-CN" altLang="en-US" sz="2400" dirty="0">
                    <a:solidFill>
                      <a:srgbClr val="000000"/>
                    </a:solidFill>
                    <a:latin typeface="华文中宋" panose="02010600040101010101" pitchFamily="2" charset="-122"/>
                    <a:ea typeface="华文中宋" panose="02010600040101010101" pitchFamily="2" charset="-122"/>
                  </a:rPr>
                  <a:t>维线性空间</a:t>
                </a:r>
                <a14:m>
                  <m:oMath xmlns:m="http://schemas.openxmlformats.org/officeDocument/2006/math">
                    <m:sSub>
                      <m:sSubPr>
                        <m:ctrlPr>
                          <a:rPr kumimoji="0" lang="en-US" altLang="zh-CN" sz="2400" i="1">
                            <a:solidFill>
                              <a:srgbClr val="000000"/>
                            </a:solidFill>
                            <a:latin typeface="Cambria Math" panose="02040503050406030204" pitchFamily="18" charset="0"/>
                          </a:rPr>
                        </m:ctrlPr>
                      </m:sSubPr>
                      <m:e>
                        <m:r>
                          <a:rPr kumimoji="0" lang="en-US" altLang="zh-CN" sz="2400" i="1">
                            <a:solidFill>
                              <a:srgbClr val="000000"/>
                            </a:solidFill>
                            <a:latin typeface="Cambria Math" panose="02040503050406030204" pitchFamily="18" charset="0"/>
                          </a:rPr>
                          <m:t>𝑉</m:t>
                        </m:r>
                      </m:e>
                      <m:sub>
                        <m:r>
                          <a:rPr kumimoji="0" lang="en-US" altLang="zh-CN" sz="2400" i="1">
                            <a:solidFill>
                              <a:srgbClr val="000000"/>
                            </a:solidFill>
                            <a:latin typeface="Cambria Math" panose="02040503050406030204" pitchFamily="18" charset="0"/>
                          </a:rPr>
                          <m:t>1</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到</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𝑚</m:t>
                    </m:r>
                  </m:oMath>
                </a14:m>
                <a:r>
                  <a:rPr kumimoji="0" lang="zh-CN" altLang="en-US" sz="2400" dirty="0">
                    <a:solidFill>
                      <a:srgbClr val="000000"/>
                    </a:solidFill>
                    <a:latin typeface="华文中宋" panose="02010600040101010101" pitchFamily="2" charset="-122"/>
                    <a:ea typeface="华文中宋" panose="02010600040101010101" pitchFamily="2" charset="-122"/>
                  </a:rPr>
                  <a:t>维</a:t>
                </a:r>
                <a14:m>
                  <m:oMath xmlns:m="http://schemas.openxmlformats.org/officeDocument/2006/math">
                    <m:r>
                      <a:rPr kumimoji="0" lang="zh-CN" altLang="en-US" sz="2400" i="1">
                        <a:solidFill>
                          <a:srgbClr val="000000"/>
                        </a:solidFill>
                        <a:latin typeface="Cambria Math" panose="02040503050406030204" pitchFamily="18" charset="0"/>
                      </a:rPr>
                      <m:t>线性空间</m:t>
                    </m:r>
                    <m:sSub>
                      <m:sSubPr>
                        <m:ctrlPr>
                          <a:rPr kumimoji="0" lang="en-US" altLang="zh-CN" sz="2400" i="1" dirty="0">
                            <a:solidFill>
                              <a:srgbClr val="000000"/>
                            </a:solidFill>
                            <a:latin typeface="Cambria Math" panose="02040503050406030204" pitchFamily="18" charset="0"/>
                          </a:rPr>
                        </m:ctrlPr>
                      </m:sSubPr>
                      <m:e>
                        <m:r>
                          <a:rPr kumimoji="0" lang="en-US" altLang="zh-CN" sz="2400" i="1" dirty="0">
                            <a:solidFill>
                              <a:srgbClr val="000000"/>
                            </a:solidFill>
                            <a:latin typeface="Cambria Math" panose="02040503050406030204" pitchFamily="18" charset="0"/>
                          </a:rPr>
                          <m:t>𝑉</m:t>
                        </m:r>
                      </m:e>
                      <m:sub>
                        <m:r>
                          <a:rPr kumimoji="0" lang="en-US" altLang="zh-CN" sz="2400" i="1" dirty="0">
                            <a:solidFill>
                              <a:srgbClr val="000000"/>
                            </a:solidFill>
                            <a:latin typeface="Cambria Math" panose="02040503050406030204" pitchFamily="18" charset="0"/>
                          </a:rPr>
                          <m:t>2</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的线性映 </a:t>
                </a:r>
                <a:endParaRPr kumimoji="0" lang="en-US" altLang="zh-CN" sz="2400" dirty="0">
                  <a:solidFill>
                    <a:srgbClr val="000000"/>
                  </a:solidFill>
                  <a:latin typeface="华文中宋" panose="02010600040101010101" pitchFamily="2" charset="-122"/>
                  <a:ea typeface="华文中宋" panose="02010600040101010101" pitchFamily="2" charset="-122"/>
                </a:endParaRPr>
              </a:p>
              <a:p>
                <a:pPr defTabSz="457200">
                  <a:lnSpc>
                    <a:spcPct val="150000"/>
                  </a:lnSpc>
                  <a:defRPr/>
                </a:pPr>
                <a:r>
                  <a:rPr kumimoji="0" lang="en-US" altLang="zh-CN" sz="2400" dirty="0">
                    <a:solidFill>
                      <a:srgbClr val="000000"/>
                    </a:solidFill>
                    <a:latin typeface="华文中宋" panose="02010600040101010101" pitchFamily="2" charset="-122"/>
                    <a:ea typeface="华文中宋" panose="02010600040101010101" pitchFamily="2" charset="-122"/>
                  </a:rPr>
                  <a:t>             </a:t>
                </a:r>
                <a:r>
                  <a:rPr kumimoji="0" lang="zh-CN" altLang="en-US" sz="2400" dirty="0">
                    <a:solidFill>
                      <a:srgbClr val="000000"/>
                    </a:solidFill>
                    <a:latin typeface="华文中宋" panose="02010600040101010101" pitchFamily="2" charset="-122"/>
                    <a:ea typeface="华文中宋" panose="02010600040101010101" pitchFamily="2" charset="-122"/>
                  </a:rPr>
                  <a:t>射，则</a:t>
                </a:r>
                <a14:m>
                  <m:oMath xmlns:m="http://schemas.openxmlformats.org/officeDocument/2006/math">
                    <m:r>
                      <a:rPr kumimoji="0" lang="en-US" altLang="zh-CN" sz="2400" i="1">
                        <a:solidFill>
                          <a:srgbClr val="000000"/>
                        </a:solidFill>
                        <a:latin typeface="Cambria Math" panose="02040503050406030204" pitchFamily="18" charset="0"/>
                      </a:rPr>
                      <m:t>𝑑𝑖𝑚𝑁</m:t>
                    </m:r>
                    <m:d>
                      <m:dPr>
                        <m:ctrlPr>
                          <a:rPr kumimoji="0" lang="en-US" altLang="zh-CN" sz="2400" i="1">
                            <a:solidFill>
                              <a:srgbClr val="000000"/>
                            </a:solidFill>
                            <a:latin typeface="Cambria Math" panose="02040503050406030204" pitchFamily="18" charset="0"/>
                          </a:rPr>
                        </m:ctrlPr>
                      </m:dPr>
                      <m:e>
                        <m:r>
                          <a:rPr kumimoji="0" lang="zh-CN" altLang="en-US" sz="2400" i="1">
                            <a:solidFill>
                              <a:srgbClr val="000000"/>
                            </a:solidFill>
                            <a:latin typeface="Cambria Math" panose="02040503050406030204" pitchFamily="18" charset="0"/>
                          </a:rPr>
                          <m:t>𝒜</m:t>
                        </m:r>
                      </m:e>
                    </m:d>
                    <m:r>
                      <a:rPr kumimoji="0" lang="en-US" altLang="zh-CN" sz="2400" i="1">
                        <a:solidFill>
                          <a:srgbClr val="000000"/>
                        </a:solidFill>
                        <a:latin typeface="Cambria Math" panose="02040503050406030204" pitchFamily="18" charset="0"/>
                      </a:rPr>
                      <m:t>+</m:t>
                    </m:r>
                    <m:r>
                      <a:rPr kumimoji="0" lang="en-US" altLang="zh-CN" sz="2400" i="1">
                        <a:solidFill>
                          <a:srgbClr val="000000"/>
                        </a:solidFill>
                        <a:latin typeface="Cambria Math" panose="02040503050406030204" pitchFamily="18" charset="0"/>
                      </a:rPr>
                      <m:t>𝑑𝑖𝑚𝑅</m:t>
                    </m:r>
                    <m:d>
                      <m:dPr>
                        <m:ctrlPr>
                          <a:rPr kumimoji="0" lang="en-US" altLang="zh-CN" sz="2400" i="1">
                            <a:solidFill>
                              <a:srgbClr val="000000"/>
                            </a:solidFill>
                            <a:latin typeface="Cambria Math" panose="02040503050406030204" pitchFamily="18" charset="0"/>
                          </a:rPr>
                        </m:ctrlPr>
                      </m:dPr>
                      <m:e>
                        <m:r>
                          <a:rPr kumimoji="0" lang="zh-CN" altLang="en-US" sz="2400" i="1">
                            <a:solidFill>
                              <a:srgbClr val="000000"/>
                            </a:solidFill>
                            <a:latin typeface="Cambria Math" panose="02040503050406030204" pitchFamily="18" charset="0"/>
                          </a:rPr>
                          <m:t>𝒜</m:t>
                        </m:r>
                      </m:e>
                    </m:d>
                    <m:r>
                      <a:rPr kumimoji="0" lang="en-US" altLang="zh-CN" sz="2400" i="1">
                        <a:solidFill>
                          <a:srgbClr val="000000"/>
                        </a:solidFill>
                        <a:latin typeface="Cambria Math" panose="02040503050406030204" pitchFamily="18" charset="0"/>
                      </a:rPr>
                      <m:t>=</m:t>
                    </m:r>
                    <m:r>
                      <a:rPr kumimoji="0" lang="en-US" altLang="zh-CN" sz="2400" i="1">
                        <a:solidFill>
                          <a:srgbClr val="000000"/>
                        </a:solidFill>
                        <a:latin typeface="Cambria Math" panose="02040503050406030204" pitchFamily="18" charset="0"/>
                      </a:rPr>
                      <m:t>𝑛</m:t>
                    </m:r>
                    <m:r>
                      <a:rPr kumimoji="0" lang="en-US" altLang="zh-CN" sz="2400" i="1">
                        <a:solidFill>
                          <a:srgbClr val="000000"/>
                        </a:solidFill>
                        <a:latin typeface="Cambria Math" panose="02040503050406030204" pitchFamily="18" charset="0"/>
                      </a:rPr>
                      <m:t>.</m:t>
                    </m:r>
                  </m:oMath>
                </a14:m>
                <a:endParaRPr kumimoji="0" lang="zh-CN" altLang="en-US" sz="2400" dirty="0">
                  <a:solidFill>
                    <a:srgbClr val="000000"/>
                  </a:solidFill>
                  <a:latin typeface="华文中宋" panose="02010600040101010101" pitchFamily="2" charset="-122"/>
                  <a:ea typeface="华文中宋" panose="02010600040101010101" pitchFamily="2" charset="-122"/>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551384" y="1433897"/>
                <a:ext cx="8136904" cy="1134926"/>
              </a:xfrm>
              <a:prstGeom prst="rect">
                <a:avLst/>
              </a:prstGeom>
              <a:blipFill>
                <a:blip r:embed="rId2"/>
                <a:stretch>
                  <a:fillRect l="-1124" b="-118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563960" y="2748718"/>
                <a:ext cx="11018440" cy="1134926"/>
              </a:xfrm>
              <a:prstGeom prst="rect">
                <a:avLst/>
              </a:prstGeom>
              <a:noFill/>
            </p:spPr>
            <p:txBody>
              <a:bodyPr wrap="square" rtlCol="0">
                <a:spAutoFit/>
              </a:bodyPr>
              <a:lstStyle/>
              <a:p>
                <a:pPr defTabSz="457200">
                  <a:lnSpc>
                    <a:spcPct val="150000"/>
                  </a:lnSpc>
                  <a:defRPr/>
                </a:pPr>
                <a:r>
                  <a:rPr kumimoji="0" lang="zh-CN" altLang="en-US" sz="2400" dirty="0">
                    <a:solidFill>
                      <a:srgbClr val="2A25F9"/>
                    </a:solidFill>
                    <a:latin typeface="华文中宋" panose="02010600040101010101" pitchFamily="2" charset="-122"/>
                    <a:ea typeface="华文中宋" panose="02010600040101010101" pitchFamily="2" charset="-122"/>
                  </a:rPr>
                  <a:t>证明：</a:t>
                </a:r>
                <a:r>
                  <a:rPr kumimoji="0" lang="zh-CN" altLang="en-US" sz="2400" dirty="0">
                    <a:solidFill>
                      <a:srgbClr val="000000"/>
                    </a:solidFill>
                    <a:latin typeface="华文中宋" panose="02010600040101010101" pitchFamily="2" charset="-122"/>
                    <a:ea typeface="华文中宋" panose="02010600040101010101" pitchFamily="2" charset="-122"/>
                  </a:rPr>
                  <a:t>设</a:t>
                </a:r>
                <a14:m>
                  <m:oMath xmlns:m="http://schemas.openxmlformats.org/officeDocument/2006/math">
                    <m:func>
                      <m:funcPr>
                        <m:ctrlPr>
                          <a:rPr kumimoji="0" lang="en-US" altLang="zh-CN" sz="2400" i="1">
                            <a:solidFill>
                              <a:srgbClr val="000000"/>
                            </a:solidFill>
                            <a:latin typeface="Cambria Math" panose="02040503050406030204" pitchFamily="18" charset="0"/>
                            <a:ea typeface="华文中宋" panose="02010600040101010101" pitchFamily="2" charset="-122"/>
                          </a:rPr>
                        </m:ctrlPr>
                      </m:funcPr>
                      <m:fName>
                        <m:r>
                          <m:rPr>
                            <m:sty m:val="p"/>
                          </m:rPr>
                          <a:rPr kumimoji="0" lang="en-US" altLang="zh-CN" sz="2400">
                            <a:solidFill>
                              <a:srgbClr val="000000"/>
                            </a:solidFill>
                            <a:latin typeface="Cambria Math" panose="02040503050406030204" pitchFamily="18" charset="0"/>
                            <a:ea typeface="华文中宋" panose="02010600040101010101" pitchFamily="2" charset="-122"/>
                          </a:rPr>
                          <m:t>dim</m:t>
                        </m:r>
                      </m:fName>
                      <m:e>
                        <m:r>
                          <a:rPr kumimoji="0" lang="en-US" altLang="zh-CN" sz="2400" i="1">
                            <a:solidFill>
                              <a:srgbClr val="000000"/>
                            </a:solidFill>
                            <a:latin typeface="Cambria Math" panose="02040503050406030204" pitchFamily="18" charset="0"/>
                            <a:ea typeface="华文中宋" panose="02010600040101010101" pitchFamily="2" charset="-122"/>
                          </a:rPr>
                          <m:t>𝑁</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r>
                              <a:rPr kumimoji="0" lang="zh-CN" altLang="en-US" sz="2400" i="1">
                                <a:solidFill>
                                  <a:srgbClr val="000000"/>
                                </a:solidFill>
                                <a:latin typeface="Cambria Math" panose="02040503050406030204" pitchFamily="18" charset="0"/>
                                <a:ea typeface="华文中宋" panose="02010600040101010101" pitchFamily="2" charset="-122"/>
                              </a:rPr>
                              <m:t>𝒜</m:t>
                            </m:r>
                          </m:e>
                        </m:d>
                        <m:r>
                          <m:rPr>
                            <m:nor/>
                          </m:rPr>
                          <a:rPr kumimoji="0" lang="en-US" altLang="zh-CN" sz="2400">
                            <a:solidFill>
                              <a:srgbClr val="000000"/>
                            </a:solidFill>
                            <a:latin typeface="Cambria Math" panose="02040503050406030204" pitchFamily="18" charset="0"/>
                            <a:ea typeface="华文中宋" panose="02010600040101010101" pitchFamily="2" charset="-122"/>
                          </a:rPr>
                          <m:t>=</m:t>
                        </m:r>
                        <m:r>
                          <a:rPr kumimoji="0" lang="en-US" altLang="zh-CN" sz="2400" i="1">
                            <a:solidFill>
                              <a:srgbClr val="000000"/>
                            </a:solidFill>
                            <a:latin typeface="Cambria Math" panose="02040503050406030204" pitchFamily="18" charset="0"/>
                            <a:ea typeface="华文中宋" panose="02010600040101010101" pitchFamily="2" charset="-122"/>
                          </a:rPr>
                          <m:t>𝑟</m:t>
                        </m:r>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𝑟</m:t>
                            </m:r>
                          </m:sub>
                        </m:sSub>
                      </m:e>
                    </m:func>
                    <m:r>
                      <a:rPr kumimoji="0" lang="zh-CN" altLang="en-US" sz="2400" i="1">
                        <a:solidFill>
                          <a:srgbClr val="000000"/>
                        </a:solidFill>
                        <a:latin typeface="Cambria Math" panose="02040503050406030204" pitchFamily="18" charset="0"/>
                        <a:ea typeface="华文中宋" panose="02010600040101010101" pitchFamily="2" charset="-122"/>
                      </a:rPr>
                      <m:t>是</m:t>
                    </m:r>
                    <m:r>
                      <a:rPr kumimoji="0" lang="en-US" altLang="zh-CN" sz="2400" i="1">
                        <a:solidFill>
                          <a:srgbClr val="000000"/>
                        </a:solidFill>
                        <a:latin typeface="Cambria Math" panose="02040503050406030204" pitchFamily="18" charset="0"/>
                        <a:ea typeface="华文中宋" panose="02010600040101010101" pitchFamily="2" charset="-122"/>
                      </a:rPr>
                      <m:t>𝑁</m:t>
                    </m:r>
                    <m:r>
                      <a:rPr kumimoji="0" lang="en-US" altLang="zh-CN" sz="2400" i="1">
                        <a:solidFill>
                          <a:srgbClr val="000000"/>
                        </a:solidFill>
                        <a:latin typeface="Cambria Math" panose="02040503050406030204" pitchFamily="18" charset="0"/>
                        <a:ea typeface="华文中宋" panose="02010600040101010101" pitchFamily="2" charset="-122"/>
                      </a:rPr>
                      <m:t>(</m:t>
                    </m:r>
                    <m:r>
                      <a:rPr kumimoji="0" lang="zh-CN" altLang="en-US" sz="2400" i="1">
                        <a:solidFill>
                          <a:srgbClr val="000000"/>
                        </a:solidFill>
                        <a:latin typeface="Cambria Math" panose="02040503050406030204" pitchFamily="18" charset="0"/>
                        <a:ea typeface="华文中宋" panose="02010600040101010101" pitchFamily="2" charset="-122"/>
                      </a:rPr>
                      <m:t>𝒜</m:t>
                    </m:r>
                    <m:r>
                      <a:rPr kumimoji="0" lang="en-US" altLang="zh-CN" sz="2400" i="1">
                        <a:solidFill>
                          <a:srgbClr val="000000"/>
                        </a:solidFill>
                        <a:latin typeface="Cambria Math" panose="02040503050406030204" pitchFamily="18" charset="0"/>
                        <a:ea typeface="华文中宋" panose="02010600040101010101" pitchFamily="2" charset="-122"/>
                      </a:rPr>
                      <m:t>)</m:t>
                    </m:r>
                    <m:r>
                      <a:rPr kumimoji="0" lang="zh-CN" altLang="en-US" sz="2400" i="1">
                        <a:solidFill>
                          <a:srgbClr val="000000"/>
                        </a:solidFill>
                        <a:latin typeface="Cambria Math" panose="02040503050406030204" pitchFamily="18" charset="0"/>
                        <a:ea typeface="华文中宋" panose="02010600040101010101" pitchFamily="2" charset="-122"/>
                      </a:rPr>
                      <m:t>的</m:t>
                    </m:r>
                  </m:oMath>
                </a14:m>
                <a:r>
                  <a:rPr kumimoji="0" lang="zh-CN" altLang="en-US" sz="2400" dirty="0">
                    <a:solidFill>
                      <a:srgbClr val="000000"/>
                    </a:solidFill>
                    <a:latin typeface="华文中宋" panose="02010600040101010101" pitchFamily="2" charset="-122"/>
                    <a:ea typeface="华文中宋" panose="02010600040101010101" pitchFamily="2" charset="-122"/>
                  </a:rPr>
                  <a:t>基，把它扩充成</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𝑉</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zh-CN" altLang="en-US" sz="2400" i="1">
                        <a:solidFill>
                          <a:srgbClr val="000000"/>
                        </a:solidFill>
                        <a:latin typeface="Cambria Math" panose="02040503050406030204" pitchFamily="18" charset="0"/>
                        <a:ea typeface="华文中宋" panose="02010600040101010101" pitchFamily="2" charset="-122"/>
                      </a:rPr>
                      <m:t>的</m:t>
                    </m:r>
                  </m:oMath>
                </a14:m>
                <a:r>
                  <a:rPr kumimoji="0" lang="zh-CN" altLang="en-US" sz="2400" dirty="0">
                    <a:solidFill>
                      <a:srgbClr val="000000"/>
                    </a:solidFill>
                    <a:latin typeface="华文中宋" panose="02010600040101010101" pitchFamily="2" charset="-122"/>
                    <a:ea typeface="华文中宋" panose="02010600040101010101" pitchFamily="2" charset="-122"/>
                  </a:rPr>
                  <a:t>基</a:t>
                </a:r>
                <a14:m>
                  <m:oMath xmlns:m="http://schemas.openxmlformats.org/officeDocument/2006/math">
                    <m:sSub>
                      <m:sSubPr>
                        <m:ctrlPr>
                          <a:rPr kumimoji="0" lang="en-US" altLang="zh-CN" sz="2400" i="1" dirty="0">
                            <a:solidFill>
                              <a:srgbClr val="000000"/>
                            </a:solidFill>
                            <a:latin typeface="Cambria Math" panose="02040503050406030204" pitchFamily="18" charset="0"/>
                            <a:ea typeface="华文中宋" panose="02010600040101010101" pitchFamily="2" charset="-122"/>
                          </a:rPr>
                        </m:ctrlPr>
                      </m:sSubPr>
                      <m:e>
                        <m:r>
                          <a:rPr kumimoji="0" lang="en-US" altLang="zh-CN" sz="2400" i="1" dirty="0">
                            <a:solidFill>
                              <a:srgbClr val="000000"/>
                            </a:solidFill>
                            <a:latin typeface="Cambria Math" panose="02040503050406030204" pitchFamily="18" charset="0"/>
                            <a:ea typeface="华文中宋" panose="02010600040101010101" pitchFamily="2" charset="-122"/>
                          </a:rPr>
                          <m:t>𝛼</m:t>
                        </m:r>
                      </m:e>
                      <m:sub>
                        <m:r>
                          <a:rPr kumimoji="0" lang="en-US" altLang="zh-CN" sz="2400" i="1" dirty="0">
                            <a:solidFill>
                              <a:srgbClr val="000000"/>
                            </a:solidFill>
                            <a:latin typeface="Cambria Math" panose="02040503050406030204" pitchFamily="18" charset="0"/>
                            <a:ea typeface="华文中宋" panose="02010600040101010101" pitchFamily="2" charset="-122"/>
                          </a:rPr>
                          <m:t>1</m:t>
                        </m:r>
                      </m:sub>
                    </m:sSub>
                    <m:r>
                      <a:rPr kumimoji="0" lang="en-US" altLang="zh-CN" sz="2400" i="1" dirty="0">
                        <a:solidFill>
                          <a:srgbClr val="000000"/>
                        </a:solidFill>
                        <a:latin typeface="Cambria Math" panose="02040503050406030204" pitchFamily="18" charset="0"/>
                        <a:ea typeface="华文中宋" panose="02010600040101010101" pitchFamily="2" charset="-122"/>
                      </a:rPr>
                      <m:t>,</m:t>
                    </m:r>
                    <m:sSub>
                      <m:sSubPr>
                        <m:ctrlPr>
                          <a:rPr kumimoji="0" lang="en-US" altLang="zh-CN" sz="2400" i="1" dirty="0">
                            <a:solidFill>
                              <a:srgbClr val="000000"/>
                            </a:solidFill>
                            <a:latin typeface="Cambria Math" panose="02040503050406030204" pitchFamily="18" charset="0"/>
                            <a:ea typeface="华文中宋" panose="02010600040101010101" pitchFamily="2" charset="-122"/>
                          </a:rPr>
                        </m:ctrlPr>
                      </m:sSubPr>
                      <m:e>
                        <m:r>
                          <a:rPr kumimoji="0" lang="en-US" altLang="zh-CN" sz="2400" i="1" dirty="0">
                            <a:solidFill>
                              <a:srgbClr val="000000"/>
                            </a:solidFill>
                            <a:latin typeface="Cambria Math" panose="02040503050406030204" pitchFamily="18" charset="0"/>
                            <a:ea typeface="华文中宋" panose="02010600040101010101" pitchFamily="2" charset="-122"/>
                          </a:rPr>
                          <m:t>𝛼</m:t>
                        </m:r>
                      </m:e>
                      <m:sub>
                        <m:r>
                          <a:rPr kumimoji="0" lang="en-US" altLang="zh-CN" sz="2400" i="1" dirty="0">
                            <a:solidFill>
                              <a:srgbClr val="000000"/>
                            </a:solidFill>
                            <a:latin typeface="Cambria Math" panose="02040503050406030204" pitchFamily="18" charset="0"/>
                            <a:ea typeface="华文中宋" panose="02010600040101010101" pitchFamily="2" charset="-122"/>
                          </a:rPr>
                          <m:t>2</m:t>
                        </m:r>
                      </m:sub>
                    </m:sSub>
                    <m:r>
                      <a:rPr kumimoji="0" lang="en-US" altLang="zh-CN" sz="2400" i="1" dirty="0">
                        <a:solidFill>
                          <a:srgbClr val="000000"/>
                        </a:solidFill>
                        <a:latin typeface="Cambria Math" panose="02040503050406030204" pitchFamily="18" charset="0"/>
                        <a:ea typeface="华文中宋" panose="02010600040101010101" pitchFamily="2" charset="-122"/>
                      </a:rPr>
                      <m:t>,⋯,</m:t>
                    </m:r>
                    <m:sSub>
                      <m:sSubPr>
                        <m:ctrlPr>
                          <a:rPr kumimoji="0" lang="en-US" altLang="zh-CN" sz="2400" i="1" dirty="0">
                            <a:solidFill>
                              <a:srgbClr val="000000"/>
                            </a:solidFill>
                            <a:latin typeface="Cambria Math" panose="02040503050406030204" pitchFamily="18" charset="0"/>
                            <a:ea typeface="华文中宋" panose="02010600040101010101" pitchFamily="2" charset="-122"/>
                          </a:rPr>
                        </m:ctrlPr>
                      </m:sSubPr>
                      <m:e>
                        <m:r>
                          <a:rPr kumimoji="0" lang="en-US" altLang="zh-CN" sz="2400" i="1" dirty="0">
                            <a:solidFill>
                              <a:srgbClr val="000000"/>
                            </a:solidFill>
                            <a:latin typeface="Cambria Math" panose="02040503050406030204" pitchFamily="18" charset="0"/>
                            <a:ea typeface="华文中宋" panose="02010600040101010101" pitchFamily="2" charset="-122"/>
                          </a:rPr>
                          <m:t>𝛼</m:t>
                        </m:r>
                      </m:e>
                      <m:sub>
                        <m:r>
                          <a:rPr kumimoji="0" lang="en-US" altLang="zh-CN" sz="2400" i="1" dirty="0">
                            <a:solidFill>
                              <a:srgbClr val="000000"/>
                            </a:solidFill>
                            <a:latin typeface="Cambria Math" panose="02040503050406030204" pitchFamily="18" charset="0"/>
                            <a:ea typeface="华文中宋" panose="02010600040101010101" pitchFamily="2" charset="-122"/>
                          </a:rPr>
                          <m:t>𝑟</m:t>
                        </m:r>
                      </m:sub>
                    </m:sSub>
                    <m:r>
                      <a:rPr kumimoji="0" lang="en-US" altLang="zh-CN" sz="2400" i="1" dirty="0">
                        <a:solidFill>
                          <a:srgbClr val="000000"/>
                        </a:solidFill>
                        <a:latin typeface="Cambria Math" panose="02040503050406030204" pitchFamily="18" charset="0"/>
                        <a:ea typeface="华文中宋" panose="02010600040101010101" pitchFamily="2" charset="-122"/>
                      </a:rPr>
                      <m:t>,</m:t>
                    </m:r>
                    <m:sSub>
                      <m:sSubPr>
                        <m:ctrlPr>
                          <a:rPr kumimoji="0" lang="en-US" altLang="zh-CN" sz="2400" i="1" dirty="0">
                            <a:solidFill>
                              <a:srgbClr val="000000"/>
                            </a:solidFill>
                            <a:latin typeface="Cambria Math" panose="02040503050406030204" pitchFamily="18" charset="0"/>
                            <a:ea typeface="华文中宋" panose="02010600040101010101" pitchFamily="2" charset="-122"/>
                          </a:rPr>
                        </m:ctrlPr>
                      </m:sSubPr>
                      <m:e>
                        <m:r>
                          <a:rPr kumimoji="0" lang="en-US" altLang="zh-CN" sz="2400" i="1" dirty="0">
                            <a:solidFill>
                              <a:srgbClr val="000000"/>
                            </a:solidFill>
                            <a:latin typeface="Cambria Math" panose="02040503050406030204" pitchFamily="18" charset="0"/>
                            <a:ea typeface="华文中宋" panose="02010600040101010101" pitchFamily="2" charset="-122"/>
                          </a:rPr>
                          <m:t>𝛼</m:t>
                        </m:r>
                      </m:e>
                      <m:sub>
                        <m:r>
                          <a:rPr kumimoji="0" lang="en-US" altLang="zh-CN" sz="2400" i="1" dirty="0">
                            <a:solidFill>
                              <a:srgbClr val="000000"/>
                            </a:solidFill>
                            <a:latin typeface="Cambria Math" panose="02040503050406030204" pitchFamily="18" charset="0"/>
                            <a:ea typeface="华文中宋" panose="02010600040101010101" pitchFamily="2" charset="-122"/>
                          </a:rPr>
                          <m:t>𝑟</m:t>
                        </m:r>
                        <m:r>
                          <a:rPr kumimoji="0" lang="en-US" altLang="zh-CN" sz="2400" i="1" dirty="0">
                            <a:solidFill>
                              <a:srgbClr val="000000"/>
                            </a:solidFill>
                            <a:latin typeface="Cambria Math" panose="02040503050406030204" pitchFamily="18" charset="0"/>
                            <a:ea typeface="华文中宋" panose="02010600040101010101" pitchFamily="2" charset="-122"/>
                          </a:rPr>
                          <m:t>+1</m:t>
                        </m:r>
                      </m:sub>
                    </m:sSub>
                    <m:r>
                      <a:rPr kumimoji="0" lang="en-US" altLang="zh-CN" sz="2400" i="1" dirty="0">
                        <a:solidFill>
                          <a:srgbClr val="000000"/>
                        </a:solidFill>
                        <a:latin typeface="Cambria Math" panose="02040503050406030204" pitchFamily="18" charset="0"/>
                        <a:ea typeface="华文中宋" panose="02010600040101010101" pitchFamily="2" charset="-122"/>
                      </a:rPr>
                      <m:t>,⋯,</m:t>
                    </m:r>
                    <m:sSub>
                      <m:sSubPr>
                        <m:ctrlPr>
                          <a:rPr kumimoji="0" lang="en-US" altLang="zh-CN" sz="2400" i="1" dirty="0">
                            <a:solidFill>
                              <a:srgbClr val="000000"/>
                            </a:solidFill>
                            <a:latin typeface="Cambria Math" panose="02040503050406030204" pitchFamily="18" charset="0"/>
                            <a:ea typeface="华文中宋" panose="02010600040101010101" pitchFamily="2" charset="-122"/>
                          </a:rPr>
                        </m:ctrlPr>
                      </m:sSubPr>
                      <m:e>
                        <m:r>
                          <a:rPr kumimoji="0" lang="en-US" altLang="zh-CN" sz="2400" i="1" dirty="0">
                            <a:solidFill>
                              <a:srgbClr val="000000"/>
                            </a:solidFill>
                            <a:latin typeface="Cambria Math" panose="02040503050406030204" pitchFamily="18" charset="0"/>
                            <a:ea typeface="华文中宋" panose="02010600040101010101" pitchFamily="2" charset="-122"/>
                          </a:rPr>
                          <m:t>𝛼</m:t>
                        </m:r>
                      </m:e>
                      <m:sub>
                        <m:r>
                          <a:rPr kumimoji="0" lang="en-US" altLang="zh-CN" sz="2400" i="1" dirty="0">
                            <a:solidFill>
                              <a:srgbClr val="000000"/>
                            </a:solidFill>
                            <a:latin typeface="Cambria Math" panose="02040503050406030204" pitchFamily="18" charset="0"/>
                            <a:ea typeface="华文中宋" panose="02010600040101010101" pitchFamily="2" charset="-122"/>
                          </a:rPr>
                          <m:t>𝑛</m:t>
                        </m:r>
                      </m:sub>
                    </m:sSub>
                    <m:r>
                      <a:rPr kumimoji="0" lang="en-US" altLang="zh-CN" sz="2400" i="1" dirty="0">
                        <a:solidFill>
                          <a:srgbClr val="000000"/>
                        </a:solidFill>
                        <a:latin typeface="Cambria Math" panose="02040503050406030204" pitchFamily="18" charset="0"/>
                        <a:ea typeface="华文中宋" panose="02010600040101010101" pitchFamily="2" charset="-122"/>
                      </a:rPr>
                      <m:t>,</m:t>
                    </m:r>
                  </m:oMath>
                </a14:m>
                <a:r>
                  <a:rPr kumimoji="0" lang="zh-CN" altLang="en-US" sz="2400" dirty="0">
                    <a:solidFill>
                      <a:srgbClr val="000000"/>
                    </a:solidFill>
                    <a:latin typeface="华文中宋" panose="02010600040101010101" pitchFamily="2" charset="-122"/>
                    <a:ea typeface="华文中宋" panose="02010600040101010101" pitchFamily="2" charset="-122"/>
                  </a:rPr>
                  <a:t>则有</a:t>
                </a:r>
              </a:p>
            </p:txBody>
          </p:sp>
        </mc:Choice>
        <mc:Fallback xmlns="">
          <p:sp>
            <p:nvSpPr>
              <p:cNvPr id="4" name="文本框 3"/>
              <p:cNvSpPr txBox="1">
                <a:spLocks noRot="1" noChangeAspect="1" noMove="1" noResize="1" noEditPoints="1" noAdjustHandles="1" noChangeArrowheads="1" noChangeShapeType="1" noTextEdit="1"/>
              </p:cNvSpPr>
              <p:nvPr/>
            </p:nvSpPr>
            <p:spPr>
              <a:xfrm>
                <a:off x="563960" y="2748718"/>
                <a:ext cx="11018440" cy="1134926"/>
              </a:xfrm>
              <a:prstGeom prst="rect">
                <a:avLst/>
              </a:prstGeom>
              <a:blipFill>
                <a:blip r:embed="rId3"/>
                <a:stretch>
                  <a:fillRect l="-885" b="-118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1343472" y="4063539"/>
                <a:ext cx="8363272" cy="1754326"/>
              </a:xfrm>
              <a:prstGeom prst="rect">
                <a:avLst/>
              </a:prstGeom>
              <a:noFill/>
            </p:spPr>
            <p:txBody>
              <a:bodyPr wrap="square" rtlCol="0">
                <a:spAutoFit/>
              </a:bodyPr>
              <a:lstStyle/>
              <a:p>
                <a:pPr defTabSz="457200">
                  <a:lnSpc>
                    <a:spcPct val="150000"/>
                  </a:lnSpc>
                  <a:defRPr/>
                </a:pPr>
                <a14:m>
                  <m:oMathPara xmlns:m="http://schemas.openxmlformats.org/officeDocument/2006/math">
                    <m:oMathParaPr>
                      <m:jc m:val="centerGroup"/>
                    </m:oMathParaPr>
                    <m:oMath xmlns:m="http://schemas.openxmlformats.org/officeDocument/2006/math">
                      <m:r>
                        <a:rPr kumimoji="0" lang="en-US" altLang="zh-CN" sz="2400" i="1">
                          <a:solidFill>
                            <a:srgbClr val="000000"/>
                          </a:solidFill>
                          <a:latin typeface="Cambria Math" panose="02040503050406030204" pitchFamily="18" charset="0"/>
                        </a:rPr>
                        <m:t>𝑅</m:t>
                      </m:r>
                      <m:d>
                        <m:dPr>
                          <m:ctrlPr>
                            <a:rPr kumimoji="0" lang="en-US" altLang="zh-CN" sz="2400" i="1">
                              <a:solidFill>
                                <a:srgbClr val="000000"/>
                              </a:solidFill>
                              <a:latin typeface="Cambria Math" panose="02040503050406030204" pitchFamily="18" charset="0"/>
                            </a:rPr>
                          </m:ctrlPr>
                        </m:dPr>
                        <m:e>
                          <m:r>
                            <a:rPr kumimoji="0" lang="zh-CN" altLang="en-US" sz="2400" i="1">
                              <a:solidFill>
                                <a:srgbClr val="000000"/>
                              </a:solidFill>
                              <a:latin typeface="Cambria Math" panose="02040503050406030204" pitchFamily="18" charset="0"/>
                            </a:rPr>
                            <m:t>𝒜</m:t>
                          </m:r>
                        </m:e>
                      </m:d>
                      <m:r>
                        <a:rPr kumimoji="0" lang="en-US" altLang="zh-CN" sz="2400" i="1">
                          <a:solidFill>
                            <a:srgbClr val="000000"/>
                          </a:solidFill>
                          <a:latin typeface="Cambria Math" panose="02040503050406030204" pitchFamily="18" charset="0"/>
                        </a:rPr>
                        <m:t>=</m:t>
                      </m:r>
                      <m:r>
                        <a:rPr kumimoji="0" lang="en-US" altLang="zh-CN" sz="2400" i="1">
                          <a:solidFill>
                            <a:srgbClr val="000000"/>
                          </a:solidFill>
                          <a:latin typeface="Cambria Math" panose="02040503050406030204" pitchFamily="18" charset="0"/>
                        </a:rPr>
                        <m:t>𝑠𝑝𝑎𝑛</m:t>
                      </m:r>
                      <m:r>
                        <a:rPr kumimoji="0" lang="en-US" altLang="zh-CN" sz="2400" i="1">
                          <a:solidFill>
                            <a:srgbClr val="000000"/>
                          </a:solidFill>
                          <a:latin typeface="Cambria Math" panose="02040503050406030204" pitchFamily="18" charset="0"/>
                        </a:rPr>
                        <m:t> </m:t>
                      </m:r>
                      <m:d>
                        <m:dPr>
                          <m:begChr m:val="{"/>
                          <m:endChr m:val="}"/>
                          <m:ctrlPr>
                            <a:rPr kumimoji="0" lang="en-US" altLang="zh-CN" sz="2400" i="1">
                              <a:solidFill>
                                <a:srgbClr val="000000"/>
                              </a:solidFill>
                              <a:latin typeface="Cambria Math" panose="02040503050406030204" pitchFamily="18" charset="0"/>
                            </a:rPr>
                          </m:ctrlPr>
                        </m:dPr>
                        <m:e>
                          <m:r>
                            <a:rPr kumimoji="0" lang="zh-CN" altLang="en-US" sz="2400" i="1">
                              <a:solidFill>
                                <a:srgbClr val="000000"/>
                              </a:solidFill>
                              <a:latin typeface="Cambria Math" panose="02040503050406030204" pitchFamily="18" charset="0"/>
                            </a:rPr>
                            <m:t>𝒜</m:t>
                          </m:r>
                          <m:d>
                            <m:dPr>
                              <m:ctrlPr>
                                <a:rPr kumimoji="0" lang="en-US" altLang="zh-CN" sz="2400" i="1">
                                  <a:solidFill>
                                    <a:srgbClr val="000000"/>
                                  </a:solidFill>
                                  <a:latin typeface="Cambria Math" panose="02040503050406030204" pitchFamily="18" charset="0"/>
                                </a:rPr>
                              </m:ctrlPr>
                            </m:dPr>
                            <m:e>
                              <m:sSub>
                                <m:sSubPr>
                                  <m:ctrlPr>
                                    <a:rPr kumimoji="0" lang="en-US" altLang="zh-CN" sz="2400" i="1">
                                      <a:solidFill>
                                        <a:srgbClr val="000000"/>
                                      </a:solidFill>
                                      <a:latin typeface="Cambria Math" panose="02040503050406030204" pitchFamily="18" charset="0"/>
                                    </a:rPr>
                                  </m:ctrlPr>
                                </m:sSubPr>
                                <m:e>
                                  <m:r>
                                    <a:rPr kumimoji="0" lang="en-US" altLang="zh-CN" sz="2400" i="1">
                                      <a:solidFill>
                                        <a:srgbClr val="000000"/>
                                      </a:solidFill>
                                      <a:latin typeface="Cambria Math" panose="02040503050406030204" pitchFamily="18" charset="0"/>
                                    </a:rPr>
                                    <m:t>𝛼</m:t>
                                  </m:r>
                                </m:e>
                                <m:sub>
                                  <m:r>
                                    <a:rPr kumimoji="0" lang="en-US" altLang="zh-CN" sz="2400" i="1">
                                      <a:solidFill>
                                        <a:srgbClr val="000000"/>
                                      </a:solidFill>
                                      <a:latin typeface="Cambria Math" panose="02040503050406030204" pitchFamily="18" charset="0"/>
                                    </a:rPr>
                                    <m:t>1</m:t>
                                  </m:r>
                                </m:sub>
                              </m:sSub>
                            </m:e>
                          </m:d>
                          <m:r>
                            <a:rPr kumimoji="0" lang="en-US" altLang="zh-CN" sz="2400" i="1">
                              <a:solidFill>
                                <a:srgbClr val="000000"/>
                              </a:solidFill>
                              <a:latin typeface="Cambria Math" panose="02040503050406030204" pitchFamily="18" charset="0"/>
                            </a:rPr>
                            <m:t>,</m:t>
                          </m:r>
                          <m:r>
                            <a:rPr kumimoji="0" lang="zh-CN" altLang="en-US" sz="2400" i="1">
                              <a:solidFill>
                                <a:srgbClr val="000000"/>
                              </a:solidFill>
                              <a:latin typeface="Cambria Math" panose="02040503050406030204" pitchFamily="18" charset="0"/>
                            </a:rPr>
                            <m:t>𝒜</m:t>
                          </m:r>
                          <m:d>
                            <m:dPr>
                              <m:ctrlPr>
                                <a:rPr kumimoji="0" lang="en-US" altLang="zh-CN" sz="2400" i="1">
                                  <a:solidFill>
                                    <a:srgbClr val="000000"/>
                                  </a:solidFill>
                                  <a:latin typeface="Cambria Math" panose="02040503050406030204" pitchFamily="18" charset="0"/>
                                </a:rPr>
                              </m:ctrlPr>
                            </m:dPr>
                            <m:e>
                              <m:sSub>
                                <m:sSubPr>
                                  <m:ctrlPr>
                                    <a:rPr kumimoji="0" lang="en-US" altLang="zh-CN" sz="2400" i="1">
                                      <a:solidFill>
                                        <a:srgbClr val="000000"/>
                                      </a:solidFill>
                                      <a:latin typeface="Cambria Math" panose="02040503050406030204" pitchFamily="18" charset="0"/>
                                    </a:rPr>
                                  </m:ctrlPr>
                                </m:sSubPr>
                                <m:e>
                                  <m:r>
                                    <a:rPr kumimoji="0" lang="en-US" altLang="zh-CN" sz="2400" i="1">
                                      <a:solidFill>
                                        <a:srgbClr val="000000"/>
                                      </a:solidFill>
                                      <a:latin typeface="Cambria Math" panose="02040503050406030204" pitchFamily="18" charset="0"/>
                                    </a:rPr>
                                    <m:t>𝛼</m:t>
                                  </m:r>
                                </m:e>
                                <m:sub>
                                  <m:r>
                                    <a:rPr kumimoji="0" lang="en-US" altLang="zh-CN" sz="2400" i="1">
                                      <a:solidFill>
                                        <a:srgbClr val="000000"/>
                                      </a:solidFill>
                                      <a:latin typeface="Cambria Math" panose="02040503050406030204" pitchFamily="18" charset="0"/>
                                    </a:rPr>
                                    <m:t>2</m:t>
                                  </m:r>
                                </m:sub>
                              </m:sSub>
                            </m:e>
                          </m:d>
                          <m:r>
                            <a:rPr kumimoji="0" lang="en-US" altLang="zh-CN" sz="2400" i="1">
                              <a:solidFill>
                                <a:srgbClr val="000000"/>
                              </a:solidFill>
                              <a:latin typeface="Cambria Math" panose="02040503050406030204" pitchFamily="18" charset="0"/>
                            </a:rPr>
                            <m:t>,⋯,</m:t>
                          </m:r>
                          <m:r>
                            <a:rPr kumimoji="0" lang="zh-CN" altLang="en-US" sz="2400" i="1">
                              <a:solidFill>
                                <a:srgbClr val="000000"/>
                              </a:solidFill>
                              <a:latin typeface="Cambria Math" panose="02040503050406030204" pitchFamily="18" charset="0"/>
                            </a:rPr>
                            <m:t>𝒜</m:t>
                          </m:r>
                          <m:d>
                            <m:dPr>
                              <m:ctrlPr>
                                <a:rPr kumimoji="0" lang="en-US" altLang="zh-CN" sz="2400" i="1">
                                  <a:solidFill>
                                    <a:srgbClr val="000000"/>
                                  </a:solidFill>
                                  <a:latin typeface="Cambria Math" panose="02040503050406030204" pitchFamily="18" charset="0"/>
                                </a:rPr>
                              </m:ctrlPr>
                            </m:dPr>
                            <m:e>
                              <m:sSub>
                                <m:sSubPr>
                                  <m:ctrlPr>
                                    <a:rPr kumimoji="0" lang="en-US" altLang="zh-CN" sz="2400" i="1">
                                      <a:solidFill>
                                        <a:srgbClr val="000000"/>
                                      </a:solidFill>
                                      <a:latin typeface="Cambria Math" panose="02040503050406030204" pitchFamily="18" charset="0"/>
                                    </a:rPr>
                                  </m:ctrlPr>
                                </m:sSubPr>
                                <m:e>
                                  <m:r>
                                    <a:rPr kumimoji="0" lang="en-US" altLang="zh-CN" sz="2400" i="1">
                                      <a:solidFill>
                                        <a:srgbClr val="000000"/>
                                      </a:solidFill>
                                      <a:latin typeface="Cambria Math" panose="02040503050406030204" pitchFamily="18" charset="0"/>
                                    </a:rPr>
                                    <m:t>𝛼</m:t>
                                  </m:r>
                                </m:e>
                                <m:sub>
                                  <m:r>
                                    <a:rPr kumimoji="0" lang="en-US" altLang="zh-CN" sz="2400" i="1">
                                      <a:solidFill>
                                        <a:srgbClr val="000000"/>
                                      </a:solidFill>
                                      <a:latin typeface="Cambria Math" panose="02040503050406030204" pitchFamily="18" charset="0"/>
                                    </a:rPr>
                                    <m:t>𝑟</m:t>
                                  </m:r>
                                </m:sub>
                              </m:sSub>
                            </m:e>
                          </m:d>
                          <m:r>
                            <a:rPr kumimoji="0" lang="en-US" altLang="zh-CN" sz="2400" i="1">
                              <a:solidFill>
                                <a:srgbClr val="000000"/>
                              </a:solidFill>
                              <a:latin typeface="Cambria Math" panose="02040503050406030204" pitchFamily="18" charset="0"/>
                            </a:rPr>
                            <m:t>,</m:t>
                          </m:r>
                          <m:r>
                            <a:rPr kumimoji="0" lang="zh-CN" altLang="en-US" sz="2400" i="1">
                              <a:solidFill>
                                <a:srgbClr val="000000"/>
                              </a:solidFill>
                              <a:latin typeface="Cambria Math" panose="02040503050406030204" pitchFamily="18" charset="0"/>
                            </a:rPr>
                            <m:t>𝒜</m:t>
                          </m:r>
                          <m:d>
                            <m:dPr>
                              <m:ctrlPr>
                                <a:rPr kumimoji="0" lang="en-US" altLang="zh-CN" sz="2400" i="1">
                                  <a:solidFill>
                                    <a:srgbClr val="000000"/>
                                  </a:solidFill>
                                  <a:latin typeface="Cambria Math" panose="02040503050406030204" pitchFamily="18" charset="0"/>
                                </a:rPr>
                              </m:ctrlPr>
                            </m:dPr>
                            <m:e>
                              <m:sSub>
                                <m:sSubPr>
                                  <m:ctrlPr>
                                    <a:rPr kumimoji="0" lang="en-US" altLang="zh-CN" sz="2400" i="1">
                                      <a:solidFill>
                                        <a:srgbClr val="000000"/>
                                      </a:solidFill>
                                      <a:latin typeface="Cambria Math" panose="02040503050406030204" pitchFamily="18" charset="0"/>
                                    </a:rPr>
                                  </m:ctrlPr>
                                </m:sSubPr>
                                <m:e>
                                  <m:r>
                                    <a:rPr kumimoji="0" lang="en-US" altLang="zh-CN" sz="2400" i="1">
                                      <a:solidFill>
                                        <a:srgbClr val="000000"/>
                                      </a:solidFill>
                                      <a:latin typeface="Cambria Math" panose="02040503050406030204" pitchFamily="18" charset="0"/>
                                    </a:rPr>
                                    <m:t>𝛼</m:t>
                                  </m:r>
                                </m:e>
                                <m:sub>
                                  <m:r>
                                    <a:rPr kumimoji="0" lang="en-US" altLang="zh-CN" sz="2400" i="1">
                                      <a:solidFill>
                                        <a:srgbClr val="000000"/>
                                      </a:solidFill>
                                      <a:latin typeface="Cambria Math" panose="02040503050406030204" pitchFamily="18" charset="0"/>
                                    </a:rPr>
                                    <m:t>𝑟</m:t>
                                  </m:r>
                                  <m:r>
                                    <a:rPr kumimoji="0" lang="en-US" altLang="zh-CN" sz="2400" i="1">
                                      <a:solidFill>
                                        <a:srgbClr val="000000"/>
                                      </a:solidFill>
                                      <a:latin typeface="Cambria Math" panose="02040503050406030204" pitchFamily="18" charset="0"/>
                                    </a:rPr>
                                    <m:t>+1</m:t>
                                  </m:r>
                                </m:sub>
                              </m:sSub>
                            </m:e>
                          </m:d>
                          <m:r>
                            <a:rPr kumimoji="0" lang="en-US" altLang="zh-CN" sz="2400" i="1">
                              <a:solidFill>
                                <a:srgbClr val="000000"/>
                              </a:solidFill>
                              <a:latin typeface="Cambria Math" panose="02040503050406030204" pitchFamily="18" charset="0"/>
                            </a:rPr>
                            <m:t>,⋯,</m:t>
                          </m:r>
                          <m:r>
                            <a:rPr kumimoji="0" lang="zh-CN" altLang="en-US" sz="2400" i="1">
                              <a:solidFill>
                                <a:srgbClr val="000000"/>
                              </a:solidFill>
                              <a:latin typeface="Cambria Math" panose="02040503050406030204" pitchFamily="18" charset="0"/>
                            </a:rPr>
                            <m:t>𝒜</m:t>
                          </m:r>
                          <m:d>
                            <m:dPr>
                              <m:ctrlPr>
                                <a:rPr kumimoji="0" lang="en-US" altLang="zh-CN" sz="2400" i="1">
                                  <a:solidFill>
                                    <a:srgbClr val="000000"/>
                                  </a:solidFill>
                                  <a:latin typeface="Cambria Math" panose="02040503050406030204" pitchFamily="18" charset="0"/>
                                </a:rPr>
                              </m:ctrlPr>
                            </m:dPr>
                            <m:e>
                              <m:sSub>
                                <m:sSubPr>
                                  <m:ctrlPr>
                                    <a:rPr kumimoji="0" lang="en-US" altLang="zh-CN" sz="2400" i="1">
                                      <a:solidFill>
                                        <a:srgbClr val="000000"/>
                                      </a:solidFill>
                                      <a:latin typeface="Cambria Math" panose="02040503050406030204" pitchFamily="18" charset="0"/>
                                    </a:rPr>
                                  </m:ctrlPr>
                                </m:sSubPr>
                                <m:e>
                                  <m:r>
                                    <a:rPr kumimoji="0" lang="en-US" altLang="zh-CN" sz="2400" i="1">
                                      <a:solidFill>
                                        <a:srgbClr val="000000"/>
                                      </a:solidFill>
                                      <a:latin typeface="Cambria Math" panose="02040503050406030204" pitchFamily="18" charset="0"/>
                                    </a:rPr>
                                    <m:t>𝛼</m:t>
                                  </m:r>
                                </m:e>
                                <m:sub>
                                  <m:r>
                                    <a:rPr kumimoji="0" lang="en-US" altLang="zh-CN" sz="2400" i="1">
                                      <a:solidFill>
                                        <a:srgbClr val="000000"/>
                                      </a:solidFill>
                                      <a:latin typeface="Cambria Math" panose="02040503050406030204" pitchFamily="18" charset="0"/>
                                    </a:rPr>
                                    <m:t>𝑛</m:t>
                                  </m:r>
                                </m:sub>
                              </m:sSub>
                            </m:e>
                          </m:d>
                        </m:e>
                      </m:d>
                    </m:oMath>
                  </m:oMathPara>
                </a14:m>
                <a:endParaRPr kumimoji="0" lang="en-US" altLang="zh-CN" sz="2400" dirty="0">
                  <a:solidFill>
                    <a:srgbClr val="000000"/>
                  </a:solidFill>
                  <a:latin typeface="Calibri" panose="020F0502020204030204" pitchFamily="34" charset="0"/>
                  <a:ea typeface="宋体"/>
                </a:endParaRPr>
              </a:p>
              <a:p>
                <a:pPr defTabSz="457200">
                  <a:lnSpc>
                    <a:spcPct val="150000"/>
                  </a:lnSpc>
                  <a:defRPr/>
                </a:pPr>
                <a14:m>
                  <m:oMathPara xmlns:m="http://schemas.openxmlformats.org/officeDocument/2006/math">
                    <m:oMathParaPr>
                      <m:jc m:val="centerGroup"/>
                    </m:oMathParaPr>
                    <m:oMath xmlns:m="http://schemas.openxmlformats.org/officeDocument/2006/math">
                      <m:r>
                        <a:rPr kumimoji="0" lang="en-US" altLang="zh-CN" sz="2400" i="1">
                          <a:solidFill>
                            <a:srgbClr val="000000"/>
                          </a:solidFill>
                          <a:latin typeface="Cambria Math" panose="02040503050406030204" pitchFamily="18" charset="0"/>
                        </a:rPr>
                        <m:t> =</m:t>
                      </m:r>
                      <m:r>
                        <a:rPr kumimoji="0" lang="en-US" altLang="zh-CN" sz="2400" i="1">
                          <a:solidFill>
                            <a:srgbClr val="000000"/>
                          </a:solidFill>
                          <a:latin typeface="Cambria Math" panose="02040503050406030204" pitchFamily="18" charset="0"/>
                        </a:rPr>
                        <m:t>𝑠𝑝𝑎𝑛</m:t>
                      </m:r>
                      <m:d>
                        <m:dPr>
                          <m:begChr m:val="{"/>
                          <m:endChr m:val="}"/>
                          <m:ctrlPr>
                            <a:rPr kumimoji="0" lang="en-US" altLang="zh-CN" sz="2400" i="1">
                              <a:solidFill>
                                <a:srgbClr val="000000"/>
                              </a:solidFill>
                              <a:latin typeface="Cambria Math" panose="02040503050406030204" pitchFamily="18" charset="0"/>
                            </a:rPr>
                          </m:ctrlPr>
                        </m:dPr>
                        <m:e>
                          <m:r>
                            <a:rPr kumimoji="0" lang="en-US" altLang="zh-CN" sz="2400" i="1">
                              <a:solidFill>
                                <a:srgbClr val="000000"/>
                              </a:solidFill>
                              <a:latin typeface="Cambria Math" panose="02040503050406030204" pitchFamily="18" charset="0"/>
                            </a:rPr>
                            <m:t>0,0,⋯,0,</m:t>
                          </m:r>
                          <m:r>
                            <a:rPr kumimoji="0" lang="zh-CN" altLang="en-US" sz="2400" i="1">
                              <a:solidFill>
                                <a:srgbClr val="000000"/>
                              </a:solidFill>
                              <a:latin typeface="Cambria Math" panose="02040503050406030204" pitchFamily="18" charset="0"/>
                            </a:rPr>
                            <m:t>𝒜</m:t>
                          </m:r>
                          <m:d>
                            <m:dPr>
                              <m:ctrlPr>
                                <a:rPr kumimoji="0" lang="en-US" altLang="zh-CN" sz="2400" i="1">
                                  <a:solidFill>
                                    <a:srgbClr val="000000"/>
                                  </a:solidFill>
                                  <a:latin typeface="Cambria Math" panose="02040503050406030204" pitchFamily="18" charset="0"/>
                                </a:rPr>
                              </m:ctrlPr>
                            </m:dPr>
                            <m:e>
                              <m:sSub>
                                <m:sSubPr>
                                  <m:ctrlPr>
                                    <a:rPr kumimoji="0" lang="en-US" altLang="zh-CN" sz="2400" i="1">
                                      <a:solidFill>
                                        <a:srgbClr val="000000"/>
                                      </a:solidFill>
                                      <a:latin typeface="Cambria Math" panose="02040503050406030204" pitchFamily="18" charset="0"/>
                                    </a:rPr>
                                  </m:ctrlPr>
                                </m:sSubPr>
                                <m:e>
                                  <m:r>
                                    <a:rPr kumimoji="0" lang="en-US" altLang="zh-CN" sz="2400" i="1">
                                      <a:solidFill>
                                        <a:srgbClr val="000000"/>
                                      </a:solidFill>
                                      <a:latin typeface="Cambria Math" panose="02040503050406030204" pitchFamily="18" charset="0"/>
                                    </a:rPr>
                                    <m:t>𝛼</m:t>
                                  </m:r>
                                </m:e>
                                <m:sub>
                                  <m:r>
                                    <a:rPr kumimoji="0" lang="en-US" altLang="zh-CN" sz="2400" i="1">
                                      <a:solidFill>
                                        <a:srgbClr val="000000"/>
                                      </a:solidFill>
                                      <a:latin typeface="Cambria Math" panose="02040503050406030204" pitchFamily="18" charset="0"/>
                                    </a:rPr>
                                    <m:t>𝑟</m:t>
                                  </m:r>
                                  <m:r>
                                    <a:rPr kumimoji="0" lang="en-US" altLang="zh-CN" sz="2400" i="1">
                                      <a:solidFill>
                                        <a:srgbClr val="000000"/>
                                      </a:solidFill>
                                      <a:latin typeface="Cambria Math" panose="02040503050406030204" pitchFamily="18" charset="0"/>
                                    </a:rPr>
                                    <m:t>+1</m:t>
                                  </m:r>
                                </m:sub>
                              </m:sSub>
                            </m:e>
                          </m:d>
                          <m:r>
                            <a:rPr kumimoji="0" lang="en-US" altLang="zh-CN" sz="2400" i="1">
                              <a:solidFill>
                                <a:srgbClr val="000000"/>
                              </a:solidFill>
                              <a:latin typeface="Cambria Math" panose="02040503050406030204" pitchFamily="18" charset="0"/>
                            </a:rPr>
                            <m:t>,⋯,</m:t>
                          </m:r>
                          <m:r>
                            <a:rPr kumimoji="0" lang="zh-CN" altLang="en-US" sz="2400" i="1">
                              <a:solidFill>
                                <a:srgbClr val="000000"/>
                              </a:solidFill>
                              <a:latin typeface="Cambria Math" panose="02040503050406030204" pitchFamily="18" charset="0"/>
                            </a:rPr>
                            <m:t>𝒜</m:t>
                          </m:r>
                          <m:d>
                            <m:dPr>
                              <m:ctrlPr>
                                <a:rPr kumimoji="0" lang="en-US" altLang="zh-CN" sz="2400" i="1">
                                  <a:solidFill>
                                    <a:srgbClr val="000000"/>
                                  </a:solidFill>
                                  <a:latin typeface="Cambria Math" panose="02040503050406030204" pitchFamily="18" charset="0"/>
                                </a:rPr>
                              </m:ctrlPr>
                            </m:dPr>
                            <m:e>
                              <m:sSub>
                                <m:sSubPr>
                                  <m:ctrlPr>
                                    <a:rPr kumimoji="0" lang="en-US" altLang="zh-CN" sz="2400" i="1">
                                      <a:solidFill>
                                        <a:srgbClr val="000000"/>
                                      </a:solidFill>
                                      <a:latin typeface="Cambria Math" panose="02040503050406030204" pitchFamily="18" charset="0"/>
                                    </a:rPr>
                                  </m:ctrlPr>
                                </m:sSubPr>
                                <m:e>
                                  <m:r>
                                    <a:rPr kumimoji="0" lang="en-US" altLang="zh-CN" sz="2400" i="1">
                                      <a:solidFill>
                                        <a:srgbClr val="000000"/>
                                      </a:solidFill>
                                      <a:latin typeface="Cambria Math" panose="02040503050406030204" pitchFamily="18" charset="0"/>
                                    </a:rPr>
                                    <m:t>𝛼</m:t>
                                  </m:r>
                                </m:e>
                                <m:sub>
                                  <m:r>
                                    <a:rPr kumimoji="0" lang="en-US" altLang="zh-CN" sz="2400" i="1">
                                      <a:solidFill>
                                        <a:srgbClr val="000000"/>
                                      </a:solidFill>
                                      <a:latin typeface="Cambria Math" panose="02040503050406030204" pitchFamily="18" charset="0"/>
                                    </a:rPr>
                                    <m:t>𝑛</m:t>
                                  </m:r>
                                </m:sub>
                              </m:sSub>
                            </m:e>
                          </m:d>
                        </m:e>
                      </m:d>
                      <m:r>
                        <a:rPr kumimoji="0" lang="en-US" altLang="zh-CN" sz="2400" i="1">
                          <a:solidFill>
                            <a:srgbClr val="000000"/>
                          </a:solidFill>
                          <a:latin typeface="Cambria Math" panose="02040503050406030204" pitchFamily="18" charset="0"/>
                        </a:rPr>
                        <m:t>                      </m:t>
                      </m:r>
                    </m:oMath>
                  </m:oMathPara>
                </a14:m>
                <a:endParaRPr kumimoji="0" lang="en-US" altLang="zh-CN" sz="2400" dirty="0">
                  <a:solidFill>
                    <a:srgbClr val="000000"/>
                  </a:solidFill>
                  <a:latin typeface="Calibri" panose="020F0502020204030204" pitchFamily="34" charset="0"/>
                  <a:ea typeface="宋体"/>
                </a:endParaRPr>
              </a:p>
              <a:p>
                <a:pPr defTabSz="457200">
                  <a:lnSpc>
                    <a:spcPct val="150000"/>
                  </a:lnSpc>
                  <a:defRPr/>
                </a:pPr>
                <a14:m>
                  <m:oMathPara xmlns:m="http://schemas.openxmlformats.org/officeDocument/2006/math">
                    <m:oMathParaPr>
                      <m:jc m:val="centerGroup"/>
                    </m:oMathParaPr>
                    <m:oMath xmlns:m="http://schemas.openxmlformats.org/officeDocument/2006/math">
                      <m:r>
                        <a:rPr kumimoji="0" lang="en-US" altLang="zh-CN" sz="2400" i="1">
                          <a:solidFill>
                            <a:srgbClr val="000000"/>
                          </a:solidFill>
                          <a:latin typeface="Cambria Math" panose="02040503050406030204" pitchFamily="18" charset="0"/>
                        </a:rPr>
                        <m:t>=</m:t>
                      </m:r>
                      <m:r>
                        <a:rPr kumimoji="0" lang="en-US" altLang="zh-CN" sz="2400" i="1">
                          <a:solidFill>
                            <a:srgbClr val="000000"/>
                          </a:solidFill>
                          <a:latin typeface="Cambria Math" panose="02040503050406030204" pitchFamily="18" charset="0"/>
                        </a:rPr>
                        <m:t>𝑠𝑝𝑎𝑛</m:t>
                      </m:r>
                      <m:d>
                        <m:dPr>
                          <m:begChr m:val="{"/>
                          <m:endChr m:val="}"/>
                          <m:ctrlPr>
                            <a:rPr kumimoji="0" lang="en-US" altLang="zh-CN" sz="2400" i="1">
                              <a:solidFill>
                                <a:srgbClr val="000000"/>
                              </a:solidFill>
                              <a:latin typeface="Cambria Math" panose="02040503050406030204" pitchFamily="18" charset="0"/>
                            </a:rPr>
                          </m:ctrlPr>
                        </m:dPr>
                        <m:e>
                          <m:r>
                            <a:rPr kumimoji="0" lang="zh-CN" altLang="en-US" sz="2400" i="1">
                              <a:solidFill>
                                <a:srgbClr val="000000"/>
                              </a:solidFill>
                              <a:latin typeface="Cambria Math" panose="02040503050406030204" pitchFamily="18" charset="0"/>
                            </a:rPr>
                            <m:t>𝒜</m:t>
                          </m:r>
                          <m:d>
                            <m:dPr>
                              <m:ctrlPr>
                                <a:rPr kumimoji="0" lang="en-US" altLang="zh-CN" sz="2400" i="1">
                                  <a:solidFill>
                                    <a:srgbClr val="000000"/>
                                  </a:solidFill>
                                  <a:latin typeface="Cambria Math" panose="02040503050406030204" pitchFamily="18" charset="0"/>
                                </a:rPr>
                              </m:ctrlPr>
                            </m:dPr>
                            <m:e>
                              <m:sSub>
                                <m:sSubPr>
                                  <m:ctrlPr>
                                    <a:rPr kumimoji="0" lang="en-US" altLang="zh-CN" sz="2400" i="1">
                                      <a:solidFill>
                                        <a:srgbClr val="000000"/>
                                      </a:solidFill>
                                      <a:latin typeface="Cambria Math" panose="02040503050406030204" pitchFamily="18" charset="0"/>
                                    </a:rPr>
                                  </m:ctrlPr>
                                </m:sSubPr>
                                <m:e>
                                  <m:r>
                                    <a:rPr kumimoji="0" lang="en-US" altLang="zh-CN" sz="2400" i="1">
                                      <a:solidFill>
                                        <a:srgbClr val="000000"/>
                                      </a:solidFill>
                                      <a:latin typeface="Cambria Math" panose="02040503050406030204" pitchFamily="18" charset="0"/>
                                    </a:rPr>
                                    <m:t>𝛼</m:t>
                                  </m:r>
                                </m:e>
                                <m:sub>
                                  <m:r>
                                    <a:rPr kumimoji="0" lang="en-US" altLang="zh-CN" sz="2400" i="1">
                                      <a:solidFill>
                                        <a:srgbClr val="000000"/>
                                      </a:solidFill>
                                      <a:latin typeface="Cambria Math" panose="02040503050406030204" pitchFamily="18" charset="0"/>
                                    </a:rPr>
                                    <m:t>𝑟</m:t>
                                  </m:r>
                                  <m:r>
                                    <a:rPr kumimoji="0" lang="en-US" altLang="zh-CN" sz="2400" i="1">
                                      <a:solidFill>
                                        <a:srgbClr val="000000"/>
                                      </a:solidFill>
                                      <a:latin typeface="Cambria Math" panose="02040503050406030204" pitchFamily="18" charset="0"/>
                                    </a:rPr>
                                    <m:t>+1</m:t>
                                  </m:r>
                                </m:sub>
                              </m:sSub>
                            </m:e>
                          </m:d>
                          <m:r>
                            <a:rPr kumimoji="0" lang="en-US" altLang="zh-CN" sz="2400" i="1">
                              <a:solidFill>
                                <a:srgbClr val="000000"/>
                              </a:solidFill>
                              <a:latin typeface="Cambria Math" panose="02040503050406030204" pitchFamily="18" charset="0"/>
                            </a:rPr>
                            <m:t>,⋯,</m:t>
                          </m:r>
                          <m:r>
                            <a:rPr kumimoji="0" lang="zh-CN" altLang="en-US" sz="2400" i="1">
                              <a:solidFill>
                                <a:srgbClr val="000000"/>
                              </a:solidFill>
                              <a:latin typeface="Cambria Math" panose="02040503050406030204" pitchFamily="18" charset="0"/>
                            </a:rPr>
                            <m:t>𝒜</m:t>
                          </m:r>
                          <m:d>
                            <m:dPr>
                              <m:ctrlPr>
                                <a:rPr kumimoji="0" lang="en-US" altLang="zh-CN" sz="2400" i="1">
                                  <a:solidFill>
                                    <a:srgbClr val="000000"/>
                                  </a:solidFill>
                                  <a:latin typeface="Cambria Math" panose="02040503050406030204" pitchFamily="18" charset="0"/>
                                </a:rPr>
                              </m:ctrlPr>
                            </m:dPr>
                            <m:e>
                              <m:sSub>
                                <m:sSubPr>
                                  <m:ctrlPr>
                                    <a:rPr kumimoji="0" lang="en-US" altLang="zh-CN" sz="2400" i="1">
                                      <a:solidFill>
                                        <a:srgbClr val="000000"/>
                                      </a:solidFill>
                                      <a:latin typeface="Cambria Math" panose="02040503050406030204" pitchFamily="18" charset="0"/>
                                    </a:rPr>
                                  </m:ctrlPr>
                                </m:sSubPr>
                                <m:e>
                                  <m:r>
                                    <a:rPr kumimoji="0" lang="en-US" altLang="zh-CN" sz="2400" i="1">
                                      <a:solidFill>
                                        <a:srgbClr val="000000"/>
                                      </a:solidFill>
                                      <a:latin typeface="Cambria Math" panose="02040503050406030204" pitchFamily="18" charset="0"/>
                                    </a:rPr>
                                    <m:t>𝛼</m:t>
                                  </m:r>
                                </m:e>
                                <m:sub>
                                  <m:r>
                                    <a:rPr kumimoji="0" lang="en-US" altLang="zh-CN" sz="2400" i="1">
                                      <a:solidFill>
                                        <a:srgbClr val="000000"/>
                                      </a:solidFill>
                                      <a:latin typeface="Cambria Math" panose="02040503050406030204" pitchFamily="18" charset="0"/>
                                    </a:rPr>
                                    <m:t>𝑛</m:t>
                                  </m:r>
                                </m:sub>
                              </m:sSub>
                            </m:e>
                          </m:d>
                        </m:e>
                      </m:d>
                      <m:r>
                        <a:rPr kumimoji="0" lang="en-US" altLang="zh-CN" sz="2400" i="1">
                          <a:solidFill>
                            <a:srgbClr val="000000"/>
                          </a:solidFill>
                          <a:latin typeface="Cambria Math" panose="02040503050406030204" pitchFamily="18" charset="0"/>
                        </a:rPr>
                        <m:t>                                        </m:t>
                      </m:r>
                    </m:oMath>
                  </m:oMathPara>
                </a14:m>
                <a:endParaRPr kumimoji="0" lang="zh-CN" altLang="en-US" sz="2400" dirty="0">
                  <a:solidFill>
                    <a:srgbClr val="000000"/>
                  </a:solidFill>
                  <a:latin typeface="Calibri" panose="020F0502020204030204" pitchFamily="34" charset="0"/>
                  <a:ea typeface="宋体"/>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1343472" y="4063539"/>
                <a:ext cx="8363272" cy="1754326"/>
              </a:xfrm>
              <a:prstGeom prst="rect">
                <a:avLst/>
              </a:prstGeom>
              <a:blipFill>
                <a:blip r:embed="rId4"/>
                <a:stretch>
                  <a:fillRect/>
                </a:stretch>
              </a:blipFill>
            </p:spPr>
            <p:txBody>
              <a:bodyPr/>
              <a:lstStyle/>
              <a:p>
                <a:r>
                  <a:rPr lang="zh-CN" altLang="en-US">
                    <a:noFill/>
                  </a:rPr>
                  <a:t> </a:t>
                </a:r>
              </a:p>
            </p:txBody>
          </p:sp>
        </mc:Fallback>
      </mc:AlternateContent>
      <p:sp>
        <p:nvSpPr>
          <p:cNvPr id="6" name="Rectangle 6"/>
          <p:cNvSpPr>
            <a:spLocks noChangeArrowheads="1"/>
          </p:cNvSpPr>
          <p:nvPr/>
        </p:nvSpPr>
        <p:spPr bwMode="auto">
          <a:xfrm>
            <a:off x="1631504" y="619445"/>
            <a:ext cx="4103737" cy="461665"/>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400" b="1" dirty="0">
                <a:solidFill>
                  <a:srgbClr val="3333CC"/>
                </a:solidFill>
                <a:effectLst>
                  <a:outerShdw blurRad="38100" dist="38100" dir="2700000" algn="tl">
                    <a:srgbClr val="000000"/>
                  </a:outerShdw>
                </a:effectLst>
                <a:latin typeface="Calibri" panose="020F0502020204030204" pitchFamily="34" charset="0"/>
                <a:ea typeface="宋体"/>
              </a:rPr>
              <a:t>1.5.2   </a:t>
            </a:r>
            <a:r>
              <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rPr>
              <a:t>线性映射的核</a:t>
            </a:r>
          </a:p>
        </p:txBody>
      </p:sp>
    </p:spTree>
    <p:extLst>
      <p:ext uri="{BB962C8B-B14F-4D97-AF65-F5344CB8AC3E}">
        <p14:creationId xmlns:p14="http://schemas.microsoft.com/office/powerpoint/2010/main" val="1085778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111</a:t>
            </a:fld>
            <a:endParaRPr kumimoji="0" lang="en-US" altLang="zh-CN">
              <a:solidFill>
                <a:srgbClr val="000000"/>
              </a:solidFill>
            </a:endParaRPr>
          </a:p>
        </p:txBody>
      </p:sp>
      <mc:AlternateContent xmlns:mc="http://schemas.openxmlformats.org/markup-compatibility/2006" xmlns:a14="http://schemas.microsoft.com/office/drawing/2010/main">
        <mc:Choice Requires="a14">
          <p:sp>
            <p:nvSpPr>
              <p:cNvPr id="3" name="文本框 2"/>
              <p:cNvSpPr txBox="1"/>
              <p:nvPr/>
            </p:nvSpPr>
            <p:spPr>
              <a:xfrm>
                <a:off x="2463528" y="1326785"/>
                <a:ext cx="7848872" cy="461665"/>
              </a:xfrm>
              <a:prstGeom prst="rect">
                <a:avLst/>
              </a:prstGeom>
              <a:noFill/>
            </p:spPr>
            <p:txBody>
              <a:bodyPr wrap="square" rtlCol="0">
                <a:spAutoFit/>
              </a:bodyPr>
              <a:lstStyle/>
              <a:p>
                <a:pPr defTabSz="457200">
                  <a:defRPr/>
                </a:pPr>
                <a:r>
                  <a:rPr kumimoji="0" lang="zh-CN" altLang="en-US" sz="2400" dirty="0">
                    <a:solidFill>
                      <a:srgbClr val="000000"/>
                    </a:solidFill>
                    <a:latin typeface="华文中宋" panose="02010600040101010101" pitchFamily="2" charset="-122"/>
                    <a:ea typeface="华文中宋" panose="02010600040101010101" pitchFamily="2" charset="-122"/>
                  </a:rPr>
                  <a:t>现在证明：</a:t>
                </a:r>
                <a14:m>
                  <m:oMath xmlns:m="http://schemas.openxmlformats.org/officeDocument/2006/math">
                    <m:r>
                      <a:rPr kumimoji="0" lang="zh-CN" altLang="en-US" sz="2400" i="1">
                        <a:solidFill>
                          <a:srgbClr val="000000"/>
                        </a:solidFill>
                        <a:latin typeface="Cambria Math" panose="02040503050406030204" pitchFamily="18" charset="0"/>
                      </a:rPr>
                      <m:t>𝒜</m:t>
                    </m:r>
                    <m:d>
                      <m:dPr>
                        <m:ctrlPr>
                          <a:rPr kumimoji="0" lang="en-US" altLang="zh-CN" sz="2400" i="1">
                            <a:solidFill>
                              <a:srgbClr val="000000"/>
                            </a:solidFill>
                            <a:latin typeface="Cambria Math" panose="02040503050406030204" pitchFamily="18" charset="0"/>
                          </a:rPr>
                        </m:ctrlPr>
                      </m:dPr>
                      <m:e>
                        <m:sSub>
                          <m:sSubPr>
                            <m:ctrlPr>
                              <a:rPr kumimoji="0" lang="en-US" altLang="zh-CN" sz="2400" i="1">
                                <a:solidFill>
                                  <a:srgbClr val="000000"/>
                                </a:solidFill>
                                <a:latin typeface="Cambria Math" panose="02040503050406030204" pitchFamily="18" charset="0"/>
                              </a:rPr>
                            </m:ctrlPr>
                          </m:sSubPr>
                          <m:e>
                            <m:r>
                              <a:rPr kumimoji="0" lang="en-US" altLang="zh-CN" sz="2400" i="1">
                                <a:solidFill>
                                  <a:srgbClr val="000000"/>
                                </a:solidFill>
                                <a:latin typeface="Cambria Math" panose="02040503050406030204" pitchFamily="18" charset="0"/>
                              </a:rPr>
                              <m:t>𝛼</m:t>
                            </m:r>
                          </m:e>
                          <m:sub>
                            <m:r>
                              <a:rPr kumimoji="0" lang="en-US" altLang="zh-CN" sz="2400" i="1">
                                <a:solidFill>
                                  <a:srgbClr val="000000"/>
                                </a:solidFill>
                                <a:latin typeface="Cambria Math" panose="02040503050406030204" pitchFamily="18" charset="0"/>
                              </a:rPr>
                              <m:t>𝑟</m:t>
                            </m:r>
                            <m:r>
                              <a:rPr kumimoji="0" lang="en-US" altLang="zh-CN" sz="2400" i="1">
                                <a:solidFill>
                                  <a:srgbClr val="000000"/>
                                </a:solidFill>
                                <a:latin typeface="Cambria Math" panose="02040503050406030204" pitchFamily="18" charset="0"/>
                              </a:rPr>
                              <m:t>+1</m:t>
                            </m:r>
                          </m:sub>
                        </m:sSub>
                      </m:e>
                    </m:d>
                    <m:r>
                      <a:rPr kumimoji="0" lang="en-US" altLang="zh-CN" sz="2400" i="1">
                        <a:solidFill>
                          <a:srgbClr val="000000"/>
                        </a:solidFill>
                        <a:latin typeface="Cambria Math" panose="02040503050406030204" pitchFamily="18" charset="0"/>
                      </a:rPr>
                      <m:t>,⋯,</m:t>
                    </m:r>
                    <m:r>
                      <a:rPr kumimoji="0" lang="zh-CN" altLang="en-US" sz="2400" i="1">
                        <a:solidFill>
                          <a:srgbClr val="000000"/>
                        </a:solidFill>
                        <a:latin typeface="Cambria Math" panose="02040503050406030204" pitchFamily="18" charset="0"/>
                      </a:rPr>
                      <m:t>𝒜</m:t>
                    </m:r>
                    <m:r>
                      <a:rPr kumimoji="0" lang="en-US" altLang="zh-CN" sz="2400" i="1">
                        <a:solidFill>
                          <a:srgbClr val="000000"/>
                        </a:solidFill>
                        <a:latin typeface="Cambria Math" panose="02040503050406030204" pitchFamily="18" charset="0"/>
                      </a:rPr>
                      <m:t>(</m:t>
                    </m:r>
                    <m:sSub>
                      <m:sSubPr>
                        <m:ctrlPr>
                          <a:rPr kumimoji="0" lang="en-US" altLang="zh-CN" sz="2400" i="1">
                            <a:solidFill>
                              <a:srgbClr val="000000"/>
                            </a:solidFill>
                            <a:latin typeface="Cambria Math" panose="02040503050406030204" pitchFamily="18" charset="0"/>
                          </a:rPr>
                        </m:ctrlPr>
                      </m:sSubPr>
                      <m:e>
                        <m:r>
                          <a:rPr kumimoji="0" lang="en-US" altLang="zh-CN" sz="2400" i="1">
                            <a:solidFill>
                              <a:srgbClr val="000000"/>
                            </a:solidFill>
                            <a:latin typeface="Cambria Math" panose="02040503050406030204" pitchFamily="18" charset="0"/>
                          </a:rPr>
                          <m:t>𝛼</m:t>
                        </m:r>
                      </m:e>
                      <m:sub>
                        <m:r>
                          <a:rPr kumimoji="0" lang="en-US" altLang="zh-CN" sz="2400" i="1">
                            <a:solidFill>
                              <a:srgbClr val="000000"/>
                            </a:solidFill>
                            <a:latin typeface="Cambria Math" panose="02040503050406030204" pitchFamily="18" charset="0"/>
                          </a:rPr>
                          <m:t>𝑛</m:t>
                        </m:r>
                      </m:sub>
                    </m:sSub>
                    <m:r>
                      <a:rPr kumimoji="0" lang="en-US" altLang="zh-CN" sz="2400" i="1">
                        <a:solidFill>
                          <a:srgbClr val="000000"/>
                        </a:solidFill>
                        <a:latin typeface="Cambria Math" panose="02040503050406030204" pitchFamily="18" charset="0"/>
                      </a:rPr>
                      <m:t>)</m:t>
                    </m:r>
                  </m:oMath>
                </a14:m>
                <a:r>
                  <a:rPr kumimoji="0" lang="zh-CN" altLang="en-US" sz="2400" dirty="0">
                    <a:solidFill>
                      <a:srgbClr val="000000"/>
                    </a:solidFill>
                    <a:latin typeface="华文中宋" panose="02010600040101010101" pitchFamily="2" charset="-122"/>
                    <a:ea typeface="华文中宋" panose="02010600040101010101" pitchFamily="2" charset="-122"/>
                  </a:rPr>
                  <a:t>线性无关。</a:t>
                </a:r>
              </a:p>
            </p:txBody>
          </p:sp>
        </mc:Choice>
        <mc:Fallback xmlns="">
          <p:sp>
            <p:nvSpPr>
              <p:cNvPr id="3" name="文本框 2"/>
              <p:cNvSpPr txBox="1">
                <a:spLocks noRot="1" noChangeAspect="1" noMove="1" noResize="1" noEditPoints="1" noAdjustHandles="1" noChangeArrowheads="1" noChangeShapeType="1" noTextEdit="1"/>
              </p:cNvSpPr>
              <p:nvPr/>
            </p:nvSpPr>
            <p:spPr>
              <a:xfrm>
                <a:off x="2463528" y="1326785"/>
                <a:ext cx="7848872" cy="461665"/>
              </a:xfrm>
              <a:prstGeom prst="rect">
                <a:avLst/>
              </a:prstGeom>
              <a:blipFill>
                <a:blip r:embed="rId2"/>
                <a:stretch>
                  <a:fillRect l="-1165" t="-10667" b="-30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1991544" y="2035561"/>
                <a:ext cx="7992888" cy="4453399"/>
              </a:xfrm>
              <a:prstGeom prst="rect">
                <a:avLst/>
              </a:prstGeom>
              <a:noFill/>
            </p:spPr>
            <p:txBody>
              <a:bodyPr wrap="square" rtlCol="0">
                <a:spAutoFit/>
              </a:bodyPr>
              <a:lstStyle/>
              <a:p>
                <a:pPr defTabSz="457200">
                  <a:defRPr/>
                </a:pPr>
                <a:r>
                  <a:rPr kumimoji="0" lang="zh-CN" altLang="en-US" sz="2400" dirty="0">
                    <a:solidFill>
                      <a:srgbClr val="000000"/>
                    </a:solidFill>
                    <a:latin typeface="华文中宋" panose="02010600040101010101" pitchFamily="2" charset="-122"/>
                    <a:ea typeface="华文中宋" panose="02010600040101010101" pitchFamily="2" charset="-122"/>
                  </a:rPr>
                  <a:t>     设</a:t>
                </a:r>
                <a:endParaRPr kumimoji="0" lang="en-US" altLang="zh-CN" sz="2400" dirty="0">
                  <a:solidFill>
                    <a:srgbClr val="000000"/>
                  </a:solidFill>
                  <a:latin typeface="华文中宋" panose="02010600040101010101" pitchFamily="2" charset="-122"/>
                  <a:ea typeface="华文中宋" panose="02010600040101010101" pitchFamily="2" charset="-122"/>
                </a:endParaRPr>
              </a:p>
              <a:p>
                <a:pPr defTabSz="457200">
                  <a:defRPr/>
                </a:pPr>
                <a14:m>
                  <m:oMathPara xmlns:m="http://schemas.openxmlformats.org/officeDocument/2006/math">
                    <m:oMathParaPr>
                      <m:jc m:val="centerGroup"/>
                    </m:oMathParaPr>
                    <m:oMath xmlns:m="http://schemas.openxmlformats.org/officeDocument/2006/math">
                      <m:nary>
                        <m:naryPr>
                          <m:chr m:val="∑"/>
                          <m:ctrlPr>
                            <a:rPr kumimoji="0" lang="en-US" altLang="zh-CN" sz="2400" i="1">
                              <a:solidFill>
                                <a:srgbClr val="000000"/>
                              </a:solidFill>
                              <a:latin typeface="Cambria Math" panose="02040503050406030204" pitchFamily="18" charset="0"/>
                              <a:ea typeface="华文中宋" panose="02010600040101010101" pitchFamily="2" charset="-122"/>
                            </a:rPr>
                          </m:ctrlPr>
                        </m:naryPr>
                        <m:sub>
                          <m:r>
                            <a:rPr kumimoji="0" lang="en-US" altLang="zh-CN" sz="2400" i="1">
                              <a:solidFill>
                                <a:srgbClr val="000000"/>
                              </a:solidFill>
                              <a:latin typeface="Cambria Math" panose="02040503050406030204" pitchFamily="18" charset="0"/>
                              <a:ea typeface="华文中宋" panose="02010600040101010101" pitchFamily="2" charset="-122"/>
                            </a:rPr>
                            <m:t>𝑖</m:t>
                          </m:r>
                          <m:r>
                            <a:rPr kumimoji="0" lang="en-US" altLang="zh-CN" sz="2400" i="1">
                              <a:solidFill>
                                <a:srgbClr val="000000"/>
                              </a:solidFill>
                              <a:latin typeface="Cambria Math" panose="02040503050406030204" pitchFamily="18" charset="0"/>
                              <a:ea typeface="华文中宋" panose="02010600040101010101" pitchFamily="2" charset="-122"/>
                            </a:rPr>
                            <m:t>=</m:t>
                          </m:r>
                          <m:r>
                            <a:rPr kumimoji="0" lang="en-US" altLang="zh-CN" sz="2400" i="1">
                              <a:solidFill>
                                <a:srgbClr val="000000"/>
                              </a:solidFill>
                              <a:latin typeface="Cambria Math" panose="02040503050406030204" pitchFamily="18" charset="0"/>
                              <a:ea typeface="华文中宋" panose="02010600040101010101" pitchFamily="2" charset="-122"/>
                            </a:rPr>
                            <m:t>𝑟</m:t>
                          </m:r>
                          <m:r>
                            <a:rPr kumimoji="0" lang="en-US" altLang="zh-CN" sz="2400" i="1">
                              <a:solidFill>
                                <a:srgbClr val="000000"/>
                              </a:solidFill>
                              <a:latin typeface="Cambria Math" panose="02040503050406030204" pitchFamily="18" charset="0"/>
                              <a:ea typeface="华文中宋" panose="02010600040101010101" pitchFamily="2" charset="-122"/>
                            </a:rPr>
                            <m:t>+1</m:t>
                          </m:r>
                        </m:sub>
                        <m:sup>
                          <m:r>
                            <a:rPr kumimoji="0" lang="en-US" altLang="zh-CN" sz="2400" i="1">
                              <a:solidFill>
                                <a:srgbClr val="000000"/>
                              </a:solidFill>
                              <a:latin typeface="Cambria Math" panose="02040503050406030204" pitchFamily="18" charset="0"/>
                              <a:ea typeface="华文中宋" panose="02010600040101010101" pitchFamily="2" charset="-122"/>
                            </a:rPr>
                            <m:t>𝑛</m:t>
                          </m:r>
                        </m:sup>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𝑘</m:t>
                              </m:r>
                            </m:e>
                            <m:sub>
                              <m:r>
                                <a:rPr kumimoji="0" lang="en-US" altLang="zh-CN" sz="2400" i="1">
                                  <a:solidFill>
                                    <a:srgbClr val="000000"/>
                                  </a:solidFill>
                                  <a:latin typeface="Cambria Math" panose="02040503050406030204" pitchFamily="18" charset="0"/>
                                  <a:ea typeface="华文中宋" panose="02010600040101010101" pitchFamily="2" charset="-122"/>
                                </a:rPr>
                                <m:t>𝑖</m:t>
                              </m:r>
                            </m:sub>
                          </m:sSub>
                          <m:r>
                            <a:rPr kumimoji="0" lang="zh-CN" altLang="en-US" sz="2400" i="1">
                              <a:solidFill>
                                <a:srgbClr val="000000"/>
                              </a:solidFill>
                              <a:latin typeface="Cambria Math" panose="02040503050406030204" pitchFamily="18" charset="0"/>
                            </a:rPr>
                            <m:t>𝒜</m:t>
                          </m:r>
                          <m:d>
                            <m:dPr>
                              <m:ctrlPr>
                                <a:rPr kumimoji="0" lang="en-US" altLang="zh-CN" sz="2400" i="1">
                                  <a:solidFill>
                                    <a:srgbClr val="000000"/>
                                  </a:solidFill>
                                  <a:latin typeface="Cambria Math" panose="02040503050406030204" pitchFamily="18" charset="0"/>
                                </a:rPr>
                              </m:ctrlPr>
                            </m:dPr>
                            <m:e>
                              <m:sSub>
                                <m:sSubPr>
                                  <m:ctrlPr>
                                    <a:rPr kumimoji="0" lang="en-US" altLang="zh-CN" sz="2400" i="1">
                                      <a:solidFill>
                                        <a:srgbClr val="000000"/>
                                      </a:solidFill>
                                      <a:latin typeface="Cambria Math" panose="02040503050406030204" pitchFamily="18" charset="0"/>
                                    </a:rPr>
                                  </m:ctrlPr>
                                </m:sSubPr>
                                <m:e>
                                  <m:r>
                                    <a:rPr kumimoji="0" lang="en-US" altLang="zh-CN" sz="2400" i="1">
                                      <a:solidFill>
                                        <a:srgbClr val="000000"/>
                                      </a:solidFill>
                                      <a:latin typeface="Cambria Math" panose="02040503050406030204" pitchFamily="18" charset="0"/>
                                    </a:rPr>
                                    <m:t>𝛼</m:t>
                                  </m:r>
                                </m:e>
                                <m:sub>
                                  <m:r>
                                    <a:rPr kumimoji="0" lang="en-US" altLang="zh-CN" sz="2400" i="1">
                                      <a:solidFill>
                                        <a:srgbClr val="000000"/>
                                      </a:solidFill>
                                      <a:latin typeface="Cambria Math" panose="02040503050406030204" pitchFamily="18" charset="0"/>
                                    </a:rPr>
                                    <m:t>𝑖</m:t>
                                  </m:r>
                                </m:sub>
                              </m:sSub>
                            </m:e>
                          </m:d>
                          <m:r>
                            <a:rPr kumimoji="0" lang="en-US" altLang="zh-CN" sz="2400" i="1">
                              <a:solidFill>
                                <a:srgbClr val="000000"/>
                              </a:solidFill>
                              <a:latin typeface="Cambria Math" panose="02040503050406030204" pitchFamily="18" charset="0"/>
                            </a:rPr>
                            <m:t>=0</m:t>
                          </m:r>
                        </m:e>
                      </m:nary>
                    </m:oMath>
                  </m:oMathPara>
                </a14:m>
                <a:endParaRPr kumimoji="0" lang="en-US" altLang="zh-CN" sz="2400" dirty="0">
                  <a:solidFill>
                    <a:srgbClr val="000000"/>
                  </a:solidFill>
                  <a:latin typeface="华文中宋" panose="02010600040101010101" pitchFamily="2" charset="-122"/>
                  <a:ea typeface="华文中宋" panose="02010600040101010101" pitchFamily="2" charset="-122"/>
                </a:endParaRPr>
              </a:p>
              <a:p>
                <a:pPr defTabSz="457200">
                  <a:defRPr/>
                </a:pPr>
                <a:r>
                  <a:rPr kumimoji="0" lang="zh-CN" altLang="en-US" sz="2400" dirty="0">
                    <a:solidFill>
                      <a:srgbClr val="000000"/>
                    </a:solidFill>
                    <a:latin typeface="华文中宋" panose="02010600040101010101" pitchFamily="2" charset="-122"/>
                    <a:ea typeface="华文中宋" panose="02010600040101010101" pitchFamily="2" charset="-122"/>
                  </a:rPr>
                  <a:t>即</a:t>
                </a:r>
                <a:endParaRPr kumimoji="0" lang="en-US" altLang="zh-CN" sz="2400" i="1" dirty="0">
                  <a:solidFill>
                    <a:srgbClr val="000000"/>
                  </a:solidFill>
                  <a:latin typeface="Cambria Math" panose="02040503050406030204" pitchFamily="18" charset="0"/>
                  <a:ea typeface="华文中宋" panose="02010600040101010101" pitchFamily="2" charset="-122"/>
                </a:endParaRPr>
              </a:p>
              <a:p>
                <a:pPr defTabSz="457200">
                  <a:defRPr/>
                </a:pPr>
                <a14:m>
                  <m:oMathPara xmlns:m="http://schemas.openxmlformats.org/officeDocument/2006/math">
                    <m:oMathParaPr>
                      <m:jc m:val="centerGroup"/>
                    </m:oMathParaPr>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nary>
                            <m:naryPr>
                              <m:chr m:val="∑"/>
                              <m:ctrlPr>
                                <a:rPr kumimoji="0" lang="en-US" altLang="zh-CN" sz="2400" i="1">
                                  <a:solidFill>
                                    <a:srgbClr val="000000"/>
                                  </a:solidFill>
                                  <a:latin typeface="Cambria Math" panose="02040503050406030204" pitchFamily="18" charset="0"/>
                                  <a:ea typeface="华文中宋" panose="02010600040101010101" pitchFamily="2" charset="-122"/>
                                </a:rPr>
                              </m:ctrlPr>
                            </m:naryPr>
                            <m:sub>
                              <m:r>
                                <a:rPr kumimoji="0" lang="en-US" altLang="zh-CN" sz="2400" i="1">
                                  <a:solidFill>
                                    <a:srgbClr val="000000"/>
                                  </a:solidFill>
                                  <a:latin typeface="Cambria Math" panose="02040503050406030204" pitchFamily="18" charset="0"/>
                                  <a:ea typeface="华文中宋" panose="02010600040101010101" pitchFamily="2" charset="-122"/>
                                </a:rPr>
                                <m:t>𝑖</m:t>
                              </m:r>
                              <m:r>
                                <a:rPr kumimoji="0" lang="en-US" altLang="zh-CN" sz="2400" i="1">
                                  <a:solidFill>
                                    <a:srgbClr val="000000"/>
                                  </a:solidFill>
                                  <a:latin typeface="Cambria Math" panose="02040503050406030204" pitchFamily="18" charset="0"/>
                                  <a:ea typeface="华文中宋" panose="02010600040101010101" pitchFamily="2" charset="-122"/>
                                </a:rPr>
                                <m:t>=</m:t>
                              </m:r>
                              <m:r>
                                <a:rPr kumimoji="0" lang="en-US" altLang="zh-CN" sz="2400" i="1">
                                  <a:solidFill>
                                    <a:srgbClr val="000000"/>
                                  </a:solidFill>
                                  <a:latin typeface="Cambria Math" panose="02040503050406030204" pitchFamily="18" charset="0"/>
                                  <a:ea typeface="华文中宋" panose="02010600040101010101" pitchFamily="2" charset="-122"/>
                                </a:rPr>
                                <m:t>𝑟</m:t>
                              </m:r>
                              <m:r>
                                <a:rPr kumimoji="0" lang="en-US" altLang="zh-CN" sz="2400" i="1">
                                  <a:solidFill>
                                    <a:srgbClr val="000000"/>
                                  </a:solidFill>
                                  <a:latin typeface="Cambria Math" panose="02040503050406030204" pitchFamily="18" charset="0"/>
                                  <a:ea typeface="华文中宋" panose="02010600040101010101" pitchFamily="2" charset="-122"/>
                                </a:rPr>
                                <m:t>+1</m:t>
                              </m:r>
                            </m:sub>
                            <m:sup>
                              <m:r>
                                <a:rPr kumimoji="0" lang="en-US" altLang="zh-CN" sz="2400" i="1">
                                  <a:solidFill>
                                    <a:srgbClr val="000000"/>
                                  </a:solidFill>
                                  <a:latin typeface="Cambria Math" panose="02040503050406030204" pitchFamily="18" charset="0"/>
                                  <a:ea typeface="华文中宋" panose="02010600040101010101" pitchFamily="2" charset="-122"/>
                                </a:rPr>
                                <m:t>𝑛</m:t>
                              </m:r>
                            </m:sup>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𝑘</m:t>
                                  </m:r>
                                </m:e>
                                <m:sub>
                                  <m:r>
                                    <a:rPr kumimoji="0" lang="en-US" altLang="zh-CN" sz="2400" i="1">
                                      <a:solidFill>
                                        <a:srgbClr val="000000"/>
                                      </a:solidFill>
                                      <a:latin typeface="Cambria Math" panose="02040503050406030204" pitchFamily="18" charset="0"/>
                                      <a:ea typeface="华文中宋" panose="02010600040101010101" pitchFamily="2" charset="-122"/>
                                    </a:rPr>
                                    <m:t>𝑖</m:t>
                                  </m:r>
                                </m:sub>
                              </m:sSub>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𝑖</m:t>
                                  </m:r>
                                </m:sub>
                              </m:sSub>
                            </m:e>
                          </m:nary>
                        </m:e>
                      </m:d>
                      <m:r>
                        <a:rPr kumimoji="0" lang="en-US" altLang="zh-CN" sz="2400" i="1">
                          <a:solidFill>
                            <a:srgbClr val="000000"/>
                          </a:solidFill>
                          <a:latin typeface="Cambria Math" panose="02040503050406030204" pitchFamily="18" charset="0"/>
                          <a:ea typeface="华文中宋" panose="02010600040101010101" pitchFamily="2" charset="-122"/>
                        </a:rPr>
                        <m:t>=0</m:t>
                      </m:r>
                      <m:r>
                        <a:rPr kumimoji="0" lang="zh-CN" altLang="en-US" sz="2400" i="1">
                          <a:solidFill>
                            <a:srgbClr val="000000"/>
                          </a:solidFill>
                          <a:latin typeface="Cambria Math" panose="02040503050406030204" pitchFamily="18" charset="0"/>
                          <a:ea typeface="华文中宋" panose="02010600040101010101" pitchFamily="2" charset="-122"/>
                        </a:rPr>
                        <m:t>，</m:t>
                      </m:r>
                    </m:oMath>
                  </m:oMathPara>
                </a14:m>
                <a:endParaRPr kumimoji="0" lang="en-US" altLang="zh-CN" sz="2400" dirty="0">
                  <a:solidFill>
                    <a:srgbClr val="000000"/>
                  </a:solidFill>
                  <a:latin typeface="华文中宋" panose="02010600040101010101" pitchFamily="2" charset="-122"/>
                  <a:ea typeface="华文中宋" panose="02010600040101010101" pitchFamily="2" charset="-122"/>
                </a:endParaRPr>
              </a:p>
              <a:p>
                <a:pPr defTabSz="457200">
                  <a:lnSpc>
                    <a:spcPct val="150000"/>
                  </a:lnSpc>
                  <a:defRPr/>
                </a:pPr>
                <a:r>
                  <a:rPr kumimoji="0" lang="zh-CN" altLang="en-US" sz="2400" dirty="0">
                    <a:solidFill>
                      <a:srgbClr val="000000"/>
                    </a:solidFill>
                    <a:latin typeface="华文中宋" panose="02010600040101010101" pitchFamily="2" charset="-122"/>
                    <a:ea typeface="华文中宋" panose="02010600040101010101" pitchFamily="2" charset="-122"/>
                  </a:rPr>
                  <a:t>故</a:t>
                </a:r>
                <a14:m>
                  <m:oMath xmlns:m="http://schemas.openxmlformats.org/officeDocument/2006/math">
                    <m:nary>
                      <m:naryPr>
                        <m:chr m:val="∑"/>
                        <m:ctrlPr>
                          <a:rPr kumimoji="0" lang="en-US" altLang="zh-CN" sz="2400" i="1">
                            <a:solidFill>
                              <a:srgbClr val="000000"/>
                            </a:solidFill>
                            <a:latin typeface="Cambria Math" panose="02040503050406030204" pitchFamily="18" charset="0"/>
                            <a:ea typeface="华文中宋" panose="02010600040101010101" pitchFamily="2" charset="-122"/>
                          </a:rPr>
                        </m:ctrlPr>
                      </m:naryPr>
                      <m:sub>
                        <m:r>
                          <a:rPr kumimoji="0" lang="en-US" altLang="zh-CN" sz="2400" i="1">
                            <a:solidFill>
                              <a:srgbClr val="000000"/>
                            </a:solidFill>
                            <a:latin typeface="Cambria Math" panose="02040503050406030204" pitchFamily="18" charset="0"/>
                            <a:ea typeface="华文中宋" panose="02010600040101010101" pitchFamily="2" charset="-122"/>
                          </a:rPr>
                          <m:t>𝑖</m:t>
                        </m:r>
                        <m:r>
                          <a:rPr kumimoji="0" lang="en-US" altLang="zh-CN" sz="2400" i="1">
                            <a:solidFill>
                              <a:srgbClr val="000000"/>
                            </a:solidFill>
                            <a:latin typeface="Cambria Math" panose="02040503050406030204" pitchFamily="18" charset="0"/>
                            <a:ea typeface="华文中宋" panose="02010600040101010101" pitchFamily="2" charset="-122"/>
                          </a:rPr>
                          <m:t>=</m:t>
                        </m:r>
                        <m:r>
                          <a:rPr kumimoji="0" lang="en-US" altLang="zh-CN" sz="2400" i="1">
                            <a:solidFill>
                              <a:srgbClr val="000000"/>
                            </a:solidFill>
                            <a:latin typeface="Cambria Math" panose="02040503050406030204" pitchFamily="18" charset="0"/>
                            <a:ea typeface="华文中宋" panose="02010600040101010101" pitchFamily="2" charset="-122"/>
                          </a:rPr>
                          <m:t>𝑟</m:t>
                        </m:r>
                        <m:r>
                          <a:rPr kumimoji="0" lang="en-US" altLang="zh-CN" sz="2400" i="1">
                            <a:solidFill>
                              <a:srgbClr val="000000"/>
                            </a:solidFill>
                            <a:latin typeface="Cambria Math" panose="02040503050406030204" pitchFamily="18" charset="0"/>
                            <a:ea typeface="华文中宋" panose="02010600040101010101" pitchFamily="2" charset="-122"/>
                          </a:rPr>
                          <m:t>+1</m:t>
                        </m:r>
                      </m:sub>
                      <m:sup>
                        <m:r>
                          <a:rPr kumimoji="0" lang="en-US" altLang="zh-CN" sz="2400" i="1">
                            <a:solidFill>
                              <a:srgbClr val="000000"/>
                            </a:solidFill>
                            <a:latin typeface="Cambria Math" panose="02040503050406030204" pitchFamily="18" charset="0"/>
                            <a:ea typeface="华文中宋" panose="02010600040101010101" pitchFamily="2" charset="-122"/>
                          </a:rPr>
                          <m:t>𝑛</m:t>
                        </m:r>
                      </m:sup>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𝑘</m:t>
                            </m:r>
                          </m:e>
                          <m:sub>
                            <m:r>
                              <a:rPr kumimoji="0" lang="en-US" altLang="zh-CN" sz="2400" i="1">
                                <a:solidFill>
                                  <a:srgbClr val="000000"/>
                                </a:solidFill>
                                <a:latin typeface="Cambria Math" panose="02040503050406030204" pitchFamily="18" charset="0"/>
                                <a:ea typeface="华文中宋" panose="02010600040101010101" pitchFamily="2" charset="-122"/>
                              </a:rPr>
                              <m:t>𝑖</m:t>
                            </m:r>
                          </m:sub>
                        </m:sSub>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𝑖</m:t>
                            </m:r>
                          </m:sub>
                        </m:sSub>
                        <m:r>
                          <a:rPr kumimoji="0" lang="en-US" altLang="zh-CN" sz="2400" i="1">
                            <a:solidFill>
                              <a:srgbClr val="000000"/>
                            </a:solidFill>
                            <a:latin typeface="Cambria Math" panose="02040503050406030204" pitchFamily="18" charset="0"/>
                            <a:ea typeface="华文中宋" panose="02010600040101010101" pitchFamily="2" charset="-122"/>
                          </a:rPr>
                          <m:t>∈</m:t>
                        </m:r>
                        <m:r>
                          <a:rPr kumimoji="0" lang="en-US" altLang="zh-CN" sz="2400" i="1">
                            <a:solidFill>
                              <a:srgbClr val="000000"/>
                            </a:solidFill>
                            <a:latin typeface="Cambria Math" panose="02040503050406030204" pitchFamily="18" charset="0"/>
                            <a:ea typeface="华文中宋" panose="02010600040101010101" pitchFamily="2" charset="-122"/>
                          </a:rPr>
                          <m:t>𝑁</m:t>
                        </m:r>
                        <m:r>
                          <a:rPr kumimoji="0" lang="en-US" altLang="zh-CN" sz="2400" i="1">
                            <a:solidFill>
                              <a:srgbClr val="000000"/>
                            </a:solidFill>
                            <a:latin typeface="Cambria Math" panose="02040503050406030204" pitchFamily="18" charset="0"/>
                            <a:ea typeface="华文中宋" panose="02010600040101010101" pitchFamily="2" charset="-122"/>
                          </a:rPr>
                          <m:t>(</m:t>
                        </m:r>
                        <m:r>
                          <a:rPr kumimoji="0" lang="zh-CN" altLang="en-US" sz="2400" i="1">
                            <a:solidFill>
                              <a:srgbClr val="000000"/>
                            </a:solidFill>
                            <a:latin typeface="Cambria Math" panose="02040503050406030204" pitchFamily="18" charset="0"/>
                            <a:ea typeface="华文中宋" panose="02010600040101010101" pitchFamily="2" charset="-122"/>
                          </a:rPr>
                          <m:t>𝒜</m:t>
                        </m:r>
                        <m:r>
                          <a:rPr kumimoji="0" lang="en-US" altLang="zh-CN" sz="2400" i="1">
                            <a:solidFill>
                              <a:srgbClr val="000000"/>
                            </a:solidFill>
                            <a:latin typeface="Cambria Math" panose="02040503050406030204" pitchFamily="18" charset="0"/>
                            <a:ea typeface="华文中宋" panose="02010600040101010101" pitchFamily="2" charset="-122"/>
                          </a:rPr>
                          <m:t>)</m:t>
                        </m:r>
                      </m:e>
                    </m:nary>
                  </m:oMath>
                </a14:m>
                <a:r>
                  <a:rPr kumimoji="0" lang="en-US" altLang="zh-CN" sz="2400" dirty="0">
                    <a:solidFill>
                      <a:srgbClr val="000000"/>
                    </a:solidFill>
                    <a:latin typeface="华文中宋" panose="02010600040101010101" pitchFamily="2" charset="-122"/>
                    <a:ea typeface="华文中宋" panose="02010600040101010101" pitchFamily="2" charset="-122"/>
                  </a:rPr>
                  <a:t>,</a:t>
                </a:r>
                <a:r>
                  <a:rPr kumimoji="0" lang="zh-CN" altLang="en-US" sz="2400" dirty="0">
                    <a:solidFill>
                      <a:srgbClr val="000000"/>
                    </a:solidFill>
                    <a:latin typeface="华文中宋" panose="02010600040101010101" pitchFamily="2" charset="-122"/>
                    <a:ea typeface="华文中宋" panose="02010600040101010101" pitchFamily="2" charset="-122"/>
                  </a:rPr>
                  <a:t>因此</a:t>
                </a:r>
                <a:endParaRPr kumimoji="0" lang="en-US" altLang="zh-CN" sz="2400" dirty="0">
                  <a:solidFill>
                    <a:srgbClr val="000000"/>
                  </a:solidFill>
                  <a:latin typeface="华文中宋" panose="02010600040101010101" pitchFamily="2" charset="-122"/>
                  <a:ea typeface="华文中宋" panose="02010600040101010101" pitchFamily="2" charset="-122"/>
                </a:endParaRPr>
              </a:p>
              <a:p>
                <a:pPr defTabSz="457200">
                  <a:defRPr/>
                </a:pPr>
                <a14:m>
                  <m:oMathPara xmlns:m="http://schemas.openxmlformats.org/officeDocument/2006/math">
                    <m:oMathParaPr>
                      <m:jc m:val="centerGroup"/>
                    </m:oMathParaPr>
                    <m:oMath xmlns:m="http://schemas.openxmlformats.org/officeDocument/2006/math">
                      <m:nary>
                        <m:naryPr>
                          <m:chr m:val="∑"/>
                          <m:ctrlPr>
                            <a:rPr kumimoji="0" lang="en-US" altLang="zh-CN" sz="2400" i="1">
                              <a:solidFill>
                                <a:srgbClr val="000000"/>
                              </a:solidFill>
                              <a:latin typeface="Cambria Math" panose="02040503050406030204" pitchFamily="18" charset="0"/>
                              <a:ea typeface="华文中宋" panose="02010600040101010101" pitchFamily="2" charset="-122"/>
                            </a:rPr>
                          </m:ctrlPr>
                        </m:naryPr>
                        <m:sub>
                          <m:r>
                            <a:rPr kumimoji="0" lang="en-US" altLang="zh-CN" sz="2400" i="1">
                              <a:solidFill>
                                <a:srgbClr val="000000"/>
                              </a:solidFill>
                              <a:latin typeface="Cambria Math" panose="02040503050406030204" pitchFamily="18" charset="0"/>
                              <a:ea typeface="华文中宋" panose="02010600040101010101" pitchFamily="2" charset="-122"/>
                            </a:rPr>
                            <m:t>𝑖</m:t>
                          </m:r>
                          <m:r>
                            <a:rPr kumimoji="0" lang="en-US" altLang="zh-CN" sz="2400" i="1">
                              <a:solidFill>
                                <a:srgbClr val="000000"/>
                              </a:solidFill>
                              <a:latin typeface="Cambria Math" panose="02040503050406030204" pitchFamily="18" charset="0"/>
                              <a:ea typeface="华文中宋" panose="02010600040101010101" pitchFamily="2" charset="-122"/>
                            </a:rPr>
                            <m:t>=</m:t>
                          </m:r>
                          <m:r>
                            <a:rPr kumimoji="0" lang="en-US" altLang="zh-CN" sz="2400" i="1">
                              <a:solidFill>
                                <a:srgbClr val="000000"/>
                              </a:solidFill>
                              <a:latin typeface="Cambria Math" panose="02040503050406030204" pitchFamily="18" charset="0"/>
                              <a:ea typeface="华文中宋" panose="02010600040101010101" pitchFamily="2" charset="-122"/>
                            </a:rPr>
                            <m:t>𝑟</m:t>
                          </m:r>
                          <m:r>
                            <a:rPr kumimoji="0" lang="en-US" altLang="zh-CN" sz="2400" i="1">
                              <a:solidFill>
                                <a:srgbClr val="000000"/>
                              </a:solidFill>
                              <a:latin typeface="Cambria Math" panose="02040503050406030204" pitchFamily="18" charset="0"/>
                              <a:ea typeface="华文中宋" panose="02010600040101010101" pitchFamily="2" charset="-122"/>
                            </a:rPr>
                            <m:t>+1</m:t>
                          </m:r>
                        </m:sub>
                        <m:sup>
                          <m:r>
                            <a:rPr kumimoji="0" lang="en-US" altLang="zh-CN" sz="2400" i="1">
                              <a:solidFill>
                                <a:srgbClr val="000000"/>
                              </a:solidFill>
                              <a:latin typeface="Cambria Math" panose="02040503050406030204" pitchFamily="18" charset="0"/>
                              <a:ea typeface="华文中宋" panose="02010600040101010101" pitchFamily="2" charset="-122"/>
                            </a:rPr>
                            <m:t>𝑛</m:t>
                          </m:r>
                        </m:sup>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𝑘</m:t>
                              </m:r>
                            </m:e>
                            <m:sub>
                              <m:r>
                                <a:rPr kumimoji="0" lang="en-US" altLang="zh-CN" sz="2400" i="1">
                                  <a:solidFill>
                                    <a:srgbClr val="000000"/>
                                  </a:solidFill>
                                  <a:latin typeface="Cambria Math" panose="02040503050406030204" pitchFamily="18" charset="0"/>
                                  <a:ea typeface="华文中宋" panose="02010600040101010101" pitchFamily="2" charset="-122"/>
                                </a:rPr>
                                <m:t>𝑖</m:t>
                              </m:r>
                            </m:sub>
                          </m:sSub>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𝑖</m:t>
                              </m:r>
                            </m:sub>
                          </m:sSub>
                          <m:r>
                            <a:rPr kumimoji="0" lang="en-US" altLang="zh-CN" sz="2400" i="1">
                              <a:solidFill>
                                <a:srgbClr val="000000"/>
                              </a:solidFill>
                              <a:latin typeface="Cambria Math" panose="02040503050406030204" pitchFamily="18" charset="0"/>
                              <a:ea typeface="华文中宋" panose="02010600040101010101" pitchFamily="2" charset="-122"/>
                            </a:rPr>
                            <m:t>=</m:t>
                          </m:r>
                          <m:nary>
                            <m:naryPr>
                              <m:chr m:val="∑"/>
                              <m:ctrlPr>
                                <a:rPr kumimoji="0" lang="en-US" altLang="zh-CN" sz="2400" i="1">
                                  <a:solidFill>
                                    <a:srgbClr val="000000"/>
                                  </a:solidFill>
                                  <a:latin typeface="Cambria Math" panose="02040503050406030204" pitchFamily="18" charset="0"/>
                                  <a:ea typeface="华文中宋" panose="02010600040101010101" pitchFamily="2" charset="-122"/>
                                </a:rPr>
                              </m:ctrlPr>
                            </m:naryPr>
                            <m:sub>
                              <m:r>
                                <a:rPr kumimoji="0" lang="en-US" altLang="zh-CN" sz="2400" i="1">
                                  <a:solidFill>
                                    <a:srgbClr val="000000"/>
                                  </a:solidFill>
                                  <a:latin typeface="Cambria Math" panose="02040503050406030204" pitchFamily="18" charset="0"/>
                                  <a:ea typeface="华文中宋" panose="02010600040101010101" pitchFamily="2" charset="-122"/>
                                </a:rPr>
                                <m:t>𝑗</m:t>
                              </m:r>
                              <m:r>
                                <a:rPr kumimoji="0" lang="en-US" altLang="zh-CN" sz="2400" i="1">
                                  <a:solidFill>
                                    <a:srgbClr val="000000"/>
                                  </a:solidFill>
                                  <a:latin typeface="Cambria Math" panose="02040503050406030204" pitchFamily="18" charset="0"/>
                                  <a:ea typeface="华文中宋" panose="02010600040101010101" pitchFamily="2" charset="-122"/>
                                </a:rPr>
                                <m:t>=1</m:t>
                              </m:r>
                            </m:sub>
                            <m:sup>
                              <m:r>
                                <a:rPr kumimoji="0" lang="en-US" altLang="zh-CN" sz="2400" i="1">
                                  <a:solidFill>
                                    <a:srgbClr val="000000"/>
                                  </a:solidFill>
                                  <a:latin typeface="Cambria Math" panose="02040503050406030204" pitchFamily="18" charset="0"/>
                                  <a:ea typeface="华文中宋" panose="02010600040101010101" pitchFamily="2" charset="-122"/>
                                </a:rPr>
                                <m:t>𝑟</m:t>
                              </m:r>
                            </m:sup>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𝑙</m:t>
                                  </m:r>
                                </m:e>
                                <m:sub>
                                  <m:r>
                                    <a:rPr kumimoji="0" lang="en-US" altLang="zh-CN" sz="2400" i="1">
                                      <a:solidFill>
                                        <a:srgbClr val="000000"/>
                                      </a:solidFill>
                                      <a:latin typeface="Cambria Math" panose="02040503050406030204" pitchFamily="18" charset="0"/>
                                      <a:ea typeface="华文中宋" panose="02010600040101010101" pitchFamily="2" charset="-122"/>
                                    </a:rPr>
                                    <m:t>𝑗</m:t>
                                  </m:r>
                                </m:sub>
                              </m:sSub>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𝑗</m:t>
                                  </m:r>
                                </m:sub>
                              </m:sSub>
                            </m:e>
                          </m:nary>
                        </m:e>
                      </m:nary>
                    </m:oMath>
                  </m:oMathPara>
                </a14:m>
                <a:endParaRPr kumimoji="0" lang="zh-CN" altLang="en-US" sz="2400" dirty="0">
                  <a:solidFill>
                    <a:srgbClr val="000000"/>
                  </a:solidFill>
                  <a:latin typeface="华文中宋" panose="02010600040101010101" pitchFamily="2" charset="-122"/>
                  <a:ea typeface="华文中宋" panose="02010600040101010101" pitchFamily="2" charset="-122"/>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1991544" y="2035561"/>
                <a:ext cx="7992888" cy="4453399"/>
              </a:xfrm>
              <a:prstGeom prst="rect">
                <a:avLst/>
              </a:prstGeom>
              <a:blipFill>
                <a:blip r:embed="rId3"/>
                <a:stretch>
                  <a:fillRect l="-2136" t="-1096"/>
                </a:stretch>
              </a:blipFill>
            </p:spPr>
            <p:txBody>
              <a:bodyPr/>
              <a:lstStyle/>
              <a:p>
                <a:r>
                  <a:rPr lang="zh-CN" altLang="en-US">
                    <a:noFill/>
                  </a:rPr>
                  <a:t> </a:t>
                </a:r>
              </a:p>
            </p:txBody>
          </p:sp>
        </mc:Fallback>
      </mc:AlternateContent>
      <p:sp>
        <p:nvSpPr>
          <p:cNvPr id="5" name="Rectangle 6"/>
          <p:cNvSpPr>
            <a:spLocks noChangeArrowheads="1"/>
          </p:cNvSpPr>
          <p:nvPr/>
        </p:nvSpPr>
        <p:spPr bwMode="auto">
          <a:xfrm>
            <a:off x="1668227" y="672349"/>
            <a:ext cx="4103737" cy="461665"/>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400" b="1" dirty="0">
                <a:solidFill>
                  <a:srgbClr val="3333CC"/>
                </a:solidFill>
                <a:effectLst>
                  <a:outerShdw blurRad="38100" dist="38100" dir="2700000" algn="tl">
                    <a:srgbClr val="000000"/>
                  </a:outerShdw>
                </a:effectLst>
                <a:latin typeface="Calibri" panose="020F0502020204030204" pitchFamily="34" charset="0"/>
                <a:ea typeface="宋体"/>
              </a:rPr>
              <a:t>1.5.2   </a:t>
            </a:r>
            <a:r>
              <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rPr>
              <a:t>线性映射的核</a:t>
            </a:r>
          </a:p>
        </p:txBody>
      </p:sp>
    </p:spTree>
    <p:extLst>
      <p:ext uri="{BB962C8B-B14F-4D97-AF65-F5344CB8AC3E}">
        <p14:creationId xmlns:p14="http://schemas.microsoft.com/office/powerpoint/2010/main" val="2620757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112</a:t>
            </a:fld>
            <a:endParaRPr kumimoji="0" lang="en-US" altLang="zh-CN">
              <a:solidFill>
                <a:srgbClr val="000000"/>
              </a:solidFill>
            </a:endParaRPr>
          </a:p>
        </p:txBody>
      </p:sp>
      <mc:AlternateContent xmlns:mc="http://schemas.openxmlformats.org/markup-compatibility/2006" xmlns:a14="http://schemas.microsoft.com/office/drawing/2010/main">
        <mc:Choice Requires="a14">
          <p:sp>
            <p:nvSpPr>
              <p:cNvPr id="3" name="文本框 2"/>
              <p:cNvSpPr txBox="1"/>
              <p:nvPr/>
            </p:nvSpPr>
            <p:spPr>
              <a:xfrm>
                <a:off x="1441722" y="1340768"/>
                <a:ext cx="8974757" cy="1244956"/>
              </a:xfrm>
              <a:prstGeom prst="rect">
                <a:avLst/>
              </a:prstGeom>
              <a:noFill/>
            </p:spPr>
            <p:txBody>
              <a:bodyPr wrap="square" rtlCol="0">
                <a:spAutoFit/>
              </a:bodyPr>
              <a:lstStyle/>
              <a:p>
                <a:pPr defTabSz="457200">
                  <a:lnSpc>
                    <a:spcPct val="150000"/>
                  </a:lnSpc>
                  <a:defRPr/>
                </a:pPr>
                <a:r>
                  <a:rPr kumimoji="0" lang="zh-CN" altLang="en-US" sz="2400" dirty="0">
                    <a:solidFill>
                      <a:srgbClr val="000000"/>
                    </a:solidFill>
                    <a:latin typeface="华文中宋" panose="02010600040101010101" pitchFamily="2" charset="-122"/>
                    <a:ea typeface="华文中宋" panose="02010600040101010101" pitchFamily="2" charset="-122"/>
                  </a:rPr>
                  <a:t>根据</a:t>
                </a:r>
                <a14:m>
                  <m:oMath xmlns:m="http://schemas.openxmlformats.org/officeDocument/2006/math">
                    <m:sSub>
                      <m:sSubPr>
                        <m:ctrlPr>
                          <a:rPr kumimoji="0" lang="en-US" altLang="zh-CN" sz="2400" i="1">
                            <a:solidFill>
                              <a:srgbClr val="000000"/>
                            </a:solidFill>
                            <a:latin typeface="Cambria Math" panose="02040503050406030204" pitchFamily="18" charset="0"/>
                          </a:rPr>
                        </m:ctrlPr>
                      </m:sSubPr>
                      <m:e>
                        <m:r>
                          <a:rPr kumimoji="0" lang="en-US" altLang="zh-CN" sz="2400" i="1">
                            <a:solidFill>
                              <a:srgbClr val="000000"/>
                            </a:solidFill>
                            <a:latin typeface="Cambria Math" panose="02040503050406030204" pitchFamily="18" charset="0"/>
                          </a:rPr>
                          <m:t>𝛼</m:t>
                        </m:r>
                      </m:e>
                      <m:sub>
                        <m:r>
                          <a:rPr kumimoji="0" lang="en-US" altLang="zh-CN" sz="2400" i="1">
                            <a:solidFill>
                              <a:srgbClr val="000000"/>
                            </a:solidFill>
                            <a:latin typeface="Cambria Math" panose="02040503050406030204" pitchFamily="18" charset="0"/>
                          </a:rPr>
                          <m:t>1</m:t>
                        </m:r>
                      </m:sub>
                    </m:sSub>
                    <m:r>
                      <a:rPr kumimoji="0" lang="en-US" altLang="zh-CN" sz="2400" i="1">
                        <a:solidFill>
                          <a:srgbClr val="000000"/>
                        </a:solidFill>
                        <a:latin typeface="Cambria Math" panose="02040503050406030204" pitchFamily="18" charset="0"/>
                      </a:rPr>
                      <m:t>,</m:t>
                    </m:r>
                    <m:sSub>
                      <m:sSubPr>
                        <m:ctrlPr>
                          <a:rPr kumimoji="0" lang="en-US" altLang="zh-CN" sz="2400" i="1">
                            <a:solidFill>
                              <a:srgbClr val="000000"/>
                            </a:solidFill>
                            <a:latin typeface="Cambria Math" panose="02040503050406030204" pitchFamily="18" charset="0"/>
                          </a:rPr>
                        </m:ctrlPr>
                      </m:sSubPr>
                      <m:e>
                        <m:r>
                          <a:rPr kumimoji="0" lang="en-US" altLang="zh-CN" sz="2400" i="1">
                            <a:solidFill>
                              <a:srgbClr val="000000"/>
                            </a:solidFill>
                            <a:latin typeface="Cambria Math" panose="02040503050406030204" pitchFamily="18" charset="0"/>
                          </a:rPr>
                          <m:t>𝛼</m:t>
                        </m:r>
                      </m:e>
                      <m:sub>
                        <m:r>
                          <a:rPr kumimoji="0" lang="en-US" altLang="zh-CN" sz="2400" i="1">
                            <a:solidFill>
                              <a:srgbClr val="000000"/>
                            </a:solidFill>
                            <a:latin typeface="Cambria Math" panose="02040503050406030204" pitchFamily="18" charset="0"/>
                          </a:rPr>
                          <m:t>2</m:t>
                        </m:r>
                      </m:sub>
                    </m:sSub>
                    <m:r>
                      <a:rPr kumimoji="0" lang="en-US" altLang="zh-CN" sz="2400" i="1">
                        <a:solidFill>
                          <a:srgbClr val="000000"/>
                        </a:solidFill>
                        <a:latin typeface="Cambria Math" panose="02040503050406030204" pitchFamily="18" charset="0"/>
                      </a:rPr>
                      <m:t>,⋯,</m:t>
                    </m:r>
                    <m:sSub>
                      <m:sSubPr>
                        <m:ctrlPr>
                          <a:rPr kumimoji="0" lang="en-US" altLang="zh-CN" sz="2400" i="1">
                            <a:solidFill>
                              <a:srgbClr val="000000"/>
                            </a:solidFill>
                            <a:latin typeface="Cambria Math" panose="02040503050406030204" pitchFamily="18" charset="0"/>
                          </a:rPr>
                        </m:ctrlPr>
                      </m:sSubPr>
                      <m:e>
                        <m:r>
                          <a:rPr kumimoji="0" lang="en-US" altLang="zh-CN" sz="2400" i="1">
                            <a:solidFill>
                              <a:srgbClr val="000000"/>
                            </a:solidFill>
                            <a:latin typeface="Cambria Math" panose="02040503050406030204" pitchFamily="18" charset="0"/>
                          </a:rPr>
                          <m:t>𝛼</m:t>
                        </m:r>
                      </m:e>
                      <m:sub>
                        <m:r>
                          <a:rPr kumimoji="0" lang="en-US" altLang="zh-CN" sz="2400" i="1">
                            <a:solidFill>
                              <a:srgbClr val="000000"/>
                            </a:solidFill>
                            <a:latin typeface="Cambria Math" panose="02040503050406030204" pitchFamily="18" charset="0"/>
                          </a:rPr>
                          <m:t>𝑛</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线性无关，得到</a:t>
                </a:r>
                <a:endParaRPr kumimoji="0" lang="en-US" altLang="zh-CN" sz="2400" dirty="0">
                  <a:solidFill>
                    <a:srgbClr val="000000"/>
                  </a:solidFill>
                  <a:latin typeface="华文中宋" panose="02010600040101010101" pitchFamily="2" charset="-122"/>
                  <a:ea typeface="华文中宋" panose="02010600040101010101" pitchFamily="2" charset="-122"/>
                </a:endParaRPr>
              </a:p>
              <a:p>
                <a:pPr defTabSz="457200">
                  <a:lnSpc>
                    <a:spcPct val="150000"/>
                  </a:lnSpc>
                  <a:defRPr/>
                </a:pPr>
                <a14:m>
                  <m:oMathPara xmlns:m="http://schemas.openxmlformats.org/officeDocument/2006/math">
                    <m:oMathParaPr>
                      <m:jc m:val="centerGroup"/>
                    </m:oMathParaPr>
                    <m:oMath xmlns:m="http://schemas.openxmlformats.org/officeDocument/2006/math">
                      <m:sSub>
                        <m:sSubPr>
                          <m:ctrlPr>
                            <a:rPr kumimoji="0" lang="en-US" altLang="zh-CN" sz="2400" i="1">
                              <a:solidFill>
                                <a:srgbClr val="000000"/>
                              </a:solidFill>
                              <a:latin typeface="Cambria Math" panose="02040503050406030204" pitchFamily="18" charset="0"/>
                            </a:rPr>
                          </m:ctrlPr>
                        </m:sSubPr>
                        <m:e>
                          <m:r>
                            <a:rPr kumimoji="0" lang="en-US" altLang="zh-CN" sz="2400" i="1">
                              <a:solidFill>
                                <a:srgbClr val="000000"/>
                              </a:solidFill>
                              <a:latin typeface="Cambria Math" panose="02040503050406030204" pitchFamily="18" charset="0"/>
                            </a:rPr>
                            <m:t>𝑙</m:t>
                          </m:r>
                        </m:e>
                        <m:sub>
                          <m:r>
                            <a:rPr kumimoji="0" lang="en-US" altLang="zh-CN" sz="2400" i="1">
                              <a:solidFill>
                                <a:srgbClr val="000000"/>
                              </a:solidFill>
                              <a:latin typeface="Cambria Math" panose="02040503050406030204" pitchFamily="18" charset="0"/>
                            </a:rPr>
                            <m:t>𝑗</m:t>
                          </m:r>
                        </m:sub>
                      </m:sSub>
                      <m:r>
                        <a:rPr kumimoji="0" lang="en-US" altLang="zh-CN" sz="2400" i="1">
                          <a:solidFill>
                            <a:srgbClr val="000000"/>
                          </a:solidFill>
                          <a:latin typeface="Cambria Math" panose="02040503050406030204" pitchFamily="18" charset="0"/>
                        </a:rPr>
                        <m:t>=0, </m:t>
                      </m:r>
                      <m:sSub>
                        <m:sSubPr>
                          <m:ctrlPr>
                            <a:rPr kumimoji="0" lang="en-US" altLang="zh-CN" sz="2400" i="1">
                              <a:solidFill>
                                <a:srgbClr val="000000"/>
                              </a:solidFill>
                              <a:latin typeface="Cambria Math" panose="02040503050406030204" pitchFamily="18" charset="0"/>
                            </a:rPr>
                          </m:ctrlPr>
                        </m:sSubPr>
                        <m:e>
                          <m:r>
                            <a:rPr kumimoji="0" lang="en-US" altLang="zh-CN" sz="2400" i="1">
                              <a:solidFill>
                                <a:srgbClr val="000000"/>
                              </a:solidFill>
                              <a:latin typeface="Cambria Math" panose="02040503050406030204" pitchFamily="18" charset="0"/>
                            </a:rPr>
                            <m:t>𝑘</m:t>
                          </m:r>
                        </m:e>
                        <m:sub>
                          <m:r>
                            <a:rPr kumimoji="0" lang="en-US" altLang="zh-CN" sz="2400" i="1">
                              <a:solidFill>
                                <a:srgbClr val="000000"/>
                              </a:solidFill>
                              <a:latin typeface="Cambria Math" panose="02040503050406030204" pitchFamily="18" charset="0"/>
                            </a:rPr>
                            <m:t>𝑖</m:t>
                          </m:r>
                        </m:sub>
                      </m:sSub>
                      <m:r>
                        <a:rPr kumimoji="0" lang="en-US" altLang="zh-CN" sz="2400" i="1">
                          <a:solidFill>
                            <a:srgbClr val="000000"/>
                          </a:solidFill>
                          <a:latin typeface="Cambria Math" panose="02040503050406030204" pitchFamily="18" charset="0"/>
                        </a:rPr>
                        <m:t>=0    (</m:t>
                      </m:r>
                      <m:r>
                        <a:rPr kumimoji="0" lang="en-US" altLang="zh-CN" sz="2400" i="1">
                          <a:solidFill>
                            <a:srgbClr val="000000"/>
                          </a:solidFill>
                          <a:latin typeface="Cambria Math" panose="02040503050406030204" pitchFamily="18" charset="0"/>
                        </a:rPr>
                        <m:t>𝑗</m:t>
                      </m:r>
                      <m:r>
                        <a:rPr kumimoji="0" lang="en-US" altLang="zh-CN" sz="2400" i="1">
                          <a:solidFill>
                            <a:srgbClr val="000000"/>
                          </a:solidFill>
                          <a:latin typeface="Cambria Math" panose="02040503050406030204" pitchFamily="18" charset="0"/>
                        </a:rPr>
                        <m:t>=1,2,⋯,</m:t>
                      </m:r>
                      <m:r>
                        <a:rPr kumimoji="0" lang="en-US" altLang="zh-CN" sz="2400" i="1">
                          <a:solidFill>
                            <a:srgbClr val="000000"/>
                          </a:solidFill>
                          <a:latin typeface="Cambria Math" panose="02040503050406030204" pitchFamily="18" charset="0"/>
                        </a:rPr>
                        <m:t>𝑟</m:t>
                      </m:r>
                      <m:r>
                        <a:rPr kumimoji="0" lang="en-US" altLang="zh-CN" sz="2400" i="1">
                          <a:solidFill>
                            <a:srgbClr val="000000"/>
                          </a:solidFill>
                          <a:latin typeface="Cambria Math" panose="02040503050406030204" pitchFamily="18" charset="0"/>
                        </a:rPr>
                        <m:t>;</m:t>
                      </m:r>
                      <m:r>
                        <a:rPr kumimoji="0" lang="en-US" altLang="zh-CN" sz="2400" i="1">
                          <a:solidFill>
                            <a:srgbClr val="000000"/>
                          </a:solidFill>
                          <a:latin typeface="Cambria Math" panose="02040503050406030204" pitchFamily="18" charset="0"/>
                        </a:rPr>
                        <m:t>𝑖</m:t>
                      </m:r>
                      <m:r>
                        <a:rPr kumimoji="0" lang="en-US" altLang="zh-CN" sz="2400" i="1">
                          <a:solidFill>
                            <a:srgbClr val="000000"/>
                          </a:solidFill>
                          <a:latin typeface="Cambria Math" panose="02040503050406030204" pitchFamily="18" charset="0"/>
                        </a:rPr>
                        <m:t>=</m:t>
                      </m:r>
                      <m:r>
                        <a:rPr kumimoji="0" lang="en-US" altLang="zh-CN" sz="2400" i="1">
                          <a:solidFill>
                            <a:srgbClr val="000000"/>
                          </a:solidFill>
                          <a:latin typeface="Cambria Math" panose="02040503050406030204" pitchFamily="18" charset="0"/>
                        </a:rPr>
                        <m:t>𝑟</m:t>
                      </m:r>
                      <m:r>
                        <a:rPr kumimoji="0" lang="en-US" altLang="zh-CN" sz="2400" i="1">
                          <a:solidFill>
                            <a:srgbClr val="000000"/>
                          </a:solidFill>
                          <a:latin typeface="Cambria Math" panose="02040503050406030204" pitchFamily="18" charset="0"/>
                        </a:rPr>
                        <m:t>+1,⋯,</m:t>
                      </m:r>
                      <m:r>
                        <a:rPr kumimoji="0" lang="en-US" altLang="zh-CN" sz="2400" i="1">
                          <a:solidFill>
                            <a:srgbClr val="000000"/>
                          </a:solidFill>
                          <a:latin typeface="Cambria Math" panose="02040503050406030204" pitchFamily="18" charset="0"/>
                        </a:rPr>
                        <m:t>𝑛</m:t>
                      </m:r>
                      <m:r>
                        <a:rPr kumimoji="0" lang="en-US" altLang="zh-CN" sz="2400" i="1">
                          <a:solidFill>
                            <a:srgbClr val="000000"/>
                          </a:solidFill>
                          <a:latin typeface="Cambria Math" panose="02040503050406030204" pitchFamily="18" charset="0"/>
                        </a:rPr>
                        <m:t>)</m:t>
                      </m:r>
                    </m:oMath>
                  </m:oMathPara>
                </a14:m>
                <a:endParaRPr kumimoji="0" lang="zh-CN" altLang="en-US" sz="2400" dirty="0">
                  <a:solidFill>
                    <a:srgbClr val="000000"/>
                  </a:solidFill>
                  <a:latin typeface="华文中宋" panose="02010600040101010101" pitchFamily="2" charset="-122"/>
                  <a:ea typeface="华文中宋" panose="02010600040101010101" pitchFamily="2" charset="-122"/>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1441722" y="1340768"/>
                <a:ext cx="8974757" cy="1244956"/>
              </a:xfrm>
              <a:prstGeom prst="rect">
                <a:avLst/>
              </a:prstGeom>
              <a:blipFill>
                <a:blip r:embed="rId2"/>
                <a:stretch>
                  <a:fillRect l="-10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695400" y="2823106"/>
                <a:ext cx="10729192" cy="1754326"/>
              </a:xfrm>
              <a:prstGeom prst="rect">
                <a:avLst/>
              </a:prstGeom>
              <a:noFill/>
            </p:spPr>
            <p:txBody>
              <a:bodyPr wrap="square" rtlCol="0">
                <a:spAutoFit/>
              </a:bodyPr>
              <a:lstStyle/>
              <a:p>
                <a:pPr defTabSz="457200">
                  <a:lnSpc>
                    <a:spcPct val="150000"/>
                  </a:lnSpc>
                  <a:defRPr/>
                </a:pPr>
                <a:r>
                  <a:rPr kumimoji="0" lang="zh-CN" altLang="en-US" sz="2400" dirty="0">
                    <a:solidFill>
                      <a:srgbClr val="000000"/>
                    </a:solidFill>
                    <a:latin typeface="华文中宋" panose="02010600040101010101" pitchFamily="2" charset="-122"/>
                    <a:ea typeface="华文中宋" panose="02010600040101010101" pitchFamily="2" charset="-122"/>
                  </a:rPr>
                  <a:t>因此</a:t>
                </a:r>
                <a14:m>
                  <m:oMath xmlns:m="http://schemas.openxmlformats.org/officeDocument/2006/math">
                    <m:r>
                      <a:rPr kumimoji="0" lang="zh-CN" altLang="en-US" sz="2400" i="1">
                        <a:solidFill>
                          <a:srgbClr val="000000"/>
                        </a:solidFill>
                        <a:latin typeface="Cambria Math" panose="02040503050406030204" pitchFamily="18" charset="0"/>
                      </a:rPr>
                      <m:t>𝒜</m:t>
                    </m:r>
                    <m:d>
                      <m:dPr>
                        <m:ctrlPr>
                          <a:rPr kumimoji="0" lang="en-US" altLang="zh-CN" sz="2400" i="1">
                            <a:solidFill>
                              <a:srgbClr val="000000"/>
                            </a:solidFill>
                            <a:latin typeface="Cambria Math" panose="02040503050406030204" pitchFamily="18" charset="0"/>
                          </a:rPr>
                        </m:ctrlPr>
                      </m:dPr>
                      <m:e>
                        <m:sSub>
                          <m:sSubPr>
                            <m:ctrlPr>
                              <a:rPr kumimoji="0" lang="en-US" altLang="zh-CN" sz="2400" i="1">
                                <a:solidFill>
                                  <a:srgbClr val="000000"/>
                                </a:solidFill>
                                <a:latin typeface="Cambria Math" panose="02040503050406030204" pitchFamily="18" charset="0"/>
                              </a:rPr>
                            </m:ctrlPr>
                          </m:sSubPr>
                          <m:e>
                            <m:r>
                              <a:rPr kumimoji="0" lang="en-US" altLang="zh-CN" sz="2400" i="1">
                                <a:solidFill>
                                  <a:srgbClr val="000000"/>
                                </a:solidFill>
                                <a:latin typeface="Cambria Math" panose="02040503050406030204" pitchFamily="18" charset="0"/>
                              </a:rPr>
                              <m:t>𝛼</m:t>
                            </m:r>
                          </m:e>
                          <m:sub>
                            <m:r>
                              <a:rPr kumimoji="0" lang="en-US" altLang="zh-CN" sz="2400" i="1">
                                <a:solidFill>
                                  <a:srgbClr val="000000"/>
                                </a:solidFill>
                                <a:latin typeface="Cambria Math" panose="02040503050406030204" pitchFamily="18" charset="0"/>
                              </a:rPr>
                              <m:t>𝑟</m:t>
                            </m:r>
                            <m:r>
                              <a:rPr kumimoji="0" lang="en-US" altLang="zh-CN" sz="2400" i="1">
                                <a:solidFill>
                                  <a:srgbClr val="000000"/>
                                </a:solidFill>
                                <a:latin typeface="Cambria Math" panose="02040503050406030204" pitchFamily="18" charset="0"/>
                              </a:rPr>
                              <m:t>+1</m:t>
                            </m:r>
                          </m:sub>
                        </m:sSub>
                      </m:e>
                    </m:d>
                    <m:r>
                      <a:rPr kumimoji="0" lang="en-US" altLang="zh-CN" sz="2400" i="1">
                        <a:solidFill>
                          <a:srgbClr val="000000"/>
                        </a:solidFill>
                        <a:latin typeface="Cambria Math" panose="02040503050406030204" pitchFamily="18" charset="0"/>
                      </a:rPr>
                      <m:t>,⋯,</m:t>
                    </m:r>
                    <m:r>
                      <a:rPr kumimoji="0" lang="zh-CN" altLang="en-US" sz="2400" i="1">
                        <a:solidFill>
                          <a:srgbClr val="000000"/>
                        </a:solidFill>
                        <a:latin typeface="Cambria Math" panose="02040503050406030204" pitchFamily="18" charset="0"/>
                      </a:rPr>
                      <m:t>𝒜</m:t>
                    </m:r>
                    <m:r>
                      <a:rPr kumimoji="0" lang="en-US" altLang="zh-CN" sz="2400" i="1">
                        <a:solidFill>
                          <a:srgbClr val="000000"/>
                        </a:solidFill>
                        <a:latin typeface="Cambria Math" panose="02040503050406030204" pitchFamily="18" charset="0"/>
                      </a:rPr>
                      <m:t>(</m:t>
                    </m:r>
                    <m:sSub>
                      <m:sSubPr>
                        <m:ctrlPr>
                          <a:rPr kumimoji="0" lang="en-US" altLang="zh-CN" sz="2400" i="1">
                            <a:solidFill>
                              <a:srgbClr val="000000"/>
                            </a:solidFill>
                            <a:latin typeface="Cambria Math" panose="02040503050406030204" pitchFamily="18" charset="0"/>
                          </a:rPr>
                        </m:ctrlPr>
                      </m:sSubPr>
                      <m:e>
                        <m:r>
                          <a:rPr kumimoji="0" lang="en-US" altLang="zh-CN" sz="2400" i="1">
                            <a:solidFill>
                              <a:srgbClr val="000000"/>
                            </a:solidFill>
                            <a:latin typeface="Cambria Math" panose="02040503050406030204" pitchFamily="18" charset="0"/>
                          </a:rPr>
                          <m:t>𝛼</m:t>
                        </m:r>
                      </m:e>
                      <m:sub>
                        <m:r>
                          <a:rPr kumimoji="0" lang="en-US" altLang="zh-CN" sz="2400" i="1">
                            <a:solidFill>
                              <a:srgbClr val="000000"/>
                            </a:solidFill>
                            <a:latin typeface="Cambria Math" panose="02040503050406030204" pitchFamily="18" charset="0"/>
                          </a:rPr>
                          <m:t>𝑛</m:t>
                        </m:r>
                      </m:sub>
                    </m:sSub>
                    <m:r>
                      <a:rPr kumimoji="0" lang="en-US" altLang="zh-CN" sz="2400" i="1">
                        <a:solidFill>
                          <a:srgbClr val="000000"/>
                        </a:solidFill>
                        <a:latin typeface="Cambria Math" panose="02040503050406030204" pitchFamily="18" charset="0"/>
                      </a:rPr>
                      <m:t>)</m:t>
                    </m:r>
                  </m:oMath>
                </a14:m>
                <a:r>
                  <a:rPr kumimoji="0" lang="zh-CN" altLang="en-US" sz="2400" dirty="0">
                    <a:solidFill>
                      <a:srgbClr val="000000"/>
                    </a:solidFill>
                    <a:latin typeface="华文中宋" panose="02010600040101010101" pitchFamily="2" charset="-122"/>
                    <a:ea typeface="华文中宋" panose="02010600040101010101" pitchFamily="2" charset="-122"/>
                  </a:rPr>
                  <a:t>线性无关。于是</a:t>
                </a:r>
                <a:endParaRPr kumimoji="0" lang="en-US" altLang="zh-CN" sz="2400" dirty="0">
                  <a:solidFill>
                    <a:srgbClr val="000000"/>
                  </a:solidFill>
                  <a:latin typeface="华文中宋" panose="02010600040101010101" pitchFamily="2" charset="-122"/>
                  <a:ea typeface="华文中宋" panose="02010600040101010101" pitchFamily="2" charset="-122"/>
                </a:endParaRPr>
              </a:p>
              <a:p>
                <a:pPr defTabSz="457200">
                  <a:lnSpc>
                    <a:spcPct val="150000"/>
                  </a:lnSpc>
                  <a:defRPr/>
                </a:pPr>
                <a14:m>
                  <m:oMathPara xmlns:m="http://schemas.openxmlformats.org/officeDocument/2006/math">
                    <m:oMathParaPr>
                      <m:jc m:val="centerGroup"/>
                    </m:oMathParaPr>
                    <m:oMath xmlns:m="http://schemas.openxmlformats.org/officeDocument/2006/math">
                      <m:func>
                        <m:funcPr>
                          <m:ctrlPr>
                            <a:rPr kumimoji="0" lang="en-US" altLang="zh-CN" sz="2400" i="1">
                              <a:solidFill>
                                <a:srgbClr val="000000"/>
                              </a:solidFill>
                              <a:latin typeface="Cambria Math" panose="02040503050406030204" pitchFamily="18" charset="0"/>
                              <a:ea typeface="华文中宋" panose="02010600040101010101" pitchFamily="2" charset="-122"/>
                            </a:rPr>
                          </m:ctrlPr>
                        </m:funcPr>
                        <m:fName>
                          <m:r>
                            <m:rPr>
                              <m:sty m:val="p"/>
                            </m:rPr>
                            <a:rPr kumimoji="0" lang="en-US" altLang="zh-CN" sz="2400">
                              <a:solidFill>
                                <a:srgbClr val="000000"/>
                              </a:solidFill>
                              <a:latin typeface="Cambria Math" panose="02040503050406030204" pitchFamily="18" charset="0"/>
                              <a:ea typeface="华文中宋" panose="02010600040101010101" pitchFamily="2" charset="-122"/>
                            </a:rPr>
                            <m:t>dim</m:t>
                          </m:r>
                        </m:fName>
                        <m:e>
                          <m:r>
                            <a:rPr kumimoji="0" lang="en-US" altLang="zh-CN" sz="2400" i="1">
                              <a:solidFill>
                                <a:srgbClr val="000000"/>
                              </a:solidFill>
                              <a:latin typeface="Cambria Math" panose="02040503050406030204" pitchFamily="18" charset="0"/>
                              <a:ea typeface="华文中宋" panose="02010600040101010101" pitchFamily="2" charset="-122"/>
                            </a:rPr>
                            <m:t>𝑅</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r>
                                <a:rPr kumimoji="0" lang="zh-CN" altLang="en-US" sz="2400" i="1">
                                  <a:solidFill>
                                    <a:srgbClr val="000000"/>
                                  </a:solidFill>
                                  <a:latin typeface="Cambria Math" panose="02040503050406030204" pitchFamily="18" charset="0"/>
                                  <a:ea typeface="华文中宋" panose="02010600040101010101" pitchFamily="2" charset="-122"/>
                                </a:rPr>
                                <m:t>𝒜</m:t>
                              </m:r>
                            </m:e>
                          </m:d>
                          <m:r>
                            <a:rPr kumimoji="0" lang="en-US" altLang="zh-CN" sz="2400" i="1">
                              <a:solidFill>
                                <a:srgbClr val="000000"/>
                              </a:solidFill>
                              <a:latin typeface="Cambria Math" panose="02040503050406030204" pitchFamily="18" charset="0"/>
                              <a:ea typeface="华文中宋" panose="02010600040101010101" pitchFamily="2" charset="-122"/>
                            </a:rPr>
                            <m:t>=</m:t>
                          </m:r>
                          <m:r>
                            <a:rPr kumimoji="0" lang="en-US" altLang="zh-CN" sz="2400" i="1">
                              <a:solidFill>
                                <a:srgbClr val="000000"/>
                              </a:solidFill>
                              <a:latin typeface="Cambria Math" panose="02040503050406030204" pitchFamily="18" charset="0"/>
                              <a:ea typeface="华文中宋" panose="02010600040101010101" pitchFamily="2" charset="-122"/>
                            </a:rPr>
                            <m:t>𝑛</m:t>
                          </m:r>
                          <m:r>
                            <a:rPr kumimoji="0" lang="en-US" altLang="zh-CN" sz="2400" i="1">
                              <a:solidFill>
                                <a:srgbClr val="000000"/>
                              </a:solidFill>
                              <a:latin typeface="Cambria Math" panose="02040503050406030204" pitchFamily="18" charset="0"/>
                              <a:ea typeface="华文中宋" panose="02010600040101010101" pitchFamily="2" charset="-122"/>
                            </a:rPr>
                            <m:t>−</m:t>
                          </m:r>
                          <m:r>
                            <a:rPr kumimoji="0" lang="en-US" altLang="zh-CN" sz="2400" i="1">
                              <a:solidFill>
                                <a:srgbClr val="000000"/>
                              </a:solidFill>
                              <a:latin typeface="Cambria Math" panose="02040503050406030204" pitchFamily="18" charset="0"/>
                              <a:ea typeface="华文中宋" panose="02010600040101010101" pitchFamily="2" charset="-122"/>
                            </a:rPr>
                            <m:t>𝑟</m:t>
                          </m:r>
                        </m:e>
                      </m:func>
                      <m:r>
                        <a:rPr kumimoji="0" lang="zh-CN" altLang="en-US" sz="2400" i="1">
                          <a:solidFill>
                            <a:srgbClr val="000000"/>
                          </a:solidFill>
                          <a:latin typeface="Cambria Math" panose="02040503050406030204" pitchFamily="18" charset="0"/>
                          <a:ea typeface="华文中宋" panose="02010600040101010101" pitchFamily="2" charset="-122"/>
                        </a:rPr>
                        <m:t>，</m:t>
                      </m:r>
                    </m:oMath>
                  </m:oMathPara>
                </a14:m>
                <a:endParaRPr kumimoji="0" lang="en-US" altLang="zh-CN" sz="2400" i="1" dirty="0">
                  <a:solidFill>
                    <a:srgbClr val="000000"/>
                  </a:solidFill>
                  <a:latin typeface="Cambria Math" panose="02040503050406030204" pitchFamily="18" charset="0"/>
                  <a:ea typeface="华文中宋" panose="02010600040101010101" pitchFamily="2" charset="-122"/>
                </a:endParaRPr>
              </a:p>
              <a:p>
                <a:pPr defTabSz="457200">
                  <a:lnSpc>
                    <a:spcPct val="150000"/>
                  </a:lnSpc>
                  <a:defRPr/>
                </a:pPr>
                <a:r>
                  <a:rPr kumimoji="0" lang="zh-CN" altLang="en-US" sz="2400" dirty="0">
                    <a:solidFill>
                      <a:srgbClr val="000000"/>
                    </a:solidFill>
                    <a:latin typeface="Calibri" panose="020F0502020204030204" pitchFamily="34" charset="0"/>
                    <a:ea typeface="华文中宋" panose="02010600040101010101" pitchFamily="2" charset="-122"/>
                  </a:rPr>
                  <a:t>即</a:t>
                </a:r>
                <a14:m>
                  <m:oMath xmlns:m="http://schemas.openxmlformats.org/officeDocument/2006/math">
                    <m:r>
                      <a:rPr kumimoji="0" lang="en-US" altLang="zh-CN" sz="2400">
                        <a:solidFill>
                          <a:srgbClr val="000000"/>
                        </a:solidFill>
                        <a:latin typeface="Cambria Math" panose="02040503050406030204" pitchFamily="18" charset="0"/>
                        <a:ea typeface="华文中宋" panose="02010600040101010101" pitchFamily="2" charset="-122"/>
                      </a:rPr>
                      <m:t>           </m:t>
                    </m:r>
                    <m:func>
                      <m:funcPr>
                        <m:ctrlPr>
                          <a:rPr kumimoji="0" lang="en-US" altLang="zh-CN" sz="2400" i="1">
                            <a:solidFill>
                              <a:srgbClr val="000000"/>
                            </a:solidFill>
                            <a:latin typeface="Cambria Math" panose="02040503050406030204" pitchFamily="18" charset="0"/>
                            <a:ea typeface="华文中宋" panose="02010600040101010101" pitchFamily="2" charset="-122"/>
                          </a:rPr>
                        </m:ctrlPr>
                      </m:funcPr>
                      <m:fName>
                        <m:r>
                          <m:rPr>
                            <m:sty m:val="p"/>
                          </m:rPr>
                          <a:rPr kumimoji="0" lang="en-US" altLang="zh-CN" sz="2400">
                            <a:solidFill>
                              <a:srgbClr val="000000"/>
                            </a:solidFill>
                            <a:latin typeface="Cambria Math" panose="02040503050406030204" pitchFamily="18" charset="0"/>
                            <a:ea typeface="华文中宋" panose="02010600040101010101" pitchFamily="2" charset="-122"/>
                          </a:rPr>
                          <m:t>dim</m:t>
                        </m:r>
                      </m:fName>
                      <m:e>
                        <m:r>
                          <a:rPr kumimoji="0" lang="en-US" altLang="zh-CN" sz="2400" i="1">
                            <a:solidFill>
                              <a:srgbClr val="000000"/>
                            </a:solidFill>
                            <a:latin typeface="Cambria Math" panose="02040503050406030204" pitchFamily="18" charset="0"/>
                            <a:ea typeface="华文中宋" panose="02010600040101010101" pitchFamily="2" charset="-122"/>
                          </a:rPr>
                          <m:t>𝑅</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r>
                              <a:rPr kumimoji="0" lang="zh-CN" altLang="en-US" sz="2400" i="1">
                                <a:solidFill>
                                  <a:srgbClr val="000000"/>
                                </a:solidFill>
                                <a:latin typeface="Cambria Math" panose="02040503050406030204" pitchFamily="18" charset="0"/>
                                <a:ea typeface="华文中宋" panose="02010600040101010101" pitchFamily="2" charset="-122"/>
                              </a:rPr>
                              <m:t>𝒜</m:t>
                            </m:r>
                          </m:e>
                        </m:d>
                        <m:r>
                          <a:rPr kumimoji="0" lang="en-US" altLang="zh-CN" sz="2400" i="1">
                            <a:solidFill>
                              <a:srgbClr val="000000"/>
                            </a:solidFill>
                            <a:latin typeface="Cambria Math" panose="02040503050406030204" pitchFamily="18" charset="0"/>
                            <a:ea typeface="华文中宋" panose="02010600040101010101" pitchFamily="2" charset="-122"/>
                          </a:rPr>
                          <m:t>+</m:t>
                        </m:r>
                        <m:func>
                          <m:funcPr>
                            <m:ctrlPr>
                              <a:rPr kumimoji="0" lang="en-US" altLang="zh-CN" sz="2400" i="1">
                                <a:solidFill>
                                  <a:srgbClr val="000000"/>
                                </a:solidFill>
                                <a:latin typeface="Cambria Math" panose="02040503050406030204" pitchFamily="18" charset="0"/>
                                <a:ea typeface="华文中宋" panose="02010600040101010101" pitchFamily="2" charset="-122"/>
                              </a:rPr>
                            </m:ctrlPr>
                          </m:funcPr>
                          <m:fName>
                            <m:r>
                              <m:rPr>
                                <m:sty m:val="p"/>
                              </m:rPr>
                              <a:rPr kumimoji="0" lang="en-US" altLang="zh-CN" sz="2400">
                                <a:solidFill>
                                  <a:srgbClr val="000000"/>
                                </a:solidFill>
                                <a:latin typeface="Cambria Math" panose="02040503050406030204" pitchFamily="18" charset="0"/>
                                <a:ea typeface="华文中宋" panose="02010600040101010101" pitchFamily="2" charset="-122"/>
                              </a:rPr>
                              <m:t>dim</m:t>
                            </m:r>
                          </m:fName>
                          <m:e>
                            <m:r>
                              <a:rPr kumimoji="0" lang="en-US" altLang="zh-CN" sz="2400" i="1">
                                <a:solidFill>
                                  <a:srgbClr val="000000"/>
                                </a:solidFill>
                                <a:latin typeface="Cambria Math" panose="02040503050406030204" pitchFamily="18" charset="0"/>
                                <a:ea typeface="华文中宋" panose="02010600040101010101" pitchFamily="2" charset="-122"/>
                              </a:rPr>
                              <m:t>𝑁</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r>
                                  <a:rPr kumimoji="0" lang="zh-CN" altLang="en-US" sz="2400" i="1">
                                    <a:solidFill>
                                      <a:srgbClr val="000000"/>
                                    </a:solidFill>
                                    <a:latin typeface="Cambria Math" panose="02040503050406030204" pitchFamily="18" charset="0"/>
                                    <a:ea typeface="华文中宋" panose="02010600040101010101" pitchFamily="2" charset="-122"/>
                                  </a:rPr>
                                  <m:t>𝒜</m:t>
                                </m:r>
                              </m:e>
                            </m:d>
                            <m:r>
                              <a:rPr kumimoji="0" lang="en-US" altLang="zh-CN" sz="2400" i="1">
                                <a:solidFill>
                                  <a:srgbClr val="000000"/>
                                </a:solidFill>
                                <a:latin typeface="Cambria Math" panose="02040503050406030204" pitchFamily="18" charset="0"/>
                                <a:ea typeface="华文中宋" panose="02010600040101010101" pitchFamily="2" charset="-122"/>
                              </a:rPr>
                              <m:t>=</m:t>
                            </m:r>
                            <m:r>
                              <a:rPr kumimoji="0" lang="en-US" altLang="zh-CN" sz="2400" i="1">
                                <a:solidFill>
                                  <a:srgbClr val="000000"/>
                                </a:solidFill>
                                <a:latin typeface="Cambria Math" panose="02040503050406030204" pitchFamily="18" charset="0"/>
                                <a:ea typeface="华文中宋" panose="02010600040101010101" pitchFamily="2" charset="-122"/>
                              </a:rPr>
                              <m:t>𝑛</m:t>
                            </m:r>
                            <m:r>
                              <a:rPr kumimoji="0" lang="en-US" altLang="zh-CN" sz="2400" i="1">
                                <a:solidFill>
                                  <a:srgbClr val="000000"/>
                                </a:solidFill>
                                <a:latin typeface="Cambria Math" panose="02040503050406030204" pitchFamily="18" charset="0"/>
                                <a:ea typeface="华文中宋" panose="02010600040101010101" pitchFamily="2" charset="-122"/>
                              </a:rPr>
                              <m:t>.</m:t>
                            </m:r>
                          </m:e>
                        </m:func>
                      </m:e>
                    </m:func>
                  </m:oMath>
                </a14:m>
                <a:endParaRPr kumimoji="0" lang="zh-CN" altLang="en-US" sz="2400" dirty="0">
                  <a:solidFill>
                    <a:srgbClr val="000000"/>
                  </a:solidFill>
                  <a:latin typeface="华文中宋" panose="02010600040101010101" pitchFamily="2" charset="-122"/>
                  <a:ea typeface="华文中宋" panose="02010600040101010101" pitchFamily="2" charset="-122"/>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695400" y="2823106"/>
                <a:ext cx="10729192" cy="1754326"/>
              </a:xfrm>
              <a:prstGeom prst="rect">
                <a:avLst/>
              </a:prstGeom>
              <a:blipFill>
                <a:blip r:embed="rId3"/>
                <a:stretch>
                  <a:fillRect l="-852" b="-3472"/>
                </a:stretch>
              </a:blipFill>
            </p:spPr>
            <p:txBody>
              <a:bodyPr/>
              <a:lstStyle/>
              <a:p>
                <a:r>
                  <a:rPr lang="zh-CN" altLang="en-US">
                    <a:noFill/>
                  </a:rPr>
                  <a:t> </a:t>
                </a:r>
              </a:p>
            </p:txBody>
          </p:sp>
        </mc:Fallback>
      </mc:AlternateContent>
      <p:sp>
        <p:nvSpPr>
          <p:cNvPr id="5" name="Rectangle 6"/>
          <p:cNvSpPr>
            <a:spLocks noChangeArrowheads="1"/>
          </p:cNvSpPr>
          <p:nvPr/>
        </p:nvSpPr>
        <p:spPr bwMode="auto">
          <a:xfrm>
            <a:off x="1631504" y="617595"/>
            <a:ext cx="4103737" cy="461665"/>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400" b="1" dirty="0">
                <a:solidFill>
                  <a:srgbClr val="3333CC"/>
                </a:solidFill>
                <a:effectLst>
                  <a:outerShdw blurRad="38100" dist="38100" dir="2700000" algn="tl">
                    <a:srgbClr val="000000"/>
                  </a:outerShdw>
                </a:effectLst>
                <a:latin typeface="Calibri" panose="020F0502020204030204" pitchFamily="34" charset="0"/>
                <a:ea typeface="宋体"/>
              </a:rPr>
              <a:t>1.5.2   </a:t>
            </a:r>
            <a:r>
              <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rPr>
              <a:t>线性映射的核</a:t>
            </a:r>
          </a:p>
        </p:txBody>
      </p:sp>
    </p:spTree>
    <p:extLst>
      <p:ext uri="{BB962C8B-B14F-4D97-AF65-F5344CB8AC3E}">
        <p14:creationId xmlns:p14="http://schemas.microsoft.com/office/powerpoint/2010/main" val="419127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1871514" y="1340769"/>
            <a:ext cx="12001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defTabSz="457200" eaLnBrk="1" hangingPunct="1">
              <a:lnSpc>
                <a:spcPct val="100000"/>
              </a:lnSpc>
              <a:spcBef>
                <a:spcPct val="50000"/>
              </a:spcBef>
              <a:buNone/>
              <a:defRPr/>
            </a:pPr>
            <a:r>
              <a:rPr lang="zh-CN" altLang="en-US" sz="2400" dirty="0">
                <a:solidFill>
                  <a:srgbClr val="2A25F9"/>
                </a:solidFill>
                <a:latin typeface="华文中宋" panose="02010600040101010101" pitchFamily="2" charset="-122"/>
                <a:ea typeface="华文中宋" panose="02010600040101010101" pitchFamily="2" charset="-122"/>
              </a:rPr>
              <a:t>例</a:t>
            </a:r>
            <a:r>
              <a:rPr lang="en-US" altLang="zh-CN" sz="2400" dirty="0">
                <a:solidFill>
                  <a:srgbClr val="2A25F9"/>
                </a:solidFill>
                <a:latin typeface="华文中宋" panose="02010600040101010101" pitchFamily="2" charset="-122"/>
                <a:ea typeface="华文中宋" panose="02010600040101010101" pitchFamily="2" charset="-122"/>
              </a:rPr>
              <a:t>1.</a:t>
            </a:r>
            <a:r>
              <a:rPr lang="en-US" altLang="zh-CN" sz="2100" b="1" dirty="0">
                <a:solidFill>
                  <a:srgbClr val="2A25F9"/>
                </a:solidFill>
                <a:latin typeface="黑体" panose="02010609060101010101" pitchFamily="49" charset="-122"/>
                <a:ea typeface="黑体" panose="02010609060101010101" pitchFamily="49" charset="-122"/>
              </a:rPr>
              <a:t>     </a:t>
            </a:r>
          </a:p>
        </p:txBody>
      </p:sp>
      <p:graphicFrame>
        <p:nvGraphicFramePr>
          <p:cNvPr id="7171" name="Object 3"/>
          <p:cNvGraphicFramePr>
            <a:graphicFrameLocks noChangeAspect="1"/>
          </p:cNvGraphicFramePr>
          <p:nvPr>
            <p:extLst>
              <p:ext uri="{D42A27DB-BD31-4B8C-83A1-F6EECF244321}">
                <p14:modId xmlns:p14="http://schemas.microsoft.com/office/powerpoint/2010/main" val="3634888233"/>
              </p:ext>
            </p:extLst>
          </p:nvPr>
        </p:nvGraphicFramePr>
        <p:xfrm>
          <a:off x="2207568" y="1314555"/>
          <a:ext cx="7746994" cy="2176661"/>
        </p:xfrm>
        <a:graphic>
          <a:graphicData uri="http://schemas.openxmlformats.org/presentationml/2006/ole">
            <mc:AlternateContent xmlns:mc="http://schemas.openxmlformats.org/markup-compatibility/2006">
              <mc:Choice xmlns:v="urn:schemas-microsoft-com:vml" Requires="v">
                <p:oleObj spid="_x0000_s57346" name="Equation" r:id="rId3" imgW="3670300" imgH="1054100" progId="Equation.DSMT4">
                  <p:embed/>
                </p:oleObj>
              </mc:Choice>
              <mc:Fallback>
                <p:oleObj name="Equation" r:id="rId3" imgW="3670300" imgH="1054100" progId="Equation.DSMT4">
                  <p:embed/>
                  <p:pic>
                    <p:nvPicPr>
                      <p:cNvPr id="7171"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7568" y="1314555"/>
                        <a:ext cx="7746994" cy="2176661"/>
                      </a:xfrm>
                      <a:prstGeom prst="rect">
                        <a:avLst/>
                      </a:prstGeom>
                      <a:noFill/>
                      <a:ln>
                        <a:noFill/>
                      </a:ln>
                      <a:effectLst/>
                    </p:spPr>
                  </p:pic>
                </p:oleObj>
              </mc:Fallback>
            </mc:AlternateContent>
          </a:graphicData>
        </a:graphic>
      </p:graphicFrame>
      <p:sp>
        <p:nvSpPr>
          <p:cNvPr id="112644" name="Text Box 4"/>
          <p:cNvSpPr txBox="1">
            <a:spLocks noChangeArrowheads="1"/>
          </p:cNvSpPr>
          <p:nvPr/>
        </p:nvSpPr>
        <p:spPr bwMode="auto">
          <a:xfrm>
            <a:off x="2213116" y="3913915"/>
            <a:ext cx="5834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457200" eaLnBrk="1" hangingPunct="1">
              <a:lnSpc>
                <a:spcPct val="100000"/>
              </a:lnSpc>
              <a:spcBef>
                <a:spcPct val="0"/>
              </a:spcBef>
              <a:buNone/>
              <a:defRPr/>
            </a:pPr>
            <a:r>
              <a:rPr lang="zh-CN" altLang="en-US" sz="2400" dirty="0">
                <a:solidFill>
                  <a:srgbClr val="2A25F9"/>
                </a:solidFill>
                <a:latin typeface="华文中宋" panose="02010600040101010101" pitchFamily="2" charset="-122"/>
                <a:ea typeface="华文中宋" panose="02010600040101010101" pitchFamily="2" charset="-122"/>
              </a:rPr>
              <a:t>解</a:t>
            </a:r>
            <a:r>
              <a:rPr lang="en-US" altLang="zh-CN" sz="2400" dirty="0">
                <a:solidFill>
                  <a:srgbClr val="2A25F9"/>
                </a:solidFill>
                <a:latin typeface="华文中宋" panose="02010600040101010101" pitchFamily="2" charset="-122"/>
                <a:ea typeface="华文中宋" panose="02010600040101010101" pitchFamily="2" charset="-122"/>
              </a:rPr>
              <a:t>:</a:t>
            </a:r>
            <a:endParaRPr lang="zh-CN" altLang="en-US" sz="2400" dirty="0">
              <a:solidFill>
                <a:srgbClr val="2A25F9"/>
              </a:solidFill>
              <a:latin typeface="华文中宋" panose="02010600040101010101" pitchFamily="2" charset="-122"/>
              <a:ea typeface="华文中宋" panose="02010600040101010101" pitchFamily="2" charset="-122"/>
            </a:endParaRPr>
          </a:p>
        </p:txBody>
      </p:sp>
      <p:graphicFrame>
        <p:nvGraphicFramePr>
          <p:cNvPr id="112645" name="Object 5"/>
          <p:cNvGraphicFramePr>
            <a:graphicFrameLocks noChangeAspect="1"/>
          </p:cNvGraphicFramePr>
          <p:nvPr/>
        </p:nvGraphicFramePr>
        <p:xfrm>
          <a:off x="2927648" y="3531538"/>
          <a:ext cx="5475288" cy="1608137"/>
        </p:xfrm>
        <a:graphic>
          <a:graphicData uri="http://schemas.openxmlformats.org/presentationml/2006/ole">
            <mc:AlternateContent xmlns:mc="http://schemas.openxmlformats.org/markup-compatibility/2006">
              <mc:Choice xmlns:v="urn:schemas-microsoft-com:vml" Requires="v">
                <p:oleObj spid="_x0000_s57347" name="Equation" r:id="rId5" imgW="3035160" imgH="939600" progId="Equation.DSMT4">
                  <p:embed/>
                </p:oleObj>
              </mc:Choice>
              <mc:Fallback>
                <p:oleObj name="Equation" r:id="rId5" imgW="3035160" imgH="939600" progId="Equation.DSMT4">
                  <p:embed/>
                  <p:pic>
                    <p:nvPicPr>
                      <p:cNvPr id="112645" name="Object 5"/>
                      <p:cNvPicPr>
                        <a:picLocks noChangeAspect="1" noChangeArrowheads="1"/>
                      </p:cNvPicPr>
                      <p:nvPr/>
                    </p:nvPicPr>
                    <p:blipFill>
                      <a:blip r:embed="rId6"/>
                      <a:srcRect/>
                      <a:stretch>
                        <a:fillRect/>
                      </a:stretch>
                    </p:blipFill>
                    <p:spPr bwMode="auto">
                      <a:xfrm>
                        <a:off x="2927648" y="3531538"/>
                        <a:ext cx="5475288" cy="1608137"/>
                      </a:xfrm>
                      <a:prstGeom prst="rect">
                        <a:avLst/>
                      </a:prstGeom>
                      <a:noFill/>
                      <a:ln>
                        <a:noFill/>
                      </a:ln>
                    </p:spPr>
                  </p:pic>
                </p:oleObj>
              </mc:Fallback>
            </mc:AlternateContent>
          </a:graphicData>
        </a:graphic>
      </p:graphicFrame>
      <p:graphicFrame>
        <p:nvGraphicFramePr>
          <p:cNvPr id="112646" name="Object 6"/>
          <p:cNvGraphicFramePr>
            <a:graphicFrameLocks noChangeAspect="1"/>
          </p:cNvGraphicFramePr>
          <p:nvPr/>
        </p:nvGraphicFramePr>
        <p:xfrm>
          <a:off x="4367808" y="5301209"/>
          <a:ext cx="2730636" cy="430928"/>
        </p:xfrm>
        <a:graphic>
          <a:graphicData uri="http://schemas.openxmlformats.org/presentationml/2006/ole">
            <mc:AlternateContent xmlns:mc="http://schemas.openxmlformats.org/markup-compatibility/2006">
              <mc:Choice xmlns:v="urn:schemas-microsoft-com:vml" Requires="v">
                <p:oleObj spid="_x0000_s57348" name="Equation" r:id="rId7" imgW="1206500" imgH="190500" progId="Equation.3">
                  <p:embed/>
                </p:oleObj>
              </mc:Choice>
              <mc:Fallback>
                <p:oleObj name="Equation" r:id="rId7" imgW="1206500" imgH="190500" progId="Equation.3">
                  <p:embed/>
                  <p:pic>
                    <p:nvPicPr>
                      <p:cNvPr id="112646"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67808" y="5301209"/>
                        <a:ext cx="2730636" cy="430928"/>
                      </a:xfrm>
                      <a:prstGeom prst="rect">
                        <a:avLst/>
                      </a:prstGeom>
                      <a:noFill/>
                      <a:ln>
                        <a:noFill/>
                      </a:ln>
                      <a:effectLst/>
                    </p:spPr>
                  </p:pic>
                </p:oleObj>
              </mc:Fallback>
            </mc:AlternateContent>
          </a:graphicData>
        </a:graphic>
      </p:graphicFrame>
      <p:graphicFrame>
        <p:nvGraphicFramePr>
          <p:cNvPr id="112647" name="Object 7"/>
          <p:cNvGraphicFramePr>
            <a:graphicFrameLocks noChangeAspect="1"/>
          </p:cNvGraphicFramePr>
          <p:nvPr/>
        </p:nvGraphicFramePr>
        <p:xfrm>
          <a:off x="2927648" y="5732137"/>
          <a:ext cx="4170797" cy="452486"/>
        </p:xfrm>
        <a:graphic>
          <a:graphicData uri="http://schemas.openxmlformats.org/presentationml/2006/ole">
            <mc:AlternateContent xmlns:mc="http://schemas.openxmlformats.org/markup-compatibility/2006">
              <mc:Choice xmlns:v="urn:schemas-microsoft-com:vml" Requires="v">
                <p:oleObj spid="_x0000_s57349" name="Equation" r:id="rId9" imgW="2336800" imgH="254000" progId="Equation.DSMT4">
                  <p:embed/>
                </p:oleObj>
              </mc:Choice>
              <mc:Fallback>
                <p:oleObj name="Equation" r:id="rId9" imgW="2336800" imgH="254000" progId="Equation.DSMT4">
                  <p:embed/>
                  <p:pic>
                    <p:nvPicPr>
                      <p:cNvPr id="112647"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27648" y="5732137"/>
                        <a:ext cx="4170797" cy="452486"/>
                      </a:xfrm>
                      <a:prstGeom prst="rect">
                        <a:avLst/>
                      </a:prstGeom>
                      <a:noFill/>
                      <a:ln>
                        <a:noFill/>
                      </a:ln>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113</a:t>
            </a:fld>
            <a:endParaRPr kumimoji="0" lang="en-US" altLang="zh-CN">
              <a:solidFill>
                <a:srgbClr val="000000"/>
              </a:solidFill>
            </a:endParaRPr>
          </a:p>
        </p:txBody>
      </p:sp>
      <mc:AlternateContent xmlns:mc="http://schemas.openxmlformats.org/markup-compatibility/2006" xmlns:a14="http://schemas.microsoft.com/office/drawing/2010/main">
        <mc:Choice Requires="a14">
          <p:sp>
            <p:nvSpPr>
              <p:cNvPr id="3" name="文本框 2"/>
              <p:cNvSpPr txBox="1"/>
              <p:nvPr/>
            </p:nvSpPr>
            <p:spPr>
              <a:xfrm>
                <a:off x="2279576" y="6184624"/>
                <a:ext cx="7674986" cy="461665"/>
              </a:xfrm>
              <a:prstGeom prst="rect">
                <a:avLst/>
              </a:prstGeom>
              <a:noFill/>
            </p:spPr>
            <p:txBody>
              <a:bodyPr wrap="square" rtlCol="0">
                <a:spAutoFit/>
              </a:bodyPr>
              <a:lstStyle/>
              <a:p>
                <a:pPr defTabSz="457200">
                  <a:defRPr/>
                </a:pPr>
                <a:r>
                  <a:rPr kumimoji="0" lang="en-US" altLang="zh-CN" sz="2400" dirty="0">
                    <a:solidFill>
                      <a:srgbClr val="FF0000"/>
                    </a:solidFill>
                    <a:latin typeface="华文中宋" panose="02010600040101010101" pitchFamily="2" charset="-122"/>
                    <a:ea typeface="华文中宋" panose="02010600040101010101" pitchFamily="2" charset="-122"/>
                  </a:rPr>
                  <a:t>Remark:</a:t>
                </a:r>
                <a:r>
                  <a:rPr kumimoji="0" lang="en-US" altLang="zh-CN" sz="2400" dirty="0">
                    <a:solidFill>
                      <a:srgbClr val="000000"/>
                    </a:solidFill>
                    <a:latin typeface="华文中宋" panose="02010600040101010101" pitchFamily="2" charset="-122"/>
                    <a:ea typeface="华文中宋" panose="02010600040101010101" pitchFamily="2" charset="-122"/>
                  </a:rPr>
                  <a:t> </a:t>
                </a:r>
                <a14:m>
                  <m:oMath xmlns:m="http://schemas.openxmlformats.org/officeDocument/2006/math">
                    <m:r>
                      <a:rPr kumimoji="0" lang="en-US" altLang="zh-CN" sz="2400" i="1">
                        <a:solidFill>
                          <a:srgbClr val="000000"/>
                        </a:solidFill>
                        <a:latin typeface="Cambria Math" panose="02040503050406030204" pitchFamily="18" charset="0"/>
                      </a:rPr>
                      <m:t>𝑁</m:t>
                    </m:r>
                    <m:r>
                      <a:rPr kumimoji="0" lang="en-US" altLang="zh-CN" sz="2400" i="1">
                        <a:solidFill>
                          <a:srgbClr val="000000"/>
                        </a:solidFill>
                        <a:latin typeface="Cambria Math" panose="02040503050406030204" pitchFamily="18" charset="0"/>
                      </a:rPr>
                      <m:t>(</m:t>
                    </m:r>
                    <m:r>
                      <a:rPr kumimoji="0" lang="zh-CN" altLang="en-US" sz="2400" i="1">
                        <a:solidFill>
                          <a:srgbClr val="000000"/>
                        </a:solidFill>
                        <a:latin typeface="Cambria Math" panose="02040503050406030204" pitchFamily="18" charset="0"/>
                      </a:rPr>
                      <m:t>𝒜</m:t>
                    </m:r>
                    <m:r>
                      <a:rPr kumimoji="0" lang="en-US" altLang="zh-CN" sz="2400" i="1">
                        <a:solidFill>
                          <a:srgbClr val="000000"/>
                        </a:solidFill>
                        <a:latin typeface="Cambria Math" panose="02040503050406030204" pitchFamily="18" charset="0"/>
                      </a:rPr>
                      <m:t>)</m:t>
                    </m:r>
                  </m:oMath>
                </a14:m>
                <a:r>
                  <a:rPr kumimoji="0" lang="zh-CN" altLang="en-US" sz="2400" dirty="0">
                    <a:solidFill>
                      <a:srgbClr val="000000"/>
                    </a:solidFill>
                    <a:latin typeface="华文中宋" panose="02010600040101010101" pitchFamily="2" charset="-122"/>
                    <a:ea typeface="华文中宋" panose="02010600040101010101" pitchFamily="2" charset="-122"/>
                  </a:rPr>
                  <a:t>的基不是</a:t>
                </a:r>
                <a14:m>
                  <m:oMath xmlns:m="http://schemas.openxmlformats.org/officeDocument/2006/math">
                    <m:sSup>
                      <m:sSupPr>
                        <m:ctrlPr>
                          <a:rPr kumimoji="0" lang="en-US" altLang="zh-CN" sz="2400" i="1" dirty="0">
                            <a:solidFill>
                              <a:srgbClr val="000000"/>
                            </a:solidFill>
                            <a:latin typeface="Cambria Math" panose="02040503050406030204" pitchFamily="18" charset="0"/>
                          </a:rPr>
                        </m:ctrlPr>
                      </m:sSupPr>
                      <m:e>
                        <m:d>
                          <m:dPr>
                            <m:ctrlPr>
                              <a:rPr kumimoji="0" lang="en-US" altLang="zh-CN" sz="2400" i="1" dirty="0">
                                <a:solidFill>
                                  <a:srgbClr val="000000"/>
                                </a:solidFill>
                                <a:latin typeface="Cambria Math" panose="02040503050406030204" pitchFamily="18" charset="0"/>
                              </a:rPr>
                            </m:ctrlPr>
                          </m:dPr>
                          <m:e>
                            <m:r>
                              <a:rPr kumimoji="0" lang="en-US" altLang="zh-CN" sz="2400" i="1" dirty="0">
                                <a:solidFill>
                                  <a:srgbClr val="000000"/>
                                </a:solidFill>
                                <a:latin typeface="Cambria Math" panose="02040503050406030204" pitchFamily="18" charset="0"/>
                              </a:rPr>
                              <m:t>3,−2,1</m:t>
                            </m:r>
                          </m:e>
                        </m:d>
                      </m:e>
                      <m:sup>
                        <m:r>
                          <a:rPr kumimoji="0" lang="en-US" altLang="zh-CN" sz="2400" i="1" dirty="0">
                            <a:solidFill>
                              <a:srgbClr val="000000"/>
                            </a:solidFill>
                            <a:latin typeface="Cambria Math" panose="02040503050406030204" pitchFamily="18" charset="0"/>
                          </a:rPr>
                          <m:t>𝑇</m:t>
                        </m:r>
                      </m:sup>
                    </m:sSup>
                    <m:r>
                      <a:rPr kumimoji="0" lang="en-US" altLang="zh-CN" sz="2400" i="1" dirty="0">
                        <a:solidFill>
                          <a:srgbClr val="000000"/>
                        </a:solidFill>
                        <a:latin typeface="Cambria Math" panose="02040503050406030204" pitchFamily="18" charset="0"/>
                      </a:rPr>
                      <m:t>, </m:t>
                    </m:r>
                  </m:oMath>
                </a14:m>
                <a:r>
                  <a:rPr kumimoji="0" lang="zh-CN" altLang="en-US" sz="2400" dirty="0">
                    <a:solidFill>
                      <a:srgbClr val="000000"/>
                    </a:solidFill>
                    <a:latin typeface="华文中宋" panose="02010600040101010101" pitchFamily="2" charset="-122"/>
                    <a:ea typeface="华文中宋" panose="02010600040101010101" pitchFamily="2" charset="-122"/>
                  </a:rPr>
                  <a:t>而是</a:t>
                </a:r>
                <a14:m>
                  <m:oMath xmlns:m="http://schemas.openxmlformats.org/officeDocument/2006/math">
                    <m:r>
                      <a:rPr kumimoji="0" lang="en-US" altLang="zh-CN" sz="2400" i="1" dirty="0">
                        <a:solidFill>
                          <a:srgbClr val="000000"/>
                        </a:solidFill>
                        <a:latin typeface="Cambria Math" panose="02040503050406030204" pitchFamily="18" charset="0"/>
                      </a:rPr>
                      <m:t>3</m:t>
                    </m:r>
                    <m:sSub>
                      <m:sSubPr>
                        <m:ctrlPr>
                          <a:rPr kumimoji="0" lang="en-US" altLang="zh-CN" sz="2400" i="1" dirty="0">
                            <a:solidFill>
                              <a:srgbClr val="000000"/>
                            </a:solidFill>
                            <a:latin typeface="Cambria Math" panose="02040503050406030204" pitchFamily="18" charset="0"/>
                          </a:rPr>
                        </m:ctrlPr>
                      </m:sSubPr>
                      <m:e>
                        <m:r>
                          <a:rPr kumimoji="0" lang="en-US" altLang="zh-CN" sz="2400" i="1" dirty="0">
                            <a:solidFill>
                              <a:srgbClr val="000000"/>
                            </a:solidFill>
                            <a:latin typeface="Cambria Math" panose="02040503050406030204" pitchFamily="18" charset="0"/>
                          </a:rPr>
                          <m:t>𝛼</m:t>
                        </m:r>
                      </m:e>
                      <m:sub>
                        <m:r>
                          <a:rPr kumimoji="0" lang="en-US" altLang="zh-CN" sz="2400" i="1" dirty="0">
                            <a:solidFill>
                              <a:srgbClr val="000000"/>
                            </a:solidFill>
                            <a:latin typeface="Cambria Math" panose="02040503050406030204" pitchFamily="18" charset="0"/>
                          </a:rPr>
                          <m:t>1</m:t>
                        </m:r>
                      </m:sub>
                    </m:sSub>
                    <m:r>
                      <a:rPr kumimoji="0" lang="en-US" altLang="zh-CN" sz="2400" i="1" dirty="0">
                        <a:solidFill>
                          <a:srgbClr val="000000"/>
                        </a:solidFill>
                        <a:latin typeface="Cambria Math" panose="02040503050406030204" pitchFamily="18" charset="0"/>
                      </a:rPr>
                      <m:t>−2</m:t>
                    </m:r>
                    <m:sSub>
                      <m:sSubPr>
                        <m:ctrlPr>
                          <a:rPr kumimoji="0" lang="en-US" altLang="zh-CN" sz="2400" i="1" dirty="0">
                            <a:solidFill>
                              <a:srgbClr val="000000"/>
                            </a:solidFill>
                            <a:latin typeface="Cambria Math" panose="02040503050406030204" pitchFamily="18" charset="0"/>
                          </a:rPr>
                        </m:ctrlPr>
                      </m:sSubPr>
                      <m:e>
                        <m:r>
                          <a:rPr kumimoji="0" lang="en-US" altLang="zh-CN" sz="2400" i="1" dirty="0">
                            <a:solidFill>
                              <a:srgbClr val="000000"/>
                            </a:solidFill>
                            <a:latin typeface="Cambria Math" panose="02040503050406030204" pitchFamily="18" charset="0"/>
                          </a:rPr>
                          <m:t>𝛼</m:t>
                        </m:r>
                      </m:e>
                      <m:sub>
                        <m:r>
                          <a:rPr kumimoji="0" lang="en-US" altLang="zh-CN" sz="2400" i="1" dirty="0">
                            <a:solidFill>
                              <a:srgbClr val="000000"/>
                            </a:solidFill>
                            <a:latin typeface="Cambria Math" panose="02040503050406030204" pitchFamily="18" charset="0"/>
                          </a:rPr>
                          <m:t>2</m:t>
                        </m:r>
                      </m:sub>
                    </m:sSub>
                    <m:r>
                      <a:rPr kumimoji="0" lang="en-US" altLang="zh-CN" sz="2400" i="1" dirty="0">
                        <a:solidFill>
                          <a:srgbClr val="000000"/>
                        </a:solidFill>
                        <a:latin typeface="Cambria Math" panose="02040503050406030204" pitchFamily="18" charset="0"/>
                      </a:rPr>
                      <m:t>+</m:t>
                    </m:r>
                    <m:sSub>
                      <m:sSubPr>
                        <m:ctrlPr>
                          <a:rPr kumimoji="0" lang="en-US" altLang="zh-CN" sz="2400" i="1" dirty="0">
                            <a:solidFill>
                              <a:srgbClr val="000000"/>
                            </a:solidFill>
                            <a:latin typeface="Cambria Math" panose="02040503050406030204" pitchFamily="18" charset="0"/>
                          </a:rPr>
                        </m:ctrlPr>
                      </m:sSubPr>
                      <m:e>
                        <m:r>
                          <a:rPr kumimoji="0" lang="en-US" altLang="zh-CN" sz="2400" i="1" dirty="0">
                            <a:solidFill>
                              <a:srgbClr val="000000"/>
                            </a:solidFill>
                            <a:latin typeface="Cambria Math" panose="02040503050406030204" pitchFamily="18" charset="0"/>
                          </a:rPr>
                          <m:t>𝛼</m:t>
                        </m:r>
                      </m:e>
                      <m:sub>
                        <m:r>
                          <a:rPr kumimoji="0" lang="en-US" altLang="zh-CN" sz="2400" i="1" dirty="0">
                            <a:solidFill>
                              <a:srgbClr val="000000"/>
                            </a:solidFill>
                            <a:latin typeface="Cambria Math" panose="02040503050406030204" pitchFamily="18" charset="0"/>
                          </a:rPr>
                          <m:t>3.</m:t>
                        </m:r>
                      </m:sub>
                    </m:sSub>
                  </m:oMath>
                </a14:m>
                <a:endParaRPr kumimoji="0" lang="zh-CN" altLang="en-US" sz="2400" dirty="0">
                  <a:solidFill>
                    <a:srgbClr val="000000"/>
                  </a:solidFill>
                  <a:latin typeface="华文中宋" panose="02010600040101010101" pitchFamily="2" charset="-122"/>
                  <a:ea typeface="华文中宋" panose="02010600040101010101" pitchFamily="2" charset="-122"/>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2279576" y="6184624"/>
                <a:ext cx="7674986" cy="461665"/>
              </a:xfrm>
              <a:prstGeom prst="rect">
                <a:avLst/>
              </a:prstGeom>
              <a:blipFill>
                <a:blip r:embed="rId11"/>
                <a:stretch>
                  <a:fillRect l="-1271" t="-10667" b="-30667"/>
                </a:stretch>
              </a:blipFill>
            </p:spPr>
            <p:txBody>
              <a:bodyPr/>
              <a:lstStyle/>
              <a:p>
                <a:r>
                  <a:rPr lang="zh-CN" altLang="en-US">
                    <a:noFill/>
                  </a:rPr>
                  <a:t> </a:t>
                </a:r>
              </a:p>
            </p:txBody>
          </p:sp>
        </mc:Fallback>
      </mc:AlternateContent>
      <p:sp>
        <p:nvSpPr>
          <p:cNvPr id="5" name="Rectangle 6">
            <a:extLst>
              <a:ext uri="{FF2B5EF4-FFF2-40B4-BE49-F238E27FC236}">
                <a16:creationId xmlns:a16="http://schemas.microsoft.com/office/drawing/2014/main" id="{FD15A2C8-0DE8-8700-08B4-A9FA749F2E01}"/>
              </a:ext>
            </a:extLst>
          </p:cNvPr>
          <p:cNvSpPr>
            <a:spLocks noChangeArrowheads="1"/>
          </p:cNvSpPr>
          <p:nvPr/>
        </p:nvSpPr>
        <p:spPr bwMode="auto">
          <a:xfrm>
            <a:off x="1631504" y="617595"/>
            <a:ext cx="4103737" cy="461665"/>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400" b="1" dirty="0">
                <a:solidFill>
                  <a:srgbClr val="3333CC"/>
                </a:solidFill>
                <a:effectLst>
                  <a:outerShdw blurRad="38100" dist="38100" dir="2700000" algn="tl">
                    <a:srgbClr val="000000"/>
                  </a:outerShdw>
                </a:effectLst>
                <a:latin typeface="Calibri" panose="020F0502020204030204" pitchFamily="34" charset="0"/>
                <a:ea typeface="宋体"/>
              </a:rPr>
              <a:t>1.5.2   </a:t>
            </a:r>
            <a:r>
              <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rPr>
              <a:t>线性映射的核</a:t>
            </a:r>
          </a:p>
        </p:txBody>
      </p:sp>
    </p:spTree>
    <p:extLst>
      <p:ext uri="{BB962C8B-B14F-4D97-AF65-F5344CB8AC3E}">
        <p14:creationId xmlns:p14="http://schemas.microsoft.com/office/powerpoint/2010/main" val="1326506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12645"/>
                                        </p:tgtEl>
                                        <p:attrNameLst>
                                          <p:attrName>style.visibility</p:attrName>
                                        </p:attrNameLst>
                                      </p:cBhvr>
                                      <p:to>
                                        <p:strVal val="visible"/>
                                      </p:to>
                                    </p:set>
                                    <p:animEffect transition="in" filter="wipe(down)">
                                      <p:cBhvr>
                                        <p:cTn id="7" dur="500"/>
                                        <p:tgtEl>
                                          <p:spTgt spid="11264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2644"/>
                                        </p:tgtEl>
                                        <p:attrNameLst>
                                          <p:attrName>style.visibility</p:attrName>
                                        </p:attrNameLst>
                                      </p:cBhvr>
                                      <p:to>
                                        <p:strVal val="visible"/>
                                      </p:to>
                                    </p:set>
                                    <p:animEffect transition="in" filter="wipe(down)">
                                      <p:cBhvr>
                                        <p:cTn id="10" dur="500"/>
                                        <p:tgtEl>
                                          <p:spTgt spid="11264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12646"/>
                                        </p:tgtEl>
                                        <p:attrNameLst>
                                          <p:attrName>style.visibility</p:attrName>
                                        </p:attrNameLst>
                                      </p:cBhvr>
                                      <p:to>
                                        <p:strVal val="visible"/>
                                      </p:to>
                                    </p:set>
                                    <p:animEffect transition="in" filter="wipe(down)">
                                      <p:cBhvr>
                                        <p:cTn id="15" dur="500"/>
                                        <p:tgtEl>
                                          <p:spTgt spid="11264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12647"/>
                                        </p:tgtEl>
                                        <p:attrNameLst>
                                          <p:attrName>style.visibility</p:attrName>
                                        </p:attrNameLst>
                                      </p:cBhvr>
                                      <p:to>
                                        <p:strVal val="visible"/>
                                      </p:to>
                                    </p:set>
                                    <p:animEffect transition="in" filter="wipe(down)">
                                      <p:cBhvr>
                                        <p:cTn id="20" dur="500"/>
                                        <p:tgtEl>
                                          <p:spTgt spid="11264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down)">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4" grpId="0"/>
      <p:bldP spid="3"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2050"/>
          <p:cNvGraphicFramePr>
            <a:graphicFrameLocks noChangeAspect="1"/>
          </p:cNvGraphicFramePr>
          <p:nvPr/>
        </p:nvGraphicFramePr>
        <p:xfrm>
          <a:off x="2423593" y="1700808"/>
          <a:ext cx="5756539" cy="2276224"/>
        </p:xfrm>
        <a:graphic>
          <a:graphicData uri="http://schemas.openxmlformats.org/presentationml/2006/ole">
            <mc:AlternateContent xmlns:mc="http://schemas.openxmlformats.org/markup-compatibility/2006">
              <mc:Choice xmlns:v="urn:schemas-microsoft-com:vml" Requires="v">
                <p:oleObj spid="_x0000_s58370" name="Equation" r:id="rId3" imgW="2921000" imgH="1155700" progId="Equation.DSMT4">
                  <p:embed/>
                </p:oleObj>
              </mc:Choice>
              <mc:Fallback>
                <p:oleObj name="Equation" r:id="rId3" imgW="2921000" imgH="1155700" progId="Equation.DSMT4">
                  <p:embed/>
                  <p:pic>
                    <p:nvPicPr>
                      <p:cNvPr id="8194" name="Object 20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3593" y="1700808"/>
                        <a:ext cx="5756539" cy="2276224"/>
                      </a:xfrm>
                      <a:prstGeom prst="rect">
                        <a:avLst/>
                      </a:prstGeom>
                      <a:noFill/>
                      <a:ln>
                        <a:noFill/>
                      </a:ln>
                      <a:effec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114</a:t>
            </a:fld>
            <a:endParaRPr kumimoji="0" lang="en-US" altLang="zh-CN">
              <a:solidFill>
                <a:srgbClr val="000000"/>
              </a:solidFill>
            </a:endParaRPr>
          </a:p>
        </p:txBody>
      </p:sp>
      <p:sp>
        <p:nvSpPr>
          <p:cNvPr id="3" name="Rectangle 6">
            <a:extLst>
              <a:ext uri="{FF2B5EF4-FFF2-40B4-BE49-F238E27FC236}">
                <a16:creationId xmlns:a16="http://schemas.microsoft.com/office/drawing/2014/main" id="{9104552E-EBB8-603E-9A02-1BB4A2495CE8}"/>
              </a:ext>
            </a:extLst>
          </p:cNvPr>
          <p:cNvSpPr>
            <a:spLocks noChangeArrowheads="1"/>
          </p:cNvSpPr>
          <p:nvPr/>
        </p:nvSpPr>
        <p:spPr bwMode="auto">
          <a:xfrm>
            <a:off x="1631504" y="617595"/>
            <a:ext cx="4103737" cy="461665"/>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400" b="1" dirty="0">
                <a:solidFill>
                  <a:srgbClr val="3333CC"/>
                </a:solidFill>
                <a:effectLst>
                  <a:outerShdw blurRad="38100" dist="38100" dir="2700000" algn="tl">
                    <a:srgbClr val="000000"/>
                  </a:outerShdw>
                </a:effectLst>
                <a:latin typeface="Calibri" panose="020F0502020204030204" pitchFamily="34" charset="0"/>
                <a:ea typeface="宋体"/>
              </a:rPr>
              <a:t>1.5.2   </a:t>
            </a:r>
            <a:r>
              <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rPr>
              <a:t>线性映射的核</a:t>
            </a:r>
          </a:p>
        </p:txBody>
      </p:sp>
    </p:spTree>
    <p:extLst>
      <p:ext uri="{BB962C8B-B14F-4D97-AF65-F5344CB8AC3E}">
        <p14:creationId xmlns:p14="http://schemas.microsoft.com/office/powerpoint/2010/main" val="82910698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ctrTitle"/>
          </p:nvPr>
        </p:nvSpPr>
        <p:spPr>
          <a:xfrm>
            <a:off x="3647728" y="2636913"/>
            <a:ext cx="4887426" cy="584775"/>
          </a:xfrm>
        </p:spPr>
        <p:txBody>
          <a:bodyPr wrap="square" anchor="t">
            <a:spAutoFit/>
          </a:bodyPr>
          <a:lstStyle/>
          <a:p>
            <a:pPr eaLnBrk="1" hangingPunct="1">
              <a:defRPr/>
            </a:pPr>
            <a:r>
              <a:rPr lang="en-US" altLang="zh-CN" sz="3200" dirty="0">
                <a:solidFill>
                  <a:schemeClr val="tx1"/>
                </a:solidFill>
                <a:effectLst>
                  <a:outerShdw blurRad="38100" dist="38100" dir="2700000" algn="tl">
                    <a:srgbClr val="FFFFFF"/>
                  </a:outerShdw>
                </a:effectLst>
                <a:latin typeface="华文中宋" panose="02010600040101010101" pitchFamily="2" charset="-122"/>
                <a:ea typeface="华文中宋" panose="02010600040101010101" pitchFamily="2" charset="-122"/>
              </a:rPr>
              <a:t>1.6  </a:t>
            </a:r>
            <a:r>
              <a:rPr lang="zh-CN" altLang="en-US" sz="3200" dirty="0">
                <a:solidFill>
                  <a:schemeClr val="tx1"/>
                </a:solidFill>
                <a:latin typeface="华文中宋" panose="02010600040101010101" pitchFamily="2" charset="-122"/>
                <a:ea typeface="华文中宋" panose="02010600040101010101" pitchFamily="2" charset="-122"/>
              </a:rPr>
              <a:t>线性变换的矩阵</a:t>
            </a:r>
            <a:endParaRPr lang="zh-CN" altLang="en-US" sz="3200" dirty="0">
              <a:solidFill>
                <a:schemeClr val="tx1"/>
              </a:solidFill>
              <a:effectLst>
                <a:outerShdw blurRad="38100" dist="38100" dir="2700000" algn="tl">
                  <a:srgbClr val="FFFFFF"/>
                </a:outerShdw>
              </a:effectLst>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89810029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76" name="Text Box 4"/>
              <p:cNvSpPr txBox="1">
                <a:spLocks noChangeArrowheads="1"/>
              </p:cNvSpPr>
              <p:nvPr/>
            </p:nvSpPr>
            <p:spPr bwMode="auto">
              <a:xfrm>
                <a:off x="695400" y="1303559"/>
                <a:ext cx="10585176" cy="58092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50000"/>
                  </a:lnSpc>
                  <a:spcBef>
                    <a:spcPct val="50000"/>
                  </a:spcBef>
                  <a:buNone/>
                  <a:defRPr/>
                </a:pPr>
                <a:r>
                  <a:rPr lang="zh-CN" altLang="en-US" sz="2400" dirty="0">
                    <a:solidFill>
                      <a:srgbClr val="1C08D6"/>
                    </a:solidFill>
                    <a:latin typeface="华文中宋" panose="02010600040101010101" pitchFamily="2" charset="-122"/>
                    <a:ea typeface="华文中宋" panose="02010600040101010101" pitchFamily="2" charset="-122"/>
                  </a:rPr>
                  <a:t>定义：</a:t>
                </a:r>
                <a:r>
                  <a:rPr lang="zh-CN" altLang="en-US" sz="2400" dirty="0">
                    <a:solidFill>
                      <a:srgbClr val="000000"/>
                    </a:solidFill>
                    <a:latin typeface="华文中宋" panose="02010600040101010101" pitchFamily="2" charset="-122"/>
                    <a:ea typeface="华文中宋" panose="02010600040101010101" pitchFamily="2" charset="-122"/>
                  </a:rPr>
                  <a:t>给定数域</a:t>
                </a:r>
                <a14:m>
                  <m:oMath xmlns:m="http://schemas.openxmlformats.org/officeDocument/2006/math">
                    <m:r>
                      <a:rPr lang="en-US" altLang="zh-CN" sz="2400" i="1">
                        <a:solidFill>
                          <a:srgbClr val="000000"/>
                        </a:solidFill>
                        <a:latin typeface="Cambria Math" panose="02040503050406030204" pitchFamily="18" charset="0"/>
                        <a:ea typeface="华文中宋" panose="02010600040101010101" pitchFamily="2" charset="-122"/>
                      </a:rPr>
                      <m:t>𝐹</m:t>
                    </m:r>
                  </m:oMath>
                </a14:m>
                <a:r>
                  <a:rPr lang="zh-CN" altLang="en-US" sz="2400" dirty="0">
                    <a:solidFill>
                      <a:srgbClr val="000000"/>
                    </a:solidFill>
                    <a:latin typeface="华文中宋" panose="02010600040101010101" pitchFamily="2" charset="-122"/>
                    <a:ea typeface="华文中宋" panose="02010600040101010101" pitchFamily="2" charset="-122"/>
                  </a:rPr>
                  <a:t>上的线性空间</a:t>
                </a:r>
                <a:r>
                  <a:rPr lang="en-US" altLang="zh-CN" sz="2400" i="1" dirty="0">
                    <a:solidFill>
                      <a:srgbClr val="000000"/>
                    </a:solidFill>
                    <a:latin typeface="华文中宋" panose="02010600040101010101" pitchFamily="2" charset="-122"/>
                    <a:ea typeface="华文中宋" panose="02010600040101010101" pitchFamily="2" charset="-122"/>
                  </a:rPr>
                  <a:t>V</a:t>
                </a:r>
                <a:r>
                  <a:rPr lang="zh-CN" altLang="en-US" sz="2400" dirty="0">
                    <a:solidFill>
                      <a:srgbClr val="000000"/>
                    </a:solidFill>
                    <a:latin typeface="华文中宋" panose="02010600040101010101" pitchFamily="2" charset="-122"/>
                    <a:ea typeface="华文中宋" panose="02010600040101010101" pitchFamily="2" charset="-122"/>
                  </a:rPr>
                  <a:t>到线性空间</a:t>
                </a:r>
                <a:r>
                  <a:rPr lang="en-US" altLang="zh-CN" sz="2400" i="1" dirty="0">
                    <a:solidFill>
                      <a:srgbClr val="000000"/>
                    </a:solidFill>
                    <a:latin typeface="华文中宋" panose="02010600040101010101" pitchFamily="2" charset="-122"/>
                    <a:ea typeface="华文中宋" panose="02010600040101010101" pitchFamily="2" charset="-122"/>
                  </a:rPr>
                  <a:t>V</a:t>
                </a:r>
                <a:r>
                  <a:rPr lang="zh-CN" altLang="en-US" sz="2400" dirty="0">
                    <a:solidFill>
                      <a:srgbClr val="000000"/>
                    </a:solidFill>
                    <a:latin typeface="华文中宋" panose="02010600040101010101" pitchFamily="2" charset="-122"/>
                    <a:ea typeface="华文中宋" panose="02010600040101010101" pitchFamily="2" charset="-122"/>
                  </a:rPr>
                  <a:t>的线性映射，称为</a:t>
                </a:r>
                <a:r>
                  <a:rPr lang="zh-CN" altLang="en-US" sz="2400" dirty="0">
                    <a:solidFill>
                      <a:srgbClr val="FF0000"/>
                    </a:solidFill>
                    <a:latin typeface="华文中宋" panose="02010600040101010101" pitchFamily="2" charset="-122"/>
                    <a:ea typeface="华文中宋" panose="02010600040101010101" pitchFamily="2" charset="-122"/>
                  </a:rPr>
                  <a:t>线性变换</a:t>
                </a:r>
                <a:r>
                  <a:rPr lang="zh-CN" altLang="en-US" sz="2400" dirty="0">
                    <a:solidFill>
                      <a:srgbClr val="000000"/>
                    </a:solidFill>
                    <a:latin typeface="华文中宋" panose="02010600040101010101" pitchFamily="2" charset="-122"/>
                    <a:ea typeface="华文中宋" panose="02010600040101010101" pitchFamily="2" charset="-122"/>
                  </a:rPr>
                  <a:t>。</a:t>
                </a:r>
                <a:endParaRPr lang="zh-CN" altLang="en-US" sz="2400" i="1" dirty="0">
                  <a:solidFill>
                    <a:srgbClr val="000000"/>
                  </a:solidFill>
                  <a:latin typeface="华文中宋" panose="02010600040101010101" pitchFamily="2" charset="-122"/>
                  <a:ea typeface="华文中宋" panose="02010600040101010101" pitchFamily="2" charset="-122"/>
                </a:endParaRPr>
              </a:p>
            </p:txBody>
          </p:sp>
        </mc:Choice>
        <mc:Fallback xmlns="">
          <p:sp>
            <p:nvSpPr>
              <p:cNvPr id="3076" name="Text Box 4"/>
              <p:cNvSpPr txBox="1">
                <a:spLocks noRot="1" noChangeAspect="1" noMove="1" noResize="1" noEditPoints="1" noAdjustHandles="1" noChangeArrowheads="1" noChangeShapeType="1" noTextEdit="1"/>
              </p:cNvSpPr>
              <p:nvPr/>
            </p:nvSpPr>
            <p:spPr bwMode="auto">
              <a:xfrm>
                <a:off x="695400" y="1303559"/>
                <a:ext cx="10585176" cy="580928"/>
              </a:xfrm>
              <a:prstGeom prst="rect">
                <a:avLst/>
              </a:prstGeom>
              <a:blipFill>
                <a:blip r:embed="rId3"/>
                <a:stretch>
                  <a:fillRect l="-864" b="-2421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3077" name="Text Box 5"/>
          <p:cNvSpPr txBox="1">
            <a:spLocks noChangeArrowheads="1"/>
          </p:cNvSpPr>
          <p:nvPr/>
        </p:nvSpPr>
        <p:spPr bwMode="auto">
          <a:xfrm>
            <a:off x="716360" y="2204864"/>
            <a:ext cx="569579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457200" indent="-457200" defTabSz="457200" eaLnBrk="1" hangingPunct="1">
              <a:lnSpc>
                <a:spcPct val="100000"/>
              </a:lnSpc>
              <a:spcBef>
                <a:spcPct val="0"/>
              </a:spcBef>
              <a:buFont typeface="Wingdings" panose="05000000000000000000" pitchFamily="2" charset="2"/>
              <a:buChar char="Ø"/>
              <a:defRPr/>
            </a:pPr>
            <a:r>
              <a:rPr lang="zh-CN" altLang="en-US" b="1" dirty="0">
                <a:solidFill>
                  <a:srgbClr val="1C08D6"/>
                </a:solidFill>
                <a:latin typeface="宋体" panose="02010600030101010101" pitchFamily="2" charset="-122"/>
              </a:rPr>
              <a:t>线性变换在给定基下的矩阵表示</a:t>
            </a:r>
          </a:p>
        </p:txBody>
      </p:sp>
      <p:sp>
        <p:nvSpPr>
          <p:cNvPr id="12" name="Rectangle 6"/>
          <p:cNvSpPr>
            <a:spLocks noChangeArrowheads="1"/>
          </p:cNvSpPr>
          <p:nvPr/>
        </p:nvSpPr>
        <p:spPr bwMode="auto">
          <a:xfrm>
            <a:off x="1703512" y="610440"/>
            <a:ext cx="4103737" cy="461665"/>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400" b="1" dirty="0">
                <a:solidFill>
                  <a:srgbClr val="3333CC"/>
                </a:solidFill>
                <a:effectLst>
                  <a:outerShdw blurRad="38100" dist="38100" dir="2700000" algn="tl">
                    <a:srgbClr val="000000"/>
                  </a:outerShdw>
                </a:effectLst>
                <a:latin typeface="Calibri" panose="020F0502020204030204" pitchFamily="34" charset="0"/>
                <a:ea typeface="宋体"/>
              </a:rPr>
              <a:t>1.6.1   </a:t>
            </a:r>
            <a:r>
              <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rPr>
              <a:t>线性变换的矩阵表示</a:t>
            </a:r>
          </a:p>
        </p:txBody>
      </p:sp>
      <mc:AlternateContent xmlns:mc="http://schemas.openxmlformats.org/markup-compatibility/2006" xmlns:a14="http://schemas.microsoft.com/office/drawing/2010/main">
        <mc:Choice Requires="a14">
          <p:sp>
            <p:nvSpPr>
              <p:cNvPr id="5" name="文本框 4"/>
              <p:cNvSpPr txBox="1"/>
              <p:nvPr/>
            </p:nvSpPr>
            <p:spPr>
              <a:xfrm>
                <a:off x="983432" y="2942424"/>
                <a:ext cx="8515964" cy="3305136"/>
              </a:xfrm>
              <a:prstGeom prst="rect">
                <a:avLst/>
              </a:prstGeom>
              <a:noFill/>
            </p:spPr>
            <p:txBody>
              <a:bodyPr wrap="square" rtlCol="0">
                <a:spAutoFit/>
              </a:bodyPr>
              <a:lstStyle/>
              <a:p>
                <a:pPr defTabSz="457200">
                  <a:lnSpc>
                    <a:spcPct val="150000"/>
                  </a:lnSpc>
                  <a:defRPr/>
                </a:pPr>
                <a:r>
                  <a:rPr kumimoji="0" lang="zh-CN" altLang="en-US" sz="2400" dirty="0">
                    <a:solidFill>
                      <a:srgbClr val="000000"/>
                    </a:solidFill>
                    <a:latin typeface="华文中宋" panose="02010600040101010101" pitchFamily="2" charset="-122"/>
                    <a:ea typeface="华文中宋" panose="02010600040101010101" pitchFamily="2" charset="-122"/>
                  </a:rPr>
                  <a:t>     设</a:t>
                </a:r>
                <a14:m>
                  <m:oMath xmlns:m="http://schemas.openxmlformats.org/officeDocument/2006/math">
                    <m:r>
                      <a:rPr kumimoji="0" lang="zh-CN" altLang="en-US" sz="2400" i="1">
                        <a:solidFill>
                          <a:srgbClr val="000000"/>
                        </a:solidFill>
                        <a:latin typeface="Cambria Math" panose="02040503050406030204" pitchFamily="18" charset="0"/>
                      </a:rPr>
                      <m:t>𝒜</m:t>
                    </m:r>
                  </m:oMath>
                </a14:m>
                <a:r>
                  <a:rPr kumimoji="0" lang="zh-CN" altLang="en-US" sz="2400" dirty="0">
                    <a:solidFill>
                      <a:srgbClr val="000000"/>
                    </a:solidFill>
                    <a:latin typeface="华文中宋" panose="02010600040101010101" pitchFamily="2" charset="-122"/>
                    <a:ea typeface="华文中宋" panose="02010600040101010101" pitchFamily="2" charset="-122"/>
                  </a:rPr>
                  <a:t>是线性空间</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𝑉</m:t>
                    </m:r>
                  </m:oMath>
                </a14:m>
                <a:r>
                  <a:rPr kumimoji="0" lang="zh-CN" altLang="en-US" sz="2400" dirty="0">
                    <a:solidFill>
                      <a:srgbClr val="000000"/>
                    </a:solidFill>
                    <a:latin typeface="华文中宋" panose="02010600040101010101" pitchFamily="2" charset="-122"/>
                    <a:ea typeface="华文中宋" panose="02010600040101010101" pitchFamily="2" charset="-122"/>
                  </a:rPr>
                  <a:t>的线性变换，</a:t>
                </a:r>
                <a14:m>
                  <m:oMath xmlns:m="http://schemas.openxmlformats.org/officeDocument/2006/math">
                    <m:sSub>
                      <m:sSubPr>
                        <m:ctrlPr>
                          <a:rPr kumimoji="0" lang="en-US" altLang="zh-CN" sz="2400" i="1">
                            <a:solidFill>
                              <a:srgbClr val="000000"/>
                            </a:solidFill>
                            <a:latin typeface="Cambria Math" panose="02040503050406030204" pitchFamily="18" charset="0"/>
                          </a:rPr>
                        </m:ctrlPr>
                      </m:sSubPr>
                      <m:e>
                        <m:r>
                          <a:rPr kumimoji="0" lang="en-US" altLang="zh-CN" sz="2400" i="1">
                            <a:solidFill>
                              <a:srgbClr val="000000"/>
                            </a:solidFill>
                            <a:latin typeface="Cambria Math" panose="02040503050406030204" pitchFamily="18" charset="0"/>
                          </a:rPr>
                          <m:t>𝛼</m:t>
                        </m:r>
                      </m:e>
                      <m:sub>
                        <m:r>
                          <a:rPr kumimoji="0" lang="en-US" altLang="zh-CN" sz="2400" i="1">
                            <a:solidFill>
                              <a:srgbClr val="000000"/>
                            </a:solidFill>
                            <a:latin typeface="Cambria Math" panose="02040503050406030204" pitchFamily="18" charset="0"/>
                          </a:rPr>
                          <m:t>1</m:t>
                        </m:r>
                      </m:sub>
                    </m:sSub>
                    <m:r>
                      <a:rPr kumimoji="0" lang="en-US" altLang="zh-CN" sz="2400" i="1">
                        <a:solidFill>
                          <a:srgbClr val="000000"/>
                        </a:solidFill>
                        <a:latin typeface="Cambria Math" panose="02040503050406030204" pitchFamily="18" charset="0"/>
                      </a:rPr>
                      <m:t>,</m:t>
                    </m:r>
                    <m:sSub>
                      <m:sSubPr>
                        <m:ctrlPr>
                          <a:rPr kumimoji="0" lang="en-US" altLang="zh-CN" sz="2400" i="1">
                            <a:solidFill>
                              <a:srgbClr val="000000"/>
                            </a:solidFill>
                            <a:latin typeface="Cambria Math" panose="02040503050406030204" pitchFamily="18" charset="0"/>
                          </a:rPr>
                        </m:ctrlPr>
                      </m:sSubPr>
                      <m:e>
                        <m:r>
                          <a:rPr kumimoji="0" lang="en-US" altLang="zh-CN" sz="2400" i="1">
                            <a:solidFill>
                              <a:srgbClr val="000000"/>
                            </a:solidFill>
                            <a:latin typeface="Cambria Math" panose="02040503050406030204" pitchFamily="18" charset="0"/>
                          </a:rPr>
                          <m:t>𝛼</m:t>
                        </m:r>
                      </m:e>
                      <m:sub>
                        <m:r>
                          <a:rPr kumimoji="0" lang="en-US" altLang="zh-CN" sz="2400" i="1">
                            <a:solidFill>
                              <a:srgbClr val="000000"/>
                            </a:solidFill>
                            <a:latin typeface="Cambria Math" panose="02040503050406030204" pitchFamily="18" charset="0"/>
                          </a:rPr>
                          <m:t>2</m:t>
                        </m:r>
                      </m:sub>
                    </m:sSub>
                    <m:r>
                      <a:rPr kumimoji="0" lang="en-US" altLang="zh-CN" sz="2400" i="1">
                        <a:solidFill>
                          <a:srgbClr val="000000"/>
                        </a:solidFill>
                        <a:latin typeface="Cambria Math" panose="02040503050406030204" pitchFamily="18" charset="0"/>
                      </a:rPr>
                      <m:t>,⋯,</m:t>
                    </m:r>
                    <m:sSub>
                      <m:sSubPr>
                        <m:ctrlPr>
                          <a:rPr kumimoji="0" lang="en-US" altLang="zh-CN" sz="2400" i="1">
                            <a:solidFill>
                              <a:srgbClr val="000000"/>
                            </a:solidFill>
                            <a:latin typeface="Cambria Math" panose="02040503050406030204" pitchFamily="18" charset="0"/>
                          </a:rPr>
                        </m:ctrlPr>
                      </m:sSubPr>
                      <m:e>
                        <m:r>
                          <a:rPr kumimoji="0" lang="en-US" altLang="zh-CN" sz="2400" i="1">
                            <a:solidFill>
                              <a:srgbClr val="000000"/>
                            </a:solidFill>
                            <a:latin typeface="Cambria Math" panose="02040503050406030204" pitchFamily="18" charset="0"/>
                          </a:rPr>
                          <m:t>𝛼</m:t>
                        </m:r>
                      </m:e>
                      <m:sub>
                        <m:r>
                          <a:rPr kumimoji="0" lang="en-US" altLang="zh-CN" sz="2400" i="1">
                            <a:solidFill>
                              <a:srgbClr val="000000"/>
                            </a:solidFill>
                            <a:latin typeface="Cambria Math" panose="02040503050406030204" pitchFamily="18" charset="0"/>
                          </a:rPr>
                          <m:t>𝑛</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是</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𝑉</m:t>
                    </m:r>
                  </m:oMath>
                </a14:m>
                <a:r>
                  <a:rPr kumimoji="0" lang="zh-CN" altLang="en-US" sz="2400" dirty="0">
                    <a:solidFill>
                      <a:srgbClr val="000000"/>
                    </a:solidFill>
                    <a:latin typeface="华文中宋" panose="02010600040101010101" pitchFamily="2" charset="-122"/>
                    <a:ea typeface="华文中宋" panose="02010600040101010101" pitchFamily="2" charset="-122"/>
                  </a:rPr>
                  <a:t>的一组基，若           </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𝑗</m:t>
                            </m:r>
                          </m:sub>
                        </m:sSub>
                      </m:e>
                    </m:d>
                    <m:r>
                      <a:rPr kumimoji="0" lang="en-US" altLang="zh-CN" sz="2400" i="1">
                        <a:solidFill>
                          <a:srgbClr val="000000"/>
                        </a:solidFill>
                        <a:latin typeface="Cambria Math" panose="02040503050406030204" pitchFamily="18" charset="0"/>
                        <a:ea typeface="华文中宋" panose="02010600040101010101" pitchFamily="2" charset="-122"/>
                      </a:rPr>
                      <m:t>=</m:t>
                    </m:r>
                    <m:nary>
                      <m:naryPr>
                        <m:chr m:val="∑"/>
                        <m:ctrlPr>
                          <a:rPr kumimoji="0" lang="en-US" altLang="zh-CN" sz="2400" i="1">
                            <a:solidFill>
                              <a:srgbClr val="000000"/>
                            </a:solidFill>
                            <a:latin typeface="Cambria Math" panose="02040503050406030204" pitchFamily="18" charset="0"/>
                            <a:ea typeface="华文中宋" panose="02010600040101010101" pitchFamily="2" charset="-122"/>
                          </a:rPr>
                        </m:ctrlPr>
                      </m:naryPr>
                      <m:sub>
                        <m:r>
                          <a:rPr kumimoji="0" lang="en-US" altLang="zh-CN" sz="2400" i="1">
                            <a:solidFill>
                              <a:srgbClr val="000000"/>
                            </a:solidFill>
                            <a:latin typeface="Cambria Math" panose="02040503050406030204" pitchFamily="18" charset="0"/>
                            <a:ea typeface="华文中宋" panose="02010600040101010101" pitchFamily="2" charset="-122"/>
                          </a:rPr>
                          <m:t>𝑖</m:t>
                        </m:r>
                        <m:r>
                          <a:rPr kumimoji="0" lang="en-US" altLang="zh-CN" sz="2400" i="1">
                            <a:solidFill>
                              <a:srgbClr val="000000"/>
                            </a:solidFill>
                            <a:latin typeface="Cambria Math" panose="02040503050406030204" pitchFamily="18" charset="0"/>
                            <a:ea typeface="华文中宋" panose="02010600040101010101" pitchFamily="2" charset="-122"/>
                          </a:rPr>
                          <m:t>=1</m:t>
                        </m:r>
                      </m:sub>
                      <m:sup>
                        <m:r>
                          <a:rPr kumimoji="0" lang="en-US" altLang="zh-CN" sz="2400" i="1">
                            <a:solidFill>
                              <a:srgbClr val="000000"/>
                            </a:solidFill>
                            <a:latin typeface="Cambria Math" panose="02040503050406030204" pitchFamily="18" charset="0"/>
                            <a:ea typeface="华文中宋" panose="02010600040101010101" pitchFamily="2" charset="-122"/>
                          </a:rPr>
                          <m:t>𝑛</m:t>
                        </m:r>
                      </m:sup>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𝑎</m:t>
                            </m:r>
                          </m:e>
                          <m:sub>
                            <m:r>
                              <a:rPr kumimoji="0" lang="en-US" altLang="zh-CN" sz="2400" i="1">
                                <a:solidFill>
                                  <a:srgbClr val="000000"/>
                                </a:solidFill>
                                <a:latin typeface="Cambria Math" panose="02040503050406030204" pitchFamily="18" charset="0"/>
                                <a:ea typeface="华文中宋" panose="02010600040101010101" pitchFamily="2" charset="-122"/>
                              </a:rPr>
                              <m:t>𝑖𝑗</m:t>
                            </m:r>
                          </m:sub>
                        </m:sSub>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𝑖</m:t>
                            </m:r>
                          </m:sub>
                        </m:sSub>
                        <m:r>
                          <a:rPr kumimoji="0" lang="en-US" altLang="zh-CN" sz="2400" i="1">
                            <a:solidFill>
                              <a:srgbClr val="000000"/>
                            </a:solidFill>
                            <a:latin typeface="Cambria Math" panose="02040503050406030204" pitchFamily="18" charset="0"/>
                            <a:ea typeface="华文中宋" panose="02010600040101010101" pitchFamily="2" charset="-122"/>
                          </a:rPr>
                          <m:t>       (</m:t>
                        </m:r>
                        <m:r>
                          <a:rPr kumimoji="0" lang="en-US" altLang="zh-CN" sz="2400" i="1">
                            <a:solidFill>
                              <a:srgbClr val="000000"/>
                            </a:solidFill>
                            <a:latin typeface="Cambria Math" panose="02040503050406030204" pitchFamily="18" charset="0"/>
                            <a:ea typeface="华文中宋" panose="02010600040101010101" pitchFamily="2" charset="-122"/>
                          </a:rPr>
                          <m:t>𝑗</m:t>
                        </m:r>
                        <m:r>
                          <a:rPr kumimoji="0" lang="en-US" altLang="zh-CN" sz="2400" i="1">
                            <a:solidFill>
                              <a:srgbClr val="000000"/>
                            </a:solidFill>
                            <a:latin typeface="Cambria Math" panose="02040503050406030204" pitchFamily="18" charset="0"/>
                            <a:ea typeface="华文中宋" panose="02010600040101010101" pitchFamily="2" charset="-122"/>
                          </a:rPr>
                          <m:t>=1,2,⋯,</m:t>
                        </m:r>
                        <m:r>
                          <a:rPr kumimoji="0" lang="en-US" altLang="zh-CN" sz="2400" i="1">
                            <a:solidFill>
                              <a:srgbClr val="000000"/>
                            </a:solidFill>
                            <a:latin typeface="Cambria Math" panose="02040503050406030204" pitchFamily="18" charset="0"/>
                            <a:ea typeface="华文中宋" panose="02010600040101010101" pitchFamily="2" charset="-122"/>
                          </a:rPr>
                          <m:t>𝑛</m:t>
                        </m:r>
                        <m:r>
                          <a:rPr kumimoji="0" lang="en-US" altLang="zh-CN" sz="2400" i="1">
                            <a:solidFill>
                              <a:srgbClr val="000000"/>
                            </a:solidFill>
                            <a:latin typeface="Cambria Math" panose="02040503050406030204" pitchFamily="18" charset="0"/>
                            <a:ea typeface="华文中宋" panose="02010600040101010101" pitchFamily="2" charset="-122"/>
                          </a:rPr>
                          <m:t>)</m:t>
                        </m:r>
                      </m:e>
                    </m:nary>
                  </m:oMath>
                </a14:m>
                <a:endParaRPr kumimoji="0" lang="en-US" altLang="zh-CN" sz="2400" dirty="0">
                  <a:solidFill>
                    <a:srgbClr val="000000"/>
                  </a:solidFill>
                  <a:latin typeface="华文中宋" panose="02010600040101010101" pitchFamily="2" charset="-122"/>
                  <a:ea typeface="华文中宋" panose="02010600040101010101" pitchFamily="2" charset="-122"/>
                </a:endParaRPr>
              </a:p>
              <a:p>
                <a:pPr defTabSz="457200">
                  <a:lnSpc>
                    <a:spcPct val="150000"/>
                  </a:lnSpc>
                  <a:defRPr/>
                </a:pPr>
                <a:r>
                  <a:rPr kumimoji="0" lang="zh-CN" altLang="en-US" sz="2400" dirty="0">
                    <a:solidFill>
                      <a:srgbClr val="000000"/>
                    </a:solidFill>
                    <a:latin typeface="华文中宋" panose="02010600040101010101" pitchFamily="2" charset="-122"/>
                    <a:ea typeface="华文中宋" panose="02010600040101010101" pitchFamily="2" charset="-122"/>
                  </a:rPr>
                  <a:t>则      </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𝑛</m:t>
                            </m:r>
                          </m:sub>
                        </m:sSub>
                      </m:e>
                    </m:d>
                    <m:r>
                      <a:rPr kumimoji="0" lang="en-US" altLang="zh-CN" sz="2400" i="1">
                        <a:solidFill>
                          <a:srgbClr val="000000"/>
                        </a:solidFill>
                        <a:latin typeface="Cambria Math" panose="02040503050406030204" pitchFamily="18" charset="0"/>
                        <a:ea typeface="华文中宋" panose="02010600040101010101" pitchFamily="2" charset="-122"/>
                      </a:rPr>
                      <m:t>=</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𝑛</m:t>
                            </m:r>
                          </m:sub>
                        </m:sSub>
                      </m:e>
                    </m:d>
                    <m:d>
                      <m:dPr>
                        <m:begChr m:val="["/>
                        <m:endChr m:val="]"/>
                        <m:ctrlPr>
                          <a:rPr kumimoji="0" lang="en-US" altLang="zh-CN" sz="2400" i="1">
                            <a:solidFill>
                              <a:srgbClr val="000000"/>
                            </a:solidFill>
                            <a:latin typeface="Cambria Math" panose="02040503050406030204" pitchFamily="18" charset="0"/>
                            <a:ea typeface="华文中宋" panose="02010600040101010101" pitchFamily="2" charset="-122"/>
                          </a:rPr>
                        </m:ctrlPr>
                      </m:dPr>
                      <m:e>
                        <m:m>
                          <m:mPr>
                            <m:mcs>
                              <m:mc>
                                <m:mcPr>
                                  <m:count m:val="3"/>
                                  <m:mcJc m:val="center"/>
                                </m:mcPr>
                              </m:mc>
                            </m:mcs>
                            <m:ctrlPr>
                              <a:rPr kumimoji="0" lang="en-US" altLang="zh-CN" sz="2400" i="1">
                                <a:solidFill>
                                  <a:srgbClr val="000000"/>
                                </a:solidFill>
                                <a:latin typeface="Cambria Math" panose="02040503050406030204" pitchFamily="18" charset="0"/>
                                <a:ea typeface="华文中宋" panose="02010600040101010101" pitchFamily="2" charset="-122"/>
                              </a:rPr>
                            </m:ctrlPr>
                          </m:mPr>
                          <m:m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𝑎</m:t>
                                  </m:r>
                                </m:e>
                                <m:sub>
                                  <m:r>
                                    <a:rPr kumimoji="0" lang="en-US" altLang="zh-CN" sz="2400" i="1">
                                      <a:solidFill>
                                        <a:srgbClr val="000000"/>
                                      </a:solidFill>
                                      <a:latin typeface="Cambria Math" panose="02040503050406030204" pitchFamily="18" charset="0"/>
                                      <a:ea typeface="华文中宋" panose="02010600040101010101" pitchFamily="2" charset="-122"/>
                                    </a:rPr>
                                    <m:t>11</m:t>
                                  </m:r>
                                </m:sub>
                              </m:sSub>
                            </m:e>
                            <m:e>
                              <m:r>
                                <a:rPr kumimoji="0" lang="en-US" altLang="zh-CN" sz="2400" i="1">
                                  <a:solidFill>
                                    <a:srgbClr val="000000"/>
                                  </a:solidFill>
                                  <a:latin typeface="Cambria Math" panose="02040503050406030204" pitchFamily="18" charset="0"/>
                                  <a:ea typeface="华文中宋" panose="02010600040101010101" pitchFamily="2" charset="-122"/>
                                </a:rPr>
                                <m:t>⋯</m:t>
                              </m:r>
                            </m:e>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𝑎</m:t>
                                  </m:r>
                                </m:e>
                                <m:sub>
                                  <m:r>
                                    <a:rPr kumimoji="0" lang="en-US" altLang="zh-CN" sz="2400" i="1">
                                      <a:solidFill>
                                        <a:srgbClr val="000000"/>
                                      </a:solidFill>
                                      <a:latin typeface="Cambria Math" panose="02040503050406030204" pitchFamily="18" charset="0"/>
                                      <a:ea typeface="华文中宋" panose="02010600040101010101" pitchFamily="2" charset="-122"/>
                                    </a:rPr>
                                    <m:t>1</m:t>
                                  </m:r>
                                  <m:r>
                                    <a:rPr kumimoji="0" lang="en-US" altLang="zh-CN" sz="2400" i="1">
                                      <a:solidFill>
                                        <a:srgbClr val="000000"/>
                                      </a:solidFill>
                                      <a:latin typeface="Cambria Math" panose="02040503050406030204" pitchFamily="18" charset="0"/>
                                      <a:ea typeface="华文中宋" panose="02010600040101010101" pitchFamily="2" charset="-122"/>
                                    </a:rPr>
                                    <m:t>𝑛</m:t>
                                  </m:r>
                                </m:sub>
                              </m:sSub>
                            </m:e>
                          </m:mr>
                          <m:mr>
                            <m:e>
                              <m:r>
                                <a:rPr kumimoji="0" lang="en-US" altLang="zh-CN" sz="2400" i="1">
                                  <a:solidFill>
                                    <a:srgbClr val="000000"/>
                                  </a:solidFill>
                                  <a:latin typeface="Cambria Math" panose="02040503050406030204" pitchFamily="18" charset="0"/>
                                  <a:ea typeface="华文中宋" panose="02010600040101010101" pitchFamily="2" charset="-122"/>
                                </a:rPr>
                                <m:t>⋮</m:t>
                              </m:r>
                            </m:e>
                            <m:e>
                              <m:r>
                                <a:rPr kumimoji="0" lang="en-US" altLang="zh-CN" sz="2400" i="1">
                                  <a:solidFill>
                                    <a:srgbClr val="000000"/>
                                  </a:solidFill>
                                  <a:latin typeface="Cambria Math" panose="02040503050406030204" pitchFamily="18" charset="0"/>
                                  <a:ea typeface="华文中宋" panose="02010600040101010101" pitchFamily="2" charset="-122"/>
                                </a:rPr>
                                <m:t>⋱</m:t>
                              </m:r>
                            </m:e>
                            <m:e>
                              <m:r>
                                <a:rPr kumimoji="0" lang="en-US" altLang="zh-CN" sz="2400" i="1">
                                  <a:solidFill>
                                    <a:srgbClr val="000000"/>
                                  </a:solidFill>
                                  <a:latin typeface="Cambria Math" panose="02040503050406030204" pitchFamily="18" charset="0"/>
                                  <a:ea typeface="华文中宋" panose="02010600040101010101" pitchFamily="2" charset="-122"/>
                                </a:rPr>
                                <m:t>⋮</m:t>
                              </m:r>
                            </m:e>
                          </m:mr>
                          <m:m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𝑎</m:t>
                                  </m:r>
                                </m:e>
                                <m:sub>
                                  <m:r>
                                    <a:rPr kumimoji="0" lang="en-US" altLang="zh-CN" sz="2400" i="1">
                                      <a:solidFill>
                                        <a:srgbClr val="000000"/>
                                      </a:solidFill>
                                      <a:latin typeface="Cambria Math" panose="02040503050406030204" pitchFamily="18" charset="0"/>
                                      <a:ea typeface="华文中宋" panose="02010600040101010101" pitchFamily="2" charset="-122"/>
                                    </a:rPr>
                                    <m:t>𝑛</m:t>
                                  </m:r>
                                  <m:r>
                                    <a:rPr kumimoji="0" lang="en-US" altLang="zh-CN" sz="2400" i="1">
                                      <a:solidFill>
                                        <a:srgbClr val="000000"/>
                                      </a:solidFill>
                                      <a:latin typeface="Cambria Math" panose="02040503050406030204" pitchFamily="18" charset="0"/>
                                      <a:ea typeface="华文中宋" panose="02010600040101010101" pitchFamily="2" charset="-122"/>
                                    </a:rPr>
                                    <m:t>1</m:t>
                                  </m:r>
                                </m:sub>
                              </m:sSub>
                            </m:e>
                            <m:e>
                              <m:r>
                                <a:rPr kumimoji="0" lang="en-US" altLang="zh-CN" sz="2400" i="1">
                                  <a:solidFill>
                                    <a:srgbClr val="000000"/>
                                  </a:solidFill>
                                  <a:latin typeface="Cambria Math" panose="02040503050406030204" pitchFamily="18" charset="0"/>
                                  <a:ea typeface="华文中宋" panose="02010600040101010101" pitchFamily="2" charset="-122"/>
                                </a:rPr>
                                <m:t>⋯</m:t>
                              </m:r>
                            </m:e>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𝑎</m:t>
                                  </m:r>
                                </m:e>
                                <m:sub>
                                  <m:r>
                                    <a:rPr kumimoji="0" lang="en-US" altLang="zh-CN" sz="2400" i="1">
                                      <a:solidFill>
                                        <a:srgbClr val="000000"/>
                                      </a:solidFill>
                                      <a:latin typeface="Cambria Math" panose="02040503050406030204" pitchFamily="18" charset="0"/>
                                      <a:ea typeface="华文中宋" panose="02010600040101010101" pitchFamily="2" charset="-122"/>
                                    </a:rPr>
                                    <m:t>𝑛𝑛</m:t>
                                  </m:r>
                                </m:sub>
                              </m:sSub>
                            </m:e>
                          </m:mr>
                        </m:m>
                      </m:e>
                    </m:d>
                  </m:oMath>
                </a14:m>
                <a:endParaRPr kumimoji="0" lang="en-US" altLang="zh-CN" sz="2400" dirty="0">
                  <a:solidFill>
                    <a:srgbClr val="000000"/>
                  </a:solidFill>
                  <a:latin typeface="华文中宋" panose="02010600040101010101" pitchFamily="2" charset="-122"/>
                  <a:ea typeface="华文中宋" panose="02010600040101010101" pitchFamily="2" charset="-122"/>
                </a:endParaRPr>
              </a:p>
              <a:p>
                <a:pPr defTabSz="457200">
                  <a:lnSpc>
                    <a:spcPct val="150000"/>
                  </a:lnSpc>
                  <a:defRPr/>
                </a:pPr>
                <a:r>
                  <a:rPr kumimoji="0" lang="zh-CN" altLang="en-US" sz="2400" dirty="0">
                    <a:solidFill>
                      <a:srgbClr val="000000"/>
                    </a:solidFill>
                    <a:latin typeface="华文中宋" panose="02010600040101010101" pitchFamily="2" charset="-122"/>
                    <a:ea typeface="华文中宋" panose="02010600040101010101" pitchFamily="2" charset="-122"/>
                  </a:rPr>
                  <a:t>所以，</a:t>
                </a:r>
                <a14:m>
                  <m:oMath xmlns:m="http://schemas.openxmlformats.org/officeDocument/2006/math">
                    <m:r>
                      <a:rPr kumimoji="0" lang="zh-CN" altLang="en-US" sz="2400" i="1">
                        <a:solidFill>
                          <a:srgbClr val="FF0000"/>
                        </a:solidFill>
                        <a:latin typeface="Cambria Math" panose="02040503050406030204" pitchFamily="18" charset="0"/>
                        <a:ea typeface="华文中宋" panose="02010600040101010101" pitchFamily="2" charset="-122"/>
                      </a:rPr>
                      <m:t>𝒜</m:t>
                    </m:r>
                  </m:oMath>
                </a14:m>
                <a:r>
                  <a:rPr kumimoji="0" lang="zh-CN" altLang="en-US" sz="2400" dirty="0">
                    <a:solidFill>
                      <a:srgbClr val="FF0000"/>
                    </a:solidFill>
                    <a:latin typeface="华文中宋" panose="02010600040101010101" pitchFamily="2" charset="-122"/>
                    <a:ea typeface="华文中宋" panose="02010600040101010101" pitchFamily="2" charset="-122"/>
                  </a:rPr>
                  <a:t>在</a:t>
                </a:r>
                <a14:m>
                  <m:oMath xmlns:m="http://schemas.openxmlformats.org/officeDocument/2006/math">
                    <m:sSub>
                      <m:sSubPr>
                        <m:ctrlPr>
                          <a:rPr kumimoji="0" lang="en-US" altLang="zh-CN" sz="2400" i="1" dirty="0">
                            <a:solidFill>
                              <a:srgbClr val="FF0000"/>
                            </a:solidFill>
                            <a:latin typeface="Cambria Math" panose="02040503050406030204" pitchFamily="18" charset="0"/>
                            <a:ea typeface="华文中宋" panose="02010600040101010101" pitchFamily="2" charset="-122"/>
                          </a:rPr>
                        </m:ctrlPr>
                      </m:sSubPr>
                      <m:e>
                        <m:r>
                          <a:rPr kumimoji="0" lang="en-US" altLang="zh-CN" sz="2400" i="1" dirty="0">
                            <a:solidFill>
                              <a:srgbClr val="FF0000"/>
                            </a:solidFill>
                            <a:latin typeface="Cambria Math" panose="02040503050406030204" pitchFamily="18" charset="0"/>
                            <a:ea typeface="华文中宋" panose="02010600040101010101" pitchFamily="2" charset="-122"/>
                          </a:rPr>
                          <m:t>𝛼</m:t>
                        </m:r>
                      </m:e>
                      <m:sub>
                        <m:r>
                          <a:rPr kumimoji="0" lang="en-US" altLang="zh-CN" sz="2400" i="1" dirty="0">
                            <a:solidFill>
                              <a:srgbClr val="FF0000"/>
                            </a:solidFill>
                            <a:latin typeface="Cambria Math" panose="02040503050406030204" pitchFamily="18" charset="0"/>
                            <a:ea typeface="华文中宋" panose="02010600040101010101" pitchFamily="2" charset="-122"/>
                          </a:rPr>
                          <m:t>1</m:t>
                        </m:r>
                      </m:sub>
                    </m:sSub>
                    <m:r>
                      <a:rPr kumimoji="0" lang="en-US" altLang="zh-CN" sz="2400" i="1" dirty="0">
                        <a:solidFill>
                          <a:srgbClr val="FF0000"/>
                        </a:solidFill>
                        <a:latin typeface="Cambria Math" panose="02040503050406030204" pitchFamily="18" charset="0"/>
                        <a:ea typeface="华文中宋" panose="02010600040101010101" pitchFamily="2" charset="-122"/>
                      </a:rPr>
                      <m:t>,</m:t>
                    </m:r>
                    <m:sSub>
                      <m:sSubPr>
                        <m:ctrlPr>
                          <a:rPr kumimoji="0" lang="en-US" altLang="zh-CN" sz="2400" i="1" dirty="0">
                            <a:solidFill>
                              <a:srgbClr val="FF0000"/>
                            </a:solidFill>
                            <a:latin typeface="Cambria Math" panose="02040503050406030204" pitchFamily="18" charset="0"/>
                            <a:ea typeface="华文中宋" panose="02010600040101010101" pitchFamily="2" charset="-122"/>
                          </a:rPr>
                        </m:ctrlPr>
                      </m:sSubPr>
                      <m:e>
                        <m:r>
                          <a:rPr kumimoji="0" lang="en-US" altLang="zh-CN" sz="2400" i="1" dirty="0">
                            <a:solidFill>
                              <a:srgbClr val="FF0000"/>
                            </a:solidFill>
                            <a:latin typeface="Cambria Math" panose="02040503050406030204" pitchFamily="18" charset="0"/>
                            <a:ea typeface="华文中宋" panose="02010600040101010101" pitchFamily="2" charset="-122"/>
                          </a:rPr>
                          <m:t>𝛼</m:t>
                        </m:r>
                      </m:e>
                      <m:sub>
                        <m:r>
                          <a:rPr kumimoji="0" lang="en-US" altLang="zh-CN" sz="2400" i="1" dirty="0">
                            <a:solidFill>
                              <a:srgbClr val="FF0000"/>
                            </a:solidFill>
                            <a:latin typeface="Cambria Math" panose="02040503050406030204" pitchFamily="18" charset="0"/>
                            <a:ea typeface="华文中宋" panose="02010600040101010101" pitchFamily="2" charset="-122"/>
                          </a:rPr>
                          <m:t>2</m:t>
                        </m:r>
                      </m:sub>
                    </m:sSub>
                    <m:r>
                      <a:rPr kumimoji="0" lang="en-US" altLang="zh-CN" sz="2400" i="1" dirty="0">
                        <a:solidFill>
                          <a:srgbClr val="FF0000"/>
                        </a:solidFill>
                        <a:latin typeface="Cambria Math" panose="02040503050406030204" pitchFamily="18" charset="0"/>
                        <a:ea typeface="华文中宋" panose="02010600040101010101" pitchFamily="2" charset="-122"/>
                      </a:rPr>
                      <m:t>,⋯,</m:t>
                    </m:r>
                    <m:sSub>
                      <m:sSubPr>
                        <m:ctrlPr>
                          <a:rPr kumimoji="0" lang="en-US" altLang="zh-CN" sz="2400" i="1" dirty="0">
                            <a:solidFill>
                              <a:srgbClr val="FF0000"/>
                            </a:solidFill>
                            <a:latin typeface="Cambria Math" panose="02040503050406030204" pitchFamily="18" charset="0"/>
                            <a:ea typeface="华文中宋" panose="02010600040101010101" pitchFamily="2" charset="-122"/>
                          </a:rPr>
                        </m:ctrlPr>
                      </m:sSubPr>
                      <m:e>
                        <m:r>
                          <a:rPr kumimoji="0" lang="en-US" altLang="zh-CN" sz="2400" i="1" dirty="0">
                            <a:solidFill>
                              <a:srgbClr val="FF0000"/>
                            </a:solidFill>
                            <a:latin typeface="Cambria Math" panose="02040503050406030204" pitchFamily="18" charset="0"/>
                            <a:ea typeface="华文中宋" panose="02010600040101010101" pitchFamily="2" charset="-122"/>
                          </a:rPr>
                          <m:t>𝛼</m:t>
                        </m:r>
                      </m:e>
                      <m:sub>
                        <m:r>
                          <a:rPr kumimoji="0" lang="en-US" altLang="zh-CN" sz="2400" i="1" dirty="0">
                            <a:solidFill>
                              <a:srgbClr val="FF0000"/>
                            </a:solidFill>
                            <a:latin typeface="Cambria Math" panose="02040503050406030204" pitchFamily="18" charset="0"/>
                            <a:ea typeface="华文中宋" panose="02010600040101010101" pitchFamily="2" charset="-122"/>
                          </a:rPr>
                          <m:t>𝑛</m:t>
                        </m:r>
                      </m:sub>
                    </m:sSub>
                  </m:oMath>
                </a14:m>
                <a:r>
                  <a:rPr kumimoji="0" lang="zh-CN" altLang="en-US" sz="2400" dirty="0">
                    <a:solidFill>
                      <a:srgbClr val="FF0000"/>
                    </a:solidFill>
                    <a:latin typeface="华文中宋" panose="02010600040101010101" pitchFamily="2" charset="-122"/>
                    <a:ea typeface="华文中宋" panose="02010600040101010101" pitchFamily="2" charset="-122"/>
                  </a:rPr>
                  <a:t>下的矩阵表示</a:t>
                </a:r>
                <a14:m>
                  <m:oMath xmlns:m="http://schemas.openxmlformats.org/officeDocument/2006/math">
                    <m:r>
                      <a:rPr kumimoji="0" lang="en-US" altLang="zh-CN" sz="2400" i="1" dirty="0">
                        <a:solidFill>
                          <a:srgbClr val="FF0000"/>
                        </a:solidFill>
                        <a:latin typeface="Cambria Math" panose="02040503050406030204" pitchFamily="18" charset="0"/>
                        <a:ea typeface="华文中宋" panose="02010600040101010101" pitchFamily="2" charset="-122"/>
                      </a:rPr>
                      <m:t>𝐴</m:t>
                    </m:r>
                  </m:oMath>
                </a14:m>
                <a:r>
                  <a:rPr kumimoji="0" lang="zh-CN" altLang="en-US" sz="2400" dirty="0">
                    <a:solidFill>
                      <a:srgbClr val="FF0000"/>
                    </a:solidFill>
                    <a:latin typeface="华文中宋" panose="02010600040101010101" pitchFamily="2" charset="-122"/>
                    <a:ea typeface="华文中宋" panose="02010600040101010101" pitchFamily="2" charset="-122"/>
                  </a:rPr>
                  <a:t>是</a:t>
                </a:r>
                <a14:m>
                  <m:oMath xmlns:m="http://schemas.openxmlformats.org/officeDocument/2006/math">
                    <m:r>
                      <a:rPr kumimoji="0" lang="en-US" altLang="zh-CN" sz="2400" i="1" dirty="0">
                        <a:solidFill>
                          <a:srgbClr val="FF0000"/>
                        </a:solidFill>
                        <a:latin typeface="Cambria Math" panose="02040503050406030204" pitchFamily="18" charset="0"/>
                        <a:ea typeface="华文中宋" panose="02010600040101010101" pitchFamily="2" charset="-122"/>
                      </a:rPr>
                      <m:t>𝑛</m:t>
                    </m:r>
                  </m:oMath>
                </a14:m>
                <a:r>
                  <a:rPr kumimoji="0" lang="zh-CN" altLang="en-US" sz="2400" dirty="0">
                    <a:solidFill>
                      <a:srgbClr val="FF0000"/>
                    </a:solidFill>
                    <a:latin typeface="华文中宋" panose="02010600040101010101" pitchFamily="2" charset="-122"/>
                    <a:ea typeface="华文中宋" panose="02010600040101010101" pitchFamily="2" charset="-122"/>
                  </a:rPr>
                  <a:t>阶方阵</a:t>
                </a:r>
                <a:r>
                  <a:rPr kumimoji="0" lang="zh-CN" altLang="en-US" sz="2400" dirty="0">
                    <a:solidFill>
                      <a:srgbClr val="000000"/>
                    </a:solidFill>
                    <a:latin typeface="华文中宋" panose="02010600040101010101" pitchFamily="2" charset="-122"/>
                    <a:ea typeface="华文中宋" panose="02010600040101010101" pitchFamily="2" charset="-122"/>
                  </a:rPr>
                  <a:t>。</a:t>
                </a:r>
              </a:p>
            </p:txBody>
          </p:sp>
        </mc:Choice>
        <mc:Fallback xmlns="">
          <p:sp>
            <p:nvSpPr>
              <p:cNvPr id="5" name="文本框 4"/>
              <p:cNvSpPr txBox="1">
                <a:spLocks noRot="1" noChangeAspect="1" noMove="1" noResize="1" noEditPoints="1" noAdjustHandles="1" noChangeArrowheads="1" noChangeShapeType="1" noTextEdit="1"/>
              </p:cNvSpPr>
              <p:nvPr/>
            </p:nvSpPr>
            <p:spPr>
              <a:xfrm>
                <a:off x="983432" y="2942424"/>
                <a:ext cx="8515964" cy="3305136"/>
              </a:xfrm>
              <a:prstGeom prst="rect">
                <a:avLst/>
              </a:prstGeom>
              <a:blipFill>
                <a:blip r:embed="rId4"/>
                <a:stretch>
                  <a:fillRect l="-1074" r="-573" b="-1292"/>
                </a:stretch>
              </a:blipFill>
            </p:spPr>
            <p:txBody>
              <a:bodyPr/>
              <a:lstStyle/>
              <a:p>
                <a:r>
                  <a:rPr lang="zh-CN" altLang="en-US">
                    <a:noFill/>
                  </a:rPr>
                  <a:t> </a:t>
                </a:r>
              </a:p>
            </p:txBody>
          </p:sp>
        </mc:Fallback>
      </mc:AlternateContent>
      <p:sp>
        <p:nvSpPr>
          <p:cNvPr id="6" name="灯片编号占位符 5"/>
          <p:cNvSpPr>
            <a:spLocks noGrp="1"/>
          </p:cNvSpPr>
          <p:nvPr>
            <p:ph type="sldNum" sz="quarter" idx="12"/>
          </p:nvPr>
        </p:nvSpPr>
        <p:spPr/>
        <p:txBody>
          <a:bodyPr/>
          <a:lstStyle/>
          <a:p>
            <a:pPr>
              <a:defRPr/>
            </a:pPr>
            <a:fld id="{281FBE21-B40B-4B64-ABBE-395E3EC7A610}" type="slidenum">
              <a:rPr kumimoji="0" lang="en-US" altLang="zh-CN">
                <a:solidFill>
                  <a:srgbClr val="000000"/>
                </a:solidFill>
              </a:rPr>
              <a:pPr>
                <a:defRPr/>
              </a:pPr>
              <a:t>116</a:t>
            </a:fld>
            <a:endParaRPr kumimoji="0" lang="en-US" altLang="zh-CN">
              <a:solidFill>
                <a:srgbClr val="000000"/>
              </a:solidFill>
            </a:endParaRPr>
          </a:p>
        </p:txBody>
      </p:sp>
    </p:spTree>
    <p:extLst>
      <p:ext uri="{BB962C8B-B14F-4D97-AF65-F5344CB8AC3E}">
        <p14:creationId xmlns:p14="http://schemas.microsoft.com/office/powerpoint/2010/main" val="4029575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7"/>
                                        </p:tgtEl>
                                        <p:attrNameLst>
                                          <p:attrName>style.visibility</p:attrName>
                                        </p:attrNameLst>
                                      </p:cBhvr>
                                      <p:to>
                                        <p:strVal val="visible"/>
                                      </p:to>
                                    </p:set>
                                    <p:animEffect transition="in" filter="wipe(down)">
                                      <p:cBhvr>
                                        <p:cTn id="7" dur="500"/>
                                        <p:tgtEl>
                                          <p:spTgt spid="30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7" grpId="0"/>
      <p:bldP spid="5"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51" name="Object 7"/>
          <p:cNvGraphicFramePr>
            <a:graphicFrameLocks noChangeAspect="1"/>
          </p:cNvGraphicFramePr>
          <p:nvPr>
            <p:extLst>
              <p:ext uri="{D42A27DB-BD31-4B8C-83A1-F6EECF244321}">
                <p14:modId xmlns:p14="http://schemas.microsoft.com/office/powerpoint/2010/main" val="1345674402"/>
              </p:ext>
            </p:extLst>
          </p:nvPr>
        </p:nvGraphicFramePr>
        <p:xfrm>
          <a:off x="1847528" y="1238249"/>
          <a:ext cx="4464496" cy="1825805"/>
        </p:xfrm>
        <a:graphic>
          <a:graphicData uri="http://schemas.openxmlformats.org/presentationml/2006/ole">
            <mc:AlternateContent xmlns:mc="http://schemas.openxmlformats.org/markup-compatibility/2006">
              <mc:Choice xmlns:v="urn:schemas-microsoft-com:vml" Requires="v">
                <p:oleObj spid="_x0000_s59394" name="Equation" r:id="rId3" imgW="1955800" imgH="800100" progId="Equation.3">
                  <p:embed/>
                </p:oleObj>
              </mc:Choice>
              <mc:Fallback>
                <p:oleObj name="Equation" r:id="rId3" imgW="1955800" imgH="800100" progId="Equation.3">
                  <p:embed/>
                  <p:pic>
                    <p:nvPicPr>
                      <p:cNvPr id="6151"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7528" y="1238249"/>
                        <a:ext cx="4464496" cy="1825805"/>
                      </a:xfrm>
                      <a:prstGeom prst="rect">
                        <a:avLst/>
                      </a:prstGeom>
                      <a:noFill/>
                      <a:ln>
                        <a:noFill/>
                      </a:ln>
                      <a:effec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117</a:t>
            </a:fld>
            <a:endParaRPr kumimoji="0" lang="en-US" altLang="zh-CN">
              <a:solidFill>
                <a:srgbClr val="000000"/>
              </a:solidFill>
            </a:endParaRPr>
          </a:p>
        </p:txBody>
      </p:sp>
      <p:grpSp>
        <p:nvGrpSpPr>
          <p:cNvPr id="4" name="组合 3"/>
          <p:cNvGrpSpPr/>
          <p:nvPr/>
        </p:nvGrpSpPr>
        <p:grpSpPr>
          <a:xfrm>
            <a:off x="6226370" y="1127304"/>
            <a:ext cx="3771707" cy="1936750"/>
            <a:chOff x="5004048" y="1126836"/>
            <a:chExt cx="3771707" cy="1936750"/>
          </a:xfrm>
        </p:grpSpPr>
        <mc:AlternateContent xmlns:mc="http://schemas.openxmlformats.org/markup-compatibility/2006" xmlns:a14="http://schemas.microsoft.com/office/drawing/2010/main">
          <mc:Choice Requires="a14">
            <p:graphicFrame>
              <p:nvGraphicFramePr>
                <p:cNvPr id="6146" name="Object 2"/>
                <p:cNvGraphicFramePr>
                  <a:graphicFrameLocks noChangeAspect="1"/>
                </p:cNvGraphicFramePr>
                <p:nvPr/>
              </p:nvGraphicFramePr>
              <p:xfrm>
                <a:off x="5224518" y="1126836"/>
                <a:ext cx="3551237" cy="1936750"/>
              </p:xfrm>
              <a:graphic>
                <a:graphicData uri="http://schemas.openxmlformats.org/presentationml/2006/ole">
                  <mc:AlternateContent>
                    <mc:Choice xmlns:v="urn:schemas-microsoft-com:vml" Requires="v">
                      <p:oleObj spid="_x0000_s59395" name="Equation" r:id="rId5" imgW="1815840" imgH="990360" progId="Equation.DSMT4">
                        <p:embed/>
                      </p:oleObj>
                    </mc:Choice>
                    <mc:Fallback>
                      <p:oleObj name="Equation" r:id="rId5" imgW="1815840" imgH="990360" progId="Equation.DSMT4">
                        <p:embed/>
                        <p:pic>
                          <p:nvPicPr>
                            <p:cNvPr id="6146" name="Object 2"/>
                            <p:cNvPicPr>
                              <a:picLocks noChangeAspect="1" noChangeArrowheads="1"/>
                            </p:cNvPicPr>
                            <p:nvPr/>
                          </p:nvPicPr>
                          <p:blipFill>
                            <a:blip r:embed="rId6"/>
                            <a:srcRect/>
                            <a:stretch>
                              <a:fillRect/>
                            </a:stretch>
                          </p:blipFill>
                          <p:spPr bwMode="auto">
                            <a:xfrm>
                              <a:off x="5224518" y="1126836"/>
                              <a:ext cx="3551237" cy="1936750"/>
                            </a:xfrm>
                            <a:prstGeom prst="rect">
                              <a:avLst/>
                            </a:prstGeom>
                            <a:noFill/>
                            <a:ln>
                              <a:noFill/>
                            </a:ln>
                            <a:effectLst/>
                          </p:spPr>
                        </p:pic>
                      </p:oleObj>
                    </mc:Fallback>
                  </mc:AlternateContent>
                </a:graphicData>
              </a:graphic>
            </p:graphicFrame>
          </mc:Choice>
          <mc:Fallback xmlns="">
            <p:graphicFrame>
              <p:nvGraphicFramePr>
                <p:cNvPr id="6146" name="Object 2"/>
                <p:cNvGraphicFramePr>
                  <a:graphicFrameLocks noChangeAspect="1"/>
                </p:cNvGraphicFramePr>
                <p:nvPr>
                  <p:extLst>
                    <p:ext uri="{D42A27DB-BD31-4B8C-83A1-F6EECF244321}">
                      <p14:modId xmlns:p14="http://schemas.microsoft.com/office/powerpoint/2010/main" val="1433262425"/>
                    </p:ext>
                  </p:extLst>
                </p:nvPr>
              </p:nvGraphicFramePr>
              <p:xfrm>
                <a:off x="5224518" y="1126836"/>
                <a:ext cx="3551237" cy="1936750"/>
              </p:xfrm>
              <a:graphic>
                <a:graphicData uri="http://schemas.openxmlformats.org/presentationml/2006/ole">
                  <mc:AlternateContent>
                    <mc:Choice xmlns:v="urn:schemas-microsoft-com:vml" Requires="v">
                      <p:oleObj spid="_x0000_s6186" name="Equation" r:id="rId7" imgW="1815840" imgH="990360" progId="Equation.DSMT4">
                        <p:embed/>
                      </p:oleObj>
                    </mc:Choice>
                    <mc:Fallback>
                      <p:oleObj name="Equation" r:id="rId7" imgW="1815840" imgH="990360" progId="Equation.DSMT4">
                        <p:embed/>
                        <p:pic>
                          <p:nvPicPr>
                            <p:cNvPr id="0" name="Object 2"/>
                            <p:cNvPicPr>
                              <a:picLocks noChangeAspect="1" noChangeArrowheads="1"/>
                            </p:cNvPicPr>
                            <p:nvPr/>
                          </p:nvPicPr>
                          <p:blipFill>
                            <a:blip r:embed="rId8"/>
                            <a:srcRect/>
                            <a:stretch>
                              <a:fillRect/>
                            </a:stretch>
                          </p:blipFill>
                          <p:spPr bwMode="auto">
                            <a:xfrm>
                              <a:off x="5224518" y="1126836"/>
                              <a:ext cx="3551237" cy="1936750"/>
                            </a:xfrm>
                            <a:prstGeom prst="rect">
                              <a:avLst/>
                            </a:prstGeom>
                            <a:noFill/>
                            <a:ln>
                              <a:noFill/>
                            </a:ln>
                            <a:effectLst/>
                            <a:extLst/>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3" name="文本框 2"/>
                <p:cNvSpPr txBox="1"/>
                <p:nvPr/>
              </p:nvSpPr>
              <p:spPr>
                <a:xfrm>
                  <a:off x="5004048" y="1864378"/>
                  <a:ext cx="648072" cy="461665"/>
                </a:xfrm>
                <a:prstGeom prst="rect">
                  <a:avLst/>
                </a:prstGeom>
                <a:noFill/>
              </p:spPr>
              <p:txBody>
                <a:bodyPr wrap="square" rtlCol="0">
                  <a:spAutoFit/>
                </a:bodyPr>
                <a:lstStyle/>
                <a:p>
                  <a:pPr defTabSz="457200">
                    <a:defRPr/>
                  </a:pPr>
                  <a14:m>
                    <m:oMathPara xmlns:m="http://schemas.openxmlformats.org/officeDocument/2006/math">
                      <m:oMathParaPr>
                        <m:jc m:val="centerGroup"/>
                      </m:oMathParaPr>
                      <m:oMath xmlns:m="http://schemas.openxmlformats.org/officeDocument/2006/math">
                        <m:r>
                          <a:rPr kumimoji="0" lang="zh-CN" altLang="en-US" sz="2400" i="1">
                            <a:solidFill>
                              <a:srgbClr val="000000"/>
                            </a:solidFill>
                            <a:latin typeface="Cambria Math" panose="02040503050406030204" pitchFamily="18" charset="0"/>
                          </a:rPr>
                          <m:t>𝒜</m:t>
                        </m:r>
                      </m:oMath>
                    </m:oMathPara>
                  </a14:m>
                  <a:endParaRPr kumimoji="0" lang="zh-CN" altLang="en-US" sz="2400" dirty="0">
                    <a:solidFill>
                      <a:srgbClr val="000000"/>
                    </a:solidFill>
                    <a:latin typeface="华文中宋" panose="02010600040101010101" pitchFamily="2" charset="-122"/>
                    <a:ea typeface="华文中宋" panose="02010600040101010101" pitchFamily="2" charset="-122"/>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5004048" y="1864378"/>
                  <a:ext cx="648072" cy="461665"/>
                </a:xfrm>
                <a:prstGeom prst="rect">
                  <a:avLst/>
                </a:prstGeom>
                <a:blipFill>
                  <a:blip r:embed="rId9"/>
                  <a:stretch>
                    <a:fillRect/>
                  </a:stretch>
                </a:blipFill>
              </p:spPr>
              <p:txBody>
                <a:bodyPr/>
                <a:lstStyle/>
                <a:p>
                  <a:r>
                    <a:rPr lang="zh-CN" altLang="en-US">
                      <a:noFill/>
                    </a:rPr>
                    <a:t> </a:t>
                  </a:r>
                </a:p>
              </p:txBody>
            </p:sp>
          </mc:Fallback>
        </mc:AlternateContent>
      </p:grpSp>
      <p:grpSp>
        <p:nvGrpSpPr>
          <p:cNvPr id="5" name="组合 4"/>
          <p:cNvGrpSpPr/>
          <p:nvPr/>
        </p:nvGrpSpPr>
        <p:grpSpPr>
          <a:xfrm>
            <a:off x="1271464" y="3419475"/>
            <a:ext cx="6264696" cy="2406515"/>
            <a:chOff x="251521" y="3460776"/>
            <a:chExt cx="6264696" cy="2406515"/>
          </a:xfrm>
        </p:grpSpPr>
        <mc:AlternateContent xmlns:mc="http://schemas.openxmlformats.org/markup-compatibility/2006" xmlns:a14="http://schemas.microsoft.com/office/drawing/2010/main">
          <mc:Choice Requires="a14">
            <p:graphicFrame>
              <p:nvGraphicFramePr>
                <p:cNvPr id="5123" name="Object 3"/>
                <p:cNvGraphicFramePr>
                  <a:graphicFrameLocks noChangeAspect="1"/>
                </p:cNvGraphicFramePr>
                <p:nvPr/>
              </p:nvGraphicFramePr>
              <p:xfrm>
                <a:off x="251521" y="3460776"/>
                <a:ext cx="6264696" cy="2406515"/>
              </p:xfrm>
              <a:graphic>
                <a:graphicData uri="http://schemas.openxmlformats.org/presentationml/2006/ole">
                  <mc:AlternateContent>
                    <mc:Choice xmlns:v="urn:schemas-microsoft-com:vml" Requires="v">
                      <p:oleObj spid="_x0000_s59396" name="Equation" r:id="rId10" imgW="2514600" imgH="1218960" progId="Equation.DSMT4">
                        <p:embed/>
                      </p:oleObj>
                    </mc:Choice>
                    <mc:Fallback>
                      <p:oleObj name="Equation" r:id="rId10" imgW="2514600" imgH="1218960" progId="Equation.DSMT4">
                        <p:embed/>
                        <p:pic>
                          <p:nvPicPr>
                            <p:cNvPr id="5123" name="Object 3"/>
                            <p:cNvPicPr>
                              <a:picLocks noChangeAspect="1" noChangeArrowheads="1"/>
                            </p:cNvPicPr>
                            <p:nvPr/>
                          </p:nvPicPr>
                          <p:blipFill>
                            <a:blip r:embed="rId11"/>
                            <a:srcRect/>
                            <a:stretch>
                              <a:fillRect/>
                            </a:stretch>
                          </p:blipFill>
                          <p:spPr bwMode="auto">
                            <a:xfrm>
                              <a:off x="251521" y="3460776"/>
                              <a:ext cx="6264696" cy="2406515"/>
                            </a:xfrm>
                            <a:prstGeom prst="rect">
                              <a:avLst/>
                            </a:prstGeom>
                            <a:noFill/>
                            <a:ln>
                              <a:noFill/>
                            </a:ln>
                          </p:spPr>
                        </p:pic>
                      </p:oleObj>
                    </mc:Fallback>
                  </mc:AlternateContent>
                </a:graphicData>
              </a:graphic>
            </p:graphicFrame>
          </mc:Choice>
          <mc:Fallback xmlns="">
            <p:graphicFrame>
              <p:nvGraphicFramePr>
                <p:cNvPr id="5123" name="Object 3"/>
                <p:cNvGraphicFramePr>
                  <a:graphicFrameLocks noChangeAspect="1"/>
                </p:cNvGraphicFramePr>
                <p:nvPr>
                  <p:extLst>
                    <p:ext uri="{D42A27DB-BD31-4B8C-83A1-F6EECF244321}">
                      <p14:modId xmlns:p14="http://schemas.microsoft.com/office/powerpoint/2010/main" val="3765640952"/>
                    </p:ext>
                  </p:extLst>
                </p:nvPr>
              </p:nvGraphicFramePr>
              <p:xfrm>
                <a:off x="251521" y="3460776"/>
                <a:ext cx="6264696" cy="2406515"/>
              </p:xfrm>
              <a:graphic>
                <a:graphicData uri="http://schemas.openxmlformats.org/presentationml/2006/ole">
                  <mc:AlternateContent>
                    <mc:Choice xmlns:v="urn:schemas-microsoft-com:vml" Requires="v">
                      <p:oleObj spid="_x0000_s6187" name="Equation" r:id="rId12" imgW="2514600" imgH="1218960" progId="Equation.DSMT4">
                        <p:embed/>
                      </p:oleObj>
                    </mc:Choice>
                    <mc:Fallback>
                      <p:oleObj name="Equation" r:id="rId12" imgW="2514600" imgH="1218960" progId="Equation.DSMT4">
                        <p:embed/>
                        <p:pic>
                          <p:nvPicPr>
                            <p:cNvPr id="0" name="Object 3"/>
                            <p:cNvPicPr>
                              <a:picLocks noChangeAspect="1" noChangeArrowheads="1"/>
                            </p:cNvPicPr>
                            <p:nvPr/>
                          </p:nvPicPr>
                          <p:blipFill>
                            <a:blip r:embed="rId13"/>
                            <a:srcRect/>
                            <a:stretch>
                              <a:fillRect/>
                            </a:stretch>
                          </p:blipFill>
                          <p:spPr bwMode="auto">
                            <a:xfrm>
                              <a:off x="251521" y="3460776"/>
                              <a:ext cx="6264696" cy="2406515"/>
                            </a:xfrm>
                            <a:prstGeom prst="rect">
                              <a:avLst/>
                            </a:prstGeom>
                            <a:noFill/>
                            <a:ln>
                              <a:noFill/>
                            </a:ln>
                            <a:extLst/>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10" name="文本框 9"/>
                <p:cNvSpPr txBox="1"/>
                <p:nvPr/>
              </p:nvSpPr>
              <p:spPr>
                <a:xfrm>
                  <a:off x="2195737" y="3460776"/>
                  <a:ext cx="864096" cy="523220"/>
                </a:xfrm>
                <a:prstGeom prst="rect">
                  <a:avLst/>
                </a:prstGeom>
                <a:noFill/>
              </p:spPr>
              <p:txBody>
                <a:bodyPr wrap="square" rtlCol="0">
                  <a:spAutoFit/>
                </a:bodyPr>
                <a:lstStyle/>
                <a:p>
                  <a:pPr defTabSz="457200">
                    <a:defRPr/>
                  </a:pPr>
                  <a14:m>
                    <m:oMathPara xmlns:m="http://schemas.openxmlformats.org/officeDocument/2006/math">
                      <m:oMathParaPr>
                        <m:jc m:val="centerGroup"/>
                      </m:oMathParaPr>
                      <m:oMath xmlns:m="http://schemas.openxmlformats.org/officeDocument/2006/math">
                        <m:r>
                          <a:rPr kumimoji="0" lang="zh-CN" altLang="en-US" i="1">
                            <a:solidFill>
                              <a:srgbClr val="FF0000"/>
                            </a:solidFill>
                            <a:latin typeface="Cambria Math" panose="02040503050406030204" pitchFamily="18" charset="0"/>
                          </a:rPr>
                          <m:t>𝒜</m:t>
                        </m:r>
                      </m:oMath>
                    </m:oMathPara>
                  </a14:m>
                  <a:endParaRPr kumimoji="0" lang="zh-CN" altLang="en-US" dirty="0">
                    <a:solidFill>
                      <a:srgbClr val="FF0000"/>
                    </a:solidFill>
                    <a:latin typeface="华文中宋" panose="02010600040101010101" pitchFamily="2" charset="-122"/>
                    <a:ea typeface="华文中宋" panose="02010600040101010101" pitchFamily="2" charset="-122"/>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2195737" y="3460776"/>
                  <a:ext cx="864096" cy="523220"/>
                </a:xfrm>
                <a:prstGeom prst="rect">
                  <a:avLst/>
                </a:prstGeom>
                <a:blipFill>
                  <a:blip r:embed="rId14"/>
                  <a:stretch>
                    <a:fillRect/>
                  </a:stretch>
                </a:blipFill>
              </p:spPr>
              <p:txBody>
                <a:bodyPr/>
                <a:lstStyle/>
                <a:p>
                  <a:r>
                    <a:rPr lang="zh-CN" altLang="en-US">
                      <a:noFill/>
                    </a:rPr>
                    <a:t> </a:t>
                  </a:r>
                </a:p>
              </p:txBody>
            </p:sp>
          </mc:Fallback>
        </mc:AlternateContent>
      </p:grpSp>
      <p:sp>
        <p:nvSpPr>
          <p:cNvPr id="11" name="Rectangle 6"/>
          <p:cNvSpPr>
            <a:spLocks noChangeArrowheads="1"/>
          </p:cNvSpPr>
          <p:nvPr/>
        </p:nvSpPr>
        <p:spPr bwMode="auto">
          <a:xfrm>
            <a:off x="1559496" y="654179"/>
            <a:ext cx="4103737" cy="461665"/>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400" b="1" dirty="0">
                <a:solidFill>
                  <a:srgbClr val="3333CC"/>
                </a:solidFill>
                <a:effectLst>
                  <a:outerShdw blurRad="38100" dist="38100" dir="2700000" algn="tl">
                    <a:srgbClr val="000000"/>
                  </a:outerShdw>
                </a:effectLst>
                <a:latin typeface="Calibri" panose="020F0502020204030204" pitchFamily="34" charset="0"/>
                <a:ea typeface="宋体"/>
              </a:rPr>
              <a:t>1.6.1   </a:t>
            </a:r>
            <a:r>
              <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rPr>
              <a:t>线性变换的矩阵表示</a:t>
            </a:r>
          </a:p>
        </p:txBody>
      </p:sp>
    </p:spTree>
    <p:extLst>
      <p:ext uri="{BB962C8B-B14F-4D97-AF65-F5344CB8AC3E}">
        <p14:creationId xmlns:p14="http://schemas.microsoft.com/office/powerpoint/2010/main" val="754014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151"/>
                                        </p:tgtEl>
                                        <p:attrNameLst>
                                          <p:attrName>style.visibility</p:attrName>
                                        </p:attrNameLst>
                                      </p:cBhvr>
                                      <p:to>
                                        <p:strVal val="visible"/>
                                      </p:to>
                                    </p:set>
                                    <p:animEffect transition="in" filter="wipe(down)">
                                      <p:cBhvr>
                                        <p:cTn id="7" dur="500"/>
                                        <p:tgtEl>
                                          <p:spTgt spid="615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841230" y="1301505"/>
            <a:ext cx="4432366" cy="523875"/>
            <a:chOff x="251520" y="1243767"/>
            <a:chExt cx="4432366" cy="523875"/>
          </a:xfrm>
        </p:grpSpPr>
        <p:sp>
          <p:nvSpPr>
            <p:cNvPr id="7170" name="Text Box 2"/>
            <p:cNvSpPr txBox="1">
              <a:spLocks noChangeArrowheads="1"/>
            </p:cNvSpPr>
            <p:nvPr/>
          </p:nvSpPr>
          <p:spPr bwMode="auto">
            <a:xfrm>
              <a:off x="251520" y="1243767"/>
              <a:ext cx="15462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50000"/>
                </a:spcBef>
                <a:buNone/>
                <a:defRPr/>
              </a:pPr>
              <a:r>
                <a:rPr lang="en-US" altLang="zh-CN" b="1" dirty="0">
                  <a:solidFill>
                    <a:srgbClr val="FFCF01"/>
                  </a:solidFill>
                  <a:latin typeface="Times New Roman" panose="02020603050405020304" pitchFamily="18" charset="0"/>
                </a:rPr>
                <a:t>  </a:t>
              </a:r>
              <a:r>
                <a:rPr lang="zh-CN" altLang="en-US" sz="2400" b="1" dirty="0">
                  <a:solidFill>
                    <a:srgbClr val="1C08D6"/>
                  </a:solidFill>
                  <a:latin typeface="华文中宋" panose="02010600040101010101" pitchFamily="2" charset="-122"/>
                  <a:ea typeface="华文中宋" panose="02010600040101010101" pitchFamily="2" charset="-122"/>
                </a:rPr>
                <a:t>例</a:t>
              </a:r>
              <a:r>
                <a:rPr lang="en-US" altLang="zh-CN" sz="2400" b="1" dirty="0">
                  <a:solidFill>
                    <a:srgbClr val="1C08D6"/>
                  </a:solidFill>
                  <a:latin typeface="华文中宋" panose="02010600040101010101" pitchFamily="2" charset="-122"/>
                  <a:ea typeface="华文中宋" panose="02010600040101010101" pitchFamily="2" charset="-122"/>
                </a:rPr>
                <a:t>6.1</a:t>
              </a:r>
            </a:p>
          </p:txBody>
        </p:sp>
        <p:graphicFrame>
          <p:nvGraphicFramePr>
            <p:cNvPr id="7171" name="Object 3"/>
            <p:cNvGraphicFramePr>
              <a:graphicFrameLocks noChangeAspect="1"/>
            </p:cNvGraphicFramePr>
            <p:nvPr/>
          </p:nvGraphicFramePr>
          <p:xfrm>
            <a:off x="740385" y="1261011"/>
            <a:ext cx="3943501" cy="506631"/>
          </p:xfrm>
          <a:graphic>
            <a:graphicData uri="http://schemas.openxmlformats.org/presentationml/2006/ole">
              <mc:AlternateContent xmlns:mc="http://schemas.openxmlformats.org/markup-compatibility/2006">
                <mc:Choice xmlns:v="urn:schemas-microsoft-com:vml" Requires="v">
                  <p:oleObj spid="_x0000_s60418" name="Equation" r:id="rId3" imgW="1548728" imgH="203112" progId="Equation.DSMT4">
                    <p:embed/>
                  </p:oleObj>
                </mc:Choice>
                <mc:Fallback>
                  <p:oleObj name="Equation" r:id="rId3" imgW="1548728" imgH="203112" progId="Equation.DSMT4">
                    <p:embed/>
                    <p:pic>
                      <p:nvPicPr>
                        <p:cNvPr id="7171"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385" y="1261011"/>
                          <a:ext cx="3943501" cy="506631"/>
                        </a:xfrm>
                        <a:prstGeom prst="rect">
                          <a:avLst/>
                        </a:prstGeom>
                        <a:noFill/>
                        <a:ln>
                          <a:noFill/>
                        </a:ln>
                        <a:effectLst/>
                      </p:spPr>
                    </p:pic>
                  </p:oleObj>
                </mc:Fallback>
              </mc:AlternateContent>
            </a:graphicData>
          </a:graphic>
        </p:graphicFrame>
      </p:grpSp>
      <p:graphicFrame>
        <p:nvGraphicFramePr>
          <p:cNvPr id="7172" name="Object 4"/>
          <p:cNvGraphicFramePr>
            <a:graphicFrameLocks noChangeAspect="1"/>
          </p:cNvGraphicFramePr>
          <p:nvPr>
            <p:extLst>
              <p:ext uri="{D42A27DB-BD31-4B8C-83A1-F6EECF244321}">
                <p14:modId xmlns:p14="http://schemas.microsoft.com/office/powerpoint/2010/main" val="464199341"/>
              </p:ext>
            </p:extLst>
          </p:nvPr>
        </p:nvGraphicFramePr>
        <p:xfrm>
          <a:off x="3668348" y="1903334"/>
          <a:ext cx="4464496" cy="1249440"/>
        </p:xfrm>
        <a:graphic>
          <a:graphicData uri="http://schemas.openxmlformats.org/presentationml/2006/ole">
            <mc:AlternateContent xmlns:mc="http://schemas.openxmlformats.org/markup-compatibility/2006">
              <mc:Choice xmlns:v="urn:schemas-microsoft-com:vml" Requires="v">
                <p:oleObj spid="_x0000_s60419" name="Equation" r:id="rId5" imgW="2133600" imgH="596900" progId="Equation.3">
                  <p:embed/>
                </p:oleObj>
              </mc:Choice>
              <mc:Fallback>
                <p:oleObj name="Equation" r:id="rId5" imgW="2133600" imgH="596900" progId="Equation.3">
                  <p:embed/>
                  <p:pic>
                    <p:nvPicPr>
                      <p:cNvPr id="7172"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68348" y="1903334"/>
                        <a:ext cx="4464496" cy="1249440"/>
                      </a:xfrm>
                      <a:prstGeom prst="rect">
                        <a:avLst/>
                      </a:prstGeom>
                      <a:noFill/>
                      <a:ln>
                        <a:noFill/>
                      </a:ln>
                      <a:effectLst/>
                    </p:spPr>
                  </p:pic>
                </p:oleObj>
              </mc:Fallback>
            </mc:AlternateContent>
          </a:graphicData>
        </a:graphic>
      </p:graphicFrame>
      <p:sp>
        <p:nvSpPr>
          <p:cNvPr id="7173" name="Text Box 5"/>
          <p:cNvSpPr txBox="1">
            <a:spLocks noChangeArrowheads="1"/>
          </p:cNvSpPr>
          <p:nvPr/>
        </p:nvSpPr>
        <p:spPr bwMode="auto">
          <a:xfrm>
            <a:off x="2219265" y="3709719"/>
            <a:ext cx="111125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0"/>
              </a:spcBef>
              <a:buNone/>
              <a:defRPr/>
            </a:pPr>
            <a:r>
              <a:rPr lang="zh-CN" altLang="en-US" sz="2400" b="1" dirty="0">
                <a:solidFill>
                  <a:srgbClr val="000000"/>
                </a:solidFill>
                <a:latin typeface="Times New Roman" panose="02020603050405020304" pitchFamily="18" charset="0"/>
              </a:rPr>
              <a:t>变为基</a:t>
            </a:r>
          </a:p>
        </p:txBody>
      </p:sp>
      <p:graphicFrame>
        <p:nvGraphicFramePr>
          <p:cNvPr id="7174" name="Object 6"/>
          <p:cNvGraphicFramePr>
            <a:graphicFrameLocks noChangeAspect="1"/>
          </p:cNvGraphicFramePr>
          <p:nvPr>
            <p:extLst>
              <p:ext uri="{D42A27DB-BD31-4B8C-83A1-F6EECF244321}">
                <p14:modId xmlns:p14="http://schemas.microsoft.com/office/powerpoint/2010/main" val="1071001012"/>
              </p:ext>
            </p:extLst>
          </p:nvPr>
        </p:nvGraphicFramePr>
        <p:xfrm>
          <a:off x="3863752" y="3327248"/>
          <a:ext cx="4701140" cy="1332810"/>
        </p:xfrm>
        <a:graphic>
          <a:graphicData uri="http://schemas.openxmlformats.org/presentationml/2006/ole">
            <mc:AlternateContent xmlns:mc="http://schemas.openxmlformats.org/markup-compatibility/2006">
              <mc:Choice xmlns:v="urn:schemas-microsoft-com:vml" Requires="v">
                <p:oleObj spid="_x0000_s60420" name="Equation" r:id="rId7" imgW="2844720" imgH="787320" progId="Equation.DSMT4">
                  <p:embed/>
                </p:oleObj>
              </mc:Choice>
              <mc:Fallback>
                <p:oleObj name="Equation" r:id="rId7" imgW="2844720" imgH="787320" progId="Equation.DSMT4">
                  <p:embed/>
                  <p:pic>
                    <p:nvPicPr>
                      <p:cNvPr id="7174" name="Object 6"/>
                      <p:cNvPicPr>
                        <a:picLocks noChangeAspect="1" noChangeArrowheads="1"/>
                      </p:cNvPicPr>
                      <p:nvPr/>
                    </p:nvPicPr>
                    <p:blipFill>
                      <a:blip r:embed="rId8"/>
                      <a:srcRect/>
                      <a:stretch>
                        <a:fillRect/>
                      </a:stretch>
                    </p:blipFill>
                    <p:spPr bwMode="auto">
                      <a:xfrm>
                        <a:off x="3863752" y="3327248"/>
                        <a:ext cx="4701140" cy="1332810"/>
                      </a:xfrm>
                      <a:prstGeom prst="rect">
                        <a:avLst/>
                      </a:prstGeom>
                      <a:noFill/>
                      <a:ln>
                        <a:noFill/>
                      </a:ln>
                      <a:effectLst/>
                    </p:spPr>
                  </p:pic>
                </p:oleObj>
              </mc:Fallback>
            </mc:AlternateContent>
          </a:graphicData>
        </a:graphic>
      </p:graphicFrame>
      <p:graphicFrame>
        <p:nvGraphicFramePr>
          <p:cNvPr id="7175" name="Object 9"/>
          <p:cNvGraphicFramePr>
            <a:graphicFrameLocks noChangeAspect="1"/>
          </p:cNvGraphicFramePr>
          <p:nvPr/>
        </p:nvGraphicFramePr>
        <p:xfrm>
          <a:off x="2219265" y="4713848"/>
          <a:ext cx="5424268" cy="535351"/>
        </p:xfrm>
        <a:graphic>
          <a:graphicData uri="http://schemas.openxmlformats.org/presentationml/2006/ole">
            <mc:AlternateContent xmlns:mc="http://schemas.openxmlformats.org/markup-compatibility/2006">
              <mc:Choice xmlns:v="urn:schemas-microsoft-com:vml" Requires="v">
                <p:oleObj spid="_x0000_s60421" name="Equation" r:id="rId9" imgW="2565360" imgH="253800" progId="Equation.DSMT4">
                  <p:embed/>
                </p:oleObj>
              </mc:Choice>
              <mc:Fallback>
                <p:oleObj name="Equation" r:id="rId9" imgW="2565360" imgH="253800" progId="Equation.DSMT4">
                  <p:embed/>
                  <p:pic>
                    <p:nvPicPr>
                      <p:cNvPr id="7175" name="Object 9"/>
                      <p:cNvPicPr>
                        <a:picLocks noChangeAspect="1" noChangeArrowheads="1"/>
                      </p:cNvPicPr>
                      <p:nvPr/>
                    </p:nvPicPr>
                    <p:blipFill>
                      <a:blip r:embed="rId10"/>
                      <a:srcRect/>
                      <a:stretch>
                        <a:fillRect/>
                      </a:stretch>
                    </p:blipFill>
                    <p:spPr bwMode="auto">
                      <a:xfrm>
                        <a:off x="2219265" y="4713848"/>
                        <a:ext cx="5424268" cy="535351"/>
                      </a:xfrm>
                      <a:prstGeom prst="rect">
                        <a:avLst/>
                      </a:prstGeom>
                      <a:noFill/>
                      <a:ln>
                        <a:noFill/>
                      </a:ln>
                      <a:effectLst/>
                    </p:spPr>
                  </p:pic>
                </p:oleObj>
              </mc:Fallback>
            </mc:AlternateContent>
          </a:graphicData>
        </a:graphic>
      </p:graphicFrame>
      <p:graphicFrame>
        <p:nvGraphicFramePr>
          <p:cNvPr id="7176" name="Object 10"/>
          <p:cNvGraphicFramePr>
            <a:graphicFrameLocks noChangeAspect="1"/>
          </p:cNvGraphicFramePr>
          <p:nvPr/>
        </p:nvGraphicFramePr>
        <p:xfrm>
          <a:off x="2219266" y="5235256"/>
          <a:ext cx="7163717" cy="534165"/>
        </p:xfrm>
        <a:graphic>
          <a:graphicData uri="http://schemas.openxmlformats.org/presentationml/2006/ole">
            <mc:AlternateContent xmlns:mc="http://schemas.openxmlformats.org/markup-compatibility/2006">
              <mc:Choice xmlns:v="urn:schemas-microsoft-com:vml" Requires="v">
                <p:oleObj spid="_x0000_s60422" name="Equation" r:id="rId11" imgW="3568680" imgH="266400" progId="Equation.DSMT4">
                  <p:embed/>
                </p:oleObj>
              </mc:Choice>
              <mc:Fallback>
                <p:oleObj name="Equation" r:id="rId11" imgW="3568680" imgH="266400" progId="Equation.DSMT4">
                  <p:embed/>
                  <p:pic>
                    <p:nvPicPr>
                      <p:cNvPr id="7176" name="Object 10"/>
                      <p:cNvPicPr>
                        <a:picLocks noChangeAspect="1" noChangeArrowheads="1"/>
                      </p:cNvPicPr>
                      <p:nvPr/>
                    </p:nvPicPr>
                    <p:blipFill>
                      <a:blip r:embed="rId12"/>
                      <a:srcRect/>
                      <a:stretch>
                        <a:fillRect/>
                      </a:stretch>
                    </p:blipFill>
                    <p:spPr bwMode="auto">
                      <a:xfrm>
                        <a:off x="2219266" y="5235256"/>
                        <a:ext cx="7163717" cy="534165"/>
                      </a:xfrm>
                      <a:prstGeom prst="rect">
                        <a:avLst/>
                      </a:prstGeom>
                      <a:noFill/>
                      <a:ln>
                        <a:noFill/>
                      </a:ln>
                      <a:effectLst/>
                    </p:spPr>
                  </p:pic>
                </p:oleObj>
              </mc:Fallback>
            </mc:AlternateContent>
          </a:graphicData>
        </a:graphic>
      </p:graphicFrame>
      <p:graphicFrame>
        <p:nvGraphicFramePr>
          <p:cNvPr id="7177" name="Object 11"/>
          <p:cNvGraphicFramePr>
            <a:graphicFrameLocks noChangeAspect="1"/>
          </p:cNvGraphicFramePr>
          <p:nvPr/>
        </p:nvGraphicFramePr>
        <p:xfrm>
          <a:off x="2219266" y="5820065"/>
          <a:ext cx="6086535" cy="517298"/>
        </p:xfrm>
        <a:graphic>
          <a:graphicData uri="http://schemas.openxmlformats.org/presentationml/2006/ole">
            <mc:AlternateContent xmlns:mc="http://schemas.openxmlformats.org/markup-compatibility/2006">
              <mc:Choice xmlns:v="urn:schemas-microsoft-com:vml" Requires="v">
                <p:oleObj spid="_x0000_s60423" name="Equation" r:id="rId13" imgW="2895480" imgH="253800" progId="Equation.DSMT4">
                  <p:embed/>
                </p:oleObj>
              </mc:Choice>
              <mc:Fallback>
                <p:oleObj name="Equation" r:id="rId13" imgW="2895480" imgH="253800" progId="Equation.DSMT4">
                  <p:embed/>
                  <p:pic>
                    <p:nvPicPr>
                      <p:cNvPr id="7177" name="Object 11"/>
                      <p:cNvPicPr>
                        <a:picLocks noChangeAspect="1" noChangeArrowheads="1"/>
                      </p:cNvPicPr>
                      <p:nvPr/>
                    </p:nvPicPr>
                    <p:blipFill>
                      <a:blip r:embed="rId14"/>
                      <a:srcRect/>
                      <a:stretch>
                        <a:fillRect/>
                      </a:stretch>
                    </p:blipFill>
                    <p:spPr bwMode="auto">
                      <a:xfrm>
                        <a:off x="2219266" y="5820065"/>
                        <a:ext cx="6086535" cy="517298"/>
                      </a:xfrm>
                      <a:prstGeom prst="rect">
                        <a:avLst/>
                      </a:prstGeom>
                      <a:noFill/>
                      <a:ln>
                        <a:noFill/>
                      </a:ln>
                      <a:effec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118</a:t>
            </a:fld>
            <a:endParaRPr kumimoji="0" lang="en-US" altLang="zh-CN">
              <a:solidFill>
                <a:srgbClr val="000000"/>
              </a:solidFill>
            </a:endParaRPr>
          </a:p>
        </p:txBody>
      </p:sp>
      <p:sp>
        <p:nvSpPr>
          <p:cNvPr id="12" name="Rectangle 6"/>
          <p:cNvSpPr>
            <a:spLocks noChangeArrowheads="1"/>
          </p:cNvSpPr>
          <p:nvPr/>
        </p:nvSpPr>
        <p:spPr bwMode="auto">
          <a:xfrm>
            <a:off x="1559496" y="631496"/>
            <a:ext cx="4103737" cy="461665"/>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400" b="1" dirty="0">
                <a:solidFill>
                  <a:srgbClr val="3333CC"/>
                </a:solidFill>
                <a:effectLst>
                  <a:outerShdw blurRad="38100" dist="38100" dir="2700000" algn="tl">
                    <a:srgbClr val="000000"/>
                  </a:outerShdw>
                </a:effectLst>
                <a:latin typeface="Calibri" panose="020F0502020204030204" pitchFamily="34" charset="0"/>
                <a:ea typeface="宋体"/>
              </a:rPr>
              <a:t>1.6.1   </a:t>
            </a:r>
            <a:r>
              <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rPr>
              <a:t>线性变换的矩阵表示</a:t>
            </a:r>
          </a:p>
        </p:txBody>
      </p:sp>
    </p:spTree>
    <p:extLst>
      <p:ext uri="{BB962C8B-B14F-4D97-AF65-F5344CB8AC3E}">
        <p14:creationId xmlns:p14="http://schemas.microsoft.com/office/powerpoint/2010/main" val="1407397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175"/>
                                        </p:tgtEl>
                                        <p:attrNameLst>
                                          <p:attrName>style.visibility</p:attrName>
                                        </p:attrNameLst>
                                      </p:cBhvr>
                                      <p:to>
                                        <p:strVal val="visible"/>
                                      </p:to>
                                    </p:set>
                                    <p:animEffect transition="in" filter="wipe(down)">
                                      <p:cBhvr>
                                        <p:cTn id="7" dur="500"/>
                                        <p:tgtEl>
                                          <p:spTgt spid="717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176"/>
                                        </p:tgtEl>
                                        <p:attrNameLst>
                                          <p:attrName>style.visibility</p:attrName>
                                        </p:attrNameLst>
                                      </p:cBhvr>
                                      <p:to>
                                        <p:strVal val="visible"/>
                                      </p:to>
                                    </p:set>
                                    <p:animEffect transition="in" filter="wipe(down)">
                                      <p:cBhvr>
                                        <p:cTn id="12" dur="500"/>
                                        <p:tgtEl>
                                          <p:spTgt spid="717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177"/>
                                        </p:tgtEl>
                                        <p:attrNameLst>
                                          <p:attrName>style.visibility</p:attrName>
                                        </p:attrNameLst>
                                      </p:cBhvr>
                                      <p:to>
                                        <p:strVal val="visible"/>
                                      </p:to>
                                    </p:set>
                                    <p:animEffect transition="in" filter="wipe(down)">
                                      <p:cBhvr>
                                        <p:cTn id="17" dur="5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1847528" y="1323572"/>
            <a:ext cx="129614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defTabSz="457200" eaLnBrk="1" hangingPunct="1">
              <a:lnSpc>
                <a:spcPct val="100000"/>
              </a:lnSpc>
              <a:spcBef>
                <a:spcPct val="0"/>
              </a:spcBef>
              <a:buNone/>
              <a:defRPr/>
            </a:pPr>
            <a:r>
              <a:rPr lang="zh-CN" altLang="en-US" sz="2400" dirty="0">
                <a:solidFill>
                  <a:srgbClr val="1C08D6"/>
                </a:solidFill>
                <a:latin typeface="华文中宋" panose="02010600040101010101" pitchFamily="2" charset="-122"/>
                <a:ea typeface="华文中宋" panose="02010600040101010101" pitchFamily="2" charset="-122"/>
              </a:rPr>
              <a:t>解</a:t>
            </a:r>
            <a:r>
              <a:rPr lang="zh-CN" altLang="en-US" sz="2400" dirty="0">
                <a:solidFill>
                  <a:srgbClr val="1C08D6"/>
                </a:solidFill>
                <a:latin typeface="华文中宋" panose="02010600040101010101" pitchFamily="2" charset="-122"/>
                <a:ea typeface="华文中宋" panose="02010600040101010101" pitchFamily="2" charset="-122"/>
                <a:sym typeface="Wingdings" panose="05000000000000000000" pitchFamily="2" charset="2"/>
              </a:rPr>
              <a:t>：</a:t>
            </a:r>
            <a:r>
              <a:rPr lang="zh-CN" altLang="en-US" sz="2400" dirty="0">
                <a:solidFill>
                  <a:srgbClr val="000000"/>
                </a:solidFill>
                <a:latin typeface="华文中宋" panose="02010600040101010101" pitchFamily="2" charset="-122"/>
                <a:ea typeface="华文中宋" panose="02010600040101010101" pitchFamily="2" charset="-122"/>
                <a:sym typeface="Wingdings" panose="05000000000000000000" pitchFamily="2" charset="2"/>
              </a:rPr>
              <a:t>（</a:t>
            </a:r>
            <a:r>
              <a:rPr lang="en-US" altLang="zh-CN" sz="2400" dirty="0">
                <a:solidFill>
                  <a:srgbClr val="000000"/>
                </a:solidFill>
                <a:latin typeface="华文中宋" panose="02010600040101010101" pitchFamily="2" charset="-122"/>
                <a:ea typeface="华文中宋" panose="02010600040101010101" pitchFamily="2" charset="-122"/>
                <a:sym typeface="Wingdings" panose="05000000000000000000" pitchFamily="2" charset="2"/>
              </a:rPr>
              <a:t>1</a:t>
            </a:r>
            <a:r>
              <a:rPr lang="zh-CN" altLang="en-US" sz="2400" dirty="0">
                <a:solidFill>
                  <a:srgbClr val="000000"/>
                </a:solidFill>
                <a:latin typeface="华文中宋" panose="02010600040101010101" pitchFamily="2" charset="-122"/>
                <a:ea typeface="华文中宋" panose="02010600040101010101" pitchFamily="2" charset="-122"/>
              </a:rPr>
              <a:t>）</a:t>
            </a:r>
            <a:r>
              <a:rPr lang="zh-CN" altLang="en-US" sz="3200" b="1" dirty="0">
                <a:solidFill>
                  <a:srgbClr val="FFCF01"/>
                </a:solidFill>
                <a:latin typeface="黑体" panose="02010609060101010101" pitchFamily="49" charset="-122"/>
                <a:ea typeface="黑体" panose="02010609060101010101" pitchFamily="49" charset="-122"/>
              </a:rPr>
              <a:t>    </a:t>
            </a:r>
          </a:p>
        </p:txBody>
      </p:sp>
      <p:graphicFrame>
        <p:nvGraphicFramePr>
          <p:cNvPr id="8196" name="Object 6"/>
          <p:cNvGraphicFramePr>
            <a:graphicFrameLocks noChangeAspect="1"/>
          </p:cNvGraphicFramePr>
          <p:nvPr/>
        </p:nvGraphicFramePr>
        <p:xfrm>
          <a:off x="3359696" y="1435198"/>
          <a:ext cx="6120680" cy="1157143"/>
        </p:xfrm>
        <a:graphic>
          <a:graphicData uri="http://schemas.openxmlformats.org/presentationml/2006/ole">
            <mc:AlternateContent xmlns:mc="http://schemas.openxmlformats.org/markup-compatibility/2006">
              <mc:Choice xmlns:v="urn:schemas-microsoft-com:vml" Requires="v">
                <p:oleObj spid="_x0000_s61442" name="公式" r:id="rId3" imgW="2552700" imgH="482600" progId="Equation.3">
                  <p:embed/>
                </p:oleObj>
              </mc:Choice>
              <mc:Fallback>
                <p:oleObj name="公式" r:id="rId3" imgW="2552700" imgH="482600" progId="Equation.3">
                  <p:embed/>
                  <p:pic>
                    <p:nvPicPr>
                      <p:cNvPr id="8196"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9696" y="1435198"/>
                        <a:ext cx="6120680" cy="1157143"/>
                      </a:xfrm>
                      <a:prstGeom prst="rect">
                        <a:avLst/>
                      </a:prstGeom>
                      <a:noFill/>
                      <a:ln>
                        <a:noFill/>
                      </a:ln>
                      <a:effectLst/>
                    </p:spPr>
                  </p:pic>
                </p:oleObj>
              </mc:Fallback>
            </mc:AlternateContent>
          </a:graphicData>
        </a:graphic>
      </p:graphicFrame>
      <p:graphicFrame>
        <p:nvGraphicFramePr>
          <p:cNvPr id="8197" name="Object 7"/>
          <p:cNvGraphicFramePr>
            <a:graphicFrameLocks noChangeAspect="1"/>
          </p:cNvGraphicFramePr>
          <p:nvPr/>
        </p:nvGraphicFramePr>
        <p:xfrm>
          <a:off x="3358669" y="2698091"/>
          <a:ext cx="4836121" cy="664922"/>
        </p:xfrm>
        <a:graphic>
          <a:graphicData uri="http://schemas.openxmlformats.org/presentationml/2006/ole">
            <mc:AlternateContent xmlns:mc="http://schemas.openxmlformats.org/markup-compatibility/2006">
              <mc:Choice xmlns:v="urn:schemas-microsoft-com:vml" Requires="v">
                <p:oleObj spid="_x0000_s61443" name="公式" r:id="rId5" imgW="1854200" imgH="254000" progId="Equation.3">
                  <p:embed/>
                </p:oleObj>
              </mc:Choice>
              <mc:Fallback>
                <p:oleObj name="公式" r:id="rId5" imgW="1854200" imgH="254000" progId="Equation.3">
                  <p:embed/>
                  <p:pic>
                    <p:nvPicPr>
                      <p:cNvPr id="8197"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8669" y="2698091"/>
                        <a:ext cx="4836121" cy="664922"/>
                      </a:xfrm>
                      <a:prstGeom prst="rect">
                        <a:avLst/>
                      </a:prstGeom>
                      <a:noFill/>
                      <a:ln>
                        <a:noFill/>
                      </a:ln>
                      <a:effectLst/>
                    </p:spPr>
                  </p:pic>
                </p:oleObj>
              </mc:Fallback>
            </mc:AlternateContent>
          </a:graphicData>
        </a:graphic>
      </p:graphicFrame>
      <p:graphicFrame>
        <p:nvGraphicFramePr>
          <p:cNvPr id="7177" name="Object 9"/>
          <p:cNvGraphicFramePr>
            <a:graphicFrameLocks noChangeAspect="1"/>
          </p:cNvGraphicFramePr>
          <p:nvPr/>
        </p:nvGraphicFramePr>
        <p:xfrm>
          <a:off x="3358668" y="3597063"/>
          <a:ext cx="4664608" cy="504349"/>
        </p:xfrm>
        <a:graphic>
          <a:graphicData uri="http://schemas.openxmlformats.org/presentationml/2006/ole">
            <mc:AlternateContent xmlns:mc="http://schemas.openxmlformats.org/markup-compatibility/2006">
              <mc:Choice xmlns:v="urn:schemas-microsoft-com:vml" Requires="v">
                <p:oleObj spid="_x0000_s61444" name="Equation" r:id="rId7" imgW="1790700" imgH="203200" progId="Equation.3">
                  <p:embed/>
                </p:oleObj>
              </mc:Choice>
              <mc:Fallback>
                <p:oleObj name="Equation" r:id="rId7" imgW="1790700" imgH="203200" progId="Equation.3">
                  <p:embed/>
                  <p:pic>
                    <p:nvPicPr>
                      <p:cNvPr id="7177"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8668" y="3597063"/>
                        <a:ext cx="4664608" cy="504349"/>
                      </a:xfrm>
                      <a:prstGeom prst="rect">
                        <a:avLst/>
                      </a:prstGeom>
                      <a:noFill/>
                      <a:ln>
                        <a:noFill/>
                      </a:ln>
                      <a:effectLst/>
                    </p:spPr>
                  </p:pic>
                </p:oleObj>
              </mc:Fallback>
            </mc:AlternateContent>
          </a:graphicData>
        </a:graphic>
      </p:graphicFrame>
      <p:sp>
        <p:nvSpPr>
          <p:cNvPr id="8199" name="Rectangle 11"/>
          <p:cNvSpPr>
            <a:spLocks noChangeArrowheads="1"/>
          </p:cNvSpPr>
          <p:nvPr/>
        </p:nvSpPr>
        <p:spPr bwMode="auto">
          <a:xfrm>
            <a:off x="5434013" y="3128965"/>
            <a:ext cx="91440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0"/>
              </a:spcBef>
              <a:buNone/>
              <a:defRPr/>
            </a:pPr>
            <a:endParaRPr lang="zh-CN" altLang="en-US" b="1">
              <a:solidFill>
                <a:srgbClr val="000000"/>
              </a:solidFill>
              <a:latin typeface="Times New Roman" panose="02020603050405020304" pitchFamily="18" charset="0"/>
            </a:endParaRPr>
          </a:p>
        </p:txBody>
      </p:sp>
      <p:graphicFrame>
        <p:nvGraphicFramePr>
          <p:cNvPr id="7178" name="Object 10"/>
          <p:cNvGraphicFramePr>
            <a:graphicFrameLocks noChangeAspect="1"/>
          </p:cNvGraphicFramePr>
          <p:nvPr/>
        </p:nvGraphicFramePr>
        <p:xfrm>
          <a:off x="4079777" y="4359920"/>
          <a:ext cx="3191971" cy="1445345"/>
        </p:xfrm>
        <a:graphic>
          <a:graphicData uri="http://schemas.openxmlformats.org/presentationml/2006/ole">
            <mc:AlternateContent xmlns:mc="http://schemas.openxmlformats.org/markup-compatibility/2006">
              <mc:Choice xmlns:v="urn:schemas-microsoft-com:vml" Requires="v">
                <p:oleObj spid="_x0000_s61445" name="Equation" r:id="rId9" imgW="1320800" imgH="596900" progId="Equation.3">
                  <p:embed/>
                </p:oleObj>
              </mc:Choice>
              <mc:Fallback>
                <p:oleObj name="Equation" r:id="rId9" imgW="1320800" imgH="596900" progId="Equation.3">
                  <p:embed/>
                  <p:pic>
                    <p:nvPicPr>
                      <p:cNvPr id="7178"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79777" y="4359920"/>
                        <a:ext cx="3191971" cy="1445345"/>
                      </a:xfrm>
                      <a:prstGeom prst="rect">
                        <a:avLst/>
                      </a:prstGeom>
                      <a:noFill/>
                      <a:ln>
                        <a:noFill/>
                      </a:ln>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119</a:t>
            </a:fld>
            <a:endParaRPr kumimoji="0" lang="en-US" altLang="zh-CN">
              <a:solidFill>
                <a:srgbClr val="000000"/>
              </a:solidFill>
            </a:endParaRPr>
          </a:p>
        </p:txBody>
      </p:sp>
      <p:sp>
        <p:nvSpPr>
          <p:cNvPr id="9" name="Rectangle 6"/>
          <p:cNvSpPr>
            <a:spLocks noChangeArrowheads="1"/>
          </p:cNvSpPr>
          <p:nvPr/>
        </p:nvSpPr>
        <p:spPr bwMode="auto">
          <a:xfrm>
            <a:off x="1838003" y="573643"/>
            <a:ext cx="4103737" cy="461665"/>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400" b="1" dirty="0">
                <a:solidFill>
                  <a:srgbClr val="3333CC"/>
                </a:solidFill>
                <a:effectLst>
                  <a:outerShdw blurRad="38100" dist="38100" dir="2700000" algn="tl">
                    <a:srgbClr val="000000"/>
                  </a:outerShdw>
                </a:effectLst>
                <a:latin typeface="Calibri" panose="020F0502020204030204" pitchFamily="34" charset="0"/>
                <a:ea typeface="宋体"/>
              </a:rPr>
              <a:t>1.6.1   </a:t>
            </a:r>
            <a:r>
              <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rPr>
              <a:t>线性变换的矩阵表示</a:t>
            </a:r>
          </a:p>
        </p:txBody>
      </p:sp>
    </p:spTree>
    <p:extLst>
      <p:ext uri="{BB962C8B-B14F-4D97-AF65-F5344CB8AC3E}">
        <p14:creationId xmlns:p14="http://schemas.microsoft.com/office/powerpoint/2010/main" val="412562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wipe(down)">
                                      <p:cBhvr>
                                        <p:cTn id="7" dur="500"/>
                                        <p:tgtEl>
                                          <p:spTgt spid="8194"/>
                                        </p:tgtEl>
                                      </p:cBhvr>
                                    </p:animEffect>
                                  </p:childTnLst>
                                </p:cTn>
                              </p:par>
                              <p:par>
                                <p:cTn id="8" presetID="22" presetClass="entr" presetSubtype="4" fill="hold" nodeType="withEffect">
                                  <p:stCondLst>
                                    <p:cond delay="0"/>
                                  </p:stCondLst>
                                  <p:childTnLst>
                                    <p:set>
                                      <p:cBhvr>
                                        <p:cTn id="9" dur="1" fill="hold">
                                          <p:stCondLst>
                                            <p:cond delay="0"/>
                                          </p:stCondLst>
                                        </p:cTn>
                                        <p:tgtEl>
                                          <p:spTgt spid="8196"/>
                                        </p:tgtEl>
                                        <p:attrNameLst>
                                          <p:attrName>style.visibility</p:attrName>
                                        </p:attrNameLst>
                                      </p:cBhvr>
                                      <p:to>
                                        <p:strVal val="visible"/>
                                      </p:to>
                                    </p:set>
                                    <p:animEffect transition="in" filter="wipe(down)">
                                      <p:cBhvr>
                                        <p:cTn id="10" dur="500"/>
                                        <p:tgtEl>
                                          <p:spTgt spid="819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8197"/>
                                        </p:tgtEl>
                                        <p:attrNameLst>
                                          <p:attrName>style.visibility</p:attrName>
                                        </p:attrNameLst>
                                      </p:cBhvr>
                                      <p:to>
                                        <p:strVal val="visible"/>
                                      </p:to>
                                    </p:set>
                                    <p:animEffect transition="in" filter="wipe(down)">
                                      <p:cBhvr>
                                        <p:cTn id="15" dur="500"/>
                                        <p:tgtEl>
                                          <p:spTgt spid="819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7177"/>
                                        </p:tgtEl>
                                        <p:attrNameLst>
                                          <p:attrName>style.visibility</p:attrName>
                                        </p:attrNameLst>
                                      </p:cBhvr>
                                      <p:to>
                                        <p:strVal val="visible"/>
                                      </p:to>
                                    </p:set>
                                    <p:animEffect transition="in" filter="wipe(down)">
                                      <p:cBhvr>
                                        <p:cTn id="20" dur="500"/>
                                        <p:tgtEl>
                                          <p:spTgt spid="7177"/>
                                        </p:tgtEl>
                                      </p:cBhvr>
                                    </p:animEffect>
                                  </p:childTnLst>
                                </p:cTn>
                              </p:par>
                              <p:par>
                                <p:cTn id="21" presetID="22" presetClass="entr" presetSubtype="4" fill="hold" nodeType="withEffect">
                                  <p:stCondLst>
                                    <p:cond delay="0"/>
                                  </p:stCondLst>
                                  <p:childTnLst>
                                    <p:set>
                                      <p:cBhvr>
                                        <p:cTn id="22" dur="1" fill="hold">
                                          <p:stCondLst>
                                            <p:cond delay="0"/>
                                          </p:stCondLst>
                                        </p:cTn>
                                        <p:tgtEl>
                                          <p:spTgt spid="7178"/>
                                        </p:tgtEl>
                                        <p:attrNameLst>
                                          <p:attrName>style.visibility</p:attrName>
                                        </p:attrNameLst>
                                      </p:cBhvr>
                                      <p:to>
                                        <p:strVal val="visible"/>
                                      </p:to>
                                    </p:set>
                                    <p:animEffect transition="in" filter="wipe(down)">
                                      <p:cBhvr>
                                        <p:cTn id="23" dur="500"/>
                                        <p:tgtEl>
                                          <p:spTgt spid="7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p:cNvSpPr txBox="1"/>
              <p:nvPr/>
            </p:nvSpPr>
            <p:spPr>
              <a:xfrm>
                <a:off x="641054" y="1425070"/>
                <a:ext cx="10801200" cy="2035173"/>
              </a:xfrm>
              <a:prstGeom prst="rect">
                <a:avLst/>
              </a:prstGeom>
              <a:noFill/>
            </p:spPr>
            <p:txBody>
              <a:bodyPr wrap="square" rtlCol="0">
                <a:spAutoFit/>
              </a:bodyPr>
              <a:lstStyle/>
              <a:p>
                <a:pPr>
                  <a:lnSpc>
                    <a:spcPct val="135000"/>
                  </a:lnSpc>
                </a:pPr>
                <a:r>
                  <a:rPr lang="zh-CN" altLang="en-US" sz="2400" dirty="0">
                    <a:solidFill>
                      <a:srgbClr val="0000FF"/>
                    </a:solidFill>
                    <a:latin typeface="华文中宋" panose="02010600040101010101" pitchFamily="2" charset="-122"/>
                    <a:ea typeface="华文中宋" panose="02010600040101010101" pitchFamily="2" charset="-122"/>
                  </a:rPr>
                  <a:t>例</a:t>
                </a:r>
                <a:r>
                  <a:rPr lang="en-US" altLang="zh-CN" sz="2400" dirty="0">
                    <a:solidFill>
                      <a:srgbClr val="0000FF"/>
                    </a:solidFill>
                    <a:latin typeface="华文中宋" panose="02010600040101010101" pitchFamily="2" charset="-122"/>
                    <a:ea typeface="华文中宋" panose="02010600040101010101" pitchFamily="2" charset="-122"/>
                  </a:rPr>
                  <a:t>8.</a:t>
                </a:r>
                <a:r>
                  <a:rPr lang="en-US" altLang="zh-CN" sz="2400" dirty="0">
                    <a:latin typeface="华文中宋" panose="02010600040101010101" pitchFamily="2" charset="-122"/>
                    <a:ea typeface="华文中宋" panose="02010600040101010101" pitchFamily="2" charset="-122"/>
                  </a:rPr>
                  <a:t> </a:t>
                </a:r>
                <a:r>
                  <a:rPr lang="zh-CN" altLang="en-US" sz="2400" dirty="0">
                    <a:latin typeface="华文中宋" panose="02010600040101010101" pitchFamily="2" charset="-122"/>
                    <a:ea typeface="华文中宋" panose="02010600040101010101" pitchFamily="2" charset="-122"/>
                  </a:rPr>
                  <a:t>设</a:t>
                </a:r>
                <a14:m>
                  <m:oMath xmlns:m="http://schemas.openxmlformats.org/officeDocument/2006/math">
                    <m:r>
                      <a:rPr lang="en-US" altLang="zh-CN" sz="2400" i="1" dirty="0">
                        <a:latin typeface="Cambria Math" panose="02040503050406030204" pitchFamily="18" charset="0"/>
                        <a:ea typeface="华文中宋" panose="02010600040101010101" pitchFamily="2" charset="-122"/>
                      </a:rPr>
                      <m:t>𝐴</m:t>
                    </m:r>
                  </m:oMath>
                </a14:m>
                <a:r>
                  <a:rPr lang="zh-CN" altLang="en-US" sz="2400" dirty="0">
                    <a:latin typeface="华文中宋" panose="02010600040101010101" pitchFamily="2" charset="-122"/>
                    <a:ea typeface="华文中宋" panose="02010600040101010101" pitchFamily="2" charset="-122"/>
                  </a:rPr>
                  <a:t>为实数（或复数）</a:t>
                </a:r>
                <a14:m>
                  <m:oMath xmlns:m="http://schemas.openxmlformats.org/officeDocument/2006/math">
                    <m:r>
                      <a:rPr lang="en-US" altLang="zh-CN" sz="2400" i="1">
                        <a:latin typeface="Cambria Math" panose="02040503050406030204" pitchFamily="18" charset="0"/>
                        <a:ea typeface="华文中宋" panose="02010600040101010101" pitchFamily="2" charset="-122"/>
                      </a:rPr>
                      <m:t>𝑚</m:t>
                    </m:r>
                    <m:r>
                      <a:rPr lang="en-US" altLang="zh-CN" sz="2400" i="1">
                        <a:latin typeface="Cambria Math" panose="02040503050406030204" pitchFamily="18" charset="0"/>
                        <a:ea typeface="华文中宋" panose="02010600040101010101" pitchFamily="2" charset="-122"/>
                      </a:rPr>
                      <m:t>×</m:t>
                    </m:r>
                    <m:r>
                      <a:rPr lang="en-US" altLang="zh-CN" sz="2400" i="1">
                        <a:latin typeface="Cambria Math" panose="02040503050406030204" pitchFamily="18" charset="0"/>
                        <a:ea typeface="华文中宋" panose="02010600040101010101" pitchFamily="2" charset="-122"/>
                      </a:rPr>
                      <m:t>𝑛</m:t>
                    </m:r>
                  </m:oMath>
                </a14:m>
                <a:r>
                  <a:rPr lang="zh-CN" altLang="en-US" sz="2400" dirty="0">
                    <a:latin typeface="华文中宋" panose="02010600040101010101" pitchFamily="2" charset="-122"/>
                    <a:ea typeface="华文中宋" panose="02010600040101010101" pitchFamily="2" charset="-122"/>
                  </a:rPr>
                  <a:t>矩阵，易证：齐次线性方程组</a:t>
                </a:r>
                <a14:m>
                  <m:oMath xmlns:m="http://schemas.openxmlformats.org/officeDocument/2006/math">
                    <m:r>
                      <a:rPr lang="en-US" altLang="zh-CN" sz="2400" i="1">
                        <a:latin typeface="Cambria Math" panose="02040503050406030204" pitchFamily="18" charset="0"/>
                        <a:ea typeface="华文中宋" panose="02010600040101010101" pitchFamily="2" charset="-122"/>
                      </a:rPr>
                      <m:t>𝐴𝑥</m:t>
                    </m:r>
                    <m:r>
                      <a:rPr lang="en-US" altLang="zh-CN" sz="2400" i="1">
                        <a:latin typeface="Cambria Math" panose="02040503050406030204" pitchFamily="18" charset="0"/>
                        <a:ea typeface="华文中宋" panose="02010600040101010101" pitchFamily="2" charset="-122"/>
                      </a:rPr>
                      <m:t>=0</m:t>
                    </m:r>
                  </m:oMath>
                </a14:m>
                <a:r>
                  <a:rPr lang="zh-CN" altLang="en-US" sz="2400" dirty="0">
                    <a:latin typeface="华文中宋" panose="02010600040101010101" pitchFamily="2" charset="-122"/>
                    <a:ea typeface="华文中宋" panose="02010600040101010101" pitchFamily="2" charset="-122"/>
                  </a:rPr>
                  <a:t>的所有解（包括零解）的集合构成实</a:t>
                </a:r>
                <a:r>
                  <a:rPr lang="en-US" altLang="zh-CN" sz="2400" dirty="0">
                    <a:latin typeface="华文中宋" panose="02010600040101010101" pitchFamily="2" charset="-122"/>
                    <a:ea typeface="华文中宋" panose="02010600040101010101" pitchFamily="2" charset="-122"/>
                  </a:rPr>
                  <a:t>(</a:t>
                </a:r>
                <a:r>
                  <a:rPr lang="zh-CN" altLang="en-US" sz="2400" dirty="0">
                    <a:latin typeface="华文中宋" panose="02010600040101010101" pitchFamily="2" charset="-122"/>
                    <a:ea typeface="华文中宋" panose="02010600040101010101" pitchFamily="2" charset="-122"/>
                  </a:rPr>
                  <a:t>复</a:t>
                </a:r>
                <a:r>
                  <a:rPr lang="en-US" altLang="zh-CN" sz="2400" dirty="0">
                    <a:latin typeface="华文中宋" panose="02010600040101010101" pitchFamily="2" charset="-122"/>
                    <a:ea typeface="华文中宋" panose="02010600040101010101" pitchFamily="2" charset="-122"/>
                  </a:rPr>
                  <a:t>)</a:t>
                </a:r>
                <a:r>
                  <a:rPr lang="zh-CN" altLang="en-US" sz="2400" dirty="0">
                    <a:latin typeface="华文中宋" panose="02010600040101010101" pitchFamily="2" charset="-122"/>
                    <a:ea typeface="华文中宋" panose="02010600040101010101" pitchFamily="2" charset="-122"/>
                  </a:rPr>
                  <a:t>数域</a:t>
                </a:r>
                <a14:m>
                  <m:oMath xmlns:m="http://schemas.openxmlformats.org/officeDocument/2006/math">
                    <m:r>
                      <a:rPr lang="en-US" altLang="zh-CN" sz="2400" i="1" dirty="0">
                        <a:latin typeface="Cambria Math" panose="02040503050406030204" pitchFamily="18" charset="0"/>
                        <a:ea typeface="华文中宋" panose="02010600040101010101" pitchFamily="2" charset="-122"/>
                      </a:rPr>
                      <m:t>𝑅</m:t>
                    </m:r>
                  </m:oMath>
                </a14:m>
                <a:r>
                  <a:rPr lang="en-US" altLang="zh-CN" sz="2400" dirty="0">
                    <a:latin typeface="华文中宋" panose="02010600040101010101" pitchFamily="2" charset="-122"/>
                    <a:ea typeface="华文中宋" panose="02010600040101010101" pitchFamily="2" charset="-122"/>
                  </a:rPr>
                  <a:t>(</a:t>
                </a:r>
                <a:r>
                  <a:rPr lang="zh-CN" altLang="en-US" sz="2400" dirty="0">
                    <a:latin typeface="华文中宋" panose="02010600040101010101" pitchFamily="2" charset="-122"/>
                    <a:ea typeface="华文中宋" panose="02010600040101010101" pitchFamily="2" charset="-122"/>
                  </a:rPr>
                  <a:t>或</a:t>
                </a:r>
                <a14:m>
                  <m:oMath xmlns:m="http://schemas.openxmlformats.org/officeDocument/2006/math">
                    <m:r>
                      <a:rPr lang="en-US" altLang="zh-CN" sz="2400" i="1" dirty="0">
                        <a:latin typeface="Cambria Math" panose="02040503050406030204" pitchFamily="18" charset="0"/>
                        <a:ea typeface="华文中宋" panose="02010600040101010101" pitchFamily="2" charset="-122"/>
                      </a:rPr>
                      <m:t>𝐶</m:t>
                    </m:r>
                  </m:oMath>
                </a14:m>
                <a:r>
                  <a:rPr lang="en-US" altLang="zh-CN" sz="2400" dirty="0">
                    <a:latin typeface="华文中宋" panose="02010600040101010101" pitchFamily="2" charset="-122"/>
                    <a:ea typeface="华文中宋" panose="02010600040101010101" pitchFamily="2" charset="-122"/>
                  </a:rPr>
                  <a:t>)</a:t>
                </a:r>
                <a:r>
                  <a:rPr lang="zh-CN" altLang="en-US" sz="2400" dirty="0">
                    <a:latin typeface="华文中宋" panose="02010600040101010101" pitchFamily="2" charset="-122"/>
                    <a:ea typeface="华文中宋" panose="02010600040101010101" pitchFamily="2" charset="-122"/>
                  </a:rPr>
                  <a:t>上的线性空间。这个空间为方程组</a:t>
                </a:r>
                <a14:m>
                  <m:oMath xmlns:m="http://schemas.openxmlformats.org/officeDocument/2006/math">
                    <m:r>
                      <a:rPr lang="en-US" altLang="zh-CN" sz="2400" i="1">
                        <a:latin typeface="Cambria Math" panose="02040503050406030204" pitchFamily="18" charset="0"/>
                        <a:ea typeface="华文中宋" panose="02010600040101010101" pitchFamily="2" charset="-122"/>
                      </a:rPr>
                      <m:t>𝐴𝑥</m:t>
                    </m:r>
                    <m:r>
                      <a:rPr lang="en-US" altLang="zh-CN" sz="2400" i="1">
                        <a:latin typeface="Cambria Math" panose="02040503050406030204" pitchFamily="18" charset="0"/>
                        <a:ea typeface="华文中宋" panose="02010600040101010101" pitchFamily="2" charset="-122"/>
                      </a:rPr>
                      <m:t>=0</m:t>
                    </m:r>
                  </m:oMath>
                </a14:m>
                <a:r>
                  <a:rPr lang="zh-CN" altLang="en-US" sz="2400" dirty="0">
                    <a:latin typeface="华文中宋" panose="02010600040101010101" pitchFamily="2" charset="-122"/>
                    <a:ea typeface="华文中宋" panose="02010600040101010101" pitchFamily="2" charset="-122"/>
                  </a:rPr>
                  <a:t>的解空间，也称为矩阵</a:t>
                </a:r>
                <a14:m>
                  <m:oMath xmlns:m="http://schemas.openxmlformats.org/officeDocument/2006/math">
                    <m:r>
                      <a:rPr lang="en-US" altLang="zh-CN" sz="2400" i="1" dirty="0">
                        <a:solidFill>
                          <a:srgbClr val="FF0000"/>
                        </a:solidFill>
                        <a:latin typeface="Cambria Math" panose="02040503050406030204" pitchFamily="18" charset="0"/>
                        <a:ea typeface="华文中宋" panose="02010600040101010101" pitchFamily="2" charset="-122"/>
                      </a:rPr>
                      <m:t>𝐴</m:t>
                    </m:r>
                  </m:oMath>
                </a14:m>
                <a:r>
                  <a:rPr lang="zh-CN" altLang="en-US" sz="2400" dirty="0">
                    <a:solidFill>
                      <a:srgbClr val="FF0000"/>
                    </a:solidFill>
                    <a:latin typeface="华文中宋" panose="02010600040101010101" pitchFamily="2" charset="-122"/>
                    <a:ea typeface="华文中宋" panose="02010600040101010101" pitchFamily="2" charset="-122"/>
                  </a:rPr>
                  <a:t>的核（或零）空间</a:t>
                </a:r>
                <a:r>
                  <a:rPr lang="zh-CN" altLang="en-US" sz="2400" dirty="0">
                    <a:latin typeface="华文中宋" panose="02010600040101010101" pitchFamily="2" charset="-122"/>
                    <a:ea typeface="华文中宋" panose="02010600040101010101" pitchFamily="2" charset="-122"/>
                  </a:rPr>
                  <a:t>，常用</a:t>
                </a:r>
                <a14:m>
                  <m:oMath xmlns:m="http://schemas.openxmlformats.org/officeDocument/2006/math">
                    <m:r>
                      <a:rPr lang="en-US" altLang="zh-CN" sz="2400" i="1" dirty="0">
                        <a:latin typeface="Cambria Math" panose="02040503050406030204" pitchFamily="18" charset="0"/>
                        <a:ea typeface="华文中宋" panose="02010600040101010101" pitchFamily="2" charset="-122"/>
                      </a:rPr>
                      <m:t>𝑁</m:t>
                    </m:r>
                    <m:r>
                      <a:rPr lang="en-US" altLang="zh-CN" sz="2400" i="1" dirty="0">
                        <a:latin typeface="Cambria Math" panose="02040503050406030204" pitchFamily="18" charset="0"/>
                        <a:ea typeface="华文中宋" panose="02010600040101010101" pitchFamily="2" charset="-122"/>
                      </a:rPr>
                      <m:t>(</m:t>
                    </m:r>
                    <m:r>
                      <a:rPr lang="en-US" altLang="zh-CN" sz="2400" i="1" dirty="0">
                        <a:latin typeface="Cambria Math" panose="02040503050406030204" pitchFamily="18" charset="0"/>
                        <a:ea typeface="华文中宋" panose="02010600040101010101" pitchFamily="2" charset="-122"/>
                      </a:rPr>
                      <m:t>𝐴</m:t>
                    </m:r>
                    <m:r>
                      <a:rPr lang="en-US" altLang="zh-CN" sz="2400" i="1" dirty="0">
                        <a:latin typeface="Cambria Math" panose="02040503050406030204" pitchFamily="18" charset="0"/>
                        <a:ea typeface="华文中宋" panose="02010600040101010101" pitchFamily="2" charset="-122"/>
                      </a:rPr>
                      <m:t>) </m:t>
                    </m:r>
                  </m:oMath>
                </a14:m>
                <a:r>
                  <a:rPr lang="zh-CN" altLang="en-US" sz="2400" dirty="0">
                    <a:latin typeface="华文中宋" panose="02010600040101010101" pitchFamily="2" charset="-122"/>
                    <a:ea typeface="华文中宋" panose="02010600040101010101" pitchFamily="2" charset="-122"/>
                  </a:rPr>
                  <a:t>表示</a:t>
                </a:r>
                <a:r>
                  <a:rPr lang="en-US" altLang="zh-CN" sz="2400" dirty="0">
                    <a:latin typeface="华文中宋" panose="02010600040101010101" pitchFamily="2" charset="-122"/>
                    <a:ea typeface="华文中宋" panose="02010600040101010101" pitchFamily="2" charset="-122"/>
                  </a:rPr>
                  <a:t>, </a:t>
                </a:r>
                <a:r>
                  <a:rPr lang="zh-CN" altLang="en-US" sz="2400" dirty="0">
                    <a:latin typeface="华文中宋" panose="02010600040101010101" pitchFamily="2" charset="-122"/>
                    <a:ea typeface="华文中宋" panose="02010600040101010101" pitchFamily="2" charset="-122"/>
                  </a:rPr>
                  <a:t>即 </a:t>
                </a:r>
                <a14:m>
                  <m:oMath xmlns:m="http://schemas.openxmlformats.org/officeDocument/2006/math">
                    <m:r>
                      <a:rPr lang="en-US" altLang="zh-CN" sz="2400">
                        <a:latin typeface="Cambria Math" panose="02040503050406030204" pitchFamily="18" charset="0"/>
                        <a:ea typeface="华文中宋" panose="02010600040101010101" pitchFamily="2" charset="-122"/>
                      </a:rPr>
                      <m:t>               </m:t>
                    </m:r>
                    <m:r>
                      <a:rPr lang="en-US" altLang="zh-CN" sz="2400" i="1">
                        <a:latin typeface="Cambria Math" panose="02040503050406030204" pitchFamily="18" charset="0"/>
                        <a:ea typeface="华文中宋" panose="02010600040101010101" pitchFamily="2" charset="-122"/>
                      </a:rPr>
                      <m:t>𝑁</m:t>
                    </m:r>
                    <m:d>
                      <m:dPr>
                        <m:ctrlPr>
                          <a:rPr lang="en-US" altLang="zh-CN" sz="2400" i="1">
                            <a:latin typeface="Cambria Math" panose="02040503050406030204" pitchFamily="18" charset="0"/>
                            <a:ea typeface="华文中宋" panose="02010600040101010101" pitchFamily="2" charset="-122"/>
                          </a:rPr>
                        </m:ctrlPr>
                      </m:dPr>
                      <m:e>
                        <m:r>
                          <a:rPr lang="en-US" altLang="zh-CN" sz="2400" i="1">
                            <a:latin typeface="Cambria Math" panose="02040503050406030204" pitchFamily="18" charset="0"/>
                            <a:ea typeface="华文中宋" panose="02010600040101010101" pitchFamily="2" charset="-122"/>
                          </a:rPr>
                          <m:t>𝐴</m:t>
                        </m:r>
                      </m:e>
                    </m:d>
                    <m:r>
                      <a:rPr lang="en-US" altLang="zh-CN" sz="2400" i="1">
                        <a:latin typeface="Cambria Math" panose="02040503050406030204" pitchFamily="18" charset="0"/>
                        <a:ea typeface="华文中宋" panose="02010600040101010101" pitchFamily="2" charset="-122"/>
                      </a:rPr>
                      <m:t>=</m:t>
                    </m:r>
                    <m:d>
                      <m:dPr>
                        <m:begChr m:val="{"/>
                        <m:endChr m:val="}"/>
                        <m:ctrlPr>
                          <a:rPr lang="en-US" altLang="zh-CN" sz="2400" i="1">
                            <a:latin typeface="Cambria Math" panose="02040503050406030204" pitchFamily="18" charset="0"/>
                            <a:ea typeface="华文中宋" panose="02010600040101010101" pitchFamily="2" charset="-122"/>
                          </a:rPr>
                        </m:ctrlPr>
                      </m:dPr>
                      <m:e>
                        <m:r>
                          <a:rPr lang="en-US" altLang="zh-CN" sz="2400" i="1">
                            <a:latin typeface="Cambria Math" panose="02040503050406030204" pitchFamily="18" charset="0"/>
                            <a:ea typeface="华文中宋" panose="02010600040101010101" pitchFamily="2" charset="-122"/>
                          </a:rPr>
                          <m:t>𝑥</m:t>
                        </m:r>
                        <m:r>
                          <a:rPr lang="en-US" altLang="zh-CN" sz="2400" i="1">
                            <a:latin typeface="Cambria Math" panose="02040503050406030204" pitchFamily="18" charset="0"/>
                            <a:ea typeface="华文中宋" panose="02010600040101010101" pitchFamily="2" charset="-122"/>
                          </a:rPr>
                          <m:t>∈</m:t>
                        </m:r>
                        <m:sSup>
                          <m:sSupPr>
                            <m:ctrlPr>
                              <a:rPr lang="en-US" altLang="zh-CN" sz="2400" i="1">
                                <a:latin typeface="Cambria Math" panose="02040503050406030204" pitchFamily="18" charset="0"/>
                                <a:ea typeface="华文中宋" panose="02010600040101010101" pitchFamily="2" charset="-122"/>
                              </a:rPr>
                            </m:ctrlPr>
                          </m:sSupPr>
                          <m:e>
                            <m:r>
                              <a:rPr lang="en-US" altLang="zh-CN" sz="2400" i="1">
                                <a:latin typeface="Cambria Math" panose="02040503050406030204" pitchFamily="18" charset="0"/>
                                <a:ea typeface="华文中宋" panose="02010600040101010101" pitchFamily="2" charset="-122"/>
                              </a:rPr>
                              <m:t>𝑅</m:t>
                            </m:r>
                          </m:e>
                          <m:sup>
                            <m:r>
                              <a:rPr lang="en-US" altLang="zh-CN" sz="2400" i="1">
                                <a:latin typeface="Cambria Math" panose="02040503050406030204" pitchFamily="18" charset="0"/>
                                <a:ea typeface="华文中宋" panose="02010600040101010101" pitchFamily="2" charset="-122"/>
                              </a:rPr>
                              <m:t>𝑛</m:t>
                            </m:r>
                          </m:sup>
                        </m:sSup>
                        <m:d>
                          <m:dPr>
                            <m:ctrlPr>
                              <a:rPr lang="en-US" altLang="zh-CN" sz="2400" i="1">
                                <a:latin typeface="Cambria Math" panose="02040503050406030204" pitchFamily="18" charset="0"/>
                                <a:ea typeface="华文中宋" panose="02010600040101010101" pitchFamily="2" charset="-122"/>
                              </a:rPr>
                            </m:ctrlPr>
                          </m:dPr>
                          <m:e>
                            <m:sSup>
                              <m:sSupPr>
                                <m:ctrlPr>
                                  <a:rPr lang="en-US" altLang="zh-CN" sz="2400" i="1">
                                    <a:latin typeface="Cambria Math" panose="02040503050406030204" pitchFamily="18" charset="0"/>
                                    <a:ea typeface="华文中宋" panose="02010600040101010101" pitchFamily="2" charset="-122"/>
                                  </a:rPr>
                                </m:ctrlPr>
                              </m:sSupPr>
                              <m:e>
                                <m:r>
                                  <a:rPr lang="en-US" altLang="zh-CN" sz="2400" i="1">
                                    <a:latin typeface="Cambria Math" panose="02040503050406030204" pitchFamily="18" charset="0"/>
                                    <a:ea typeface="华文中宋" panose="02010600040101010101" pitchFamily="2" charset="-122"/>
                                  </a:rPr>
                                  <m:t>𝐶</m:t>
                                </m:r>
                              </m:e>
                              <m:sup>
                                <m:r>
                                  <a:rPr lang="en-US" altLang="zh-CN" sz="2400" i="1">
                                    <a:latin typeface="Cambria Math" panose="02040503050406030204" pitchFamily="18" charset="0"/>
                                    <a:ea typeface="华文中宋" panose="02010600040101010101" pitchFamily="2" charset="-122"/>
                                  </a:rPr>
                                  <m:t>𝑛</m:t>
                                </m:r>
                              </m:sup>
                            </m:sSup>
                          </m:e>
                        </m:d>
                      </m:e>
                      <m:e>
                        <m:r>
                          <a:rPr lang="en-US" altLang="zh-CN" sz="2400" i="1">
                            <a:latin typeface="Cambria Math" panose="02040503050406030204" pitchFamily="18" charset="0"/>
                            <a:ea typeface="华文中宋" panose="02010600040101010101" pitchFamily="2" charset="-122"/>
                          </a:rPr>
                          <m:t>𝐴𝑥</m:t>
                        </m:r>
                        <m:r>
                          <a:rPr lang="en-US" altLang="zh-CN" sz="2400" i="1">
                            <a:latin typeface="Cambria Math" panose="02040503050406030204" pitchFamily="18" charset="0"/>
                            <a:ea typeface="华文中宋" panose="02010600040101010101" pitchFamily="2" charset="-122"/>
                          </a:rPr>
                          <m:t>=0,</m:t>
                        </m:r>
                        <m:r>
                          <a:rPr lang="en-US" altLang="zh-CN" sz="2400" i="1">
                            <a:latin typeface="Cambria Math" panose="02040503050406030204" pitchFamily="18" charset="0"/>
                            <a:ea typeface="华文中宋" panose="02010600040101010101" pitchFamily="2" charset="-122"/>
                          </a:rPr>
                          <m:t>𝐴</m:t>
                        </m:r>
                        <m:r>
                          <a:rPr lang="en-US" altLang="zh-CN" sz="2400" i="1">
                            <a:latin typeface="Cambria Math" panose="02040503050406030204" pitchFamily="18" charset="0"/>
                            <a:ea typeface="华文中宋" panose="02010600040101010101" pitchFamily="2" charset="-122"/>
                          </a:rPr>
                          <m:t>∈</m:t>
                        </m:r>
                        <m:sSup>
                          <m:sSupPr>
                            <m:ctrlPr>
                              <a:rPr lang="en-US" altLang="zh-CN" sz="2400" i="1">
                                <a:latin typeface="Cambria Math" panose="02040503050406030204" pitchFamily="18" charset="0"/>
                                <a:ea typeface="华文中宋" panose="02010600040101010101" pitchFamily="2" charset="-122"/>
                              </a:rPr>
                            </m:ctrlPr>
                          </m:sSupPr>
                          <m:e>
                            <m:r>
                              <a:rPr lang="en-US" altLang="zh-CN" sz="2400" i="1">
                                <a:latin typeface="Cambria Math" panose="02040503050406030204" pitchFamily="18" charset="0"/>
                                <a:ea typeface="华文中宋" panose="02010600040101010101" pitchFamily="2" charset="-122"/>
                              </a:rPr>
                              <m:t>𝑅</m:t>
                            </m:r>
                          </m:e>
                          <m:sup>
                            <m:r>
                              <a:rPr lang="en-US" altLang="zh-CN" sz="2400" i="1">
                                <a:latin typeface="Cambria Math" panose="02040503050406030204" pitchFamily="18" charset="0"/>
                                <a:ea typeface="华文中宋" panose="02010600040101010101" pitchFamily="2" charset="-122"/>
                              </a:rPr>
                              <m:t>𝑚</m:t>
                            </m:r>
                            <m:r>
                              <a:rPr lang="en-US" altLang="zh-CN" sz="2400" i="1">
                                <a:latin typeface="Cambria Math" panose="02040503050406030204" pitchFamily="18" charset="0"/>
                                <a:ea typeface="华文中宋" panose="02010600040101010101" pitchFamily="2" charset="-122"/>
                              </a:rPr>
                              <m:t>×</m:t>
                            </m:r>
                            <m:r>
                              <a:rPr lang="en-US" altLang="zh-CN" sz="2400" i="1">
                                <a:latin typeface="Cambria Math" panose="02040503050406030204" pitchFamily="18" charset="0"/>
                                <a:ea typeface="华文中宋" panose="02010600040101010101" pitchFamily="2" charset="-122"/>
                              </a:rPr>
                              <m:t>𝑛</m:t>
                            </m:r>
                          </m:sup>
                        </m:sSup>
                        <m:d>
                          <m:dPr>
                            <m:ctrlPr>
                              <a:rPr lang="en-US" altLang="zh-CN" sz="2400" i="1">
                                <a:latin typeface="Cambria Math" panose="02040503050406030204" pitchFamily="18" charset="0"/>
                                <a:ea typeface="华文中宋" panose="02010600040101010101" pitchFamily="2" charset="-122"/>
                              </a:rPr>
                            </m:ctrlPr>
                          </m:dPr>
                          <m:e>
                            <m:sSup>
                              <m:sSupPr>
                                <m:ctrlPr>
                                  <a:rPr lang="en-US" altLang="zh-CN" sz="2400" i="1">
                                    <a:latin typeface="Cambria Math" panose="02040503050406030204" pitchFamily="18" charset="0"/>
                                    <a:ea typeface="华文中宋" panose="02010600040101010101" pitchFamily="2" charset="-122"/>
                                  </a:rPr>
                                </m:ctrlPr>
                              </m:sSupPr>
                              <m:e>
                                <m:r>
                                  <a:rPr lang="en-US" altLang="zh-CN" sz="2400" i="1">
                                    <a:latin typeface="Cambria Math" panose="02040503050406030204" pitchFamily="18" charset="0"/>
                                    <a:ea typeface="华文中宋" panose="02010600040101010101" pitchFamily="2" charset="-122"/>
                                  </a:rPr>
                                  <m:t>𝐶</m:t>
                                </m:r>
                              </m:e>
                              <m:sup>
                                <m:r>
                                  <a:rPr lang="en-US" altLang="zh-CN" sz="2400" i="1">
                                    <a:latin typeface="Cambria Math" panose="02040503050406030204" pitchFamily="18" charset="0"/>
                                    <a:ea typeface="华文中宋" panose="02010600040101010101" pitchFamily="2" charset="-122"/>
                                  </a:rPr>
                                  <m:t>𝑚</m:t>
                                </m:r>
                                <m:r>
                                  <a:rPr lang="en-US" altLang="zh-CN" sz="2400" i="1">
                                    <a:latin typeface="Cambria Math" panose="02040503050406030204" pitchFamily="18" charset="0"/>
                                    <a:ea typeface="华文中宋" panose="02010600040101010101" pitchFamily="2" charset="-122"/>
                                  </a:rPr>
                                  <m:t>×</m:t>
                                </m:r>
                                <m:r>
                                  <a:rPr lang="en-US" altLang="zh-CN" sz="2400" i="1">
                                    <a:latin typeface="Cambria Math" panose="02040503050406030204" pitchFamily="18" charset="0"/>
                                    <a:ea typeface="华文中宋" panose="02010600040101010101" pitchFamily="2" charset="-122"/>
                                  </a:rPr>
                                  <m:t>𝑛</m:t>
                                </m:r>
                              </m:sup>
                            </m:sSup>
                          </m:e>
                        </m:d>
                      </m:e>
                    </m:d>
                    <m:r>
                      <a:rPr lang="en-US" altLang="zh-CN" sz="2400" i="1">
                        <a:latin typeface="Cambria Math" panose="02040503050406030204" pitchFamily="18" charset="0"/>
                        <a:ea typeface="华文中宋" panose="02010600040101010101" pitchFamily="2" charset="-122"/>
                      </a:rPr>
                      <m:t>.</m:t>
                    </m:r>
                  </m:oMath>
                </a14:m>
                <a:r>
                  <a:rPr lang="zh-CN" altLang="en-US" sz="2400" dirty="0">
                    <a:latin typeface="华文中宋" panose="02010600040101010101" pitchFamily="2" charset="-122"/>
                    <a:ea typeface="华文中宋" panose="02010600040101010101" pitchFamily="2" charset="-122"/>
                  </a:rPr>
                  <a:t> </a:t>
                </a:r>
              </a:p>
            </p:txBody>
          </p:sp>
        </mc:Choice>
        <mc:Fallback xmlns="">
          <p:sp>
            <p:nvSpPr>
              <p:cNvPr id="2" name="文本框 1"/>
              <p:cNvSpPr txBox="1">
                <a:spLocks noRot="1" noChangeAspect="1" noMove="1" noResize="1" noEditPoints="1" noAdjustHandles="1" noChangeArrowheads="1" noChangeShapeType="1" noTextEdit="1"/>
              </p:cNvSpPr>
              <p:nvPr/>
            </p:nvSpPr>
            <p:spPr>
              <a:xfrm>
                <a:off x="641054" y="1425070"/>
                <a:ext cx="10801200" cy="2035173"/>
              </a:xfrm>
              <a:prstGeom prst="rect">
                <a:avLst/>
              </a:prstGeom>
              <a:blipFill>
                <a:blip r:embed="rId2"/>
                <a:stretch>
                  <a:fillRect l="-847" r="-56"/>
                </a:stretch>
              </a:blipFill>
            </p:spPr>
            <p:txBody>
              <a:bodyPr/>
              <a:lstStyle/>
              <a:p>
                <a:r>
                  <a:rPr lang="zh-CN" altLang="en-US">
                    <a:noFill/>
                  </a:rPr>
                  <a:t> </a:t>
                </a:r>
              </a:p>
            </p:txBody>
          </p:sp>
        </mc:Fallback>
      </mc:AlternateContent>
      <p:sp>
        <p:nvSpPr>
          <p:cNvPr id="13" name="Rectangle 6"/>
          <p:cNvSpPr>
            <a:spLocks noChangeArrowheads="1"/>
          </p:cNvSpPr>
          <p:nvPr/>
        </p:nvSpPr>
        <p:spPr bwMode="auto">
          <a:xfrm>
            <a:off x="1631504" y="626220"/>
            <a:ext cx="4103737" cy="400110"/>
          </a:xfrm>
          <a:prstGeom prst="rect">
            <a:avLst/>
          </a:prstGeom>
          <a:noFill/>
          <a:ln w="9525" algn="ctr">
            <a:noFill/>
            <a:miter lim="800000"/>
            <a:headEnd/>
            <a:tailEnd/>
          </a:ln>
          <a:effectLst/>
        </p:spPr>
        <p:txBody>
          <a:bodyPr wrap="square">
            <a:spAutoFit/>
          </a:bodyPr>
          <a:lstStyle/>
          <a:p>
            <a:pPr eaLnBrk="1" hangingPunct="1">
              <a:defRPr/>
            </a:pPr>
            <a:r>
              <a:rPr lang="en-US" altLang="zh-CN" sz="2000" b="1" dirty="0">
                <a:solidFill>
                  <a:schemeClr val="folHlink"/>
                </a:solidFill>
                <a:effectLst>
                  <a:outerShdw blurRad="38100" dist="38100" dir="2700000" algn="tl">
                    <a:srgbClr val="000000"/>
                  </a:outerShdw>
                </a:effectLst>
              </a:rPr>
              <a:t>1.1.2   </a:t>
            </a:r>
            <a:r>
              <a:rPr lang="zh-CN" altLang="en-US" sz="2000" b="1" dirty="0">
                <a:solidFill>
                  <a:schemeClr val="folHlink"/>
                </a:solidFill>
                <a:effectLst>
                  <a:outerShdw blurRad="38100" dist="38100" dir="2700000" algn="tl">
                    <a:srgbClr val="000000"/>
                  </a:outerShdw>
                </a:effectLst>
              </a:rPr>
              <a:t>线性空间的判定方法</a:t>
            </a:r>
          </a:p>
        </p:txBody>
      </p:sp>
      <mc:AlternateContent xmlns:mc="http://schemas.openxmlformats.org/markup-compatibility/2006" xmlns:a14="http://schemas.microsoft.com/office/drawing/2010/main">
        <mc:Choice Requires="a14">
          <p:sp>
            <p:nvSpPr>
              <p:cNvPr id="14" name="Text Box 19"/>
              <p:cNvSpPr txBox="1">
                <a:spLocks noChangeArrowheads="1"/>
              </p:cNvSpPr>
              <p:nvPr/>
            </p:nvSpPr>
            <p:spPr bwMode="auto">
              <a:xfrm>
                <a:off x="641054" y="3824563"/>
                <a:ext cx="10801200" cy="196592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zh-CN" altLang="en-US" sz="2400" dirty="0">
                    <a:solidFill>
                      <a:srgbClr val="0000FF"/>
                    </a:solidFill>
                    <a:latin typeface="华文中宋" panose="02010600040101010101" pitchFamily="2" charset="-122"/>
                    <a:ea typeface="华文中宋" panose="02010600040101010101" pitchFamily="2" charset="-122"/>
                  </a:rPr>
                  <a:t>例</a:t>
                </a:r>
                <a:r>
                  <a:rPr lang="en-US" altLang="zh-CN" sz="2400" dirty="0">
                    <a:solidFill>
                      <a:srgbClr val="0000FF"/>
                    </a:solidFill>
                    <a:latin typeface="华文中宋" panose="02010600040101010101" pitchFamily="2" charset="-122"/>
                    <a:ea typeface="华文中宋" panose="02010600040101010101" pitchFamily="2" charset="-122"/>
                  </a:rPr>
                  <a:t>9. </a:t>
                </a:r>
                <a:r>
                  <a:rPr lang="zh-CN" altLang="en-US" sz="2400" dirty="0">
                    <a:latin typeface="华文中宋" panose="02010600040101010101" pitchFamily="2" charset="-122"/>
                    <a:ea typeface="华文中宋" panose="02010600040101010101" pitchFamily="2" charset="-122"/>
                  </a:rPr>
                  <a:t>设</a:t>
                </a:r>
                <a14:m>
                  <m:oMath xmlns:m="http://schemas.openxmlformats.org/officeDocument/2006/math">
                    <m:r>
                      <a:rPr lang="en-US" altLang="zh-CN" sz="2400" i="1" dirty="0">
                        <a:latin typeface="Cambria Math" panose="02040503050406030204" pitchFamily="18" charset="0"/>
                        <a:ea typeface="华文中宋" panose="02010600040101010101" pitchFamily="2" charset="-122"/>
                      </a:rPr>
                      <m:t>𝐴</m:t>
                    </m:r>
                  </m:oMath>
                </a14:m>
                <a:r>
                  <a:rPr lang="zh-CN" altLang="en-US" sz="2400" dirty="0">
                    <a:latin typeface="华文中宋" panose="02010600040101010101" pitchFamily="2" charset="-122"/>
                    <a:ea typeface="华文中宋" panose="02010600040101010101" pitchFamily="2" charset="-122"/>
                  </a:rPr>
                  <a:t>为实数（或复数）</a:t>
                </a:r>
                <a14:m>
                  <m:oMath xmlns:m="http://schemas.openxmlformats.org/officeDocument/2006/math">
                    <m:r>
                      <a:rPr lang="en-US" altLang="zh-CN" sz="2400" i="1">
                        <a:latin typeface="Cambria Math" panose="02040503050406030204" pitchFamily="18" charset="0"/>
                        <a:ea typeface="华文中宋" panose="02010600040101010101" pitchFamily="2" charset="-122"/>
                      </a:rPr>
                      <m:t>𝑚</m:t>
                    </m:r>
                    <m:r>
                      <a:rPr lang="en-US" altLang="zh-CN" sz="2400" i="1">
                        <a:latin typeface="Cambria Math" panose="02040503050406030204" pitchFamily="18" charset="0"/>
                        <a:ea typeface="华文中宋" panose="02010600040101010101" pitchFamily="2" charset="-122"/>
                      </a:rPr>
                      <m:t>×</m:t>
                    </m:r>
                    <m:r>
                      <a:rPr lang="en-US" altLang="zh-CN" sz="2400" i="1">
                        <a:latin typeface="Cambria Math" panose="02040503050406030204" pitchFamily="18" charset="0"/>
                        <a:ea typeface="华文中宋" panose="02010600040101010101" pitchFamily="2" charset="-122"/>
                      </a:rPr>
                      <m:t>𝑛</m:t>
                    </m:r>
                  </m:oMath>
                </a14:m>
                <a:r>
                  <a:rPr lang="zh-CN" altLang="en-US" sz="2400" dirty="0">
                    <a:latin typeface="华文中宋" panose="02010600040101010101" pitchFamily="2" charset="-122"/>
                    <a:ea typeface="华文中宋" panose="02010600040101010101" pitchFamily="2" charset="-122"/>
                  </a:rPr>
                  <a:t>矩阵，</a:t>
                </a:r>
                <a14:m>
                  <m:oMath xmlns:m="http://schemas.openxmlformats.org/officeDocument/2006/math">
                    <m:r>
                      <a:rPr lang="en-US" altLang="zh-CN" sz="2400" i="1" dirty="0">
                        <a:latin typeface="Cambria Math" panose="02040503050406030204" pitchFamily="18" charset="0"/>
                        <a:ea typeface="华文中宋" panose="02010600040101010101" pitchFamily="2" charset="-122"/>
                      </a:rPr>
                      <m:t>𝑥</m:t>
                    </m:r>
                  </m:oMath>
                </a14:m>
                <a:r>
                  <a:rPr lang="zh-CN" altLang="en-US" sz="2400" dirty="0">
                    <a:latin typeface="华文中宋" panose="02010600040101010101" pitchFamily="2" charset="-122"/>
                    <a:ea typeface="华文中宋" panose="02010600040101010101" pitchFamily="2" charset="-122"/>
                  </a:rPr>
                  <a:t>为</a:t>
                </a:r>
                <a14:m>
                  <m:oMath xmlns:m="http://schemas.openxmlformats.org/officeDocument/2006/math">
                    <m:r>
                      <a:rPr lang="en-US" altLang="zh-CN" sz="2400" i="1" dirty="0">
                        <a:latin typeface="Cambria Math" panose="02040503050406030204" pitchFamily="18" charset="0"/>
                        <a:ea typeface="华文中宋" panose="02010600040101010101" pitchFamily="2" charset="-122"/>
                      </a:rPr>
                      <m:t>𝑛</m:t>
                    </m:r>
                  </m:oMath>
                </a14:m>
                <a:r>
                  <a:rPr lang="zh-CN" altLang="en-US" sz="2400" dirty="0">
                    <a:latin typeface="华文中宋" panose="02010600040101010101" pitchFamily="2" charset="-122"/>
                    <a:ea typeface="华文中宋" panose="02010600040101010101" pitchFamily="2" charset="-122"/>
                  </a:rPr>
                  <a:t>维列向量，则</a:t>
                </a:r>
                <a14:m>
                  <m:oMath xmlns:m="http://schemas.openxmlformats.org/officeDocument/2006/math">
                    <m:r>
                      <a:rPr lang="en-US" altLang="zh-CN" sz="2400" i="1" dirty="0">
                        <a:latin typeface="Cambria Math" panose="02040503050406030204" pitchFamily="18" charset="0"/>
                        <a:ea typeface="华文中宋" panose="02010600040101010101" pitchFamily="2" charset="-122"/>
                      </a:rPr>
                      <m:t>𝑚</m:t>
                    </m:r>
                  </m:oMath>
                </a14:m>
                <a:r>
                  <a:rPr lang="zh-CN" altLang="en-US" sz="2400" dirty="0">
                    <a:latin typeface="华文中宋" panose="02010600040101010101" pitchFamily="2" charset="-122"/>
                    <a:ea typeface="华文中宋" panose="02010600040101010101" pitchFamily="2" charset="-122"/>
                  </a:rPr>
                  <a:t>维列向量集合</a:t>
                </a:r>
                <a:endParaRPr lang="en-US" altLang="zh-CN" sz="2400" dirty="0">
                  <a:latin typeface="华文中宋" panose="02010600040101010101" pitchFamily="2" charset="-122"/>
                  <a:ea typeface="华文中宋" panose="02010600040101010101" pitchFamily="2" charset="-122"/>
                </a:endParaRPr>
              </a:p>
              <a:p>
                <a:pPr eaLnBrk="1" hangingPunct="1">
                  <a:lnSpc>
                    <a:spcPct val="130000"/>
                  </a:lnSpc>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ea typeface="华文中宋" panose="02010600040101010101" pitchFamily="2" charset="-122"/>
                        </a:rPr>
                        <m:t>𝑉</m:t>
                      </m:r>
                      <m:r>
                        <a:rPr lang="en-US" altLang="zh-CN" sz="2400" i="1">
                          <a:latin typeface="Cambria Math" panose="02040503050406030204" pitchFamily="18" charset="0"/>
                          <a:ea typeface="华文中宋" panose="02010600040101010101" pitchFamily="2" charset="-122"/>
                        </a:rPr>
                        <m:t>=</m:t>
                      </m:r>
                      <m:d>
                        <m:dPr>
                          <m:begChr m:val="{"/>
                          <m:endChr m:val="}"/>
                          <m:ctrlPr>
                            <a:rPr lang="en-US" altLang="zh-CN" sz="2400" i="1">
                              <a:latin typeface="Cambria Math" panose="02040503050406030204" pitchFamily="18" charset="0"/>
                              <a:ea typeface="华文中宋" panose="02010600040101010101" pitchFamily="2" charset="-122"/>
                            </a:rPr>
                          </m:ctrlPr>
                        </m:dPr>
                        <m:e>
                          <m:r>
                            <a:rPr lang="en-US" altLang="zh-CN" sz="2400" i="1">
                              <a:latin typeface="Cambria Math" panose="02040503050406030204" pitchFamily="18" charset="0"/>
                              <a:ea typeface="华文中宋" panose="02010600040101010101" pitchFamily="2" charset="-122"/>
                            </a:rPr>
                            <m:t>𝑦</m:t>
                          </m:r>
                          <m:r>
                            <a:rPr lang="en-US" altLang="zh-CN" sz="2400" i="1">
                              <a:latin typeface="Cambria Math" panose="02040503050406030204" pitchFamily="18" charset="0"/>
                              <a:ea typeface="华文中宋" panose="02010600040101010101" pitchFamily="2" charset="-122"/>
                            </a:rPr>
                            <m:t>∈</m:t>
                          </m:r>
                          <m:sSup>
                            <m:sSupPr>
                              <m:ctrlPr>
                                <a:rPr lang="en-US" altLang="zh-CN" sz="2400" i="1">
                                  <a:latin typeface="Cambria Math" panose="02040503050406030204" pitchFamily="18" charset="0"/>
                                  <a:ea typeface="华文中宋" panose="02010600040101010101" pitchFamily="2" charset="-122"/>
                                </a:rPr>
                              </m:ctrlPr>
                            </m:sSupPr>
                            <m:e>
                              <m:r>
                                <a:rPr lang="en-US" altLang="zh-CN" sz="2400" i="1">
                                  <a:latin typeface="Cambria Math" panose="02040503050406030204" pitchFamily="18" charset="0"/>
                                  <a:ea typeface="华文中宋" panose="02010600040101010101" pitchFamily="2" charset="-122"/>
                                </a:rPr>
                                <m:t>𝑅</m:t>
                              </m:r>
                            </m:e>
                            <m:sup>
                              <m:r>
                                <a:rPr lang="en-US" altLang="zh-CN" sz="2400" i="1">
                                  <a:latin typeface="Cambria Math" panose="02040503050406030204" pitchFamily="18" charset="0"/>
                                  <a:ea typeface="华文中宋" panose="02010600040101010101" pitchFamily="2" charset="-122"/>
                                </a:rPr>
                                <m:t>𝑚</m:t>
                              </m:r>
                            </m:sup>
                          </m:sSup>
                          <m:d>
                            <m:dPr>
                              <m:ctrlPr>
                                <a:rPr lang="en-US" altLang="zh-CN" sz="2400" i="1">
                                  <a:latin typeface="Cambria Math" panose="02040503050406030204" pitchFamily="18" charset="0"/>
                                  <a:ea typeface="华文中宋" panose="02010600040101010101" pitchFamily="2" charset="-122"/>
                                </a:rPr>
                              </m:ctrlPr>
                            </m:dPr>
                            <m:e>
                              <m:sSup>
                                <m:sSupPr>
                                  <m:ctrlPr>
                                    <a:rPr lang="en-US" altLang="zh-CN" sz="2400" i="1">
                                      <a:latin typeface="Cambria Math" panose="02040503050406030204" pitchFamily="18" charset="0"/>
                                      <a:ea typeface="华文中宋" panose="02010600040101010101" pitchFamily="2" charset="-122"/>
                                    </a:rPr>
                                  </m:ctrlPr>
                                </m:sSupPr>
                                <m:e>
                                  <m:r>
                                    <a:rPr lang="en-US" altLang="zh-CN" sz="2400" i="1">
                                      <a:latin typeface="Cambria Math" panose="02040503050406030204" pitchFamily="18" charset="0"/>
                                      <a:ea typeface="华文中宋" panose="02010600040101010101" pitchFamily="2" charset="-122"/>
                                    </a:rPr>
                                    <m:t>𝐶</m:t>
                                  </m:r>
                                </m:e>
                                <m:sup>
                                  <m:r>
                                    <a:rPr lang="en-US" altLang="zh-CN" sz="2400" i="1">
                                      <a:latin typeface="Cambria Math" panose="02040503050406030204" pitchFamily="18" charset="0"/>
                                      <a:ea typeface="华文中宋" panose="02010600040101010101" pitchFamily="2" charset="-122"/>
                                    </a:rPr>
                                    <m:t>𝑚</m:t>
                                  </m:r>
                                </m:sup>
                              </m:sSup>
                            </m:e>
                          </m:d>
                        </m:e>
                        <m:e>
                          <m:r>
                            <a:rPr lang="en-US" altLang="zh-CN" sz="2400" i="1">
                              <a:latin typeface="Cambria Math" panose="02040503050406030204" pitchFamily="18" charset="0"/>
                              <a:ea typeface="华文中宋" panose="02010600040101010101" pitchFamily="2" charset="-122"/>
                            </a:rPr>
                            <m:t>𝑦</m:t>
                          </m:r>
                          <m:r>
                            <a:rPr lang="en-US" altLang="zh-CN" sz="2400" i="1">
                              <a:latin typeface="Cambria Math" panose="02040503050406030204" pitchFamily="18" charset="0"/>
                              <a:ea typeface="华文中宋" panose="02010600040101010101" pitchFamily="2" charset="-122"/>
                            </a:rPr>
                            <m:t>=</m:t>
                          </m:r>
                          <m:r>
                            <a:rPr lang="en-US" altLang="zh-CN" sz="2400" i="1">
                              <a:latin typeface="Cambria Math" panose="02040503050406030204" pitchFamily="18" charset="0"/>
                              <a:ea typeface="华文中宋" panose="02010600040101010101" pitchFamily="2" charset="-122"/>
                            </a:rPr>
                            <m:t>𝐴𝑥</m:t>
                          </m:r>
                          <m:r>
                            <a:rPr lang="en-US" altLang="zh-CN" sz="2400" i="1">
                              <a:latin typeface="Cambria Math" panose="02040503050406030204" pitchFamily="18" charset="0"/>
                              <a:ea typeface="华文中宋" panose="02010600040101010101" pitchFamily="2" charset="-122"/>
                            </a:rPr>
                            <m:t>,</m:t>
                          </m:r>
                          <m:r>
                            <a:rPr lang="en-US" altLang="zh-CN" sz="2400" i="1">
                              <a:latin typeface="Cambria Math" panose="02040503050406030204" pitchFamily="18" charset="0"/>
                              <a:ea typeface="华文中宋" panose="02010600040101010101" pitchFamily="2" charset="-122"/>
                            </a:rPr>
                            <m:t>𝑥</m:t>
                          </m:r>
                          <m:r>
                            <a:rPr lang="en-US" altLang="zh-CN" sz="2400" i="1">
                              <a:latin typeface="Cambria Math" panose="02040503050406030204" pitchFamily="18" charset="0"/>
                              <a:ea typeface="华文中宋" panose="02010600040101010101" pitchFamily="2" charset="-122"/>
                            </a:rPr>
                            <m:t>∈</m:t>
                          </m:r>
                          <m:sSup>
                            <m:sSupPr>
                              <m:ctrlPr>
                                <a:rPr lang="en-US" altLang="zh-CN" sz="2400" i="1">
                                  <a:latin typeface="Cambria Math" panose="02040503050406030204" pitchFamily="18" charset="0"/>
                                  <a:ea typeface="华文中宋" panose="02010600040101010101" pitchFamily="2" charset="-122"/>
                                </a:rPr>
                              </m:ctrlPr>
                            </m:sSupPr>
                            <m:e>
                              <m:r>
                                <a:rPr lang="en-US" altLang="zh-CN" sz="2400" i="1">
                                  <a:latin typeface="Cambria Math" panose="02040503050406030204" pitchFamily="18" charset="0"/>
                                  <a:ea typeface="华文中宋" panose="02010600040101010101" pitchFamily="2" charset="-122"/>
                                </a:rPr>
                                <m:t>𝑅</m:t>
                              </m:r>
                            </m:e>
                            <m:sup>
                              <m:r>
                                <a:rPr lang="en-US" altLang="zh-CN" sz="2400" i="1">
                                  <a:latin typeface="Cambria Math" panose="02040503050406030204" pitchFamily="18" charset="0"/>
                                  <a:ea typeface="华文中宋" panose="02010600040101010101" pitchFamily="2" charset="-122"/>
                                </a:rPr>
                                <m:t>𝑛</m:t>
                              </m:r>
                            </m:sup>
                          </m:sSup>
                          <m:d>
                            <m:dPr>
                              <m:ctrlPr>
                                <a:rPr lang="en-US" altLang="zh-CN" sz="2400" i="1">
                                  <a:latin typeface="Cambria Math" panose="02040503050406030204" pitchFamily="18" charset="0"/>
                                  <a:ea typeface="华文中宋" panose="02010600040101010101" pitchFamily="2" charset="-122"/>
                                </a:rPr>
                              </m:ctrlPr>
                            </m:dPr>
                            <m:e>
                              <m:sSup>
                                <m:sSupPr>
                                  <m:ctrlPr>
                                    <a:rPr lang="en-US" altLang="zh-CN" sz="2400" i="1">
                                      <a:latin typeface="Cambria Math" panose="02040503050406030204" pitchFamily="18" charset="0"/>
                                      <a:ea typeface="华文中宋" panose="02010600040101010101" pitchFamily="2" charset="-122"/>
                                    </a:rPr>
                                  </m:ctrlPr>
                                </m:sSupPr>
                                <m:e>
                                  <m:r>
                                    <a:rPr lang="en-US" altLang="zh-CN" sz="2400" i="1">
                                      <a:latin typeface="Cambria Math" panose="02040503050406030204" pitchFamily="18" charset="0"/>
                                      <a:ea typeface="华文中宋" panose="02010600040101010101" pitchFamily="2" charset="-122"/>
                                    </a:rPr>
                                    <m:t>𝐶</m:t>
                                  </m:r>
                                </m:e>
                                <m:sup>
                                  <m:r>
                                    <a:rPr lang="en-US" altLang="zh-CN" sz="2400" i="1">
                                      <a:latin typeface="Cambria Math" panose="02040503050406030204" pitchFamily="18" charset="0"/>
                                      <a:ea typeface="华文中宋" panose="02010600040101010101" pitchFamily="2" charset="-122"/>
                                    </a:rPr>
                                    <m:t>𝑛</m:t>
                                  </m:r>
                                </m:sup>
                              </m:sSup>
                            </m:e>
                          </m:d>
                          <m:r>
                            <a:rPr lang="en-US" altLang="zh-CN" sz="2400" i="1">
                              <a:latin typeface="Cambria Math" panose="02040503050406030204" pitchFamily="18" charset="0"/>
                              <a:ea typeface="华文中宋" panose="02010600040101010101" pitchFamily="2" charset="-122"/>
                            </a:rPr>
                            <m:t>,</m:t>
                          </m:r>
                          <m:r>
                            <a:rPr lang="en-US" altLang="zh-CN" sz="2400" i="1">
                              <a:latin typeface="Cambria Math" panose="02040503050406030204" pitchFamily="18" charset="0"/>
                              <a:ea typeface="华文中宋" panose="02010600040101010101" pitchFamily="2" charset="-122"/>
                            </a:rPr>
                            <m:t>𝐴</m:t>
                          </m:r>
                          <m:r>
                            <a:rPr lang="en-US" altLang="zh-CN" sz="2400" i="1">
                              <a:latin typeface="Cambria Math" panose="02040503050406030204" pitchFamily="18" charset="0"/>
                              <a:ea typeface="华文中宋" panose="02010600040101010101" pitchFamily="2" charset="-122"/>
                            </a:rPr>
                            <m:t>∈</m:t>
                          </m:r>
                          <m:sSup>
                            <m:sSupPr>
                              <m:ctrlPr>
                                <a:rPr lang="en-US" altLang="zh-CN" sz="2400" i="1">
                                  <a:latin typeface="Cambria Math" panose="02040503050406030204" pitchFamily="18" charset="0"/>
                                  <a:ea typeface="华文中宋" panose="02010600040101010101" pitchFamily="2" charset="-122"/>
                                </a:rPr>
                              </m:ctrlPr>
                            </m:sSupPr>
                            <m:e>
                              <m:r>
                                <a:rPr lang="en-US" altLang="zh-CN" sz="2400" i="1">
                                  <a:latin typeface="Cambria Math" panose="02040503050406030204" pitchFamily="18" charset="0"/>
                                  <a:ea typeface="华文中宋" panose="02010600040101010101" pitchFamily="2" charset="-122"/>
                                </a:rPr>
                                <m:t>𝑅</m:t>
                              </m:r>
                            </m:e>
                            <m:sup>
                              <m:r>
                                <a:rPr lang="en-US" altLang="zh-CN" sz="2400" i="1">
                                  <a:latin typeface="Cambria Math" panose="02040503050406030204" pitchFamily="18" charset="0"/>
                                  <a:ea typeface="华文中宋" panose="02010600040101010101" pitchFamily="2" charset="-122"/>
                                </a:rPr>
                                <m:t>𝑚</m:t>
                              </m:r>
                              <m:r>
                                <a:rPr lang="en-US" altLang="zh-CN" sz="2400" i="1">
                                  <a:latin typeface="Cambria Math" panose="02040503050406030204" pitchFamily="18" charset="0"/>
                                  <a:ea typeface="华文中宋" panose="02010600040101010101" pitchFamily="2" charset="-122"/>
                                </a:rPr>
                                <m:t>×</m:t>
                              </m:r>
                              <m:r>
                                <a:rPr lang="en-US" altLang="zh-CN" sz="2400" i="1">
                                  <a:latin typeface="Cambria Math" panose="02040503050406030204" pitchFamily="18" charset="0"/>
                                  <a:ea typeface="华文中宋" panose="02010600040101010101" pitchFamily="2" charset="-122"/>
                                </a:rPr>
                                <m:t>𝑛</m:t>
                              </m:r>
                            </m:sup>
                          </m:sSup>
                          <m:d>
                            <m:dPr>
                              <m:ctrlPr>
                                <a:rPr lang="en-US" altLang="zh-CN" sz="2400" i="1">
                                  <a:latin typeface="Cambria Math" panose="02040503050406030204" pitchFamily="18" charset="0"/>
                                  <a:ea typeface="华文中宋" panose="02010600040101010101" pitchFamily="2" charset="-122"/>
                                </a:rPr>
                              </m:ctrlPr>
                            </m:dPr>
                            <m:e>
                              <m:sSup>
                                <m:sSupPr>
                                  <m:ctrlPr>
                                    <a:rPr lang="en-US" altLang="zh-CN" sz="2400" i="1">
                                      <a:latin typeface="Cambria Math" panose="02040503050406030204" pitchFamily="18" charset="0"/>
                                      <a:ea typeface="华文中宋" panose="02010600040101010101" pitchFamily="2" charset="-122"/>
                                    </a:rPr>
                                  </m:ctrlPr>
                                </m:sSupPr>
                                <m:e>
                                  <m:r>
                                    <a:rPr lang="en-US" altLang="zh-CN" sz="2400" i="1">
                                      <a:latin typeface="Cambria Math" panose="02040503050406030204" pitchFamily="18" charset="0"/>
                                      <a:ea typeface="华文中宋" panose="02010600040101010101" pitchFamily="2" charset="-122"/>
                                    </a:rPr>
                                    <m:t>𝐶</m:t>
                                  </m:r>
                                </m:e>
                                <m:sup>
                                  <m:r>
                                    <a:rPr lang="en-US" altLang="zh-CN" sz="2400" i="1">
                                      <a:latin typeface="Cambria Math" panose="02040503050406030204" pitchFamily="18" charset="0"/>
                                      <a:ea typeface="华文中宋" panose="02010600040101010101" pitchFamily="2" charset="-122"/>
                                    </a:rPr>
                                    <m:t>𝑚</m:t>
                                  </m:r>
                                  <m:r>
                                    <a:rPr lang="en-US" altLang="zh-CN" sz="2400" i="1">
                                      <a:latin typeface="Cambria Math" panose="02040503050406030204" pitchFamily="18" charset="0"/>
                                      <a:ea typeface="华文中宋" panose="02010600040101010101" pitchFamily="2" charset="-122"/>
                                    </a:rPr>
                                    <m:t>×</m:t>
                                  </m:r>
                                  <m:r>
                                    <a:rPr lang="en-US" altLang="zh-CN" sz="2400" i="1">
                                      <a:latin typeface="Cambria Math" panose="02040503050406030204" pitchFamily="18" charset="0"/>
                                      <a:ea typeface="华文中宋" panose="02010600040101010101" pitchFamily="2" charset="-122"/>
                                    </a:rPr>
                                    <m:t>𝑛</m:t>
                                  </m:r>
                                </m:sup>
                              </m:sSup>
                            </m:e>
                          </m:d>
                        </m:e>
                      </m:d>
                    </m:oMath>
                  </m:oMathPara>
                </a14:m>
                <a:endParaRPr lang="en-US" altLang="zh-CN" sz="2400" dirty="0">
                  <a:latin typeface="华文中宋" panose="02010600040101010101" pitchFamily="2" charset="-122"/>
                  <a:ea typeface="华文中宋" panose="02010600040101010101" pitchFamily="2" charset="-122"/>
                </a:endParaRPr>
              </a:p>
              <a:p>
                <a:pPr eaLnBrk="1" hangingPunct="1">
                  <a:lnSpc>
                    <a:spcPct val="130000"/>
                  </a:lnSpc>
                </a:pPr>
                <a:r>
                  <a:rPr lang="zh-CN" altLang="en-US" sz="2400" dirty="0">
                    <a:latin typeface="华文中宋" panose="02010600040101010101" pitchFamily="2" charset="-122"/>
                    <a:ea typeface="华文中宋" panose="02010600040101010101" pitchFamily="2" charset="-122"/>
                  </a:rPr>
                  <a:t>构成实</a:t>
                </a:r>
                <a:r>
                  <a:rPr lang="en-US" altLang="zh-CN" sz="2400" dirty="0">
                    <a:latin typeface="华文中宋" panose="02010600040101010101" pitchFamily="2" charset="-122"/>
                    <a:ea typeface="华文中宋" panose="02010600040101010101" pitchFamily="2" charset="-122"/>
                  </a:rPr>
                  <a:t>(</a:t>
                </a:r>
                <a:r>
                  <a:rPr lang="zh-CN" altLang="en-US" sz="2400" dirty="0">
                    <a:latin typeface="华文中宋" panose="02010600040101010101" pitchFamily="2" charset="-122"/>
                    <a:ea typeface="华文中宋" panose="02010600040101010101" pitchFamily="2" charset="-122"/>
                  </a:rPr>
                  <a:t>复</a:t>
                </a:r>
                <a:r>
                  <a:rPr lang="en-US" altLang="zh-CN" sz="2400" dirty="0">
                    <a:latin typeface="华文中宋" panose="02010600040101010101" pitchFamily="2" charset="-122"/>
                    <a:ea typeface="华文中宋" panose="02010600040101010101" pitchFamily="2" charset="-122"/>
                  </a:rPr>
                  <a:t>)</a:t>
                </a:r>
                <a:r>
                  <a:rPr lang="zh-CN" altLang="en-US" sz="2400" dirty="0">
                    <a:latin typeface="华文中宋" panose="02010600040101010101" pitchFamily="2" charset="-122"/>
                    <a:ea typeface="华文中宋" panose="02010600040101010101" pitchFamily="2" charset="-122"/>
                  </a:rPr>
                  <a:t>数域</a:t>
                </a:r>
                <a14:m>
                  <m:oMath xmlns:m="http://schemas.openxmlformats.org/officeDocument/2006/math">
                    <m:r>
                      <a:rPr lang="en-US" altLang="zh-CN" sz="2400" i="1" dirty="0">
                        <a:latin typeface="Cambria Math" panose="02040503050406030204" pitchFamily="18" charset="0"/>
                        <a:ea typeface="华文中宋" panose="02010600040101010101" pitchFamily="2" charset="-122"/>
                      </a:rPr>
                      <m:t>𝑅</m:t>
                    </m:r>
                    <m:r>
                      <a:rPr lang="en-US" altLang="zh-CN" sz="2400" dirty="0">
                        <a:latin typeface="Cambria Math" panose="02040503050406030204" pitchFamily="18" charset="0"/>
                        <a:ea typeface="华文中宋" panose="02010600040101010101" pitchFamily="2" charset="-122"/>
                      </a:rPr>
                      <m:t>(</m:t>
                    </m:r>
                  </m:oMath>
                </a14:m>
                <a:r>
                  <a:rPr lang="zh-CN" altLang="en-US" sz="2400" dirty="0">
                    <a:latin typeface="华文中宋" panose="02010600040101010101" pitchFamily="2" charset="-122"/>
                    <a:ea typeface="华文中宋" panose="02010600040101010101" pitchFamily="2" charset="-122"/>
                  </a:rPr>
                  <a:t>或</a:t>
                </a:r>
                <a14:m>
                  <m:oMath xmlns:m="http://schemas.openxmlformats.org/officeDocument/2006/math">
                    <m:r>
                      <a:rPr lang="en-US" altLang="zh-CN" sz="2400" i="1" dirty="0">
                        <a:latin typeface="Cambria Math" panose="02040503050406030204" pitchFamily="18" charset="0"/>
                        <a:ea typeface="华文中宋" panose="02010600040101010101" pitchFamily="2" charset="-122"/>
                      </a:rPr>
                      <m:t>𝐶</m:t>
                    </m:r>
                    <m:r>
                      <a:rPr lang="en-US" altLang="zh-CN" sz="2400" dirty="0">
                        <a:latin typeface="Cambria Math" panose="02040503050406030204" pitchFamily="18" charset="0"/>
                        <a:ea typeface="华文中宋" panose="02010600040101010101" pitchFamily="2" charset="-122"/>
                      </a:rPr>
                      <m:t>)</m:t>
                    </m:r>
                  </m:oMath>
                </a14:m>
                <a:r>
                  <a:rPr lang="zh-CN" altLang="en-US" sz="2400" dirty="0">
                    <a:latin typeface="华文中宋" panose="02010600040101010101" pitchFamily="2" charset="-122"/>
                    <a:ea typeface="华文中宋" panose="02010600040101010101" pitchFamily="2" charset="-122"/>
                  </a:rPr>
                  <a:t>上的线性空间，称为</a:t>
                </a:r>
                <a14:m>
                  <m:oMath xmlns:m="http://schemas.openxmlformats.org/officeDocument/2006/math">
                    <m:r>
                      <a:rPr lang="en-US" altLang="zh-CN" sz="2400" i="1" dirty="0">
                        <a:solidFill>
                          <a:srgbClr val="FF0000"/>
                        </a:solidFill>
                        <a:latin typeface="Cambria Math" panose="02040503050406030204" pitchFamily="18" charset="0"/>
                        <a:ea typeface="华文中宋" panose="02010600040101010101" pitchFamily="2" charset="-122"/>
                      </a:rPr>
                      <m:t>𝐴</m:t>
                    </m:r>
                  </m:oMath>
                </a14:m>
                <a:r>
                  <a:rPr lang="zh-CN" altLang="en-US" sz="2400" dirty="0">
                    <a:solidFill>
                      <a:srgbClr val="FF0000"/>
                    </a:solidFill>
                    <a:latin typeface="华文中宋" panose="02010600040101010101" pitchFamily="2" charset="-122"/>
                    <a:ea typeface="华文中宋" panose="02010600040101010101" pitchFamily="2" charset="-122"/>
                  </a:rPr>
                  <a:t>的列空间</a:t>
                </a:r>
                <a:r>
                  <a:rPr lang="zh-CN" altLang="en-US" sz="2400" dirty="0">
                    <a:latin typeface="华文中宋" panose="02010600040101010101" pitchFamily="2" charset="-122"/>
                    <a:ea typeface="华文中宋" panose="02010600040101010101" pitchFamily="2" charset="-122"/>
                  </a:rPr>
                  <a:t>或</a:t>
                </a:r>
                <a14:m>
                  <m:oMath xmlns:m="http://schemas.openxmlformats.org/officeDocument/2006/math">
                    <m:r>
                      <a:rPr lang="en-US" altLang="zh-CN" sz="2400" i="1" dirty="0">
                        <a:solidFill>
                          <a:srgbClr val="FF0000"/>
                        </a:solidFill>
                        <a:latin typeface="Cambria Math" panose="02040503050406030204" pitchFamily="18" charset="0"/>
                        <a:ea typeface="华文中宋" panose="02010600040101010101" pitchFamily="2" charset="-122"/>
                      </a:rPr>
                      <m:t>𝐴</m:t>
                    </m:r>
                  </m:oMath>
                </a14:m>
                <a:r>
                  <a:rPr lang="zh-CN" altLang="en-US" sz="2400" dirty="0">
                    <a:solidFill>
                      <a:srgbClr val="FF0000"/>
                    </a:solidFill>
                    <a:latin typeface="华文中宋" panose="02010600040101010101" pitchFamily="2" charset="-122"/>
                    <a:ea typeface="华文中宋" panose="02010600040101010101" pitchFamily="2" charset="-122"/>
                  </a:rPr>
                  <a:t>的值域</a:t>
                </a:r>
                <a:r>
                  <a:rPr lang="zh-CN" altLang="en-US" sz="2400" dirty="0">
                    <a:latin typeface="华文中宋" panose="02010600040101010101" pitchFamily="2" charset="-122"/>
                    <a:ea typeface="华文中宋" panose="02010600040101010101" pitchFamily="2" charset="-122"/>
                  </a:rPr>
                  <a:t>，常用</a:t>
                </a:r>
                <a14:m>
                  <m:oMath xmlns:m="http://schemas.openxmlformats.org/officeDocument/2006/math">
                    <m:r>
                      <a:rPr lang="en-US" altLang="zh-CN" sz="2400" i="1" dirty="0">
                        <a:latin typeface="Cambria Math" panose="02040503050406030204" pitchFamily="18" charset="0"/>
                        <a:ea typeface="华文中宋" panose="02010600040101010101" pitchFamily="2" charset="-122"/>
                      </a:rPr>
                      <m:t>𝑅</m:t>
                    </m:r>
                    <m:r>
                      <a:rPr lang="en-US" altLang="zh-CN" sz="2400" i="1" dirty="0">
                        <a:latin typeface="Cambria Math" panose="02040503050406030204" pitchFamily="18" charset="0"/>
                        <a:ea typeface="华文中宋" panose="02010600040101010101" pitchFamily="2" charset="-122"/>
                      </a:rPr>
                      <m:t>(</m:t>
                    </m:r>
                    <m:r>
                      <a:rPr lang="en-US" altLang="zh-CN" sz="2400" i="1" dirty="0">
                        <a:latin typeface="Cambria Math" panose="02040503050406030204" pitchFamily="18" charset="0"/>
                        <a:ea typeface="华文中宋" panose="02010600040101010101" pitchFamily="2" charset="-122"/>
                      </a:rPr>
                      <m:t>𝐴</m:t>
                    </m:r>
                    <m:r>
                      <a:rPr lang="en-US" altLang="zh-CN" sz="2400" i="1" dirty="0">
                        <a:latin typeface="Cambria Math" panose="02040503050406030204" pitchFamily="18" charset="0"/>
                        <a:ea typeface="华文中宋" panose="02010600040101010101" pitchFamily="2" charset="-122"/>
                      </a:rPr>
                      <m:t>)</m:t>
                    </m:r>
                  </m:oMath>
                </a14:m>
                <a:r>
                  <a:rPr lang="zh-CN" altLang="en-US" sz="2400" dirty="0">
                    <a:latin typeface="华文中宋" panose="02010600040101010101" pitchFamily="2" charset="-122"/>
                    <a:ea typeface="华文中宋" panose="02010600040101010101" pitchFamily="2" charset="-122"/>
                  </a:rPr>
                  <a:t>表示。</a:t>
                </a:r>
              </a:p>
            </p:txBody>
          </p:sp>
        </mc:Choice>
        <mc:Fallback xmlns="">
          <p:sp>
            <p:nvSpPr>
              <p:cNvPr id="14" name="Text Box 19"/>
              <p:cNvSpPr txBox="1">
                <a:spLocks noRot="1" noChangeAspect="1" noMove="1" noResize="1" noEditPoints="1" noAdjustHandles="1" noChangeArrowheads="1" noChangeShapeType="1" noTextEdit="1"/>
              </p:cNvSpPr>
              <p:nvPr/>
            </p:nvSpPr>
            <p:spPr bwMode="auto">
              <a:xfrm>
                <a:off x="641054" y="3824563"/>
                <a:ext cx="10801200" cy="1965923"/>
              </a:xfrm>
              <a:prstGeom prst="rect">
                <a:avLst/>
              </a:prstGeom>
              <a:blipFill>
                <a:blip r:embed="rId3"/>
                <a:stretch>
                  <a:fillRect l="-847" b="-619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281FBE21-B40B-4B64-ABBE-395E3EC7A610}" type="slidenum">
              <a:rPr kumimoji="0" lang="en-US" altLang="zh-CN" smtClean="0">
                <a:solidFill>
                  <a:srgbClr val="000000"/>
                </a:solidFill>
              </a:rPr>
              <a:pPr/>
              <a:t>12</a:t>
            </a:fld>
            <a:endParaRPr kumimoji="0" lang="en-US" altLang="zh-CN">
              <a:solidFill>
                <a:srgbClr val="000000"/>
              </a:solidFill>
            </a:endParaRPr>
          </a:p>
        </p:txBody>
      </p:sp>
    </p:spTree>
    <p:extLst>
      <p:ext uri="{BB962C8B-B14F-4D97-AF65-F5344CB8AC3E}">
        <p14:creationId xmlns:p14="http://schemas.microsoft.com/office/powerpoint/2010/main" val="276630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2"/>
          <p:cNvGraphicFramePr>
            <a:graphicFrameLocks noChangeAspect="1"/>
          </p:cNvGraphicFramePr>
          <p:nvPr>
            <p:extLst>
              <p:ext uri="{D42A27DB-BD31-4B8C-83A1-F6EECF244321}">
                <p14:modId xmlns:p14="http://schemas.microsoft.com/office/powerpoint/2010/main" val="4036874930"/>
              </p:ext>
            </p:extLst>
          </p:nvPr>
        </p:nvGraphicFramePr>
        <p:xfrm>
          <a:off x="1719672" y="1215570"/>
          <a:ext cx="3946959" cy="1462307"/>
        </p:xfrm>
        <a:graphic>
          <a:graphicData uri="http://schemas.openxmlformats.org/presentationml/2006/ole">
            <mc:AlternateContent xmlns:mc="http://schemas.openxmlformats.org/markup-compatibility/2006">
              <mc:Choice xmlns:v="urn:schemas-microsoft-com:vml" Requires="v">
                <p:oleObj spid="_x0000_s62466" name="Equation" r:id="rId3" imgW="1612900" imgH="596900" progId="Equation.3">
                  <p:embed/>
                </p:oleObj>
              </mc:Choice>
              <mc:Fallback>
                <p:oleObj name="Equation" r:id="rId3" imgW="1612900" imgH="596900" progId="Equation.3">
                  <p:embed/>
                  <p:pic>
                    <p:nvPicPr>
                      <p:cNvPr id="921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9672" y="1215570"/>
                        <a:ext cx="3946959" cy="1462307"/>
                      </a:xfrm>
                      <a:prstGeom prst="rect">
                        <a:avLst/>
                      </a:prstGeom>
                      <a:noFill/>
                      <a:ln>
                        <a:noFill/>
                      </a:ln>
                      <a:effectLst/>
                    </p:spPr>
                  </p:pic>
                </p:oleObj>
              </mc:Fallback>
            </mc:AlternateContent>
          </a:graphicData>
        </a:graphic>
      </p:graphicFrame>
      <p:graphicFrame>
        <p:nvGraphicFramePr>
          <p:cNvPr id="9219" name="Object 3"/>
          <p:cNvGraphicFramePr>
            <a:graphicFrameLocks noChangeAspect="1"/>
          </p:cNvGraphicFramePr>
          <p:nvPr>
            <p:extLst>
              <p:ext uri="{D42A27DB-BD31-4B8C-83A1-F6EECF244321}">
                <p14:modId xmlns:p14="http://schemas.microsoft.com/office/powerpoint/2010/main" val="3384656545"/>
              </p:ext>
            </p:extLst>
          </p:nvPr>
        </p:nvGraphicFramePr>
        <p:xfrm>
          <a:off x="5807968" y="1328397"/>
          <a:ext cx="3734544" cy="1349480"/>
        </p:xfrm>
        <a:graphic>
          <a:graphicData uri="http://schemas.openxmlformats.org/presentationml/2006/ole">
            <mc:AlternateContent xmlns:mc="http://schemas.openxmlformats.org/markup-compatibility/2006">
              <mc:Choice xmlns:v="urn:schemas-microsoft-com:vml" Requires="v">
                <p:oleObj spid="_x0000_s62467" name="Equation" r:id="rId5" imgW="1651000" imgH="596900" progId="Equation.3">
                  <p:embed/>
                </p:oleObj>
              </mc:Choice>
              <mc:Fallback>
                <p:oleObj name="Equation" r:id="rId5" imgW="1651000" imgH="596900" progId="Equation.3">
                  <p:embed/>
                  <p:pic>
                    <p:nvPicPr>
                      <p:cNvPr id="921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07968" y="1328397"/>
                        <a:ext cx="3734544" cy="1349480"/>
                      </a:xfrm>
                      <a:prstGeom prst="rect">
                        <a:avLst/>
                      </a:prstGeom>
                      <a:noFill/>
                      <a:ln>
                        <a:noFill/>
                      </a:ln>
                      <a:effectLst/>
                    </p:spPr>
                  </p:pic>
                </p:oleObj>
              </mc:Fallback>
            </mc:AlternateContent>
          </a:graphicData>
        </a:graphic>
      </p:graphicFrame>
      <p:sp>
        <p:nvSpPr>
          <p:cNvPr id="9220" name="Text Box 4"/>
          <p:cNvSpPr txBox="1">
            <a:spLocks noChangeArrowheads="1"/>
          </p:cNvSpPr>
          <p:nvPr/>
        </p:nvSpPr>
        <p:spPr bwMode="auto">
          <a:xfrm>
            <a:off x="1796133" y="2825636"/>
            <a:ext cx="168696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50000"/>
              </a:spcBef>
              <a:buNone/>
              <a:defRPr/>
            </a:pPr>
            <a:r>
              <a:rPr lang="zh-CN" altLang="en-US" sz="2400" b="1" dirty="0">
                <a:solidFill>
                  <a:srgbClr val="000000"/>
                </a:solidFill>
                <a:latin typeface="Times New Roman" panose="02020603050405020304" pitchFamily="18" charset="0"/>
              </a:rPr>
              <a:t>解之得到</a:t>
            </a:r>
          </a:p>
        </p:txBody>
      </p:sp>
      <p:graphicFrame>
        <p:nvGraphicFramePr>
          <p:cNvPr id="9221" name="Object 5"/>
          <p:cNvGraphicFramePr>
            <a:graphicFrameLocks noChangeAspect="1"/>
          </p:cNvGraphicFramePr>
          <p:nvPr>
            <p:extLst>
              <p:ext uri="{D42A27DB-BD31-4B8C-83A1-F6EECF244321}">
                <p14:modId xmlns:p14="http://schemas.microsoft.com/office/powerpoint/2010/main" val="3250551989"/>
              </p:ext>
            </p:extLst>
          </p:nvPr>
        </p:nvGraphicFramePr>
        <p:xfrm>
          <a:off x="3612083" y="2805637"/>
          <a:ext cx="3757614" cy="541118"/>
        </p:xfrm>
        <a:graphic>
          <a:graphicData uri="http://schemas.openxmlformats.org/presentationml/2006/ole">
            <mc:AlternateContent xmlns:mc="http://schemas.openxmlformats.org/markup-compatibility/2006">
              <mc:Choice xmlns:v="urn:schemas-microsoft-com:vml" Requires="v">
                <p:oleObj spid="_x0000_s62468" name="Equation" r:id="rId7" imgW="1320227" imgH="190417" progId="Equation.3">
                  <p:embed/>
                </p:oleObj>
              </mc:Choice>
              <mc:Fallback>
                <p:oleObj name="Equation" r:id="rId7" imgW="1320227" imgH="190417" progId="Equation.3">
                  <p:embed/>
                  <p:pic>
                    <p:nvPicPr>
                      <p:cNvPr id="9221"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12083" y="2805637"/>
                        <a:ext cx="3757614" cy="541118"/>
                      </a:xfrm>
                      <a:prstGeom prst="rect">
                        <a:avLst/>
                      </a:prstGeom>
                      <a:noFill/>
                      <a:ln>
                        <a:noFill/>
                      </a:ln>
                      <a:effectLst/>
                    </p:spPr>
                  </p:pic>
                </p:oleObj>
              </mc:Fallback>
            </mc:AlternateContent>
          </a:graphicData>
        </a:graphic>
      </p:graphicFrame>
      <p:graphicFrame>
        <p:nvGraphicFramePr>
          <p:cNvPr id="9222" name="Object 7"/>
          <p:cNvGraphicFramePr>
            <a:graphicFrameLocks noChangeAspect="1"/>
          </p:cNvGraphicFramePr>
          <p:nvPr>
            <p:extLst>
              <p:ext uri="{D42A27DB-BD31-4B8C-83A1-F6EECF244321}">
                <p14:modId xmlns:p14="http://schemas.microsoft.com/office/powerpoint/2010/main" val="1117353036"/>
              </p:ext>
            </p:extLst>
          </p:nvPr>
        </p:nvGraphicFramePr>
        <p:xfrm>
          <a:off x="1884040" y="3487123"/>
          <a:ext cx="5791200" cy="523269"/>
        </p:xfrm>
        <a:graphic>
          <a:graphicData uri="http://schemas.openxmlformats.org/presentationml/2006/ole">
            <mc:AlternateContent xmlns:mc="http://schemas.openxmlformats.org/markup-compatibility/2006">
              <mc:Choice xmlns:v="urn:schemas-microsoft-com:vml" Requires="v">
                <p:oleObj spid="_x0000_s62469" name="Equation" r:id="rId9" imgW="2387600" imgH="215900" progId="Equation.3">
                  <p:embed/>
                </p:oleObj>
              </mc:Choice>
              <mc:Fallback>
                <p:oleObj name="Equation" r:id="rId9" imgW="2387600" imgH="215900" progId="Equation.3">
                  <p:embed/>
                  <p:pic>
                    <p:nvPicPr>
                      <p:cNvPr id="9222"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84040" y="3487123"/>
                        <a:ext cx="5791200" cy="523269"/>
                      </a:xfrm>
                      <a:prstGeom prst="rect">
                        <a:avLst/>
                      </a:prstGeom>
                      <a:noFill/>
                      <a:ln>
                        <a:noFill/>
                      </a:ln>
                      <a:effec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120</a:t>
            </a:fld>
            <a:endParaRPr kumimoji="0" lang="en-US" altLang="zh-CN">
              <a:solidFill>
                <a:srgbClr val="000000"/>
              </a:solidFill>
            </a:endParaRPr>
          </a:p>
        </p:txBody>
      </p:sp>
      <p:graphicFrame>
        <p:nvGraphicFramePr>
          <p:cNvPr id="11" name="Object 3"/>
          <p:cNvGraphicFramePr>
            <a:graphicFrameLocks noChangeAspect="1"/>
          </p:cNvGraphicFramePr>
          <p:nvPr>
            <p:extLst>
              <p:ext uri="{D42A27DB-BD31-4B8C-83A1-F6EECF244321}">
                <p14:modId xmlns:p14="http://schemas.microsoft.com/office/powerpoint/2010/main" val="1268765272"/>
              </p:ext>
            </p:extLst>
          </p:nvPr>
        </p:nvGraphicFramePr>
        <p:xfrm>
          <a:off x="2567608" y="4196993"/>
          <a:ext cx="3981255" cy="505197"/>
        </p:xfrm>
        <a:graphic>
          <a:graphicData uri="http://schemas.openxmlformats.org/presentationml/2006/ole">
            <mc:AlternateContent xmlns:mc="http://schemas.openxmlformats.org/markup-compatibility/2006">
              <mc:Choice xmlns:v="urn:schemas-microsoft-com:vml" Requires="v">
                <p:oleObj spid="_x0000_s62470" name="Equation" r:id="rId11" imgW="1574800" imgH="203200" progId="Equation.3">
                  <p:embed/>
                </p:oleObj>
              </mc:Choice>
              <mc:Fallback>
                <p:oleObj name="Equation" r:id="rId11" imgW="1574800" imgH="203200" progId="Equation.3">
                  <p:embed/>
                  <p:pic>
                    <p:nvPicPr>
                      <p:cNvPr id="11" name="Object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67608" y="4196993"/>
                        <a:ext cx="3981255" cy="505197"/>
                      </a:xfrm>
                      <a:prstGeom prst="rect">
                        <a:avLst/>
                      </a:prstGeom>
                      <a:noFill/>
                      <a:ln>
                        <a:noFill/>
                      </a:ln>
                      <a:effectLst/>
                    </p:spPr>
                  </p:pic>
                </p:oleObj>
              </mc:Fallback>
            </mc:AlternateContent>
          </a:graphicData>
        </a:graphic>
      </p:graphicFrame>
      <p:graphicFrame>
        <p:nvGraphicFramePr>
          <p:cNvPr id="12" name="Object 4"/>
          <p:cNvGraphicFramePr>
            <a:graphicFrameLocks noChangeAspect="1"/>
          </p:cNvGraphicFramePr>
          <p:nvPr/>
        </p:nvGraphicFramePr>
        <p:xfrm>
          <a:off x="3287688" y="4819638"/>
          <a:ext cx="4752528" cy="1282813"/>
        </p:xfrm>
        <a:graphic>
          <a:graphicData uri="http://schemas.openxmlformats.org/presentationml/2006/ole">
            <mc:AlternateContent xmlns:mc="http://schemas.openxmlformats.org/markup-compatibility/2006">
              <mc:Choice xmlns:v="urn:schemas-microsoft-com:vml" Requires="v">
                <p:oleObj spid="_x0000_s62471" name="Equation" r:id="rId13" imgW="2209800" imgH="596900" progId="Equation.3">
                  <p:embed/>
                </p:oleObj>
              </mc:Choice>
              <mc:Fallback>
                <p:oleObj name="Equation" r:id="rId13" imgW="2209800" imgH="596900" progId="Equation.3">
                  <p:embed/>
                  <p:pic>
                    <p:nvPicPr>
                      <p:cNvPr id="12" name="Object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87688" y="4819638"/>
                        <a:ext cx="4752528" cy="1282813"/>
                      </a:xfrm>
                      <a:prstGeom prst="rect">
                        <a:avLst/>
                      </a:prstGeom>
                      <a:noFill/>
                      <a:ln>
                        <a:noFill/>
                      </a:ln>
                      <a:effectLst/>
                    </p:spPr>
                  </p:pic>
                </p:oleObj>
              </mc:Fallback>
            </mc:AlternateContent>
          </a:graphicData>
        </a:graphic>
      </p:graphicFrame>
      <p:sp>
        <p:nvSpPr>
          <p:cNvPr id="10" name="Rectangle 6"/>
          <p:cNvSpPr>
            <a:spLocks noChangeArrowheads="1"/>
          </p:cNvSpPr>
          <p:nvPr/>
        </p:nvSpPr>
        <p:spPr bwMode="auto">
          <a:xfrm>
            <a:off x="1560215" y="625321"/>
            <a:ext cx="4103737" cy="461665"/>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400" b="1" dirty="0">
                <a:solidFill>
                  <a:srgbClr val="3333CC"/>
                </a:solidFill>
                <a:effectLst>
                  <a:outerShdw blurRad="38100" dist="38100" dir="2700000" algn="tl">
                    <a:srgbClr val="000000"/>
                  </a:outerShdw>
                </a:effectLst>
                <a:latin typeface="Calibri" panose="020F0502020204030204" pitchFamily="34" charset="0"/>
                <a:ea typeface="宋体"/>
              </a:rPr>
              <a:t>1.6.1   </a:t>
            </a:r>
            <a:r>
              <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rPr>
              <a:t>线性变换的矩阵表示</a:t>
            </a:r>
          </a:p>
        </p:txBody>
      </p:sp>
    </p:spTree>
    <p:extLst>
      <p:ext uri="{BB962C8B-B14F-4D97-AF65-F5344CB8AC3E}">
        <p14:creationId xmlns:p14="http://schemas.microsoft.com/office/powerpoint/2010/main" val="280085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wipe(down)">
                                      <p:cBhvr>
                                        <p:cTn id="7" dur="500"/>
                                        <p:tgtEl>
                                          <p:spTgt spid="92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219"/>
                                        </p:tgtEl>
                                        <p:attrNameLst>
                                          <p:attrName>style.visibility</p:attrName>
                                        </p:attrNameLst>
                                      </p:cBhvr>
                                      <p:to>
                                        <p:strVal val="visible"/>
                                      </p:to>
                                    </p:set>
                                    <p:animEffect transition="in" filter="wipe(down)">
                                      <p:cBhvr>
                                        <p:cTn id="12" dur="500"/>
                                        <p:tgtEl>
                                          <p:spTgt spid="92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221"/>
                                        </p:tgtEl>
                                        <p:attrNameLst>
                                          <p:attrName>style.visibility</p:attrName>
                                        </p:attrNameLst>
                                      </p:cBhvr>
                                      <p:to>
                                        <p:strVal val="visible"/>
                                      </p:to>
                                    </p:set>
                                    <p:animEffect transition="in" filter="wipe(down)">
                                      <p:cBhvr>
                                        <p:cTn id="17" dur="500"/>
                                        <p:tgtEl>
                                          <p:spTgt spid="9221"/>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9220"/>
                                        </p:tgtEl>
                                        <p:attrNameLst>
                                          <p:attrName>style.visibility</p:attrName>
                                        </p:attrNameLst>
                                      </p:cBhvr>
                                      <p:to>
                                        <p:strVal val="visible"/>
                                      </p:to>
                                    </p:set>
                                    <p:animEffect transition="in" filter="wipe(down)">
                                      <p:cBhvr>
                                        <p:cTn id="20" dur="500"/>
                                        <p:tgtEl>
                                          <p:spTgt spid="922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9222"/>
                                        </p:tgtEl>
                                        <p:attrNameLst>
                                          <p:attrName>style.visibility</p:attrName>
                                        </p:attrNameLst>
                                      </p:cBhvr>
                                      <p:to>
                                        <p:strVal val="visible"/>
                                      </p:to>
                                    </p:set>
                                    <p:animEffect transition="in" filter="wipe(down)">
                                      <p:cBhvr>
                                        <p:cTn id="25" dur="500"/>
                                        <p:tgtEl>
                                          <p:spTgt spid="922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down)">
                                      <p:cBhvr>
                                        <p:cTn id="30" dur="500"/>
                                        <p:tgtEl>
                                          <p:spTgt spid="11"/>
                                        </p:tgtEl>
                                      </p:cBhvr>
                                    </p:animEffect>
                                  </p:childTnLst>
                                </p:cTn>
                              </p:par>
                              <p:par>
                                <p:cTn id="31" presetID="22" presetClass="entr" presetSubtype="4"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down)">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25" name="Object 9"/>
          <p:cNvGraphicFramePr>
            <a:graphicFrameLocks noChangeAspect="1"/>
          </p:cNvGraphicFramePr>
          <p:nvPr>
            <p:extLst>
              <p:ext uri="{D42A27DB-BD31-4B8C-83A1-F6EECF244321}">
                <p14:modId xmlns:p14="http://schemas.microsoft.com/office/powerpoint/2010/main" val="2875229799"/>
              </p:ext>
            </p:extLst>
          </p:nvPr>
        </p:nvGraphicFramePr>
        <p:xfrm>
          <a:off x="1311784" y="1368388"/>
          <a:ext cx="4824536" cy="554070"/>
        </p:xfrm>
        <a:graphic>
          <a:graphicData uri="http://schemas.openxmlformats.org/presentationml/2006/ole">
            <mc:AlternateContent xmlns:mc="http://schemas.openxmlformats.org/markup-compatibility/2006">
              <mc:Choice xmlns:v="urn:schemas-microsoft-com:vml" Requires="v">
                <p:oleObj spid="_x0000_s63490" name="Equation" r:id="rId3" imgW="1714500" imgH="203200" progId="Equation.3">
                  <p:embed/>
                </p:oleObj>
              </mc:Choice>
              <mc:Fallback>
                <p:oleObj name="Equation" r:id="rId3" imgW="1714500" imgH="203200" progId="Equation.3">
                  <p:embed/>
                  <p:pic>
                    <p:nvPicPr>
                      <p:cNvPr id="9225"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1784" y="1368388"/>
                        <a:ext cx="4824536" cy="554070"/>
                      </a:xfrm>
                      <a:prstGeom prst="rect">
                        <a:avLst/>
                      </a:prstGeom>
                      <a:noFill/>
                      <a:ln>
                        <a:noFill/>
                      </a:ln>
                      <a:effectLst/>
                    </p:spPr>
                  </p:pic>
                </p:oleObj>
              </mc:Fallback>
            </mc:AlternateContent>
          </a:graphicData>
        </a:graphic>
      </p:graphicFrame>
      <p:graphicFrame>
        <p:nvGraphicFramePr>
          <p:cNvPr id="9226" name="Object 10"/>
          <p:cNvGraphicFramePr>
            <a:graphicFrameLocks noChangeAspect="1"/>
          </p:cNvGraphicFramePr>
          <p:nvPr/>
        </p:nvGraphicFramePr>
        <p:xfrm>
          <a:off x="2895601" y="1994656"/>
          <a:ext cx="5760640" cy="1462697"/>
        </p:xfrm>
        <a:graphic>
          <a:graphicData uri="http://schemas.openxmlformats.org/presentationml/2006/ole">
            <mc:AlternateContent xmlns:mc="http://schemas.openxmlformats.org/markup-compatibility/2006">
              <mc:Choice xmlns:v="urn:schemas-microsoft-com:vml" Requires="v">
                <p:oleObj spid="_x0000_s63491" name="Equation" r:id="rId5" imgW="2349500" imgH="596900" progId="Equation.3">
                  <p:embed/>
                </p:oleObj>
              </mc:Choice>
              <mc:Fallback>
                <p:oleObj name="Equation" r:id="rId5" imgW="2349500" imgH="596900" progId="Equation.3">
                  <p:embed/>
                  <p:pic>
                    <p:nvPicPr>
                      <p:cNvPr id="9226"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5601" y="1994656"/>
                        <a:ext cx="5760640" cy="1462697"/>
                      </a:xfrm>
                      <a:prstGeom prst="rect">
                        <a:avLst/>
                      </a:prstGeom>
                      <a:noFill/>
                      <a:ln>
                        <a:noFill/>
                      </a:ln>
                      <a:effectLst/>
                    </p:spPr>
                  </p:pic>
                </p:oleObj>
              </mc:Fallback>
            </mc:AlternateContent>
          </a:graphicData>
        </a:graphic>
      </p:graphicFrame>
      <p:graphicFrame>
        <p:nvGraphicFramePr>
          <p:cNvPr id="9227" name="Object 11"/>
          <p:cNvGraphicFramePr>
            <a:graphicFrameLocks noChangeAspect="1"/>
          </p:cNvGraphicFramePr>
          <p:nvPr>
            <p:extLst>
              <p:ext uri="{D42A27DB-BD31-4B8C-83A1-F6EECF244321}">
                <p14:modId xmlns:p14="http://schemas.microsoft.com/office/powerpoint/2010/main" val="911947815"/>
              </p:ext>
            </p:extLst>
          </p:nvPr>
        </p:nvGraphicFramePr>
        <p:xfrm>
          <a:off x="1836428" y="3700947"/>
          <a:ext cx="4320480" cy="492571"/>
        </p:xfrm>
        <a:graphic>
          <a:graphicData uri="http://schemas.openxmlformats.org/presentationml/2006/ole">
            <mc:AlternateContent xmlns:mc="http://schemas.openxmlformats.org/markup-compatibility/2006">
              <mc:Choice xmlns:v="urn:schemas-microsoft-com:vml" Requires="v">
                <p:oleObj spid="_x0000_s63492" name="Equation" r:id="rId7" imgW="1726451" imgH="203112" progId="Equation.DSMT4">
                  <p:embed/>
                </p:oleObj>
              </mc:Choice>
              <mc:Fallback>
                <p:oleObj name="Equation" r:id="rId7" imgW="1726451" imgH="203112" progId="Equation.DSMT4">
                  <p:embed/>
                  <p:pic>
                    <p:nvPicPr>
                      <p:cNvPr id="9227"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36428" y="3700947"/>
                        <a:ext cx="4320480" cy="492571"/>
                      </a:xfrm>
                      <a:prstGeom prst="rect">
                        <a:avLst/>
                      </a:prstGeom>
                      <a:noFill/>
                      <a:ln>
                        <a:noFill/>
                      </a:ln>
                      <a:effectLst/>
                    </p:spPr>
                  </p:pic>
                </p:oleObj>
              </mc:Fallback>
            </mc:AlternateContent>
          </a:graphicData>
        </a:graphic>
      </p:graphicFrame>
      <p:graphicFrame>
        <p:nvGraphicFramePr>
          <p:cNvPr id="9228" name="Object 12"/>
          <p:cNvGraphicFramePr>
            <a:graphicFrameLocks noChangeAspect="1"/>
          </p:cNvGraphicFramePr>
          <p:nvPr/>
        </p:nvGraphicFramePr>
        <p:xfrm>
          <a:off x="2763838" y="4437113"/>
          <a:ext cx="5892404" cy="1448975"/>
        </p:xfrm>
        <a:graphic>
          <a:graphicData uri="http://schemas.openxmlformats.org/presentationml/2006/ole">
            <mc:AlternateContent xmlns:mc="http://schemas.openxmlformats.org/markup-compatibility/2006">
              <mc:Choice xmlns:v="urn:schemas-microsoft-com:vml" Requires="v">
                <p:oleObj spid="_x0000_s63493" name="Equation" r:id="rId9" imgW="2425700" imgH="596900" progId="Equation.3">
                  <p:embed/>
                </p:oleObj>
              </mc:Choice>
              <mc:Fallback>
                <p:oleObj name="Equation" r:id="rId9" imgW="2425700" imgH="596900" progId="Equation.3">
                  <p:embed/>
                  <p:pic>
                    <p:nvPicPr>
                      <p:cNvPr id="9228"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63838" y="4437113"/>
                        <a:ext cx="5892404" cy="1448975"/>
                      </a:xfrm>
                      <a:prstGeom prst="rect">
                        <a:avLst/>
                      </a:prstGeom>
                      <a:noFill/>
                      <a:ln>
                        <a:noFill/>
                      </a:ln>
                      <a:effec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121</a:t>
            </a:fld>
            <a:endParaRPr kumimoji="0" lang="en-US" altLang="zh-CN">
              <a:solidFill>
                <a:srgbClr val="000000"/>
              </a:solidFill>
            </a:endParaRPr>
          </a:p>
        </p:txBody>
      </p:sp>
      <p:sp>
        <p:nvSpPr>
          <p:cNvPr id="7" name="Rectangle 6"/>
          <p:cNvSpPr>
            <a:spLocks noChangeArrowheads="1"/>
          </p:cNvSpPr>
          <p:nvPr/>
        </p:nvSpPr>
        <p:spPr bwMode="auto">
          <a:xfrm>
            <a:off x="1672184" y="682096"/>
            <a:ext cx="4103737" cy="461665"/>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400" b="1" dirty="0">
                <a:solidFill>
                  <a:srgbClr val="3333CC"/>
                </a:solidFill>
                <a:effectLst>
                  <a:outerShdw blurRad="38100" dist="38100" dir="2700000" algn="tl">
                    <a:srgbClr val="000000"/>
                  </a:outerShdw>
                </a:effectLst>
                <a:latin typeface="Calibri" panose="020F0502020204030204" pitchFamily="34" charset="0"/>
                <a:ea typeface="宋体"/>
              </a:rPr>
              <a:t>1.6.1   </a:t>
            </a:r>
            <a:r>
              <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rPr>
              <a:t>线性变换的矩阵表示</a:t>
            </a:r>
          </a:p>
        </p:txBody>
      </p:sp>
    </p:spTree>
    <p:extLst>
      <p:ext uri="{BB962C8B-B14F-4D97-AF65-F5344CB8AC3E}">
        <p14:creationId xmlns:p14="http://schemas.microsoft.com/office/powerpoint/2010/main" val="35387545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9225"/>
                                        </p:tgtEl>
                                        <p:attrNameLst>
                                          <p:attrName>style.visibility</p:attrName>
                                        </p:attrNameLst>
                                      </p:cBhvr>
                                      <p:to>
                                        <p:strVal val="visible"/>
                                      </p:to>
                                    </p:set>
                                    <p:animEffect transition="in" filter="wipe(down)">
                                      <p:cBhvr>
                                        <p:cTn id="7" dur="500"/>
                                        <p:tgtEl>
                                          <p:spTgt spid="9225"/>
                                        </p:tgtEl>
                                      </p:cBhvr>
                                    </p:animEffect>
                                  </p:childTnLst>
                                </p:cTn>
                              </p:par>
                              <p:par>
                                <p:cTn id="8" presetID="22" presetClass="entr" presetSubtype="4" fill="hold" nodeType="withEffect">
                                  <p:stCondLst>
                                    <p:cond delay="0"/>
                                  </p:stCondLst>
                                  <p:childTnLst>
                                    <p:set>
                                      <p:cBhvr>
                                        <p:cTn id="9" dur="1" fill="hold">
                                          <p:stCondLst>
                                            <p:cond delay="0"/>
                                          </p:stCondLst>
                                        </p:cTn>
                                        <p:tgtEl>
                                          <p:spTgt spid="9226"/>
                                        </p:tgtEl>
                                        <p:attrNameLst>
                                          <p:attrName>style.visibility</p:attrName>
                                        </p:attrNameLst>
                                      </p:cBhvr>
                                      <p:to>
                                        <p:strVal val="visible"/>
                                      </p:to>
                                    </p:set>
                                    <p:animEffect transition="in" filter="wipe(down)">
                                      <p:cBhvr>
                                        <p:cTn id="10" dur="500"/>
                                        <p:tgtEl>
                                          <p:spTgt spid="922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nodeType="clickEffect">
                                  <p:stCondLst>
                                    <p:cond delay="0"/>
                                  </p:stCondLst>
                                  <p:childTnLst>
                                    <p:set>
                                      <p:cBhvr>
                                        <p:cTn id="14" dur="1" fill="hold">
                                          <p:stCondLst>
                                            <p:cond delay="0"/>
                                          </p:stCondLst>
                                        </p:cTn>
                                        <p:tgtEl>
                                          <p:spTgt spid="9227"/>
                                        </p:tgtEl>
                                        <p:attrNameLst>
                                          <p:attrName>style.visibility</p:attrName>
                                        </p:attrNameLst>
                                      </p:cBhvr>
                                      <p:to>
                                        <p:strVal val="visible"/>
                                      </p:to>
                                    </p:set>
                                    <p:animEffect transition="in" filter="wipe(down)">
                                      <p:cBhvr>
                                        <p:cTn id="15" dur="500"/>
                                        <p:tgtEl>
                                          <p:spTgt spid="9227"/>
                                        </p:tgtEl>
                                      </p:cBhvr>
                                    </p:animEffect>
                                  </p:childTnLst>
                                </p:cTn>
                              </p:par>
                              <p:par>
                                <p:cTn id="16" presetID="22" presetClass="entr" presetSubtype="4" fill="hold" nodeType="withEffect">
                                  <p:stCondLst>
                                    <p:cond delay="0"/>
                                  </p:stCondLst>
                                  <p:childTnLst>
                                    <p:set>
                                      <p:cBhvr>
                                        <p:cTn id="17" dur="1" fill="hold">
                                          <p:stCondLst>
                                            <p:cond delay="0"/>
                                          </p:stCondLst>
                                        </p:cTn>
                                        <p:tgtEl>
                                          <p:spTgt spid="9228"/>
                                        </p:tgtEl>
                                        <p:attrNameLst>
                                          <p:attrName>style.visibility</p:attrName>
                                        </p:attrNameLst>
                                      </p:cBhvr>
                                      <p:to>
                                        <p:strVal val="visible"/>
                                      </p:to>
                                    </p:set>
                                    <p:animEffect transition="in" filter="wipe(down)">
                                      <p:cBhvr>
                                        <p:cTn id="18" dur="500"/>
                                        <p:tgtEl>
                                          <p:spTgt spid="9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281FBE21-B40B-4B64-ABBE-395E3EC7A610}" type="slidenum">
              <a:rPr kumimoji="0" lang="en-US" altLang="zh-CN">
                <a:solidFill>
                  <a:srgbClr val="000000"/>
                </a:solidFill>
              </a:rPr>
              <a:pPr>
                <a:defRPr/>
              </a:pPr>
              <a:t>122</a:t>
            </a:fld>
            <a:endParaRPr kumimoji="0" lang="en-US" altLang="zh-CN">
              <a:solidFill>
                <a:srgbClr val="000000"/>
              </a:solidFill>
            </a:endParaRPr>
          </a:p>
        </p:txBody>
      </p:sp>
      <mc:AlternateContent xmlns:mc="http://schemas.openxmlformats.org/markup-compatibility/2006" xmlns:a14="http://schemas.microsoft.com/office/drawing/2010/main">
        <mc:Choice Requires="a14">
          <p:sp>
            <p:nvSpPr>
              <p:cNvPr id="3" name="文本框 2"/>
              <p:cNvSpPr txBox="1"/>
              <p:nvPr/>
            </p:nvSpPr>
            <p:spPr>
              <a:xfrm>
                <a:off x="695400" y="1412776"/>
                <a:ext cx="10887000" cy="2308324"/>
              </a:xfrm>
              <a:prstGeom prst="rect">
                <a:avLst/>
              </a:prstGeom>
              <a:noFill/>
            </p:spPr>
            <p:txBody>
              <a:bodyPr wrap="square" rtlCol="0">
                <a:spAutoFit/>
              </a:bodyPr>
              <a:lstStyle/>
              <a:p>
                <a:pPr defTabSz="457200">
                  <a:lnSpc>
                    <a:spcPct val="150000"/>
                  </a:lnSpc>
                  <a:defRPr/>
                </a:pPr>
                <a:r>
                  <a:rPr kumimoji="0" lang="zh-CN" altLang="en-US" sz="2400" dirty="0">
                    <a:solidFill>
                      <a:srgbClr val="1C08D6"/>
                    </a:solidFill>
                    <a:latin typeface="华文中宋" panose="02010600040101010101" pitchFamily="2" charset="-122"/>
                    <a:ea typeface="华文中宋" panose="02010600040101010101" pitchFamily="2" charset="-122"/>
                  </a:rPr>
                  <a:t>定理 </a:t>
                </a:r>
                <a:r>
                  <a:rPr kumimoji="0" lang="en-US" altLang="zh-CN" sz="2400" dirty="0">
                    <a:solidFill>
                      <a:srgbClr val="1C08D6"/>
                    </a:solidFill>
                    <a:latin typeface="华文中宋" panose="02010600040101010101" pitchFamily="2" charset="-122"/>
                    <a:ea typeface="华文中宋" panose="02010600040101010101" pitchFamily="2" charset="-122"/>
                  </a:rPr>
                  <a:t>6.1 </a:t>
                </a:r>
                <a:r>
                  <a:rPr kumimoji="0" lang="zh-CN" altLang="en-US" sz="2400" dirty="0">
                    <a:solidFill>
                      <a:srgbClr val="000000"/>
                    </a:solidFill>
                    <a:latin typeface="华文中宋" panose="02010600040101010101" pitchFamily="2" charset="-122"/>
                    <a:ea typeface="华文中宋" panose="02010600040101010101" pitchFamily="2" charset="-122"/>
                  </a:rPr>
                  <a:t>设</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r>
                      <a:rPr kumimoji="0" lang="zh-CN" altLang="en-US" sz="2400" i="1">
                        <a:solidFill>
                          <a:srgbClr val="000000"/>
                        </a:solidFill>
                        <a:latin typeface="Cambria Math" panose="02040503050406030204" pitchFamily="18" charset="0"/>
                        <a:ea typeface="华文中宋" panose="02010600040101010101" pitchFamily="2" charset="-122"/>
                      </a:rPr>
                      <m:t>是</m:t>
                    </m:r>
                    <m:r>
                      <a:rPr kumimoji="0" lang="en-US" altLang="zh-CN" sz="2400" i="1" dirty="0">
                        <a:solidFill>
                          <a:srgbClr val="000000"/>
                        </a:solidFill>
                        <a:latin typeface="Cambria Math" panose="02040503050406030204" pitchFamily="18" charset="0"/>
                        <a:ea typeface="华文中宋" panose="02010600040101010101" pitchFamily="2" charset="-122"/>
                      </a:rPr>
                      <m:t>𝑉</m:t>
                    </m:r>
                  </m:oMath>
                </a14:m>
                <a:r>
                  <a:rPr kumimoji="0" lang="zh-CN" altLang="en-US" sz="2400" dirty="0">
                    <a:solidFill>
                      <a:srgbClr val="000000"/>
                    </a:solidFill>
                    <a:latin typeface="华文中宋" panose="02010600040101010101" pitchFamily="2" charset="-122"/>
                    <a:ea typeface="华文中宋" panose="02010600040101010101" pitchFamily="2" charset="-122"/>
                  </a:rPr>
                  <a:t>到</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𝑉</m:t>
                    </m:r>
                  </m:oMath>
                </a14:m>
                <a:r>
                  <a:rPr kumimoji="0" lang="zh-CN" altLang="en-US" sz="2400" dirty="0">
                    <a:solidFill>
                      <a:srgbClr val="000000"/>
                    </a:solidFill>
                    <a:latin typeface="华文中宋" panose="02010600040101010101" pitchFamily="2" charset="-122"/>
                    <a:ea typeface="华文中宋" panose="02010600040101010101" pitchFamily="2" charset="-122"/>
                  </a:rPr>
                  <a:t>的线性变换，</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𝑛</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与</a:t>
                </a:r>
                <a14:m>
                  <m:oMath xmlns:m="http://schemas.openxmlformats.org/officeDocument/2006/math">
                    <m:sSubSup>
                      <m:sSubSupPr>
                        <m:ctrlPr>
                          <a:rPr kumimoji="0" lang="en-US" altLang="zh-CN" sz="2400" i="1" dirty="0">
                            <a:solidFill>
                              <a:srgbClr val="000000"/>
                            </a:solidFill>
                            <a:latin typeface="Cambria Math" panose="02040503050406030204" pitchFamily="18" charset="0"/>
                            <a:ea typeface="华文中宋" panose="02010600040101010101" pitchFamily="2" charset="-122"/>
                          </a:rPr>
                        </m:ctrlPr>
                      </m:sSubSupPr>
                      <m:e>
                        <m:r>
                          <a:rPr kumimoji="0" lang="en-US" altLang="zh-CN" sz="2400" i="1" dirty="0">
                            <a:solidFill>
                              <a:srgbClr val="000000"/>
                            </a:solidFill>
                            <a:latin typeface="Cambria Math" panose="02040503050406030204" pitchFamily="18" charset="0"/>
                            <a:ea typeface="华文中宋" panose="02010600040101010101" pitchFamily="2" charset="-122"/>
                          </a:rPr>
                          <m:t>𝛼</m:t>
                        </m:r>
                      </m:e>
                      <m:sub>
                        <m:r>
                          <a:rPr kumimoji="0" lang="en-US" altLang="zh-CN" sz="2400" i="1" dirty="0">
                            <a:solidFill>
                              <a:srgbClr val="000000"/>
                            </a:solidFill>
                            <a:latin typeface="Cambria Math" panose="02040503050406030204" pitchFamily="18" charset="0"/>
                            <a:ea typeface="华文中宋" panose="02010600040101010101" pitchFamily="2" charset="-122"/>
                          </a:rPr>
                          <m:t>1</m:t>
                        </m:r>
                      </m:sub>
                      <m:sup>
                        <m:r>
                          <a:rPr kumimoji="0" lang="en-US" altLang="zh-CN" sz="2400" i="1" dirty="0">
                            <a:solidFill>
                              <a:srgbClr val="000000"/>
                            </a:solidFill>
                            <a:latin typeface="Cambria Math" panose="02040503050406030204" pitchFamily="18" charset="0"/>
                            <a:ea typeface="华文中宋" panose="02010600040101010101" pitchFamily="2" charset="-122"/>
                          </a:rPr>
                          <m:t>′</m:t>
                        </m:r>
                      </m:sup>
                    </m:sSubSup>
                    <m:r>
                      <a:rPr kumimoji="0" lang="en-US" altLang="zh-CN" sz="2400" i="1" dirty="0">
                        <a:solidFill>
                          <a:srgbClr val="000000"/>
                        </a:solidFill>
                        <a:latin typeface="Cambria Math" panose="02040503050406030204" pitchFamily="18" charset="0"/>
                        <a:ea typeface="华文中宋" panose="02010600040101010101" pitchFamily="2" charset="-122"/>
                      </a:rPr>
                      <m:t>,</m:t>
                    </m:r>
                    <m:sSubSup>
                      <m:sSubSupPr>
                        <m:ctrlPr>
                          <a:rPr kumimoji="0" lang="en-US" altLang="zh-CN" sz="2400" i="1" dirty="0">
                            <a:solidFill>
                              <a:srgbClr val="000000"/>
                            </a:solidFill>
                            <a:latin typeface="Cambria Math" panose="02040503050406030204" pitchFamily="18" charset="0"/>
                            <a:ea typeface="华文中宋" panose="02010600040101010101" pitchFamily="2" charset="-122"/>
                          </a:rPr>
                        </m:ctrlPr>
                      </m:sSubSupPr>
                      <m:e>
                        <m:r>
                          <a:rPr kumimoji="0" lang="en-US" altLang="zh-CN" sz="2400" i="1" dirty="0">
                            <a:solidFill>
                              <a:srgbClr val="000000"/>
                            </a:solidFill>
                            <a:latin typeface="Cambria Math" panose="02040503050406030204" pitchFamily="18" charset="0"/>
                            <a:ea typeface="华文中宋" panose="02010600040101010101" pitchFamily="2" charset="-122"/>
                          </a:rPr>
                          <m:t>𝛼</m:t>
                        </m:r>
                      </m:e>
                      <m:sub>
                        <m:r>
                          <a:rPr kumimoji="0" lang="en-US" altLang="zh-CN" sz="2400" i="1" dirty="0">
                            <a:solidFill>
                              <a:srgbClr val="000000"/>
                            </a:solidFill>
                            <a:latin typeface="Cambria Math" panose="02040503050406030204" pitchFamily="18" charset="0"/>
                            <a:ea typeface="华文中宋" panose="02010600040101010101" pitchFamily="2" charset="-122"/>
                          </a:rPr>
                          <m:t>2</m:t>
                        </m:r>
                      </m:sub>
                      <m:sup>
                        <m:r>
                          <a:rPr kumimoji="0" lang="en-US" altLang="zh-CN" sz="2400" i="1" dirty="0">
                            <a:solidFill>
                              <a:srgbClr val="000000"/>
                            </a:solidFill>
                            <a:latin typeface="Cambria Math" panose="02040503050406030204" pitchFamily="18" charset="0"/>
                            <a:ea typeface="华文中宋" panose="02010600040101010101" pitchFamily="2" charset="-122"/>
                          </a:rPr>
                          <m:t>′</m:t>
                        </m:r>
                      </m:sup>
                    </m:sSubSup>
                    <m:r>
                      <a:rPr kumimoji="0" lang="en-US" altLang="zh-CN" sz="2400" i="1" dirty="0">
                        <a:solidFill>
                          <a:srgbClr val="000000"/>
                        </a:solidFill>
                        <a:latin typeface="Cambria Math" panose="02040503050406030204" pitchFamily="18" charset="0"/>
                        <a:ea typeface="华文中宋" panose="02010600040101010101" pitchFamily="2" charset="-122"/>
                      </a:rPr>
                      <m:t>,⋯,</m:t>
                    </m:r>
                    <m:sSub>
                      <m:sSubPr>
                        <m:ctrlPr>
                          <a:rPr kumimoji="0" lang="en-US" altLang="zh-CN" sz="2400" i="1" dirty="0">
                            <a:solidFill>
                              <a:srgbClr val="000000"/>
                            </a:solidFill>
                            <a:latin typeface="Cambria Math" panose="02040503050406030204" pitchFamily="18" charset="0"/>
                            <a:ea typeface="华文中宋" panose="02010600040101010101" pitchFamily="2" charset="-122"/>
                          </a:rPr>
                        </m:ctrlPr>
                      </m:sSubPr>
                      <m:e>
                        <m:r>
                          <a:rPr kumimoji="0" lang="en-US" altLang="zh-CN" sz="2400" i="1" dirty="0">
                            <a:solidFill>
                              <a:srgbClr val="000000"/>
                            </a:solidFill>
                            <a:latin typeface="Cambria Math" panose="02040503050406030204" pitchFamily="18" charset="0"/>
                            <a:ea typeface="华文中宋" panose="02010600040101010101" pitchFamily="2" charset="-122"/>
                          </a:rPr>
                          <m:t>𝛼</m:t>
                        </m:r>
                      </m:e>
                      <m:sub>
                        <m:r>
                          <a:rPr kumimoji="0" lang="en-US" altLang="zh-CN" sz="2400" i="1" dirty="0">
                            <a:solidFill>
                              <a:srgbClr val="000000"/>
                            </a:solidFill>
                            <a:latin typeface="Cambria Math" panose="02040503050406030204" pitchFamily="18" charset="0"/>
                            <a:ea typeface="华文中宋" panose="02010600040101010101" pitchFamily="2" charset="-122"/>
                          </a:rPr>
                          <m:t>𝑛</m:t>
                        </m:r>
                      </m:sub>
                    </m:sSub>
                    <m:r>
                      <a:rPr kumimoji="0" lang="en-US" altLang="zh-CN" sz="2400" i="1" dirty="0">
                        <a:solidFill>
                          <a:srgbClr val="000000"/>
                        </a:solidFill>
                        <a:latin typeface="Cambria Math" panose="02040503050406030204" pitchFamily="18" charset="0"/>
                        <a:ea typeface="华文中宋" panose="02010600040101010101" pitchFamily="2" charset="-122"/>
                      </a:rPr>
                      <m:t>′</m:t>
                    </m:r>
                  </m:oMath>
                </a14:m>
                <a:r>
                  <a:rPr kumimoji="0" lang="zh-CN" altLang="en-US" sz="2400" dirty="0">
                    <a:solidFill>
                      <a:srgbClr val="000000"/>
                    </a:solidFill>
                    <a:latin typeface="华文中宋" panose="02010600040101010101" pitchFamily="2" charset="-122"/>
                    <a:ea typeface="华文中宋" panose="02010600040101010101" pitchFamily="2" charset="-122"/>
                  </a:rPr>
                  <a:t>是</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𝑉</m:t>
                    </m:r>
                  </m:oMath>
                </a14:m>
                <a:r>
                  <a:rPr kumimoji="0" lang="zh-CN" altLang="en-US" sz="2400" dirty="0">
                    <a:solidFill>
                      <a:srgbClr val="000000"/>
                    </a:solidFill>
                    <a:latin typeface="华文中宋" panose="02010600040101010101" pitchFamily="2" charset="-122"/>
                    <a:ea typeface="华文中宋" panose="02010600040101010101" pitchFamily="2" charset="-122"/>
                  </a:rPr>
                  <a:t>的两组基</a:t>
                </a:r>
                <a:r>
                  <a:rPr kumimoji="0" lang="en-US" altLang="zh-CN" sz="2400" dirty="0">
                    <a:solidFill>
                      <a:srgbClr val="000000"/>
                    </a:solidFill>
                    <a:latin typeface="华文中宋" panose="02010600040101010101" pitchFamily="2" charset="-122"/>
                    <a:ea typeface="华文中宋" panose="02010600040101010101" pitchFamily="2" charset="-122"/>
                  </a:rPr>
                  <a:t>. </a:t>
                </a:r>
                <a:r>
                  <a:rPr kumimoji="0" lang="zh-CN" altLang="en-US" sz="2400" dirty="0">
                    <a:solidFill>
                      <a:srgbClr val="000000"/>
                    </a:solidFill>
                    <a:latin typeface="华文中宋" panose="02010600040101010101" pitchFamily="2" charset="-122"/>
                    <a:ea typeface="华文中宋" panose="02010600040101010101" pitchFamily="2" charset="-122"/>
                  </a:rPr>
                  <a:t>由</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𝑖</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到</a:t>
                </a:r>
                <a14:m>
                  <m:oMath xmlns:m="http://schemas.openxmlformats.org/officeDocument/2006/math">
                    <m:sSub>
                      <m:sSubPr>
                        <m:ctrlPr>
                          <a:rPr kumimoji="0" lang="en-US" altLang="zh-CN" sz="2400" i="1" dirty="0">
                            <a:solidFill>
                              <a:srgbClr val="000000"/>
                            </a:solidFill>
                            <a:latin typeface="Cambria Math" panose="02040503050406030204" pitchFamily="18" charset="0"/>
                            <a:ea typeface="华文中宋" panose="02010600040101010101" pitchFamily="2" charset="-122"/>
                          </a:rPr>
                        </m:ctrlPr>
                      </m:sSubPr>
                      <m:e>
                        <m:r>
                          <a:rPr kumimoji="0" lang="en-US" altLang="zh-CN" sz="2400" i="1" dirty="0">
                            <a:solidFill>
                              <a:srgbClr val="000000"/>
                            </a:solidFill>
                            <a:latin typeface="Cambria Math" panose="02040503050406030204" pitchFamily="18" charset="0"/>
                            <a:ea typeface="华文中宋" panose="02010600040101010101" pitchFamily="2" charset="-122"/>
                          </a:rPr>
                          <m:t>𝛼</m:t>
                        </m:r>
                      </m:e>
                      <m:sub>
                        <m:r>
                          <a:rPr kumimoji="0" lang="en-US" altLang="zh-CN" sz="2400" i="1" dirty="0">
                            <a:solidFill>
                              <a:srgbClr val="000000"/>
                            </a:solidFill>
                            <a:latin typeface="Cambria Math" panose="02040503050406030204" pitchFamily="18" charset="0"/>
                            <a:ea typeface="华文中宋" panose="02010600040101010101" pitchFamily="2" charset="-122"/>
                          </a:rPr>
                          <m:t>𝑖</m:t>
                        </m:r>
                      </m:sub>
                    </m:sSub>
                    <m:r>
                      <a:rPr kumimoji="0" lang="en-US" altLang="zh-CN" sz="2400" i="1" dirty="0">
                        <a:solidFill>
                          <a:srgbClr val="000000"/>
                        </a:solidFill>
                        <a:latin typeface="Cambria Math" panose="02040503050406030204" pitchFamily="18" charset="0"/>
                        <a:ea typeface="华文中宋" panose="02010600040101010101" pitchFamily="2" charset="-122"/>
                      </a:rPr>
                      <m:t>′</m:t>
                    </m:r>
                  </m:oMath>
                </a14:m>
                <a:r>
                  <a:rPr kumimoji="0" lang="zh-CN" altLang="en-US" sz="2400" dirty="0">
                    <a:solidFill>
                      <a:srgbClr val="000000"/>
                    </a:solidFill>
                    <a:latin typeface="华文中宋" panose="02010600040101010101" pitchFamily="2" charset="-122"/>
                    <a:ea typeface="华文中宋" panose="02010600040101010101" pitchFamily="2" charset="-122"/>
                  </a:rPr>
                  <a:t>的过渡矩阵为</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𝑃</m:t>
                    </m:r>
                  </m:oMath>
                </a14:m>
                <a:r>
                  <a:rPr kumimoji="0" lang="zh-CN" altLang="en-US" sz="2400" dirty="0">
                    <a:solidFill>
                      <a:srgbClr val="000000"/>
                    </a:solidFill>
                    <a:latin typeface="华文中宋" panose="02010600040101010101" pitchFamily="2" charset="-122"/>
                    <a:ea typeface="华文中宋" panose="02010600040101010101" pitchFamily="2" charset="-122"/>
                  </a:rPr>
                  <a:t>，线性变换</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oMath>
                </a14:m>
                <a:r>
                  <a:rPr kumimoji="0" lang="zh-CN" altLang="en-US" sz="2400" dirty="0">
                    <a:solidFill>
                      <a:srgbClr val="000000"/>
                    </a:solidFill>
                    <a:latin typeface="华文中宋" panose="02010600040101010101" pitchFamily="2" charset="-122"/>
                    <a:ea typeface="华文中宋" panose="02010600040101010101" pitchFamily="2" charset="-122"/>
                  </a:rPr>
                  <a:t>在基</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𝑛</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下的矩阵表示为</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𝐴</m:t>
                    </m:r>
                  </m:oMath>
                </a14:m>
                <a:r>
                  <a:rPr kumimoji="0" lang="zh-CN" altLang="en-US" sz="2400" dirty="0">
                    <a:solidFill>
                      <a:srgbClr val="000000"/>
                    </a:solidFill>
                    <a:latin typeface="华文中宋" panose="02010600040101010101" pitchFamily="2" charset="-122"/>
                    <a:ea typeface="华文中宋" panose="02010600040101010101" pitchFamily="2" charset="-122"/>
                  </a:rPr>
                  <a:t>，在基</a:t>
                </a:r>
                <a14:m>
                  <m:oMath xmlns:m="http://schemas.openxmlformats.org/officeDocument/2006/math">
                    <m:sSubSup>
                      <m:sSubSupPr>
                        <m:ctrlPr>
                          <a:rPr kumimoji="0" lang="en-US" altLang="zh-CN" sz="2400" i="1">
                            <a:solidFill>
                              <a:srgbClr val="000000"/>
                            </a:solidFill>
                            <a:latin typeface="Cambria Math" panose="02040503050406030204" pitchFamily="18" charset="0"/>
                            <a:ea typeface="华文中宋" panose="02010600040101010101" pitchFamily="2" charset="-122"/>
                          </a:rPr>
                        </m:ctrlPr>
                      </m:sSubSup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1</m:t>
                        </m:r>
                      </m:sub>
                      <m:sup>
                        <m:r>
                          <a:rPr kumimoji="0" lang="en-US" altLang="zh-CN" sz="2400" i="1">
                            <a:solidFill>
                              <a:srgbClr val="000000"/>
                            </a:solidFill>
                            <a:latin typeface="Cambria Math" panose="02040503050406030204" pitchFamily="18" charset="0"/>
                            <a:ea typeface="华文中宋" panose="02010600040101010101" pitchFamily="2" charset="-122"/>
                          </a:rPr>
                          <m:t>′</m:t>
                        </m:r>
                      </m:sup>
                    </m:sSubSup>
                    <m:r>
                      <a:rPr kumimoji="0" lang="en-US" altLang="zh-CN" sz="2400" i="1">
                        <a:solidFill>
                          <a:srgbClr val="000000"/>
                        </a:solidFill>
                        <a:latin typeface="Cambria Math" panose="02040503050406030204" pitchFamily="18" charset="0"/>
                        <a:ea typeface="华文中宋" panose="02010600040101010101" pitchFamily="2" charset="-122"/>
                      </a:rPr>
                      <m:t>,</m:t>
                    </m:r>
                    <m:sSubSup>
                      <m:sSubSupPr>
                        <m:ctrlPr>
                          <a:rPr kumimoji="0" lang="en-US" altLang="zh-CN" sz="2400" i="1">
                            <a:solidFill>
                              <a:srgbClr val="000000"/>
                            </a:solidFill>
                            <a:latin typeface="Cambria Math" panose="02040503050406030204" pitchFamily="18" charset="0"/>
                            <a:ea typeface="华文中宋" panose="02010600040101010101" pitchFamily="2" charset="-122"/>
                          </a:rPr>
                        </m:ctrlPr>
                      </m:sSubSup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2</m:t>
                        </m:r>
                      </m:sub>
                      <m:sup>
                        <m:r>
                          <a:rPr kumimoji="0" lang="en-US" altLang="zh-CN" sz="2400" i="1">
                            <a:solidFill>
                              <a:srgbClr val="000000"/>
                            </a:solidFill>
                            <a:latin typeface="Cambria Math" panose="02040503050406030204" pitchFamily="18" charset="0"/>
                            <a:ea typeface="华文中宋" panose="02010600040101010101" pitchFamily="2" charset="-122"/>
                          </a:rPr>
                          <m:t>′</m:t>
                        </m:r>
                      </m:sup>
                    </m:sSubSup>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𝑛</m:t>
                        </m:r>
                      </m:sub>
                    </m:sSub>
                    <m:r>
                      <a:rPr kumimoji="0" lang="en-US" altLang="zh-CN" sz="2400" i="1">
                        <a:solidFill>
                          <a:srgbClr val="000000"/>
                        </a:solidFill>
                        <a:latin typeface="Cambria Math" panose="02040503050406030204" pitchFamily="18" charset="0"/>
                        <a:ea typeface="华文中宋" panose="02010600040101010101" pitchFamily="2" charset="-122"/>
                      </a:rPr>
                      <m:t>′</m:t>
                    </m:r>
                    <m:r>
                      <a:rPr kumimoji="0" lang="zh-CN" altLang="en-US" sz="2400" i="1">
                        <a:solidFill>
                          <a:srgbClr val="000000"/>
                        </a:solidFill>
                        <a:latin typeface="Cambria Math" panose="02040503050406030204" pitchFamily="18" charset="0"/>
                        <a:ea typeface="华文中宋" panose="02010600040101010101" pitchFamily="2" charset="-122"/>
                      </a:rPr>
                      <m:t>下</m:t>
                    </m:r>
                  </m:oMath>
                </a14:m>
                <a:r>
                  <a:rPr kumimoji="0" lang="zh-CN" altLang="en-US" sz="2400" dirty="0">
                    <a:solidFill>
                      <a:srgbClr val="000000"/>
                    </a:solidFill>
                    <a:latin typeface="华文中宋" panose="02010600040101010101" pitchFamily="2" charset="-122"/>
                    <a:ea typeface="华文中宋" panose="02010600040101010101" pitchFamily="2" charset="-122"/>
                  </a:rPr>
                  <a:t>的矩阵表示为</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𝐵</m:t>
                    </m:r>
                  </m:oMath>
                </a14:m>
                <a:r>
                  <a:rPr kumimoji="0" lang="zh-CN" altLang="en-US" sz="2400" dirty="0">
                    <a:solidFill>
                      <a:srgbClr val="000000"/>
                    </a:solidFill>
                    <a:latin typeface="华文中宋" panose="02010600040101010101" pitchFamily="2" charset="-122"/>
                    <a:ea typeface="华文中宋" panose="02010600040101010101" pitchFamily="2" charset="-122"/>
                  </a:rPr>
                  <a:t>，则</a:t>
                </a:r>
                <a:endParaRPr kumimoji="0" lang="en-US" altLang="zh-CN" sz="2400" dirty="0">
                  <a:solidFill>
                    <a:srgbClr val="000000"/>
                  </a:solidFill>
                  <a:latin typeface="华文中宋" panose="02010600040101010101" pitchFamily="2" charset="-122"/>
                  <a:ea typeface="华文中宋" panose="02010600040101010101" pitchFamily="2" charset="-122"/>
                </a:endParaRPr>
              </a:p>
              <a:p>
                <a:pPr defTabSz="457200">
                  <a:lnSpc>
                    <a:spcPct val="150000"/>
                  </a:lnSpc>
                  <a:defRPr/>
                </a:pPr>
                <a14:m>
                  <m:oMathPara xmlns:m="http://schemas.openxmlformats.org/officeDocument/2006/math">
                    <m:oMathParaPr>
                      <m:jc m:val="centerGroup"/>
                    </m:oMathParaPr>
                    <m:oMath xmlns:m="http://schemas.openxmlformats.org/officeDocument/2006/math">
                      <m:r>
                        <a:rPr kumimoji="0" lang="en-US" altLang="zh-CN" sz="2400" i="1">
                          <a:solidFill>
                            <a:srgbClr val="000000"/>
                          </a:solidFill>
                          <a:latin typeface="Cambria Math" panose="02040503050406030204" pitchFamily="18" charset="0"/>
                          <a:ea typeface="华文中宋" panose="02010600040101010101" pitchFamily="2" charset="-122"/>
                        </a:rPr>
                        <m:t>𝐵</m:t>
                      </m:r>
                      <m:r>
                        <a:rPr kumimoji="0" lang="en-US" altLang="zh-CN" sz="2400" i="1">
                          <a:solidFill>
                            <a:srgbClr val="000000"/>
                          </a:solidFill>
                          <a:latin typeface="Cambria Math" panose="02040503050406030204" pitchFamily="18" charset="0"/>
                          <a:ea typeface="华文中宋" panose="02010600040101010101" pitchFamily="2" charset="-122"/>
                        </a:rPr>
                        <m:t>=</m:t>
                      </m:r>
                      <m:sSup>
                        <m:sSupPr>
                          <m:ctrlPr>
                            <a:rPr kumimoji="0" lang="en-US" altLang="zh-CN" sz="2400" i="1">
                              <a:solidFill>
                                <a:srgbClr val="000000"/>
                              </a:solidFill>
                              <a:latin typeface="Cambria Math" panose="02040503050406030204" pitchFamily="18" charset="0"/>
                              <a:ea typeface="华文中宋" panose="02010600040101010101" pitchFamily="2" charset="-122"/>
                            </a:rPr>
                          </m:ctrlPr>
                        </m:sSupPr>
                        <m:e>
                          <m:r>
                            <a:rPr kumimoji="0" lang="en-US" altLang="zh-CN" sz="2400" i="1">
                              <a:solidFill>
                                <a:srgbClr val="000000"/>
                              </a:solidFill>
                              <a:latin typeface="Cambria Math" panose="02040503050406030204" pitchFamily="18" charset="0"/>
                              <a:ea typeface="华文中宋" panose="02010600040101010101" pitchFamily="2" charset="-122"/>
                            </a:rPr>
                            <m:t>𝑃</m:t>
                          </m:r>
                        </m:e>
                        <m:sup>
                          <m:r>
                            <a:rPr kumimoji="0" lang="en-US" altLang="zh-CN" sz="2400" i="1">
                              <a:solidFill>
                                <a:srgbClr val="000000"/>
                              </a:solidFill>
                              <a:latin typeface="Cambria Math" panose="02040503050406030204" pitchFamily="18" charset="0"/>
                              <a:ea typeface="华文中宋" panose="02010600040101010101" pitchFamily="2" charset="-122"/>
                            </a:rPr>
                            <m:t>−1</m:t>
                          </m:r>
                        </m:sup>
                      </m:sSup>
                      <m:r>
                        <a:rPr kumimoji="0" lang="en-US" altLang="zh-CN" sz="2400" i="1">
                          <a:solidFill>
                            <a:srgbClr val="000000"/>
                          </a:solidFill>
                          <a:latin typeface="Cambria Math" panose="02040503050406030204" pitchFamily="18" charset="0"/>
                          <a:ea typeface="华文中宋" panose="02010600040101010101" pitchFamily="2" charset="-122"/>
                        </a:rPr>
                        <m:t>𝐴𝑃</m:t>
                      </m:r>
                    </m:oMath>
                  </m:oMathPara>
                </a14:m>
                <a:endParaRPr kumimoji="0" lang="zh-CN" altLang="en-US" sz="2400" dirty="0">
                  <a:solidFill>
                    <a:srgbClr val="000000"/>
                  </a:solidFill>
                  <a:latin typeface="华文中宋" panose="02010600040101010101" pitchFamily="2" charset="-122"/>
                  <a:ea typeface="华文中宋" panose="02010600040101010101" pitchFamily="2" charset="-122"/>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695400" y="1412776"/>
                <a:ext cx="10887000" cy="2308324"/>
              </a:xfrm>
              <a:prstGeom prst="rect">
                <a:avLst/>
              </a:prstGeom>
              <a:blipFill>
                <a:blip r:embed="rId2"/>
                <a:stretch>
                  <a:fillRect l="-840"/>
                </a:stretch>
              </a:blipFill>
            </p:spPr>
            <p:txBody>
              <a:bodyPr/>
              <a:lstStyle/>
              <a:p>
                <a:r>
                  <a:rPr lang="zh-CN" altLang="en-US">
                    <a:noFill/>
                  </a:rPr>
                  <a:t> </a:t>
                </a:r>
              </a:p>
            </p:txBody>
          </p:sp>
        </mc:Fallback>
      </mc:AlternateContent>
      <p:sp>
        <p:nvSpPr>
          <p:cNvPr id="4" name="Rectangle 6"/>
          <p:cNvSpPr>
            <a:spLocks noChangeArrowheads="1"/>
          </p:cNvSpPr>
          <p:nvPr/>
        </p:nvSpPr>
        <p:spPr bwMode="auto">
          <a:xfrm>
            <a:off x="1775520" y="620688"/>
            <a:ext cx="4103737" cy="461665"/>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400" b="1" dirty="0">
                <a:solidFill>
                  <a:srgbClr val="3333CC"/>
                </a:solidFill>
                <a:effectLst>
                  <a:outerShdw blurRad="38100" dist="38100" dir="2700000" algn="tl">
                    <a:srgbClr val="000000"/>
                  </a:outerShdw>
                </a:effectLst>
                <a:latin typeface="Calibri" panose="020F0502020204030204" pitchFamily="34" charset="0"/>
                <a:ea typeface="宋体"/>
              </a:rPr>
              <a:t>1.6.1   </a:t>
            </a:r>
            <a:r>
              <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rPr>
              <a:t>线性变换的矩阵表示</a:t>
            </a:r>
          </a:p>
        </p:txBody>
      </p:sp>
    </p:spTree>
    <p:extLst>
      <p:ext uri="{BB962C8B-B14F-4D97-AF65-F5344CB8AC3E}">
        <p14:creationId xmlns:p14="http://schemas.microsoft.com/office/powerpoint/2010/main" val="344464520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1174333" y="3292544"/>
            <a:ext cx="30385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50000"/>
              </a:spcBef>
              <a:buNone/>
              <a:defRPr/>
            </a:pPr>
            <a:r>
              <a:rPr lang="zh-CN" altLang="en-US" sz="2400" dirty="0">
                <a:solidFill>
                  <a:srgbClr val="1C08D6"/>
                </a:solidFill>
                <a:latin typeface="华文中宋" panose="02010600040101010101" pitchFamily="2" charset="-122"/>
                <a:ea typeface="华文中宋" panose="02010600040101010101" pitchFamily="2" charset="-122"/>
              </a:rPr>
              <a:t>矩阵相似的性质：</a:t>
            </a:r>
          </a:p>
        </p:txBody>
      </p:sp>
      <mc:AlternateContent xmlns:mc="http://schemas.openxmlformats.org/markup-compatibility/2006" xmlns:a14="http://schemas.microsoft.com/office/drawing/2010/main">
        <mc:Choice Requires="a14">
          <p:sp>
            <p:nvSpPr>
              <p:cNvPr id="15" name="Text Box 3"/>
              <p:cNvSpPr txBox="1">
                <a:spLocks noChangeArrowheads="1"/>
              </p:cNvSpPr>
              <p:nvPr/>
            </p:nvSpPr>
            <p:spPr bwMode="auto">
              <a:xfrm>
                <a:off x="2513215" y="3911325"/>
                <a:ext cx="3429000"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50000"/>
                  </a:spcBef>
                  <a:buNone/>
                  <a:defRPr/>
                </a:pPr>
                <a:r>
                  <a:rPr lang="en-US" altLang="zh-CN" sz="2400" dirty="0">
                    <a:solidFill>
                      <a:srgbClr val="000000"/>
                    </a:solidFill>
                    <a:latin typeface="华文中宋" panose="02010600040101010101" pitchFamily="2" charset="-122"/>
                    <a:ea typeface="华文中宋" panose="02010600040101010101" pitchFamily="2" charset="-122"/>
                  </a:rPr>
                  <a:t>1</a:t>
                </a:r>
                <a:r>
                  <a:rPr lang="zh-CN" altLang="en-US" sz="2400" dirty="0">
                    <a:solidFill>
                      <a:srgbClr val="000000"/>
                    </a:solidFill>
                    <a:latin typeface="华文中宋" panose="02010600040101010101" pitchFamily="2" charset="-122"/>
                    <a:ea typeface="华文中宋" panose="02010600040101010101" pitchFamily="2" charset="-122"/>
                  </a:rPr>
                  <a:t>、自反性： </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𝐴</m:t>
                    </m:r>
                    <m:r>
                      <a:rPr lang="en-US" altLang="zh-CN" sz="2400" i="1" dirty="0">
                        <a:solidFill>
                          <a:srgbClr val="000000"/>
                        </a:solidFill>
                        <a:latin typeface="Cambria Math" panose="02040503050406030204" pitchFamily="18" charset="0"/>
                        <a:ea typeface="华文中宋" panose="02010600040101010101" pitchFamily="2" charset="-122"/>
                        <a:cs typeface="Times New Roman" panose="02020603050405020304" pitchFamily="18" charset="0"/>
                      </a:rPr>
                      <m:t>~</m:t>
                    </m:r>
                    <m:r>
                      <a:rPr lang="en-US" altLang="zh-CN" sz="2400" i="1" dirty="0">
                        <a:solidFill>
                          <a:srgbClr val="000000"/>
                        </a:solidFill>
                        <a:latin typeface="Cambria Math" panose="02040503050406030204" pitchFamily="18" charset="0"/>
                        <a:ea typeface="华文中宋" panose="02010600040101010101" pitchFamily="2" charset="-122"/>
                        <a:cs typeface="Times New Roman" panose="02020603050405020304" pitchFamily="18" charset="0"/>
                      </a:rPr>
                      <m:t>𝐴</m:t>
                    </m:r>
                    <m:r>
                      <a:rPr lang="en-US" altLang="zh-CN" sz="2400" i="1" dirty="0">
                        <a:solidFill>
                          <a:srgbClr val="000000"/>
                        </a:solidFill>
                        <a:latin typeface="Cambria Math" panose="02040503050406030204" pitchFamily="18" charset="0"/>
                        <a:ea typeface="华文中宋" panose="02010600040101010101" pitchFamily="2" charset="-122"/>
                        <a:cs typeface="Times New Roman" panose="02020603050405020304" pitchFamily="18" charset="0"/>
                      </a:rPr>
                      <m:t>;</m:t>
                    </m:r>
                  </m:oMath>
                </a14:m>
                <a:endParaRPr lang="en-US" altLang="zh-CN" sz="2400" i="1" dirty="0">
                  <a:solidFill>
                    <a:srgbClr val="000000"/>
                  </a:solidFill>
                  <a:latin typeface="华文中宋" panose="02010600040101010101" pitchFamily="2" charset="-122"/>
                  <a:ea typeface="华文中宋" panose="02010600040101010101" pitchFamily="2" charset="-122"/>
                  <a:cs typeface="Times New Roman" panose="02020603050405020304" pitchFamily="18" charset="0"/>
                </a:endParaRPr>
              </a:p>
            </p:txBody>
          </p:sp>
        </mc:Choice>
        <mc:Fallback xmlns="">
          <p:sp>
            <p:nvSpPr>
              <p:cNvPr id="15" name="Text Box 3"/>
              <p:cNvSpPr txBox="1">
                <a:spLocks noRot="1" noChangeAspect="1" noMove="1" noResize="1" noEditPoints="1" noAdjustHandles="1" noChangeArrowheads="1" noChangeShapeType="1" noTextEdit="1"/>
              </p:cNvSpPr>
              <p:nvPr/>
            </p:nvSpPr>
            <p:spPr bwMode="auto">
              <a:xfrm>
                <a:off x="2513215" y="3911325"/>
                <a:ext cx="3429000" cy="461665"/>
              </a:xfrm>
              <a:prstGeom prst="rect">
                <a:avLst/>
              </a:prstGeom>
              <a:blipFill>
                <a:blip r:embed="rId2"/>
                <a:stretch>
                  <a:fillRect l="-2664" t="-10667" b="-3066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 Box 4"/>
              <p:cNvSpPr txBox="1">
                <a:spLocks noChangeArrowheads="1"/>
              </p:cNvSpPr>
              <p:nvPr/>
            </p:nvSpPr>
            <p:spPr bwMode="auto">
              <a:xfrm>
                <a:off x="2541193" y="4530106"/>
                <a:ext cx="5334000"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50000"/>
                  </a:spcBef>
                  <a:buNone/>
                  <a:defRPr/>
                </a:pPr>
                <a:r>
                  <a:rPr lang="en-US" altLang="zh-CN" sz="2400" dirty="0">
                    <a:solidFill>
                      <a:srgbClr val="000000"/>
                    </a:solidFill>
                    <a:latin typeface="华文中宋" panose="02010600040101010101" pitchFamily="2" charset="-122"/>
                    <a:ea typeface="华文中宋" panose="02010600040101010101" pitchFamily="2" charset="-122"/>
                  </a:rPr>
                  <a:t>2</a:t>
                </a:r>
                <a:r>
                  <a:rPr lang="zh-CN" altLang="en-US" sz="2400" dirty="0">
                    <a:solidFill>
                      <a:srgbClr val="000000"/>
                    </a:solidFill>
                    <a:latin typeface="华文中宋" panose="02010600040101010101" pitchFamily="2" charset="-122"/>
                    <a:ea typeface="华文中宋" panose="02010600040101010101" pitchFamily="2" charset="-122"/>
                  </a:rPr>
                  <a:t>、对称性： 若</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𝐵</m:t>
                    </m:r>
                    <m:r>
                      <a:rPr lang="en-US" altLang="zh-CN" sz="2400" i="1" dirty="0">
                        <a:solidFill>
                          <a:srgbClr val="000000"/>
                        </a:solidFill>
                        <a:latin typeface="Cambria Math" panose="02040503050406030204" pitchFamily="18" charset="0"/>
                        <a:ea typeface="华文中宋" panose="02010600040101010101" pitchFamily="2" charset="-122"/>
                        <a:cs typeface="Times New Roman" panose="02020603050405020304" pitchFamily="18" charset="0"/>
                      </a:rPr>
                      <m:t>~</m:t>
                    </m:r>
                    <m:r>
                      <a:rPr lang="en-US" altLang="zh-CN" sz="2400" i="1" dirty="0">
                        <a:solidFill>
                          <a:srgbClr val="000000"/>
                        </a:solidFill>
                        <a:latin typeface="Cambria Math" panose="02040503050406030204" pitchFamily="18" charset="0"/>
                        <a:ea typeface="华文中宋" panose="02010600040101010101" pitchFamily="2" charset="-122"/>
                        <a:cs typeface="Times New Roman" panose="02020603050405020304" pitchFamily="18" charset="0"/>
                      </a:rPr>
                      <m:t>𝐴</m:t>
                    </m:r>
                  </m:oMath>
                </a14:m>
                <a:r>
                  <a:rPr lang="zh-CN" altLang="en-US" sz="2400" i="1" dirty="0">
                    <a:solidFill>
                      <a:srgbClr val="000000"/>
                    </a:solidFill>
                    <a:latin typeface="华文中宋" panose="02010600040101010101" pitchFamily="2" charset="-122"/>
                    <a:ea typeface="华文中宋" panose="02010600040101010101" pitchFamily="2" charset="-122"/>
                  </a:rPr>
                  <a:t>，</a:t>
                </a:r>
                <a:r>
                  <a:rPr lang="zh-CN" altLang="en-US" sz="2400" dirty="0">
                    <a:solidFill>
                      <a:srgbClr val="000000"/>
                    </a:solidFill>
                    <a:latin typeface="华文中宋" panose="02010600040101010101" pitchFamily="2" charset="-122"/>
                    <a:ea typeface="华文中宋" panose="02010600040101010101" pitchFamily="2" charset="-122"/>
                  </a:rPr>
                  <a:t>则</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𝐴</m:t>
                    </m:r>
                    <m:r>
                      <a:rPr lang="en-US" altLang="zh-CN" sz="2400" i="1" dirty="0">
                        <a:solidFill>
                          <a:srgbClr val="000000"/>
                        </a:solidFill>
                        <a:latin typeface="Cambria Math" panose="02040503050406030204" pitchFamily="18" charset="0"/>
                        <a:ea typeface="华文中宋" panose="02010600040101010101" pitchFamily="2" charset="-122"/>
                      </a:rPr>
                      <m:t>~</m:t>
                    </m:r>
                    <m:r>
                      <a:rPr lang="en-US" altLang="zh-CN" sz="2400" i="1" dirty="0">
                        <a:solidFill>
                          <a:srgbClr val="000000"/>
                        </a:solidFill>
                        <a:latin typeface="Cambria Math" panose="02040503050406030204" pitchFamily="18" charset="0"/>
                        <a:ea typeface="华文中宋" panose="02010600040101010101" pitchFamily="2" charset="-122"/>
                      </a:rPr>
                      <m:t>𝐵</m:t>
                    </m:r>
                    <m:r>
                      <a:rPr lang="en-US" altLang="zh-CN" sz="2400" i="1" dirty="0">
                        <a:solidFill>
                          <a:srgbClr val="000000"/>
                        </a:solidFill>
                        <a:latin typeface="Cambria Math" panose="02040503050406030204" pitchFamily="18" charset="0"/>
                        <a:ea typeface="华文中宋" panose="02010600040101010101" pitchFamily="2" charset="-122"/>
                      </a:rPr>
                      <m:t>;</m:t>
                    </m:r>
                  </m:oMath>
                </a14:m>
                <a:endParaRPr lang="en-US" altLang="zh-CN" sz="2400" i="1" dirty="0">
                  <a:solidFill>
                    <a:srgbClr val="000000"/>
                  </a:solidFill>
                  <a:latin typeface="华文中宋" panose="02010600040101010101" pitchFamily="2" charset="-122"/>
                  <a:ea typeface="华文中宋" panose="02010600040101010101" pitchFamily="2" charset="-122"/>
                </a:endParaRPr>
              </a:p>
            </p:txBody>
          </p:sp>
        </mc:Choice>
        <mc:Fallback xmlns="">
          <p:sp>
            <p:nvSpPr>
              <p:cNvPr id="16" name="Text Box 4"/>
              <p:cNvSpPr txBox="1">
                <a:spLocks noRot="1" noChangeAspect="1" noMove="1" noResize="1" noEditPoints="1" noAdjustHandles="1" noChangeArrowheads="1" noChangeShapeType="1" noTextEdit="1"/>
              </p:cNvSpPr>
              <p:nvPr/>
            </p:nvSpPr>
            <p:spPr bwMode="auto">
              <a:xfrm>
                <a:off x="2541193" y="4530106"/>
                <a:ext cx="5334000" cy="461665"/>
              </a:xfrm>
              <a:prstGeom prst="rect">
                <a:avLst/>
              </a:prstGeom>
              <a:blipFill>
                <a:blip r:embed="rId3"/>
                <a:stretch>
                  <a:fillRect l="-1829" t="-10526" b="-2894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 Box 5"/>
              <p:cNvSpPr txBox="1">
                <a:spLocks noChangeArrowheads="1"/>
              </p:cNvSpPr>
              <p:nvPr/>
            </p:nvSpPr>
            <p:spPr bwMode="auto">
              <a:xfrm>
                <a:off x="2548889" y="5127446"/>
                <a:ext cx="6377484"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50000"/>
                  </a:spcBef>
                  <a:buNone/>
                  <a:defRPr/>
                </a:pPr>
                <a:r>
                  <a:rPr lang="en-US" altLang="zh-CN" sz="2400" dirty="0">
                    <a:solidFill>
                      <a:srgbClr val="000000"/>
                    </a:solidFill>
                    <a:latin typeface="华文中宋" panose="02010600040101010101" pitchFamily="2" charset="-122"/>
                    <a:ea typeface="华文中宋" panose="02010600040101010101" pitchFamily="2" charset="-122"/>
                  </a:rPr>
                  <a:t>3</a:t>
                </a:r>
                <a:r>
                  <a:rPr lang="zh-CN" altLang="en-US" sz="2400" dirty="0">
                    <a:solidFill>
                      <a:srgbClr val="000000"/>
                    </a:solidFill>
                    <a:latin typeface="华文中宋" panose="02010600040101010101" pitchFamily="2" charset="-122"/>
                    <a:ea typeface="华文中宋" panose="02010600040101010101" pitchFamily="2" charset="-122"/>
                  </a:rPr>
                  <a:t>、传递性： 若</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𝐴</m:t>
                    </m:r>
                    <m:r>
                      <a:rPr lang="en-US" altLang="zh-CN" sz="2400" i="1" dirty="0">
                        <a:solidFill>
                          <a:srgbClr val="000000"/>
                        </a:solidFill>
                        <a:latin typeface="Cambria Math" panose="02040503050406030204" pitchFamily="18" charset="0"/>
                        <a:ea typeface="华文中宋" panose="02010600040101010101" pitchFamily="2" charset="-122"/>
                        <a:cs typeface="Times New Roman" panose="02020603050405020304" pitchFamily="18" charset="0"/>
                      </a:rPr>
                      <m:t>~</m:t>
                    </m:r>
                    <m:r>
                      <a:rPr lang="en-US" altLang="zh-CN" sz="2400" i="1" dirty="0">
                        <a:solidFill>
                          <a:srgbClr val="000000"/>
                        </a:solidFill>
                        <a:latin typeface="Cambria Math" panose="02040503050406030204" pitchFamily="18" charset="0"/>
                        <a:ea typeface="华文中宋" panose="02010600040101010101" pitchFamily="2" charset="-122"/>
                        <a:cs typeface="Times New Roman" panose="02020603050405020304" pitchFamily="18" charset="0"/>
                      </a:rPr>
                      <m:t>𝐵</m:t>
                    </m:r>
                    <m:r>
                      <a:rPr lang="en-US" altLang="zh-CN" sz="2400" i="1" dirty="0">
                        <a:solidFill>
                          <a:srgbClr val="000000"/>
                        </a:solidFill>
                        <a:latin typeface="Cambria Math" panose="02040503050406030204" pitchFamily="18" charset="0"/>
                        <a:ea typeface="华文中宋" panose="02010600040101010101" pitchFamily="2" charset="-122"/>
                        <a:cs typeface="Times New Roman" panose="02020603050405020304" pitchFamily="18" charset="0"/>
                      </a:rPr>
                      <m:t>, </m:t>
                    </m:r>
                    <m:r>
                      <a:rPr lang="en-US" altLang="zh-CN" sz="2400" i="1" dirty="0">
                        <a:solidFill>
                          <a:srgbClr val="000000"/>
                        </a:solidFill>
                        <a:latin typeface="Cambria Math" panose="02040503050406030204" pitchFamily="18" charset="0"/>
                        <a:ea typeface="华文中宋" panose="02010600040101010101" pitchFamily="2" charset="-122"/>
                      </a:rPr>
                      <m:t>𝐵</m:t>
                    </m:r>
                    <m:r>
                      <a:rPr lang="en-US" altLang="zh-CN" sz="2400" i="1" dirty="0">
                        <a:solidFill>
                          <a:srgbClr val="000000"/>
                        </a:solidFill>
                        <a:latin typeface="Cambria Math" panose="02040503050406030204" pitchFamily="18" charset="0"/>
                        <a:ea typeface="华文中宋" panose="02010600040101010101" pitchFamily="2" charset="-122"/>
                      </a:rPr>
                      <m:t>~</m:t>
                    </m:r>
                    <m:r>
                      <a:rPr lang="en-US" altLang="zh-CN" sz="2400" i="1" dirty="0">
                        <a:solidFill>
                          <a:srgbClr val="000000"/>
                        </a:solidFill>
                        <a:latin typeface="Cambria Math" panose="02040503050406030204" pitchFamily="18" charset="0"/>
                        <a:ea typeface="华文中宋" panose="02010600040101010101" pitchFamily="2" charset="-122"/>
                      </a:rPr>
                      <m:t>𝐶</m:t>
                    </m:r>
                    <m:r>
                      <a:rPr lang="zh-CN" altLang="en-US" sz="2400" i="1" dirty="0">
                        <a:solidFill>
                          <a:srgbClr val="000000"/>
                        </a:solidFill>
                        <a:latin typeface="Cambria Math" panose="02040503050406030204" pitchFamily="18" charset="0"/>
                        <a:ea typeface="华文中宋" panose="02010600040101010101" pitchFamily="2" charset="-122"/>
                      </a:rPr>
                      <m:t>，</m:t>
                    </m:r>
                  </m:oMath>
                </a14:m>
                <a:r>
                  <a:rPr lang="zh-CN" altLang="en-US" sz="2400" dirty="0">
                    <a:solidFill>
                      <a:srgbClr val="000000"/>
                    </a:solidFill>
                    <a:latin typeface="华文中宋" panose="02010600040101010101" pitchFamily="2" charset="-122"/>
                    <a:ea typeface="华文中宋" panose="02010600040101010101" pitchFamily="2" charset="-122"/>
                  </a:rPr>
                  <a:t>则</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𝐴</m:t>
                    </m:r>
                    <m:r>
                      <a:rPr lang="en-US" altLang="zh-CN" sz="2400" i="1" dirty="0">
                        <a:solidFill>
                          <a:srgbClr val="000000"/>
                        </a:solidFill>
                        <a:latin typeface="Cambria Math" panose="02040503050406030204" pitchFamily="18" charset="0"/>
                        <a:ea typeface="华文中宋" panose="02010600040101010101" pitchFamily="2" charset="-122"/>
                      </a:rPr>
                      <m:t>~</m:t>
                    </m:r>
                    <m:r>
                      <a:rPr lang="en-US" altLang="zh-CN" sz="2400" i="1" dirty="0">
                        <a:solidFill>
                          <a:srgbClr val="000000"/>
                        </a:solidFill>
                        <a:latin typeface="Cambria Math" panose="02040503050406030204" pitchFamily="18" charset="0"/>
                        <a:ea typeface="华文中宋" panose="02010600040101010101" pitchFamily="2" charset="-122"/>
                      </a:rPr>
                      <m:t>𝐶</m:t>
                    </m:r>
                    <m:r>
                      <a:rPr lang="en-US" altLang="zh-CN" sz="2400" i="1" dirty="0">
                        <a:solidFill>
                          <a:srgbClr val="000000"/>
                        </a:solidFill>
                        <a:latin typeface="Cambria Math" panose="02040503050406030204" pitchFamily="18" charset="0"/>
                        <a:ea typeface="华文中宋" panose="02010600040101010101" pitchFamily="2" charset="-122"/>
                      </a:rPr>
                      <m:t>.</m:t>
                    </m:r>
                  </m:oMath>
                </a14:m>
                <a:endParaRPr lang="en-US" altLang="zh-CN" sz="2400" i="1" dirty="0">
                  <a:solidFill>
                    <a:srgbClr val="000000"/>
                  </a:solidFill>
                  <a:latin typeface="华文中宋" panose="02010600040101010101" pitchFamily="2" charset="-122"/>
                  <a:ea typeface="华文中宋" panose="02010600040101010101" pitchFamily="2" charset="-122"/>
                </a:endParaRPr>
              </a:p>
            </p:txBody>
          </p:sp>
        </mc:Choice>
        <mc:Fallback xmlns="">
          <p:sp>
            <p:nvSpPr>
              <p:cNvPr id="17" name="Text Box 5"/>
              <p:cNvSpPr txBox="1">
                <a:spLocks noRot="1" noChangeAspect="1" noMove="1" noResize="1" noEditPoints="1" noAdjustHandles="1" noChangeArrowheads="1" noChangeShapeType="1" noTextEdit="1"/>
              </p:cNvSpPr>
              <p:nvPr/>
            </p:nvSpPr>
            <p:spPr bwMode="auto">
              <a:xfrm>
                <a:off x="2548889" y="5127446"/>
                <a:ext cx="6377484" cy="461665"/>
              </a:xfrm>
              <a:prstGeom prst="rect">
                <a:avLst/>
              </a:prstGeom>
              <a:blipFill>
                <a:blip r:embed="rId4"/>
                <a:stretch>
                  <a:fillRect l="-1434" t="-10526" b="-2894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a:defRPr/>
            </a:pPr>
            <a:fld id="{281FBE21-B40B-4B64-ABBE-395E3EC7A610}" type="slidenum">
              <a:rPr kumimoji="0" lang="en-US" altLang="zh-CN">
                <a:solidFill>
                  <a:srgbClr val="000000"/>
                </a:solidFill>
              </a:rPr>
              <a:pPr>
                <a:defRPr/>
              </a:pPr>
              <a:t>123</a:t>
            </a:fld>
            <a:endParaRPr kumimoji="0" lang="en-US" altLang="zh-CN">
              <a:solidFill>
                <a:srgbClr val="000000"/>
              </a:solidFill>
            </a:endParaRPr>
          </a:p>
        </p:txBody>
      </p:sp>
      <mc:AlternateContent xmlns:mc="http://schemas.openxmlformats.org/markup-compatibility/2006" xmlns:a14="http://schemas.microsoft.com/office/drawing/2010/main">
        <mc:Choice Requires="a14">
          <p:sp>
            <p:nvSpPr>
              <p:cNvPr id="3" name="文本框 2"/>
              <p:cNvSpPr txBox="1"/>
              <p:nvPr/>
            </p:nvSpPr>
            <p:spPr>
              <a:xfrm>
                <a:off x="983432" y="1287234"/>
                <a:ext cx="8712968" cy="2031325"/>
              </a:xfrm>
              <a:prstGeom prst="rect">
                <a:avLst/>
              </a:prstGeom>
              <a:noFill/>
            </p:spPr>
            <p:txBody>
              <a:bodyPr wrap="square" rtlCol="0">
                <a:spAutoFit/>
              </a:bodyPr>
              <a:lstStyle/>
              <a:p>
                <a:pPr defTabSz="457200">
                  <a:lnSpc>
                    <a:spcPct val="150000"/>
                  </a:lnSpc>
                  <a:defRPr/>
                </a:pPr>
                <a:r>
                  <a:rPr lang="zh-CN" altLang="en-US" sz="2400" dirty="0">
                    <a:solidFill>
                      <a:srgbClr val="1C08D6"/>
                    </a:solidFill>
                    <a:latin typeface="华文中宋" panose="02010600040101010101" pitchFamily="2" charset="-122"/>
                    <a:ea typeface="华文中宋" panose="02010600040101010101" pitchFamily="2" charset="-122"/>
                  </a:rPr>
                  <a:t>定义</a:t>
                </a:r>
                <a:r>
                  <a:rPr lang="en-US" altLang="zh-CN" sz="2400" dirty="0">
                    <a:solidFill>
                      <a:srgbClr val="1C08D6"/>
                    </a:solidFill>
                    <a:latin typeface="华文中宋" panose="02010600040101010101" pitchFamily="2" charset="-122"/>
                    <a:ea typeface="华文中宋" panose="02010600040101010101" pitchFamily="2" charset="-122"/>
                  </a:rPr>
                  <a:t>6.1 </a:t>
                </a:r>
                <a:r>
                  <a:rPr lang="zh-CN" altLang="en-US" sz="2400" dirty="0">
                    <a:solidFill>
                      <a:srgbClr val="000000"/>
                    </a:solidFill>
                    <a:latin typeface="华文中宋" panose="02010600040101010101" pitchFamily="2" charset="-122"/>
                    <a:ea typeface="华文中宋" panose="02010600040101010101" pitchFamily="2" charset="-122"/>
                  </a:rPr>
                  <a:t>设</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𝐴</m:t>
                    </m:r>
                    <m:r>
                      <a:rPr lang="en-US" altLang="zh-CN" sz="2400" i="1" dirty="0">
                        <a:solidFill>
                          <a:srgbClr val="000000"/>
                        </a:solidFill>
                        <a:latin typeface="Cambria Math" panose="02040503050406030204" pitchFamily="18" charset="0"/>
                        <a:ea typeface="华文中宋" panose="02010600040101010101" pitchFamily="2" charset="-122"/>
                      </a:rPr>
                      <m:t>,</m:t>
                    </m:r>
                    <m:r>
                      <a:rPr lang="en-US" altLang="zh-CN" sz="2400" i="1" dirty="0">
                        <a:solidFill>
                          <a:srgbClr val="000000"/>
                        </a:solidFill>
                        <a:latin typeface="Cambria Math" panose="02040503050406030204" pitchFamily="18" charset="0"/>
                        <a:ea typeface="华文中宋" panose="02010600040101010101" pitchFamily="2" charset="-122"/>
                      </a:rPr>
                      <m:t>𝐵</m:t>
                    </m:r>
                    <m:r>
                      <a:rPr lang="en-US" altLang="zh-CN" sz="2400" i="1" dirty="0">
                        <a:solidFill>
                          <a:srgbClr val="000000"/>
                        </a:solidFill>
                        <a:latin typeface="Cambria Math" panose="02040503050406030204" pitchFamily="18" charset="0"/>
                        <a:ea typeface="华文中宋" panose="02010600040101010101" pitchFamily="2" charset="-122"/>
                      </a:rPr>
                      <m:t>∈</m:t>
                    </m:r>
                    <m:sSup>
                      <m:sSupPr>
                        <m:ctrlPr>
                          <a:rPr lang="en-US" altLang="zh-CN" sz="2400" i="1" dirty="0">
                            <a:solidFill>
                              <a:srgbClr val="000000"/>
                            </a:solidFill>
                            <a:latin typeface="Cambria Math" panose="02040503050406030204" pitchFamily="18" charset="0"/>
                            <a:ea typeface="华文中宋" panose="02010600040101010101" pitchFamily="2" charset="-122"/>
                          </a:rPr>
                        </m:ctrlPr>
                      </m:sSupPr>
                      <m:e>
                        <m:r>
                          <a:rPr lang="en-US" altLang="zh-CN" sz="2400" i="1" dirty="0">
                            <a:solidFill>
                              <a:srgbClr val="000000"/>
                            </a:solidFill>
                            <a:latin typeface="Cambria Math" panose="02040503050406030204" pitchFamily="18" charset="0"/>
                            <a:ea typeface="华文中宋" panose="02010600040101010101" pitchFamily="2" charset="-122"/>
                          </a:rPr>
                          <m:t>𝐹</m:t>
                        </m:r>
                      </m:e>
                      <m:sup>
                        <m:r>
                          <a:rPr lang="en-US" altLang="zh-CN" sz="2400" i="1" dirty="0">
                            <a:solidFill>
                              <a:srgbClr val="000000"/>
                            </a:solidFill>
                            <a:latin typeface="Cambria Math" panose="02040503050406030204" pitchFamily="18" charset="0"/>
                            <a:ea typeface="华文中宋" panose="02010600040101010101" pitchFamily="2" charset="-122"/>
                          </a:rPr>
                          <m:t>𝑛</m:t>
                        </m:r>
                        <m:r>
                          <a:rPr lang="en-US" altLang="zh-CN" sz="2400" i="1" dirty="0">
                            <a:solidFill>
                              <a:srgbClr val="000000"/>
                            </a:solidFill>
                            <a:latin typeface="Cambria Math" panose="02040503050406030204" pitchFamily="18" charset="0"/>
                            <a:ea typeface="华文中宋" panose="02010600040101010101" pitchFamily="2" charset="-122"/>
                          </a:rPr>
                          <m:t>×</m:t>
                        </m:r>
                        <m:r>
                          <a:rPr lang="en-US" altLang="zh-CN" sz="2400" i="1" dirty="0">
                            <a:solidFill>
                              <a:srgbClr val="000000"/>
                            </a:solidFill>
                            <a:latin typeface="Cambria Math" panose="02040503050406030204" pitchFamily="18" charset="0"/>
                            <a:ea typeface="华文中宋" panose="02010600040101010101" pitchFamily="2" charset="-122"/>
                          </a:rPr>
                          <m:t>𝑛</m:t>
                        </m:r>
                      </m:sup>
                    </m:sSup>
                    <m:r>
                      <a:rPr lang="en-US" altLang="zh-CN" sz="2400" i="1" dirty="0">
                        <a:solidFill>
                          <a:srgbClr val="000000"/>
                        </a:solidFill>
                        <a:latin typeface="Cambria Math" panose="02040503050406030204" pitchFamily="18" charset="0"/>
                        <a:ea typeface="华文中宋" panose="02010600040101010101" pitchFamily="2" charset="-122"/>
                      </a:rPr>
                      <m:t>,</m:t>
                    </m:r>
                  </m:oMath>
                </a14:m>
                <a:r>
                  <a:rPr lang="zh-CN" altLang="en-US" sz="2400" dirty="0">
                    <a:solidFill>
                      <a:srgbClr val="000000"/>
                    </a:solidFill>
                    <a:latin typeface="华文中宋" panose="02010600040101010101" pitchFamily="2" charset="-122"/>
                    <a:ea typeface="华文中宋" panose="02010600040101010101" pitchFamily="2" charset="-122"/>
                  </a:rPr>
                  <a:t> 若存在</a:t>
                </a:r>
                <a14:m>
                  <m:oMath xmlns:m="http://schemas.openxmlformats.org/officeDocument/2006/math">
                    <m:r>
                      <a:rPr lang="en-US" altLang="zh-CN" sz="2400" i="1">
                        <a:solidFill>
                          <a:srgbClr val="000000"/>
                        </a:solidFill>
                        <a:latin typeface="Cambria Math" panose="02040503050406030204" pitchFamily="18" charset="0"/>
                        <a:ea typeface="华文中宋" panose="02010600040101010101" pitchFamily="2" charset="-122"/>
                      </a:rPr>
                      <m:t>𝑃</m:t>
                    </m:r>
                    <m:r>
                      <a:rPr lang="en-US" altLang="zh-CN" sz="2400" i="1">
                        <a:solidFill>
                          <a:srgbClr val="000000"/>
                        </a:solidFill>
                        <a:latin typeface="Cambria Math" panose="02040503050406030204" pitchFamily="18" charset="0"/>
                        <a:ea typeface="华文中宋" panose="02010600040101010101" pitchFamily="2" charset="-122"/>
                      </a:rPr>
                      <m:t>∈</m:t>
                    </m:r>
                    <m:sSubSup>
                      <m:sSubSupPr>
                        <m:ctrlPr>
                          <a:rPr lang="en-US" altLang="zh-CN" sz="2400" i="1">
                            <a:solidFill>
                              <a:srgbClr val="000000"/>
                            </a:solidFill>
                            <a:latin typeface="Cambria Math" panose="02040503050406030204" pitchFamily="18" charset="0"/>
                            <a:ea typeface="华文中宋" panose="02010600040101010101" pitchFamily="2" charset="-122"/>
                          </a:rPr>
                        </m:ctrlPr>
                      </m:sSubSupPr>
                      <m:e>
                        <m:r>
                          <a:rPr lang="en-US" altLang="zh-CN" sz="2400" i="1">
                            <a:solidFill>
                              <a:srgbClr val="000000"/>
                            </a:solidFill>
                            <a:latin typeface="Cambria Math" panose="02040503050406030204" pitchFamily="18" charset="0"/>
                            <a:ea typeface="华文中宋" panose="02010600040101010101" pitchFamily="2" charset="-122"/>
                          </a:rPr>
                          <m:t>𝐹</m:t>
                        </m:r>
                      </m:e>
                      <m:sub>
                        <m:r>
                          <a:rPr lang="en-US" altLang="zh-CN" sz="2400" i="1">
                            <a:solidFill>
                              <a:srgbClr val="000000"/>
                            </a:solidFill>
                            <a:latin typeface="Cambria Math" panose="02040503050406030204" pitchFamily="18" charset="0"/>
                            <a:ea typeface="华文中宋" panose="02010600040101010101" pitchFamily="2" charset="-122"/>
                          </a:rPr>
                          <m:t>𝑛</m:t>
                        </m:r>
                      </m:sub>
                      <m:sup>
                        <m:r>
                          <a:rPr lang="en-US" altLang="zh-CN" sz="2400" i="1">
                            <a:solidFill>
                              <a:srgbClr val="000000"/>
                            </a:solidFill>
                            <a:latin typeface="Cambria Math" panose="02040503050406030204" pitchFamily="18" charset="0"/>
                            <a:ea typeface="华文中宋" panose="02010600040101010101" pitchFamily="2" charset="-122"/>
                          </a:rPr>
                          <m:t>𝑛</m:t>
                        </m:r>
                        <m:r>
                          <a:rPr lang="en-US" altLang="zh-CN" sz="2400" i="1">
                            <a:solidFill>
                              <a:srgbClr val="000000"/>
                            </a:solidFill>
                            <a:latin typeface="Cambria Math" panose="02040503050406030204" pitchFamily="18" charset="0"/>
                            <a:ea typeface="华文中宋" panose="02010600040101010101" pitchFamily="2" charset="-122"/>
                          </a:rPr>
                          <m:t>×</m:t>
                        </m:r>
                        <m:r>
                          <a:rPr lang="en-US" altLang="zh-CN" sz="2400" i="1">
                            <a:solidFill>
                              <a:srgbClr val="000000"/>
                            </a:solidFill>
                            <a:latin typeface="Cambria Math" panose="02040503050406030204" pitchFamily="18" charset="0"/>
                            <a:ea typeface="华文中宋" panose="02010600040101010101" pitchFamily="2" charset="-122"/>
                          </a:rPr>
                          <m:t>𝑛</m:t>
                        </m:r>
                      </m:sup>
                    </m:sSubSup>
                    <m:r>
                      <a:rPr lang="en-US" altLang="zh-CN" sz="2400" i="1">
                        <a:solidFill>
                          <a:srgbClr val="000000"/>
                        </a:solidFill>
                        <a:latin typeface="Cambria Math" panose="02040503050406030204" pitchFamily="18" charset="0"/>
                        <a:ea typeface="华文中宋" panose="02010600040101010101" pitchFamily="2" charset="-122"/>
                      </a:rPr>
                      <m:t>,</m:t>
                    </m:r>
                  </m:oMath>
                </a14:m>
                <a:r>
                  <a:rPr lang="zh-CN" altLang="en-US" sz="2400" dirty="0">
                    <a:solidFill>
                      <a:srgbClr val="000000"/>
                    </a:solidFill>
                    <a:latin typeface="华文中宋" panose="02010600040101010101" pitchFamily="2" charset="-122"/>
                    <a:ea typeface="华文中宋" panose="02010600040101010101" pitchFamily="2" charset="-122"/>
                  </a:rPr>
                  <a:t>满足</a:t>
                </a:r>
                <a:endParaRPr lang="en-US" altLang="zh-CN" sz="2400" dirty="0">
                  <a:solidFill>
                    <a:srgbClr val="000000"/>
                  </a:solidFill>
                  <a:latin typeface="华文中宋" panose="02010600040101010101" pitchFamily="2" charset="-122"/>
                  <a:ea typeface="华文中宋" panose="02010600040101010101" pitchFamily="2" charset="-122"/>
                </a:endParaRPr>
              </a:p>
              <a:p>
                <a:pPr defTabSz="457200">
                  <a:lnSpc>
                    <a:spcPct val="150000"/>
                  </a:lnSpc>
                  <a:defRPr/>
                </a:pPr>
                <a14:m>
                  <m:oMathPara xmlns:m="http://schemas.openxmlformats.org/officeDocument/2006/math">
                    <m:oMathParaPr>
                      <m:jc m:val="centerGroup"/>
                    </m:oMathParaPr>
                    <m:oMath xmlns:m="http://schemas.openxmlformats.org/officeDocument/2006/math">
                      <m:r>
                        <a:rPr lang="en-US" altLang="zh-CN" sz="2400" i="1">
                          <a:solidFill>
                            <a:srgbClr val="000000"/>
                          </a:solidFill>
                          <a:latin typeface="Cambria Math" panose="02040503050406030204" pitchFamily="18" charset="0"/>
                          <a:ea typeface="华文中宋" panose="02010600040101010101" pitchFamily="2" charset="-122"/>
                        </a:rPr>
                        <m:t>𝐵</m:t>
                      </m:r>
                      <m:r>
                        <a:rPr lang="en-US" altLang="zh-CN" sz="2400" i="1">
                          <a:solidFill>
                            <a:srgbClr val="000000"/>
                          </a:solidFill>
                          <a:latin typeface="Cambria Math" panose="02040503050406030204" pitchFamily="18" charset="0"/>
                          <a:ea typeface="华文中宋" panose="02010600040101010101" pitchFamily="2" charset="-122"/>
                        </a:rPr>
                        <m:t>=</m:t>
                      </m:r>
                      <m:sSup>
                        <m:sSupPr>
                          <m:ctrlPr>
                            <a:rPr lang="en-US" altLang="zh-CN" sz="2400" i="1">
                              <a:solidFill>
                                <a:srgbClr val="000000"/>
                              </a:solidFill>
                              <a:latin typeface="Cambria Math" panose="02040503050406030204" pitchFamily="18" charset="0"/>
                              <a:ea typeface="华文中宋" panose="02010600040101010101" pitchFamily="2" charset="-122"/>
                            </a:rPr>
                          </m:ctrlPr>
                        </m:sSupPr>
                        <m:e>
                          <m:r>
                            <a:rPr lang="en-US" altLang="zh-CN" sz="2400" i="1">
                              <a:solidFill>
                                <a:srgbClr val="000000"/>
                              </a:solidFill>
                              <a:latin typeface="Cambria Math" panose="02040503050406030204" pitchFamily="18" charset="0"/>
                              <a:ea typeface="华文中宋" panose="02010600040101010101" pitchFamily="2" charset="-122"/>
                            </a:rPr>
                            <m:t>𝑃</m:t>
                          </m:r>
                        </m:e>
                        <m:sup>
                          <m:r>
                            <a:rPr lang="en-US" altLang="zh-CN" sz="2400" i="1">
                              <a:solidFill>
                                <a:srgbClr val="000000"/>
                              </a:solidFill>
                              <a:latin typeface="Cambria Math" panose="02040503050406030204" pitchFamily="18" charset="0"/>
                              <a:ea typeface="华文中宋" panose="02010600040101010101" pitchFamily="2" charset="-122"/>
                            </a:rPr>
                            <m:t>−1</m:t>
                          </m:r>
                        </m:sup>
                      </m:sSup>
                      <m:r>
                        <a:rPr lang="en-US" altLang="zh-CN" sz="2400" i="1">
                          <a:solidFill>
                            <a:srgbClr val="000000"/>
                          </a:solidFill>
                          <a:latin typeface="Cambria Math" panose="02040503050406030204" pitchFamily="18" charset="0"/>
                          <a:ea typeface="华文中宋" panose="02010600040101010101" pitchFamily="2" charset="-122"/>
                        </a:rPr>
                        <m:t>𝐴𝑃</m:t>
                      </m:r>
                    </m:oMath>
                  </m:oMathPara>
                </a14:m>
                <a:endParaRPr lang="en-US" altLang="zh-CN" sz="2400" dirty="0">
                  <a:solidFill>
                    <a:srgbClr val="000000"/>
                  </a:solidFill>
                  <a:latin typeface="华文中宋" panose="02010600040101010101" pitchFamily="2" charset="-122"/>
                  <a:ea typeface="华文中宋" panose="02010600040101010101" pitchFamily="2" charset="-122"/>
                </a:endParaRPr>
              </a:p>
              <a:p>
                <a:pPr defTabSz="457200">
                  <a:lnSpc>
                    <a:spcPct val="150000"/>
                  </a:lnSpc>
                  <a:defRPr/>
                </a:pPr>
                <a:r>
                  <a:rPr lang="zh-CN" altLang="en-US" sz="2400" dirty="0">
                    <a:solidFill>
                      <a:srgbClr val="000000"/>
                    </a:solidFill>
                    <a:latin typeface="华文中宋" panose="02010600040101010101" pitchFamily="2" charset="-122"/>
                    <a:ea typeface="华文中宋" panose="02010600040101010101" pitchFamily="2" charset="-122"/>
                  </a:rPr>
                  <a:t>             则称</a:t>
                </a:r>
                <a14:m>
                  <m:oMath xmlns:m="http://schemas.openxmlformats.org/officeDocument/2006/math">
                    <m:r>
                      <a:rPr lang="en-US" altLang="zh-CN" sz="2400" i="1" dirty="0">
                        <a:solidFill>
                          <a:srgbClr val="FF0000"/>
                        </a:solidFill>
                        <a:latin typeface="Cambria Math" panose="02040503050406030204" pitchFamily="18" charset="0"/>
                        <a:ea typeface="华文中宋" panose="02010600040101010101" pitchFamily="2" charset="-122"/>
                      </a:rPr>
                      <m:t>𝐵</m:t>
                    </m:r>
                  </m:oMath>
                </a14:m>
                <a:r>
                  <a:rPr lang="zh-CN" altLang="en-US" sz="2400" dirty="0">
                    <a:solidFill>
                      <a:srgbClr val="FF0000"/>
                    </a:solidFill>
                    <a:latin typeface="华文中宋" panose="02010600040101010101" pitchFamily="2" charset="-122"/>
                    <a:ea typeface="华文中宋" panose="02010600040101010101" pitchFamily="2" charset="-122"/>
                  </a:rPr>
                  <a:t>与</a:t>
                </a:r>
                <a14:m>
                  <m:oMath xmlns:m="http://schemas.openxmlformats.org/officeDocument/2006/math">
                    <m:r>
                      <a:rPr lang="en-US" altLang="zh-CN" sz="2400" i="1" dirty="0">
                        <a:solidFill>
                          <a:srgbClr val="FF0000"/>
                        </a:solidFill>
                        <a:latin typeface="Cambria Math" panose="02040503050406030204" pitchFamily="18" charset="0"/>
                        <a:ea typeface="华文中宋" panose="02010600040101010101" pitchFamily="2" charset="-122"/>
                      </a:rPr>
                      <m:t>𝐴</m:t>
                    </m:r>
                  </m:oMath>
                </a14:m>
                <a:r>
                  <a:rPr lang="zh-CN" altLang="en-US" sz="2400" dirty="0">
                    <a:solidFill>
                      <a:srgbClr val="FF0000"/>
                    </a:solidFill>
                    <a:latin typeface="华文中宋" panose="02010600040101010101" pitchFamily="2" charset="-122"/>
                    <a:ea typeface="华文中宋" panose="02010600040101010101" pitchFamily="2" charset="-122"/>
                  </a:rPr>
                  <a:t>相似</a:t>
                </a:r>
                <a:r>
                  <a:rPr lang="zh-CN" altLang="en-US" sz="2400" dirty="0">
                    <a:solidFill>
                      <a:srgbClr val="000000"/>
                    </a:solidFill>
                    <a:latin typeface="华文中宋" panose="02010600040101010101" pitchFamily="2" charset="-122"/>
                    <a:ea typeface="华文中宋" panose="02010600040101010101" pitchFamily="2" charset="-122"/>
                  </a:rPr>
                  <a:t>，记之为</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𝐵</m:t>
                    </m:r>
                    <m:r>
                      <a:rPr lang="en-US" altLang="zh-CN" sz="2400" i="1">
                        <a:solidFill>
                          <a:srgbClr val="000000"/>
                        </a:solidFill>
                        <a:latin typeface="Cambria Math" panose="02040503050406030204" pitchFamily="18" charset="0"/>
                        <a:ea typeface="Cambria Math" panose="02040503050406030204" pitchFamily="18" charset="0"/>
                      </a:rPr>
                      <m:t>∼</m:t>
                    </m:r>
                  </m:oMath>
                </a14:m>
                <a:r>
                  <a:rPr lang="en-US" altLang="zh-CN" sz="2400" dirty="0">
                    <a:solidFill>
                      <a:srgbClr val="000000"/>
                    </a:solidFill>
                    <a:latin typeface="华文中宋" panose="02010600040101010101" pitchFamily="2" charset="-122"/>
                    <a:ea typeface="华文中宋" panose="02010600040101010101" pitchFamily="2" charset="-122"/>
                  </a:rPr>
                  <a:t>A.</a:t>
                </a:r>
              </a:p>
              <a:p>
                <a:pPr defTabSz="457200">
                  <a:defRPr/>
                </a:pPr>
                <a:endParaRPr kumimoji="0" lang="zh-CN" altLang="en-US" sz="1800" dirty="0">
                  <a:solidFill>
                    <a:srgbClr val="000000"/>
                  </a:solidFill>
                  <a:latin typeface="Calibri" panose="020F0502020204030204" pitchFamily="34" charset="0"/>
                  <a:ea typeface="宋体"/>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983432" y="1287234"/>
                <a:ext cx="8712968" cy="2031325"/>
              </a:xfrm>
              <a:prstGeom prst="rect">
                <a:avLst/>
              </a:prstGeom>
              <a:blipFill>
                <a:blip r:embed="rId5"/>
                <a:stretch>
                  <a:fillRect l="-1049"/>
                </a:stretch>
              </a:blipFill>
            </p:spPr>
            <p:txBody>
              <a:bodyPr/>
              <a:lstStyle/>
              <a:p>
                <a:r>
                  <a:rPr lang="zh-CN" altLang="en-US">
                    <a:noFill/>
                  </a:rPr>
                  <a:t> </a:t>
                </a:r>
              </a:p>
            </p:txBody>
          </p:sp>
        </mc:Fallback>
      </mc:AlternateContent>
      <p:sp>
        <p:nvSpPr>
          <p:cNvPr id="8" name="Rectangle 6"/>
          <p:cNvSpPr>
            <a:spLocks noChangeArrowheads="1"/>
          </p:cNvSpPr>
          <p:nvPr/>
        </p:nvSpPr>
        <p:spPr bwMode="auto">
          <a:xfrm>
            <a:off x="1633894" y="668453"/>
            <a:ext cx="4103737" cy="461665"/>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400" b="1" dirty="0">
                <a:solidFill>
                  <a:srgbClr val="3333CC"/>
                </a:solidFill>
                <a:effectLst>
                  <a:outerShdw blurRad="38100" dist="38100" dir="2700000" algn="tl">
                    <a:srgbClr val="000000"/>
                  </a:outerShdw>
                </a:effectLst>
                <a:latin typeface="Calibri" panose="020F0502020204030204" pitchFamily="34" charset="0"/>
                <a:ea typeface="宋体"/>
              </a:rPr>
              <a:t>1.6.1   </a:t>
            </a:r>
            <a:r>
              <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rPr>
              <a:t>线性变换的矩阵表示</a:t>
            </a:r>
          </a:p>
        </p:txBody>
      </p:sp>
    </p:spTree>
    <p:extLst>
      <p:ext uri="{BB962C8B-B14F-4D97-AF65-F5344CB8AC3E}">
        <p14:creationId xmlns:p14="http://schemas.microsoft.com/office/powerpoint/2010/main" val="3370559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16" grpId="0"/>
      <p:bldP spid="17"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281FBE21-B40B-4B64-ABBE-395E3EC7A610}" type="slidenum">
              <a:rPr kumimoji="0" lang="en-US" altLang="zh-CN">
                <a:solidFill>
                  <a:srgbClr val="000000"/>
                </a:solidFill>
              </a:rPr>
              <a:pPr>
                <a:defRPr/>
              </a:pPr>
              <a:t>124</a:t>
            </a:fld>
            <a:endParaRPr kumimoji="0" lang="en-US" altLang="zh-CN">
              <a:solidFill>
                <a:srgbClr val="000000"/>
              </a:solidFill>
            </a:endParaRPr>
          </a:p>
        </p:txBody>
      </p:sp>
      <p:sp>
        <p:nvSpPr>
          <p:cNvPr id="4" name="Rectangle 6"/>
          <p:cNvSpPr>
            <a:spLocks noChangeArrowheads="1"/>
          </p:cNvSpPr>
          <p:nvPr/>
        </p:nvSpPr>
        <p:spPr bwMode="auto">
          <a:xfrm>
            <a:off x="1559496" y="613229"/>
            <a:ext cx="4103737" cy="461665"/>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400" b="1" dirty="0">
                <a:solidFill>
                  <a:srgbClr val="3333CC"/>
                </a:solidFill>
                <a:effectLst>
                  <a:outerShdw blurRad="38100" dist="38100" dir="2700000" algn="tl">
                    <a:srgbClr val="000000"/>
                  </a:outerShdw>
                </a:effectLst>
                <a:latin typeface="Calibri" panose="020F0502020204030204" pitchFamily="34" charset="0"/>
                <a:ea typeface="宋体"/>
              </a:rPr>
              <a:t>1.6.2   </a:t>
            </a:r>
            <a:r>
              <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rPr>
              <a:t>线性变换的运算</a:t>
            </a:r>
          </a:p>
        </p:txBody>
      </p:sp>
      <p:sp>
        <p:nvSpPr>
          <p:cNvPr id="5" name="文本框 4"/>
          <p:cNvSpPr txBox="1"/>
          <p:nvPr/>
        </p:nvSpPr>
        <p:spPr>
          <a:xfrm>
            <a:off x="911424" y="1282258"/>
            <a:ext cx="8208912" cy="523220"/>
          </a:xfrm>
          <a:prstGeom prst="rect">
            <a:avLst/>
          </a:prstGeom>
          <a:noFill/>
        </p:spPr>
        <p:txBody>
          <a:bodyPr wrap="square" rtlCol="0">
            <a:spAutoFit/>
          </a:bodyPr>
          <a:lstStyle/>
          <a:p>
            <a:pPr marL="285750" indent="-285750" defTabSz="457200">
              <a:buFont typeface="Wingdings" panose="05000000000000000000" pitchFamily="2" charset="2"/>
              <a:buChar char="Ø"/>
              <a:defRPr/>
            </a:pPr>
            <a:r>
              <a:rPr kumimoji="0" lang="zh-CN" altLang="en-US" dirty="0">
                <a:solidFill>
                  <a:srgbClr val="1C08D6"/>
                </a:solidFill>
                <a:latin typeface="华文中宋" panose="02010600040101010101" pitchFamily="2" charset="-122"/>
                <a:ea typeface="华文中宋" panose="02010600040101010101" pitchFamily="2" charset="-122"/>
              </a:rPr>
              <a:t>线性变换的运算</a:t>
            </a:r>
          </a:p>
        </p:txBody>
      </p:sp>
      <mc:AlternateContent xmlns:mc="http://schemas.openxmlformats.org/markup-compatibility/2006" xmlns:a14="http://schemas.microsoft.com/office/drawing/2010/main">
        <mc:Choice Requires="a14">
          <p:sp>
            <p:nvSpPr>
              <p:cNvPr id="6" name="文本框 5"/>
              <p:cNvSpPr txBox="1"/>
              <p:nvPr/>
            </p:nvSpPr>
            <p:spPr>
              <a:xfrm>
                <a:off x="1271464" y="1836360"/>
                <a:ext cx="9361040" cy="1271630"/>
              </a:xfrm>
              <a:prstGeom prst="rect">
                <a:avLst/>
              </a:prstGeom>
              <a:noFill/>
            </p:spPr>
            <p:txBody>
              <a:bodyPr wrap="square" rtlCol="0">
                <a:spAutoFit/>
              </a:bodyPr>
              <a:lstStyle/>
              <a:p>
                <a:pPr defTabSz="457200">
                  <a:lnSpc>
                    <a:spcPct val="150000"/>
                  </a:lnSpc>
                  <a:defRPr/>
                </a:pPr>
                <a:r>
                  <a:rPr kumimoji="0" lang="zh-CN" altLang="en-US" sz="2400" dirty="0">
                    <a:solidFill>
                      <a:srgbClr val="000000"/>
                    </a:solidFill>
                    <a:latin typeface="华文中宋" panose="02010600040101010101" pitchFamily="2" charset="-122"/>
                    <a:ea typeface="华文中宋" panose="02010600040101010101" pitchFamily="2" charset="-122"/>
                  </a:rPr>
                  <a:t>      设</a:t>
                </a:r>
                <a14:m>
                  <m:oMath xmlns:m="http://schemas.openxmlformats.org/officeDocument/2006/math">
                    <m:r>
                      <a:rPr kumimoji="0" lang="zh-CN" altLang="en-US" sz="2400" i="1">
                        <a:solidFill>
                          <a:srgbClr val="000000"/>
                        </a:solidFill>
                        <a:latin typeface="Cambria Math" panose="02040503050406030204" pitchFamily="18" charset="0"/>
                      </a:rPr>
                      <m:t>𝒜</m:t>
                    </m:r>
                    <m:r>
                      <a:rPr kumimoji="0" lang="en-US" altLang="zh-CN" sz="2400" i="1">
                        <a:solidFill>
                          <a:srgbClr val="000000"/>
                        </a:solidFill>
                        <a:latin typeface="Cambria Math" panose="02040503050406030204" pitchFamily="18" charset="0"/>
                      </a:rPr>
                      <m:t>,</m:t>
                    </m:r>
                    <m:r>
                      <a:rPr kumimoji="0" lang="en-US" altLang="zh-CN" sz="2400" i="1">
                        <a:solidFill>
                          <a:srgbClr val="000000"/>
                        </a:solidFill>
                        <a:latin typeface="Cambria Math" panose="02040503050406030204" pitchFamily="18" charset="0"/>
                        <a:ea typeface="Cambria Math" panose="02040503050406030204" pitchFamily="18" charset="0"/>
                      </a:rPr>
                      <m:t>ℬ</m:t>
                    </m:r>
                    <m:r>
                      <a:rPr kumimoji="0" lang="zh-CN" altLang="en-US" sz="2400" i="1">
                        <a:solidFill>
                          <a:srgbClr val="000000"/>
                        </a:solidFill>
                        <a:latin typeface="Cambria Math" panose="02040503050406030204" pitchFamily="18" charset="0"/>
                      </a:rPr>
                      <m:t>是</m:t>
                    </m:r>
                  </m:oMath>
                </a14:m>
                <a:r>
                  <a:rPr kumimoji="0" lang="zh-CN" altLang="en-US" sz="2400" dirty="0">
                    <a:solidFill>
                      <a:srgbClr val="000000"/>
                    </a:solidFill>
                    <a:latin typeface="华文中宋" panose="02010600040101010101" pitchFamily="2" charset="-122"/>
                    <a:ea typeface="华文中宋" panose="02010600040101010101" pitchFamily="2" charset="-122"/>
                  </a:rPr>
                  <a:t>线性空间</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𝑉</m:t>
                    </m:r>
                  </m:oMath>
                </a14:m>
                <a:r>
                  <a:rPr kumimoji="0" lang="zh-CN" altLang="en-US" sz="2400" dirty="0">
                    <a:solidFill>
                      <a:srgbClr val="000000"/>
                    </a:solidFill>
                    <a:latin typeface="华文中宋" panose="02010600040101010101" pitchFamily="2" charset="-122"/>
                    <a:ea typeface="华文中宋" panose="02010600040101010101" pitchFamily="2" charset="-122"/>
                  </a:rPr>
                  <a:t>的两个线性变换，定义它们的</a:t>
                </a:r>
                <a:r>
                  <a:rPr kumimoji="0" lang="zh-CN" altLang="en-US" sz="2400" dirty="0">
                    <a:solidFill>
                      <a:srgbClr val="FF0000"/>
                    </a:solidFill>
                    <a:latin typeface="华文中宋" panose="02010600040101010101" pitchFamily="2" charset="-122"/>
                    <a:ea typeface="华文中宋" panose="02010600040101010101" pitchFamily="2" charset="-122"/>
                  </a:rPr>
                  <a:t>乘积</a:t>
                </a:r>
                <a14:m>
                  <m:oMath xmlns:m="http://schemas.openxmlformats.org/officeDocument/2006/math">
                    <m:r>
                      <a:rPr kumimoji="0" lang="zh-CN" altLang="en-US" sz="2400" i="1">
                        <a:solidFill>
                          <a:srgbClr val="FF0000"/>
                        </a:solidFill>
                        <a:latin typeface="Cambria Math" panose="02040503050406030204" pitchFamily="18" charset="0"/>
                      </a:rPr>
                      <m:t>𝒜</m:t>
                    </m:r>
                    <m:r>
                      <a:rPr kumimoji="0" lang="en-US" altLang="zh-CN" sz="2400" i="1">
                        <a:solidFill>
                          <a:srgbClr val="FF0000"/>
                        </a:solidFill>
                        <a:latin typeface="Cambria Math" panose="02040503050406030204" pitchFamily="18" charset="0"/>
                        <a:ea typeface="Cambria Math" panose="02040503050406030204" pitchFamily="18" charset="0"/>
                      </a:rPr>
                      <m:t>ℬ</m:t>
                    </m:r>
                  </m:oMath>
                </a14:m>
                <a:r>
                  <a:rPr kumimoji="0" lang="zh-CN" altLang="en-US" sz="2400" dirty="0">
                    <a:solidFill>
                      <a:srgbClr val="000000"/>
                    </a:solidFill>
                    <a:latin typeface="华文中宋" panose="02010600040101010101" pitchFamily="2" charset="-122"/>
                    <a:ea typeface="华文中宋" panose="02010600040101010101" pitchFamily="2" charset="-122"/>
                  </a:rPr>
                  <a:t>为</a:t>
                </a:r>
                <a:endParaRPr kumimoji="0" lang="en-US" altLang="zh-CN" sz="2400" dirty="0">
                  <a:solidFill>
                    <a:srgbClr val="000000"/>
                  </a:solidFill>
                  <a:latin typeface="华文中宋" panose="02010600040101010101" pitchFamily="2" charset="-122"/>
                  <a:ea typeface="华文中宋" panose="02010600040101010101" pitchFamily="2" charset="-122"/>
                </a:endParaRPr>
              </a:p>
              <a:p>
                <a:pPr defTabSz="457200">
                  <a:lnSpc>
                    <a:spcPct val="150000"/>
                  </a:lnSpc>
                  <a:defRPr/>
                </a:pPr>
                <a14:m>
                  <m:oMathPara xmlns:m="http://schemas.openxmlformats.org/officeDocument/2006/math">
                    <m:oMathParaPr>
                      <m:jc m:val="centerGroup"/>
                    </m:oMathParaPr>
                    <m:oMath xmlns:m="http://schemas.openxmlformats.org/officeDocument/2006/math">
                      <m:r>
                        <a:rPr kumimoji="0" lang="zh-CN" altLang="en-US" sz="2400" i="1">
                          <a:solidFill>
                            <a:srgbClr val="000000"/>
                          </a:solidFill>
                          <a:latin typeface="Cambria Math" panose="02040503050406030204" pitchFamily="18" charset="0"/>
                        </a:rPr>
                        <m:t>𝒜</m:t>
                      </m:r>
                      <m:r>
                        <a:rPr kumimoji="0" lang="en-US" altLang="zh-CN" sz="2400" i="1">
                          <a:solidFill>
                            <a:srgbClr val="000000"/>
                          </a:solidFill>
                          <a:latin typeface="Cambria Math" panose="02040503050406030204" pitchFamily="18" charset="0"/>
                          <a:ea typeface="Cambria Math" panose="02040503050406030204" pitchFamily="18" charset="0"/>
                        </a:rPr>
                        <m:t>ℬ</m:t>
                      </m:r>
                      <m:d>
                        <m:dPr>
                          <m:ctrlPr>
                            <a:rPr kumimoji="0" lang="en-US" altLang="zh-CN" sz="2400" i="1">
                              <a:solidFill>
                                <a:srgbClr val="000000"/>
                              </a:solidFill>
                              <a:latin typeface="Cambria Math" panose="02040503050406030204" pitchFamily="18" charset="0"/>
                              <a:ea typeface="Cambria Math" panose="02040503050406030204" pitchFamily="18" charset="0"/>
                            </a:rPr>
                          </m:ctrlPr>
                        </m:dPr>
                        <m:e>
                          <m:r>
                            <a:rPr kumimoji="0" lang="en-US" altLang="zh-CN" sz="2400" i="1">
                              <a:solidFill>
                                <a:srgbClr val="000000"/>
                              </a:solidFill>
                              <a:latin typeface="Cambria Math" panose="02040503050406030204" pitchFamily="18" charset="0"/>
                              <a:ea typeface="Cambria Math" panose="02040503050406030204" pitchFamily="18" charset="0"/>
                            </a:rPr>
                            <m:t>𝛼</m:t>
                          </m:r>
                        </m:e>
                      </m:d>
                      <m:r>
                        <a:rPr kumimoji="0" lang="en-US" altLang="zh-CN" sz="2400" i="1">
                          <a:solidFill>
                            <a:srgbClr val="000000"/>
                          </a:solidFill>
                          <a:latin typeface="Cambria Math" panose="02040503050406030204" pitchFamily="18" charset="0"/>
                          <a:ea typeface="Cambria Math" panose="02040503050406030204" pitchFamily="18" charset="0"/>
                        </a:rPr>
                        <m:t>=</m:t>
                      </m:r>
                      <m:r>
                        <a:rPr kumimoji="0" lang="zh-CN" altLang="en-US" sz="2400" i="1">
                          <a:solidFill>
                            <a:srgbClr val="000000"/>
                          </a:solidFill>
                          <a:latin typeface="Cambria Math" panose="02040503050406030204" pitchFamily="18" charset="0"/>
                          <a:ea typeface="Cambria Math" panose="02040503050406030204" pitchFamily="18" charset="0"/>
                        </a:rPr>
                        <m:t>𝒜</m:t>
                      </m:r>
                      <m:d>
                        <m:dPr>
                          <m:ctrlPr>
                            <a:rPr kumimoji="0" lang="en-US" altLang="zh-CN" sz="2400" i="1">
                              <a:solidFill>
                                <a:srgbClr val="000000"/>
                              </a:solidFill>
                              <a:latin typeface="Cambria Math" panose="02040503050406030204" pitchFamily="18" charset="0"/>
                              <a:ea typeface="Cambria Math" panose="02040503050406030204" pitchFamily="18" charset="0"/>
                            </a:rPr>
                          </m:ctrlPr>
                        </m:dPr>
                        <m:e>
                          <m:r>
                            <a:rPr kumimoji="0" lang="en-US" altLang="zh-CN" sz="2400" i="1">
                              <a:solidFill>
                                <a:srgbClr val="000000"/>
                              </a:solidFill>
                              <a:latin typeface="Cambria Math" panose="02040503050406030204" pitchFamily="18" charset="0"/>
                              <a:ea typeface="Cambria Math" panose="02040503050406030204" pitchFamily="18" charset="0"/>
                            </a:rPr>
                            <m:t>ℬ</m:t>
                          </m:r>
                          <m:d>
                            <m:dPr>
                              <m:ctrlPr>
                                <a:rPr kumimoji="0" lang="en-US" altLang="zh-CN" sz="2400" i="1">
                                  <a:solidFill>
                                    <a:srgbClr val="000000"/>
                                  </a:solidFill>
                                  <a:latin typeface="Cambria Math" panose="02040503050406030204" pitchFamily="18" charset="0"/>
                                  <a:ea typeface="Cambria Math" panose="02040503050406030204" pitchFamily="18" charset="0"/>
                                </a:rPr>
                              </m:ctrlPr>
                            </m:dPr>
                            <m:e>
                              <m:r>
                                <a:rPr kumimoji="0" lang="en-US" altLang="zh-CN" sz="2400" i="1">
                                  <a:solidFill>
                                    <a:srgbClr val="000000"/>
                                  </a:solidFill>
                                  <a:latin typeface="Cambria Math" panose="02040503050406030204" pitchFamily="18" charset="0"/>
                                  <a:ea typeface="Cambria Math" panose="02040503050406030204" pitchFamily="18" charset="0"/>
                                </a:rPr>
                                <m:t>𝛼</m:t>
                              </m:r>
                            </m:e>
                          </m:d>
                        </m:e>
                      </m:d>
                      <m:r>
                        <a:rPr kumimoji="0" lang="en-US" altLang="zh-CN" sz="2400" i="1">
                          <a:solidFill>
                            <a:srgbClr val="000000"/>
                          </a:solidFill>
                          <a:latin typeface="Cambria Math" panose="02040503050406030204" pitchFamily="18" charset="0"/>
                          <a:ea typeface="Cambria Math" panose="02040503050406030204" pitchFamily="18" charset="0"/>
                        </a:rPr>
                        <m:t>                       (</m:t>
                      </m:r>
                      <m:r>
                        <a:rPr kumimoji="0" lang="en-US" altLang="zh-CN" sz="2400" i="1">
                          <a:solidFill>
                            <a:srgbClr val="000000"/>
                          </a:solidFill>
                          <a:latin typeface="Cambria Math" panose="02040503050406030204" pitchFamily="18" charset="0"/>
                          <a:ea typeface="Cambria Math" panose="02040503050406030204" pitchFamily="18" charset="0"/>
                        </a:rPr>
                        <m:t>𝛼</m:t>
                      </m:r>
                      <m:r>
                        <a:rPr kumimoji="0" lang="en-US" altLang="zh-CN" sz="2400" i="1">
                          <a:solidFill>
                            <a:srgbClr val="000000"/>
                          </a:solidFill>
                          <a:latin typeface="Cambria Math" panose="02040503050406030204" pitchFamily="18" charset="0"/>
                          <a:ea typeface="Cambria Math" panose="02040503050406030204" pitchFamily="18" charset="0"/>
                        </a:rPr>
                        <m:t>∈</m:t>
                      </m:r>
                      <m:r>
                        <a:rPr kumimoji="0" lang="en-US" altLang="zh-CN" sz="2400" i="1">
                          <a:solidFill>
                            <a:srgbClr val="000000"/>
                          </a:solidFill>
                          <a:latin typeface="Cambria Math" panose="02040503050406030204" pitchFamily="18" charset="0"/>
                          <a:ea typeface="Cambria Math" panose="02040503050406030204" pitchFamily="18" charset="0"/>
                        </a:rPr>
                        <m:t>𝑉</m:t>
                      </m:r>
                      <m:r>
                        <a:rPr kumimoji="0" lang="en-US" altLang="zh-CN" sz="2400" i="1">
                          <a:solidFill>
                            <a:srgbClr val="000000"/>
                          </a:solidFill>
                          <a:latin typeface="Cambria Math" panose="02040503050406030204" pitchFamily="18" charset="0"/>
                          <a:ea typeface="Cambria Math" panose="02040503050406030204" pitchFamily="18" charset="0"/>
                        </a:rPr>
                        <m:t>)</m:t>
                      </m:r>
                    </m:oMath>
                  </m:oMathPara>
                </a14:m>
                <a:endParaRPr kumimoji="0" lang="zh-CN" altLang="en-US" sz="2400" dirty="0">
                  <a:solidFill>
                    <a:srgbClr val="000000"/>
                  </a:solidFill>
                  <a:latin typeface="华文中宋" panose="02010600040101010101" pitchFamily="2" charset="-122"/>
                  <a:ea typeface="华文中宋" panose="02010600040101010101" pitchFamily="2" charset="-122"/>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1271464" y="1836360"/>
                <a:ext cx="9361040" cy="1271630"/>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625338" y="3325053"/>
                <a:ext cx="8417062" cy="1200329"/>
              </a:xfrm>
              <a:prstGeom prst="rect">
                <a:avLst/>
              </a:prstGeom>
              <a:noFill/>
            </p:spPr>
            <p:txBody>
              <a:bodyPr wrap="square" rtlCol="0">
                <a:spAutoFit/>
              </a:bodyPr>
              <a:lstStyle/>
              <a:p>
                <a:pPr defTabSz="457200">
                  <a:lnSpc>
                    <a:spcPct val="150000"/>
                  </a:lnSpc>
                  <a:defRPr/>
                </a:pPr>
                <a:r>
                  <a:rPr kumimoji="0" lang="zh-CN" altLang="en-US" sz="2400" dirty="0">
                    <a:solidFill>
                      <a:srgbClr val="000000"/>
                    </a:solidFill>
                    <a:latin typeface="华文中宋" panose="02010600040101010101" pitchFamily="2" charset="-122"/>
                    <a:ea typeface="华文中宋" panose="02010600040101010101" pitchFamily="2" charset="-122"/>
                  </a:rPr>
                  <a:t>      定义线性变换的</a:t>
                </a:r>
                <a:r>
                  <a:rPr kumimoji="0" lang="zh-CN" altLang="en-US" sz="2400" dirty="0">
                    <a:solidFill>
                      <a:srgbClr val="FF0000"/>
                    </a:solidFill>
                    <a:latin typeface="华文中宋" panose="02010600040101010101" pitchFamily="2" charset="-122"/>
                    <a:ea typeface="华文中宋" panose="02010600040101010101" pitchFamily="2" charset="-122"/>
                  </a:rPr>
                  <a:t>加法</a:t>
                </a:r>
                <a14:m>
                  <m:oMath xmlns:m="http://schemas.openxmlformats.org/officeDocument/2006/math">
                    <m:r>
                      <a:rPr kumimoji="0" lang="en-US" altLang="zh-CN" sz="2400">
                        <a:solidFill>
                          <a:srgbClr val="FF0000"/>
                        </a:solidFill>
                        <a:latin typeface="Cambria Math" panose="02040503050406030204" pitchFamily="18" charset="0"/>
                      </a:rPr>
                      <m:t>(</m:t>
                    </m:r>
                    <m:r>
                      <a:rPr kumimoji="0" lang="zh-CN" altLang="en-US" sz="2400" i="1">
                        <a:solidFill>
                          <a:srgbClr val="FF0000"/>
                        </a:solidFill>
                        <a:latin typeface="Cambria Math" panose="02040503050406030204" pitchFamily="18" charset="0"/>
                      </a:rPr>
                      <m:t>𝒜</m:t>
                    </m:r>
                    <m:r>
                      <a:rPr kumimoji="0" lang="en-US" altLang="zh-CN" sz="2400" i="1">
                        <a:solidFill>
                          <a:srgbClr val="FF0000"/>
                        </a:solidFill>
                        <a:latin typeface="Cambria Math" panose="02040503050406030204" pitchFamily="18" charset="0"/>
                      </a:rPr>
                      <m:t>+</m:t>
                    </m:r>
                    <m:r>
                      <a:rPr kumimoji="0" lang="en-US" altLang="zh-CN" sz="2400" i="1">
                        <a:solidFill>
                          <a:srgbClr val="FF0000"/>
                        </a:solidFill>
                        <a:latin typeface="Cambria Math" panose="02040503050406030204" pitchFamily="18" charset="0"/>
                        <a:ea typeface="Cambria Math" panose="02040503050406030204" pitchFamily="18" charset="0"/>
                      </a:rPr>
                      <m:t>ℬ</m:t>
                    </m:r>
                    <m:r>
                      <a:rPr kumimoji="0" lang="en-US" altLang="zh-CN" sz="2400" i="1">
                        <a:solidFill>
                          <a:srgbClr val="FF0000"/>
                        </a:solidFill>
                        <a:latin typeface="Cambria Math" panose="02040503050406030204" pitchFamily="18" charset="0"/>
                        <a:ea typeface="Cambria Math" panose="02040503050406030204" pitchFamily="18" charset="0"/>
                      </a:rPr>
                      <m:t>)</m:t>
                    </m:r>
                  </m:oMath>
                </a14:m>
                <a:r>
                  <a:rPr kumimoji="0" lang="zh-CN" altLang="en-US" sz="2400" dirty="0">
                    <a:solidFill>
                      <a:srgbClr val="000000"/>
                    </a:solidFill>
                    <a:latin typeface="华文中宋" panose="02010600040101010101" pitchFamily="2" charset="-122"/>
                    <a:ea typeface="华文中宋" panose="02010600040101010101" pitchFamily="2" charset="-122"/>
                  </a:rPr>
                  <a:t>为</a:t>
                </a:r>
                <a:endParaRPr kumimoji="0" lang="en-US" altLang="zh-CN" sz="2400" dirty="0">
                  <a:solidFill>
                    <a:srgbClr val="000000"/>
                  </a:solidFill>
                  <a:latin typeface="华文中宋" panose="02010600040101010101" pitchFamily="2" charset="-122"/>
                  <a:ea typeface="华文中宋" panose="02010600040101010101" pitchFamily="2" charset="-122"/>
                </a:endParaRPr>
              </a:p>
              <a:p>
                <a:pPr defTabSz="457200">
                  <a:lnSpc>
                    <a:spcPct val="150000"/>
                  </a:lnSpc>
                  <a:defRPr/>
                </a:pPr>
                <a14:m>
                  <m:oMathPara xmlns:m="http://schemas.openxmlformats.org/officeDocument/2006/math">
                    <m:oMathParaPr>
                      <m:jc m:val="centerGroup"/>
                    </m:oMathParaPr>
                    <m:oMath xmlns:m="http://schemas.openxmlformats.org/officeDocument/2006/math">
                      <m:d>
                        <m:dPr>
                          <m:ctrlPr>
                            <a:rPr kumimoji="0" lang="en-US" altLang="zh-CN" sz="2400" i="1">
                              <a:solidFill>
                                <a:srgbClr val="000000"/>
                              </a:solidFill>
                              <a:latin typeface="Cambria Math" panose="02040503050406030204" pitchFamily="18" charset="0"/>
                            </a:rPr>
                          </m:ctrlPr>
                        </m:dPr>
                        <m:e>
                          <m:r>
                            <a:rPr kumimoji="0" lang="zh-CN" altLang="en-US" sz="2400" i="1">
                              <a:solidFill>
                                <a:srgbClr val="000000"/>
                              </a:solidFill>
                              <a:latin typeface="Cambria Math" panose="02040503050406030204" pitchFamily="18" charset="0"/>
                            </a:rPr>
                            <m:t>𝒜</m:t>
                          </m:r>
                          <m:r>
                            <a:rPr kumimoji="0" lang="en-US" altLang="zh-CN" sz="2400" i="1">
                              <a:solidFill>
                                <a:srgbClr val="000000"/>
                              </a:solidFill>
                              <a:latin typeface="Cambria Math" panose="02040503050406030204" pitchFamily="18" charset="0"/>
                            </a:rPr>
                            <m:t>+</m:t>
                          </m:r>
                          <m:r>
                            <a:rPr kumimoji="0" lang="en-US" altLang="zh-CN" sz="2400" i="1">
                              <a:solidFill>
                                <a:srgbClr val="000000"/>
                              </a:solidFill>
                              <a:latin typeface="Cambria Math" panose="02040503050406030204" pitchFamily="18" charset="0"/>
                              <a:ea typeface="Cambria Math" panose="02040503050406030204" pitchFamily="18" charset="0"/>
                            </a:rPr>
                            <m:t>ℬ</m:t>
                          </m:r>
                        </m:e>
                      </m:d>
                      <m:d>
                        <m:dPr>
                          <m:ctrlPr>
                            <a:rPr kumimoji="0" lang="en-US" altLang="zh-CN" sz="2400" i="1">
                              <a:solidFill>
                                <a:srgbClr val="000000"/>
                              </a:solidFill>
                              <a:latin typeface="Cambria Math" panose="02040503050406030204" pitchFamily="18" charset="0"/>
                              <a:ea typeface="Cambria Math" panose="02040503050406030204" pitchFamily="18" charset="0"/>
                            </a:rPr>
                          </m:ctrlPr>
                        </m:dPr>
                        <m:e>
                          <m:r>
                            <a:rPr kumimoji="0" lang="en-US" altLang="zh-CN" sz="2400" i="1">
                              <a:solidFill>
                                <a:srgbClr val="000000"/>
                              </a:solidFill>
                              <a:latin typeface="Cambria Math" panose="02040503050406030204" pitchFamily="18" charset="0"/>
                              <a:ea typeface="Cambria Math" panose="02040503050406030204" pitchFamily="18" charset="0"/>
                            </a:rPr>
                            <m:t>𝛼</m:t>
                          </m:r>
                        </m:e>
                      </m:d>
                      <m:r>
                        <a:rPr kumimoji="0" lang="en-US" altLang="zh-CN" sz="2400" i="1">
                          <a:solidFill>
                            <a:srgbClr val="000000"/>
                          </a:solidFill>
                          <a:latin typeface="Cambria Math" panose="02040503050406030204" pitchFamily="18" charset="0"/>
                          <a:ea typeface="Cambria Math" panose="02040503050406030204" pitchFamily="18" charset="0"/>
                        </a:rPr>
                        <m:t>=</m:t>
                      </m:r>
                      <m:r>
                        <a:rPr kumimoji="0" lang="zh-CN" altLang="en-US" sz="2400" i="1">
                          <a:solidFill>
                            <a:srgbClr val="000000"/>
                          </a:solidFill>
                          <a:latin typeface="Cambria Math" panose="02040503050406030204" pitchFamily="18" charset="0"/>
                          <a:ea typeface="Cambria Math" panose="02040503050406030204" pitchFamily="18" charset="0"/>
                        </a:rPr>
                        <m:t>𝒜</m:t>
                      </m:r>
                      <m:d>
                        <m:dPr>
                          <m:ctrlPr>
                            <a:rPr kumimoji="0" lang="en-US" altLang="zh-CN" sz="2400" i="1">
                              <a:solidFill>
                                <a:srgbClr val="000000"/>
                              </a:solidFill>
                              <a:latin typeface="Cambria Math" panose="02040503050406030204" pitchFamily="18" charset="0"/>
                              <a:ea typeface="Cambria Math" panose="02040503050406030204" pitchFamily="18" charset="0"/>
                            </a:rPr>
                          </m:ctrlPr>
                        </m:dPr>
                        <m:e>
                          <m:r>
                            <a:rPr kumimoji="0" lang="en-US" altLang="zh-CN" sz="2400" i="1">
                              <a:solidFill>
                                <a:srgbClr val="000000"/>
                              </a:solidFill>
                              <a:latin typeface="Cambria Math" panose="02040503050406030204" pitchFamily="18" charset="0"/>
                              <a:ea typeface="Cambria Math" panose="02040503050406030204" pitchFamily="18" charset="0"/>
                            </a:rPr>
                            <m:t>𝛼</m:t>
                          </m:r>
                        </m:e>
                      </m:d>
                      <m:r>
                        <a:rPr kumimoji="0" lang="en-US" altLang="zh-CN" sz="2400" i="1">
                          <a:solidFill>
                            <a:srgbClr val="000000"/>
                          </a:solidFill>
                          <a:latin typeface="Cambria Math" panose="02040503050406030204" pitchFamily="18" charset="0"/>
                          <a:ea typeface="Cambria Math" panose="02040503050406030204" pitchFamily="18" charset="0"/>
                        </a:rPr>
                        <m:t>+</m:t>
                      </m:r>
                      <m:r>
                        <a:rPr kumimoji="0" lang="en-US" altLang="zh-CN" sz="2400" i="1">
                          <a:solidFill>
                            <a:srgbClr val="000000"/>
                          </a:solidFill>
                          <a:latin typeface="Cambria Math" panose="02040503050406030204" pitchFamily="18" charset="0"/>
                          <a:ea typeface="Cambria Math" panose="02040503050406030204" pitchFamily="18" charset="0"/>
                        </a:rPr>
                        <m:t>ℬ</m:t>
                      </m:r>
                      <m:d>
                        <m:dPr>
                          <m:ctrlPr>
                            <a:rPr kumimoji="0" lang="en-US" altLang="zh-CN" sz="2400" i="1">
                              <a:solidFill>
                                <a:srgbClr val="000000"/>
                              </a:solidFill>
                              <a:latin typeface="Cambria Math" panose="02040503050406030204" pitchFamily="18" charset="0"/>
                              <a:ea typeface="Cambria Math" panose="02040503050406030204" pitchFamily="18" charset="0"/>
                            </a:rPr>
                          </m:ctrlPr>
                        </m:dPr>
                        <m:e>
                          <m:r>
                            <a:rPr kumimoji="0" lang="en-US" altLang="zh-CN" sz="2400" i="1">
                              <a:solidFill>
                                <a:srgbClr val="000000"/>
                              </a:solidFill>
                              <a:latin typeface="Cambria Math" panose="02040503050406030204" pitchFamily="18" charset="0"/>
                              <a:ea typeface="Cambria Math" panose="02040503050406030204" pitchFamily="18" charset="0"/>
                            </a:rPr>
                            <m:t>𝛼</m:t>
                          </m:r>
                        </m:e>
                      </m:d>
                    </m:oMath>
                  </m:oMathPara>
                </a14:m>
                <a:endParaRPr kumimoji="0" lang="zh-CN" altLang="en-US" sz="2400" dirty="0">
                  <a:solidFill>
                    <a:srgbClr val="000000"/>
                  </a:solidFill>
                  <a:latin typeface="华文中宋" panose="02010600040101010101" pitchFamily="2" charset="-122"/>
                  <a:ea typeface="华文中宋" panose="02010600040101010101" pitchFamily="2" charset="-122"/>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625338" y="3325053"/>
                <a:ext cx="8417062" cy="120032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697569" y="4627565"/>
                <a:ext cx="8417062" cy="1200329"/>
              </a:xfrm>
              <a:prstGeom prst="rect">
                <a:avLst/>
              </a:prstGeom>
              <a:noFill/>
            </p:spPr>
            <p:txBody>
              <a:bodyPr wrap="square" rtlCol="0">
                <a:spAutoFit/>
              </a:bodyPr>
              <a:lstStyle/>
              <a:p>
                <a:pPr defTabSz="457200">
                  <a:lnSpc>
                    <a:spcPct val="150000"/>
                  </a:lnSpc>
                  <a:defRPr/>
                </a:pPr>
                <a:r>
                  <a:rPr kumimoji="0" lang="zh-CN" altLang="en-US" sz="2400" dirty="0">
                    <a:solidFill>
                      <a:srgbClr val="000000"/>
                    </a:solidFill>
                    <a:latin typeface="华文中宋" panose="02010600040101010101" pitchFamily="2" charset="-122"/>
                    <a:ea typeface="华文中宋" panose="02010600040101010101" pitchFamily="2" charset="-122"/>
                  </a:rPr>
                  <a:t>      定义</a:t>
                </a:r>
                <a:r>
                  <a:rPr kumimoji="0" lang="zh-CN" altLang="en-US" sz="2400" dirty="0">
                    <a:solidFill>
                      <a:srgbClr val="FF0000"/>
                    </a:solidFill>
                    <a:latin typeface="华文中宋" panose="02010600040101010101" pitchFamily="2" charset="-122"/>
                    <a:ea typeface="华文中宋" panose="02010600040101010101" pitchFamily="2" charset="-122"/>
                  </a:rPr>
                  <a:t>数量乘法</a:t>
                </a:r>
                <a14:m>
                  <m:oMath xmlns:m="http://schemas.openxmlformats.org/officeDocument/2006/math">
                    <m:r>
                      <a:rPr kumimoji="0" lang="en-US" altLang="zh-CN" sz="2400" i="1">
                        <a:solidFill>
                          <a:srgbClr val="FF0000"/>
                        </a:solidFill>
                        <a:latin typeface="Cambria Math" panose="02040503050406030204" pitchFamily="18" charset="0"/>
                        <a:ea typeface="华文中宋" panose="02010600040101010101" pitchFamily="2" charset="-122"/>
                      </a:rPr>
                      <m:t>𝑘</m:t>
                    </m:r>
                    <m:r>
                      <a:rPr kumimoji="0" lang="zh-CN" altLang="en-US" sz="2400" i="1">
                        <a:solidFill>
                          <a:srgbClr val="FF0000"/>
                        </a:solidFill>
                        <a:latin typeface="Cambria Math" panose="02040503050406030204" pitchFamily="18" charset="0"/>
                        <a:ea typeface="华文中宋" panose="02010600040101010101" pitchFamily="2" charset="-122"/>
                      </a:rPr>
                      <m:t>𝒜</m:t>
                    </m:r>
                  </m:oMath>
                </a14:m>
                <a:r>
                  <a:rPr kumimoji="0" lang="zh-CN" altLang="en-US" sz="2400" dirty="0">
                    <a:solidFill>
                      <a:srgbClr val="000000"/>
                    </a:solidFill>
                    <a:latin typeface="华文中宋" panose="02010600040101010101" pitchFamily="2" charset="-122"/>
                    <a:ea typeface="华文中宋" panose="02010600040101010101" pitchFamily="2" charset="-122"/>
                  </a:rPr>
                  <a:t>为</a:t>
                </a:r>
                <a:endParaRPr kumimoji="0" lang="en-US" altLang="zh-CN" sz="2400" dirty="0">
                  <a:solidFill>
                    <a:srgbClr val="000000"/>
                  </a:solidFill>
                  <a:latin typeface="华文中宋" panose="02010600040101010101" pitchFamily="2" charset="-122"/>
                  <a:ea typeface="华文中宋" panose="02010600040101010101" pitchFamily="2" charset="-122"/>
                </a:endParaRPr>
              </a:p>
              <a:p>
                <a:pPr defTabSz="457200">
                  <a:lnSpc>
                    <a:spcPct val="150000"/>
                  </a:lnSpc>
                  <a:defRPr/>
                </a:pPr>
                <a14:m>
                  <m:oMathPara xmlns:m="http://schemas.openxmlformats.org/officeDocument/2006/math">
                    <m:oMathParaPr>
                      <m:jc m:val="centerGroup"/>
                    </m:oMathParaPr>
                    <m:oMath xmlns:m="http://schemas.openxmlformats.org/officeDocument/2006/math">
                      <m:d>
                        <m:dPr>
                          <m:ctrlPr>
                            <a:rPr kumimoji="0" lang="en-US" altLang="zh-CN" sz="2400" i="1">
                              <a:solidFill>
                                <a:srgbClr val="000000"/>
                              </a:solidFill>
                              <a:latin typeface="Cambria Math" panose="02040503050406030204" pitchFamily="18" charset="0"/>
                            </a:rPr>
                          </m:ctrlPr>
                        </m:dPr>
                        <m:e>
                          <m:r>
                            <a:rPr kumimoji="0" lang="en-US" altLang="zh-CN" sz="2400" i="1">
                              <a:solidFill>
                                <a:srgbClr val="000000"/>
                              </a:solidFill>
                              <a:latin typeface="Cambria Math" panose="02040503050406030204" pitchFamily="18" charset="0"/>
                            </a:rPr>
                            <m:t>𝑘</m:t>
                          </m:r>
                          <m:r>
                            <a:rPr kumimoji="0" lang="zh-CN" altLang="en-US" sz="2400" i="1">
                              <a:solidFill>
                                <a:srgbClr val="000000"/>
                              </a:solidFill>
                              <a:latin typeface="Cambria Math" panose="02040503050406030204" pitchFamily="18" charset="0"/>
                            </a:rPr>
                            <m:t>𝒜</m:t>
                          </m:r>
                        </m:e>
                      </m:d>
                      <m:d>
                        <m:dPr>
                          <m:ctrlPr>
                            <a:rPr kumimoji="0" lang="en-US" altLang="zh-CN" sz="2400" i="1">
                              <a:solidFill>
                                <a:srgbClr val="000000"/>
                              </a:solidFill>
                              <a:latin typeface="Cambria Math" panose="02040503050406030204" pitchFamily="18" charset="0"/>
                              <a:ea typeface="Cambria Math" panose="02040503050406030204" pitchFamily="18" charset="0"/>
                            </a:rPr>
                          </m:ctrlPr>
                        </m:dPr>
                        <m:e>
                          <m:r>
                            <a:rPr kumimoji="0" lang="en-US" altLang="zh-CN" sz="2400" i="1">
                              <a:solidFill>
                                <a:srgbClr val="000000"/>
                              </a:solidFill>
                              <a:latin typeface="Cambria Math" panose="02040503050406030204" pitchFamily="18" charset="0"/>
                              <a:ea typeface="Cambria Math" panose="02040503050406030204" pitchFamily="18" charset="0"/>
                            </a:rPr>
                            <m:t>𝛼</m:t>
                          </m:r>
                        </m:e>
                      </m:d>
                      <m:r>
                        <a:rPr kumimoji="0" lang="en-US" altLang="zh-CN" sz="2400" i="1">
                          <a:solidFill>
                            <a:srgbClr val="000000"/>
                          </a:solidFill>
                          <a:latin typeface="Cambria Math" panose="02040503050406030204" pitchFamily="18" charset="0"/>
                          <a:ea typeface="Cambria Math" panose="02040503050406030204" pitchFamily="18" charset="0"/>
                        </a:rPr>
                        <m:t>=</m:t>
                      </m:r>
                      <m:r>
                        <a:rPr kumimoji="0" lang="en-US" altLang="zh-CN" sz="2400" i="1">
                          <a:solidFill>
                            <a:srgbClr val="000000"/>
                          </a:solidFill>
                          <a:latin typeface="Cambria Math" panose="02040503050406030204" pitchFamily="18" charset="0"/>
                          <a:ea typeface="Cambria Math" panose="02040503050406030204" pitchFamily="18" charset="0"/>
                        </a:rPr>
                        <m:t>𝑘</m:t>
                      </m:r>
                      <m:r>
                        <a:rPr kumimoji="0" lang="zh-CN" altLang="en-US" sz="2400" i="1">
                          <a:solidFill>
                            <a:srgbClr val="000000"/>
                          </a:solidFill>
                          <a:latin typeface="Cambria Math" panose="02040503050406030204" pitchFamily="18" charset="0"/>
                          <a:ea typeface="Cambria Math" panose="02040503050406030204" pitchFamily="18" charset="0"/>
                        </a:rPr>
                        <m:t>𝒜</m:t>
                      </m:r>
                      <m:d>
                        <m:dPr>
                          <m:ctrlPr>
                            <a:rPr kumimoji="0" lang="en-US" altLang="zh-CN" sz="2400" i="1">
                              <a:solidFill>
                                <a:srgbClr val="000000"/>
                              </a:solidFill>
                              <a:latin typeface="Cambria Math" panose="02040503050406030204" pitchFamily="18" charset="0"/>
                              <a:ea typeface="Cambria Math" panose="02040503050406030204" pitchFamily="18" charset="0"/>
                            </a:rPr>
                          </m:ctrlPr>
                        </m:dPr>
                        <m:e>
                          <m:r>
                            <a:rPr kumimoji="0" lang="en-US" altLang="zh-CN" sz="2400" i="1">
                              <a:solidFill>
                                <a:srgbClr val="000000"/>
                              </a:solidFill>
                              <a:latin typeface="Cambria Math" panose="02040503050406030204" pitchFamily="18" charset="0"/>
                              <a:ea typeface="Cambria Math" panose="02040503050406030204" pitchFamily="18" charset="0"/>
                            </a:rPr>
                            <m:t>𝛼</m:t>
                          </m:r>
                        </m:e>
                      </m:d>
                    </m:oMath>
                  </m:oMathPara>
                </a14:m>
                <a:endParaRPr kumimoji="0" lang="zh-CN" altLang="en-US" sz="2400" dirty="0">
                  <a:solidFill>
                    <a:srgbClr val="000000"/>
                  </a:solidFill>
                  <a:latin typeface="华文中宋" panose="02010600040101010101" pitchFamily="2" charset="-122"/>
                  <a:ea typeface="华文中宋" panose="02010600040101010101" pitchFamily="2" charset="-122"/>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697569" y="4627565"/>
                <a:ext cx="8417062" cy="1200329"/>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41345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281FBE21-B40B-4B64-ABBE-395E3EC7A610}" type="slidenum">
              <a:rPr kumimoji="0" lang="en-US" altLang="zh-CN">
                <a:solidFill>
                  <a:srgbClr val="000000"/>
                </a:solidFill>
              </a:rPr>
              <a:pPr>
                <a:defRPr/>
              </a:pPr>
              <a:t>125</a:t>
            </a:fld>
            <a:endParaRPr kumimoji="0" lang="en-US" altLang="zh-CN">
              <a:solidFill>
                <a:srgbClr val="000000"/>
              </a:solidFill>
            </a:endParaRPr>
          </a:p>
        </p:txBody>
      </p:sp>
      <mc:AlternateContent xmlns:mc="http://schemas.openxmlformats.org/markup-compatibility/2006" xmlns:a14="http://schemas.microsoft.com/office/drawing/2010/main">
        <mc:Choice Requires="a14">
          <p:sp>
            <p:nvSpPr>
              <p:cNvPr id="4" name="文本框 3"/>
              <p:cNvSpPr txBox="1"/>
              <p:nvPr/>
            </p:nvSpPr>
            <p:spPr>
              <a:xfrm>
                <a:off x="1055440" y="1282498"/>
                <a:ext cx="9865096" cy="1688347"/>
              </a:xfrm>
              <a:prstGeom prst="rect">
                <a:avLst/>
              </a:prstGeom>
              <a:noFill/>
            </p:spPr>
            <p:txBody>
              <a:bodyPr wrap="square" rtlCol="0">
                <a:spAutoFit/>
              </a:bodyPr>
              <a:lstStyle/>
              <a:p>
                <a:pPr defTabSz="457200">
                  <a:lnSpc>
                    <a:spcPct val="150000"/>
                  </a:lnSpc>
                  <a:defRPr/>
                </a:pPr>
                <a:r>
                  <a:rPr kumimoji="0" lang="en-US" altLang="zh-CN" sz="2400" dirty="0">
                    <a:solidFill>
                      <a:srgbClr val="000000"/>
                    </a:solidFill>
                    <a:latin typeface="华文中宋" panose="02010600040101010101" pitchFamily="2" charset="-122"/>
                    <a:ea typeface="华文中宋" panose="02010600040101010101" pitchFamily="2" charset="-122"/>
                  </a:rPr>
                  <a:t>      </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𝑉</m:t>
                    </m:r>
                  </m:oMath>
                </a14:m>
                <a:r>
                  <a:rPr kumimoji="0" lang="zh-CN" altLang="en-US" sz="2400" dirty="0">
                    <a:solidFill>
                      <a:srgbClr val="000000"/>
                    </a:solidFill>
                    <a:latin typeface="华文中宋" panose="02010600040101010101" pitchFamily="2" charset="-122"/>
                    <a:ea typeface="华文中宋" panose="02010600040101010101" pitchFamily="2" charset="-122"/>
                  </a:rPr>
                  <a:t>的变换</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r>
                      <a:rPr kumimoji="0" lang="zh-CN" altLang="en-US" sz="2400" i="1">
                        <a:solidFill>
                          <a:srgbClr val="000000"/>
                        </a:solidFill>
                        <a:latin typeface="Cambria Math" panose="02040503050406030204" pitchFamily="18" charset="0"/>
                        <a:ea typeface="华文中宋" panose="02010600040101010101" pitchFamily="2" charset="-122"/>
                      </a:rPr>
                      <m:t>称</m:t>
                    </m:r>
                  </m:oMath>
                </a14:m>
                <a:r>
                  <a:rPr kumimoji="0" lang="zh-CN" altLang="en-US" sz="2400" dirty="0">
                    <a:solidFill>
                      <a:srgbClr val="000000"/>
                    </a:solidFill>
                    <a:latin typeface="华文中宋" panose="02010600040101010101" pitchFamily="2" charset="-122"/>
                    <a:ea typeface="华文中宋" panose="02010600040101010101" pitchFamily="2" charset="-122"/>
                  </a:rPr>
                  <a:t>为可逆的，如果有</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𝑉</m:t>
                    </m:r>
                  </m:oMath>
                </a14:m>
                <a:r>
                  <a:rPr kumimoji="0" lang="zh-CN" altLang="en-US" sz="2400" dirty="0">
                    <a:solidFill>
                      <a:srgbClr val="000000"/>
                    </a:solidFill>
                    <a:latin typeface="华文中宋" panose="02010600040101010101" pitchFamily="2" charset="-122"/>
                    <a:ea typeface="华文中宋" panose="02010600040101010101" pitchFamily="2" charset="-122"/>
                  </a:rPr>
                  <a:t>的变换</a:t>
                </a:r>
                <a14:m>
                  <m:oMath xmlns:m="http://schemas.openxmlformats.org/officeDocument/2006/math">
                    <m:r>
                      <a:rPr kumimoji="0" lang="en-US" altLang="zh-CN" sz="2400" i="1">
                        <a:solidFill>
                          <a:srgbClr val="000000"/>
                        </a:solidFill>
                        <a:latin typeface="Cambria Math" panose="02040503050406030204" pitchFamily="18" charset="0"/>
                        <a:ea typeface="Cambria Math" panose="02040503050406030204" pitchFamily="18" charset="0"/>
                      </a:rPr>
                      <m:t>ℬ</m:t>
                    </m:r>
                  </m:oMath>
                </a14:m>
                <a:r>
                  <a:rPr kumimoji="0" lang="zh-CN" altLang="en-US" sz="2400" dirty="0">
                    <a:solidFill>
                      <a:srgbClr val="000000"/>
                    </a:solidFill>
                    <a:latin typeface="华文中宋" panose="02010600040101010101" pitchFamily="2" charset="-122"/>
                    <a:ea typeface="华文中宋" panose="02010600040101010101" pitchFamily="2" charset="-122"/>
                  </a:rPr>
                  <a:t>存在，满足</a:t>
                </a:r>
                <a:endParaRPr kumimoji="0" lang="en-US" altLang="zh-CN" sz="2400" dirty="0">
                  <a:solidFill>
                    <a:srgbClr val="000000"/>
                  </a:solidFill>
                  <a:latin typeface="华文中宋" panose="02010600040101010101" pitchFamily="2" charset="-122"/>
                  <a:ea typeface="华文中宋" panose="02010600040101010101" pitchFamily="2" charset="-122"/>
                </a:endParaRPr>
              </a:p>
              <a:p>
                <a:pPr defTabSz="457200">
                  <a:lnSpc>
                    <a:spcPct val="150000"/>
                  </a:lnSpc>
                  <a:defRPr/>
                </a:pPr>
                <a14:m>
                  <m:oMathPara xmlns:m="http://schemas.openxmlformats.org/officeDocument/2006/math">
                    <m:oMathParaPr>
                      <m:jc m:val="centerGroup"/>
                    </m:oMathParaPr>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r>
                        <a:rPr kumimoji="0" lang="en-US" altLang="zh-CN" sz="2400" i="1">
                          <a:solidFill>
                            <a:srgbClr val="000000"/>
                          </a:solidFill>
                          <a:latin typeface="Cambria Math" panose="02040503050406030204" pitchFamily="18" charset="0"/>
                          <a:ea typeface="Cambria Math" panose="02040503050406030204" pitchFamily="18" charset="0"/>
                        </a:rPr>
                        <m:t>ℬ</m:t>
                      </m:r>
                      <m:r>
                        <a:rPr kumimoji="0" lang="en-US" altLang="zh-CN" sz="2400" i="1">
                          <a:solidFill>
                            <a:srgbClr val="000000"/>
                          </a:solidFill>
                          <a:latin typeface="Cambria Math" panose="02040503050406030204" pitchFamily="18" charset="0"/>
                          <a:ea typeface="Cambria Math" panose="02040503050406030204" pitchFamily="18" charset="0"/>
                        </a:rPr>
                        <m:t>=</m:t>
                      </m:r>
                      <m:r>
                        <a:rPr kumimoji="0" lang="en-US" altLang="zh-CN" sz="2400" i="1">
                          <a:solidFill>
                            <a:srgbClr val="000000"/>
                          </a:solidFill>
                          <a:latin typeface="Cambria Math" panose="02040503050406030204" pitchFamily="18" charset="0"/>
                          <a:ea typeface="Cambria Math" panose="02040503050406030204" pitchFamily="18" charset="0"/>
                        </a:rPr>
                        <m:t>ℬ𝒜</m:t>
                      </m:r>
                      <m:r>
                        <a:rPr kumimoji="0" lang="en-US" altLang="zh-CN" sz="2400" i="1">
                          <a:solidFill>
                            <a:srgbClr val="000000"/>
                          </a:solidFill>
                          <a:latin typeface="Cambria Math" panose="02040503050406030204" pitchFamily="18" charset="0"/>
                          <a:ea typeface="Cambria Math" panose="02040503050406030204" pitchFamily="18" charset="0"/>
                        </a:rPr>
                        <m:t>=</m:t>
                      </m:r>
                      <m:r>
                        <a:rPr kumimoji="0" lang="en-US" altLang="zh-CN" sz="2400" i="1">
                          <a:solidFill>
                            <a:srgbClr val="000000"/>
                          </a:solidFill>
                          <a:latin typeface="Cambria Math" panose="02040503050406030204" pitchFamily="18" charset="0"/>
                          <a:ea typeface="Cambria Math" panose="02040503050406030204" pitchFamily="18" charset="0"/>
                        </a:rPr>
                        <m:t>ℰ</m:t>
                      </m:r>
                    </m:oMath>
                  </m:oMathPara>
                </a14:m>
                <a:endParaRPr kumimoji="0" lang="en-US" altLang="zh-CN" sz="2400" dirty="0">
                  <a:solidFill>
                    <a:srgbClr val="000000"/>
                  </a:solidFill>
                  <a:latin typeface="华文中宋" panose="02010600040101010101" pitchFamily="2" charset="-122"/>
                  <a:ea typeface="Cambria Math" panose="02040503050406030204" pitchFamily="18" charset="0"/>
                </a:endParaRPr>
              </a:p>
              <a:p>
                <a:pPr defTabSz="457200">
                  <a:lnSpc>
                    <a:spcPct val="150000"/>
                  </a:lnSpc>
                  <a:defRPr/>
                </a:pPr>
                <a:r>
                  <a:rPr kumimoji="0" lang="zh-CN" altLang="en-US" sz="2400" dirty="0">
                    <a:solidFill>
                      <a:srgbClr val="000000"/>
                    </a:solidFill>
                    <a:latin typeface="华文中宋" panose="02010600040101010101" pitchFamily="2" charset="-122"/>
                    <a:ea typeface="华文中宋" panose="02010600040101010101" pitchFamily="2" charset="-122"/>
                  </a:rPr>
                  <a:t>其中</a:t>
                </a:r>
                <a14:m>
                  <m:oMath xmlns:m="http://schemas.openxmlformats.org/officeDocument/2006/math">
                    <m:r>
                      <a:rPr kumimoji="0" lang="en-US" altLang="zh-CN" sz="2400" i="1">
                        <a:solidFill>
                          <a:srgbClr val="000000"/>
                        </a:solidFill>
                        <a:latin typeface="Cambria Math" panose="02040503050406030204" pitchFamily="18" charset="0"/>
                        <a:ea typeface="华文中宋" panose="02010600040101010101" pitchFamily="2" charset="-122"/>
                      </a:rPr>
                      <m:t>ℰ</m:t>
                    </m:r>
                  </m:oMath>
                </a14:m>
                <a:r>
                  <a:rPr kumimoji="0" lang="zh-CN" altLang="en-US" sz="2400" dirty="0">
                    <a:solidFill>
                      <a:srgbClr val="000000"/>
                    </a:solidFill>
                    <a:latin typeface="华文中宋" panose="02010600040101010101" pitchFamily="2" charset="-122"/>
                    <a:ea typeface="华文中宋" panose="02010600040101010101" pitchFamily="2" charset="-122"/>
                  </a:rPr>
                  <a:t>是恒等变换，这时</a:t>
                </a:r>
                <a:r>
                  <a:rPr kumimoji="0" lang="zh-CN" altLang="en-US" sz="2400" dirty="0">
                    <a:solidFill>
                      <a:srgbClr val="FF0000"/>
                    </a:solidFill>
                    <a:latin typeface="华文中宋" panose="02010600040101010101" pitchFamily="2" charset="-122"/>
                    <a:ea typeface="华文中宋" panose="02010600040101010101" pitchFamily="2" charset="-122"/>
                  </a:rPr>
                  <a:t>变换</a:t>
                </a:r>
                <a14:m>
                  <m:oMath xmlns:m="http://schemas.openxmlformats.org/officeDocument/2006/math">
                    <m:r>
                      <a:rPr kumimoji="0" lang="en-US" altLang="zh-CN" sz="2400" i="1">
                        <a:solidFill>
                          <a:srgbClr val="FF0000"/>
                        </a:solidFill>
                        <a:latin typeface="Cambria Math" panose="02040503050406030204" pitchFamily="18" charset="0"/>
                        <a:ea typeface="Cambria Math" panose="02040503050406030204" pitchFamily="18" charset="0"/>
                      </a:rPr>
                      <m:t>ℬ</m:t>
                    </m:r>
                  </m:oMath>
                </a14:m>
                <a:r>
                  <a:rPr kumimoji="0" lang="zh-CN" altLang="en-US" sz="2400" dirty="0">
                    <a:solidFill>
                      <a:srgbClr val="FF0000"/>
                    </a:solidFill>
                    <a:latin typeface="华文中宋" panose="02010600040101010101" pitchFamily="2" charset="-122"/>
                    <a:ea typeface="华文中宋" panose="02010600040101010101" pitchFamily="2" charset="-122"/>
                  </a:rPr>
                  <a:t>称为</a:t>
                </a:r>
                <a14:m>
                  <m:oMath xmlns:m="http://schemas.openxmlformats.org/officeDocument/2006/math">
                    <m:r>
                      <a:rPr kumimoji="0" lang="zh-CN" altLang="en-US" sz="2400" i="1" dirty="0">
                        <a:solidFill>
                          <a:srgbClr val="FF0000"/>
                        </a:solidFill>
                        <a:latin typeface="Cambria Math" panose="02040503050406030204" pitchFamily="18" charset="0"/>
                        <a:ea typeface="华文中宋" panose="02010600040101010101" pitchFamily="2" charset="-122"/>
                      </a:rPr>
                      <m:t>𝒜</m:t>
                    </m:r>
                  </m:oMath>
                </a14:m>
                <a:r>
                  <a:rPr kumimoji="0" lang="zh-CN" altLang="en-US" sz="2400" dirty="0">
                    <a:solidFill>
                      <a:srgbClr val="FF0000"/>
                    </a:solidFill>
                    <a:latin typeface="华文中宋" panose="02010600040101010101" pitchFamily="2" charset="-122"/>
                    <a:ea typeface="华文中宋" panose="02010600040101010101" pitchFamily="2" charset="-122"/>
                  </a:rPr>
                  <a:t>的逆变换</a:t>
                </a:r>
                <a:r>
                  <a:rPr kumimoji="0" lang="zh-CN" altLang="en-US" sz="2400" dirty="0">
                    <a:solidFill>
                      <a:srgbClr val="000000"/>
                    </a:solidFill>
                    <a:latin typeface="华文中宋" panose="02010600040101010101" pitchFamily="2" charset="-122"/>
                    <a:ea typeface="华文中宋" panose="02010600040101010101" pitchFamily="2" charset="-122"/>
                  </a:rPr>
                  <a:t>，记为</a:t>
                </a:r>
                <a14:m>
                  <m:oMath xmlns:m="http://schemas.openxmlformats.org/officeDocument/2006/math">
                    <m:sSup>
                      <m:sSupPr>
                        <m:ctrlPr>
                          <a:rPr kumimoji="0" lang="en-US" altLang="zh-CN" sz="2400" i="1">
                            <a:solidFill>
                              <a:srgbClr val="000000"/>
                            </a:solidFill>
                            <a:latin typeface="Cambria Math" panose="02040503050406030204" pitchFamily="18" charset="0"/>
                            <a:ea typeface="华文中宋" panose="02010600040101010101" pitchFamily="2" charset="-122"/>
                          </a:rPr>
                        </m:ctrlPr>
                      </m:sSupPr>
                      <m:e>
                        <m:r>
                          <a:rPr kumimoji="0" lang="zh-CN" altLang="en-US" sz="2400" i="1">
                            <a:solidFill>
                              <a:srgbClr val="000000"/>
                            </a:solidFill>
                            <a:latin typeface="Cambria Math" panose="02040503050406030204" pitchFamily="18" charset="0"/>
                            <a:ea typeface="华文中宋" panose="02010600040101010101" pitchFamily="2" charset="-122"/>
                          </a:rPr>
                          <m:t>𝒜</m:t>
                        </m:r>
                      </m:e>
                      <m:sup>
                        <m:r>
                          <a:rPr kumimoji="0" lang="en-US" altLang="zh-CN" sz="2400" i="1">
                            <a:solidFill>
                              <a:srgbClr val="000000"/>
                            </a:solidFill>
                            <a:latin typeface="Cambria Math" panose="02040503050406030204" pitchFamily="18" charset="0"/>
                            <a:ea typeface="华文中宋" panose="02010600040101010101" pitchFamily="2" charset="-122"/>
                          </a:rPr>
                          <m:t>−1</m:t>
                        </m:r>
                      </m:sup>
                    </m:sSup>
                    <m:r>
                      <a:rPr kumimoji="0" lang="en-US" altLang="zh-CN" sz="2400" i="1">
                        <a:solidFill>
                          <a:srgbClr val="000000"/>
                        </a:solidFill>
                        <a:latin typeface="Cambria Math" panose="02040503050406030204" pitchFamily="18" charset="0"/>
                        <a:ea typeface="华文中宋" panose="02010600040101010101" pitchFamily="2" charset="-122"/>
                      </a:rPr>
                      <m:t>.</m:t>
                    </m:r>
                  </m:oMath>
                </a14:m>
                <a:endParaRPr kumimoji="0" lang="zh-CN" altLang="en-US" sz="2400" dirty="0">
                  <a:solidFill>
                    <a:srgbClr val="000000"/>
                  </a:solidFill>
                  <a:latin typeface="华文中宋" panose="02010600040101010101" pitchFamily="2" charset="-122"/>
                  <a:ea typeface="华文中宋" panose="02010600040101010101" pitchFamily="2" charset="-122"/>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1055440" y="1282498"/>
                <a:ext cx="9865096" cy="1688347"/>
              </a:xfrm>
              <a:prstGeom prst="rect">
                <a:avLst/>
              </a:prstGeom>
              <a:blipFill>
                <a:blip r:embed="rId2"/>
                <a:stretch>
                  <a:fillRect l="-927" b="-75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1127448" y="3157218"/>
                <a:ext cx="8417062" cy="580352"/>
              </a:xfrm>
              <a:prstGeom prst="rect">
                <a:avLst/>
              </a:prstGeom>
              <a:noFill/>
            </p:spPr>
            <p:txBody>
              <a:bodyPr wrap="square" rtlCol="0">
                <a:spAutoFit/>
              </a:bodyPr>
              <a:lstStyle/>
              <a:p>
                <a:pPr defTabSz="457200">
                  <a:lnSpc>
                    <a:spcPct val="150000"/>
                  </a:lnSpc>
                  <a:defRPr/>
                </a:pPr>
                <a:r>
                  <a:rPr kumimoji="0" lang="en-US" altLang="zh-CN" sz="2400" dirty="0">
                    <a:solidFill>
                      <a:srgbClr val="FF0000"/>
                    </a:solidFill>
                    <a:latin typeface="华文中宋" panose="02010600040101010101" pitchFamily="2" charset="-122"/>
                    <a:ea typeface="华文中宋" panose="02010600040101010101" pitchFamily="2" charset="-122"/>
                  </a:rPr>
                  <a:t>Remark:</a:t>
                </a:r>
                <a:r>
                  <a:rPr kumimoji="0" lang="zh-CN" altLang="en-US" sz="2400" dirty="0">
                    <a:solidFill>
                      <a:srgbClr val="000000"/>
                    </a:solidFill>
                    <a:latin typeface="华文中宋" panose="02010600040101010101" pitchFamily="2" charset="-122"/>
                    <a:ea typeface="华文中宋" panose="02010600040101010101" pitchFamily="2" charset="-122"/>
                  </a:rPr>
                  <a:t>上述定义的</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r>
                      <a:rPr kumimoji="0" lang="en-US" altLang="zh-CN" sz="2400" i="1">
                        <a:solidFill>
                          <a:srgbClr val="000000"/>
                        </a:solidFill>
                        <a:latin typeface="Cambria Math" panose="02040503050406030204" pitchFamily="18" charset="0"/>
                        <a:ea typeface="华文中宋" panose="02010600040101010101" pitchFamily="2" charset="-122"/>
                      </a:rPr>
                      <m:t>+</m:t>
                    </m:r>
                    <m:r>
                      <a:rPr kumimoji="0" lang="en-US" altLang="zh-CN" sz="2400" i="1">
                        <a:solidFill>
                          <a:srgbClr val="000000"/>
                        </a:solidFill>
                        <a:latin typeface="Cambria Math" panose="02040503050406030204" pitchFamily="18" charset="0"/>
                        <a:ea typeface="Cambria Math" panose="02040503050406030204" pitchFamily="18" charset="0"/>
                      </a:rPr>
                      <m:t>ℬ</m:t>
                    </m:r>
                    <m:r>
                      <a:rPr kumimoji="0" lang="en-US" altLang="zh-CN" sz="2400" i="1">
                        <a:solidFill>
                          <a:srgbClr val="000000"/>
                        </a:solidFill>
                        <a:latin typeface="Cambria Math" panose="02040503050406030204" pitchFamily="18" charset="0"/>
                        <a:ea typeface="Cambria Math" panose="02040503050406030204" pitchFamily="18" charset="0"/>
                      </a:rPr>
                      <m:t>,</m:t>
                    </m:r>
                    <m:r>
                      <a:rPr kumimoji="0" lang="zh-CN" altLang="en-US" sz="2400" i="1">
                        <a:solidFill>
                          <a:srgbClr val="000000"/>
                        </a:solidFill>
                        <a:latin typeface="Cambria Math" panose="02040503050406030204" pitchFamily="18" charset="0"/>
                        <a:ea typeface="Cambria Math" panose="02040503050406030204" pitchFamily="18" charset="0"/>
                      </a:rPr>
                      <m:t>𝒜</m:t>
                    </m:r>
                    <m:r>
                      <a:rPr kumimoji="0" lang="en-US" altLang="zh-CN" sz="2400" i="1">
                        <a:solidFill>
                          <a:srgbClr val="000000"/>
                        </a:solidFill>
                        <a:latin typeface="Cambria Math" panose="02040503050406030204" pitchFamily="18" charset="0"/>
                        <a:ea typeface="Cambria Math" panose="02040503050406030204" pitchFamily="18" charset="0"/>
                      </a:rPr>
                      <m:t>ℬ</m:t>
                    </m:r>
                    <m:r>
                      <a:rPr kumimoji="0" lang="en-US" altLang="zh-CN" sz="2400" i="1">
                        <a:solidFill>
                          <a:srgbClr val="000000"/>
                        </a:solidFill>
                        <a:latin typeface="Cambria Math" panose="02040503050406030204" pitchFamily="18" charset="0"/>
                        <a:ea typeface="Cambria Math" panose="02040503050406030204" pitchFamily="18" charset="0"/>
                      </a:rPr>
                      <m:t>,</m:t>
                    </m:r>
                    <m:r>
                      <a:rPr kumimoji="0" lang="en-US" altLang="zh-CN" sz="2400" i="1">
                        <a:solidFill>
                          <a:srgbClr val="000000"/>
                        </a:solidFill>
                        <a:latin typeface="Cambria Math" panose="02040503050406030204" pitchFamily="18" charset="0"/>
                        <a:ea typeface="Cambria Math" panose="02040503050406030204" pitchFamily="18" charset="0"/>
                      </a:rPr>
                      <m:t>𝑘</m:t>
                    </m:r>
                    <m:r>
                      <a:rPr kumimoji="0" lang="zh-CN" altLang="en-US" sz="2400" i="1">
                        <a:solidFill>
                          <a:srgbClr val="000000"/>
                        </a:solidFill>
                        <a:latin typeface="Cambria Math" panose="02040503050406030204" pitchFamily="18" charset="0"/>
                        <a:ea typeface="Cambria Math" panose="02040503050406030204" pitchFamily="18" charset="0"/>
                      </a:rPr>
                      <m:t>𝒜</m:t>
                    </m:r>
                    <m:sSup>
                      <m:sSupPr>
                        <m:ctrlPr>
                          <a:rPr kumimoji="0" lang="en-US" altLang="zh-CN" sz="2400" i="1">
                            <a:solidFill>
                              <a:srgbClr val="000000"/>
                            </a:solidFill>
                            <a:latin typeface="Cambria Math" panose="02040503050406030204" pitchFamily="18" charset="0"/>
                            <a:ea typeface="Cambria Math" panose="02040503050406030204" pitchFamily="18" charset="0"/>
                          </a:rPr>
                        </m:ctrlPr>
                      </m:sSupPr>
                      <m:e>
                        <m:r>
                          <a:rPr kumimoji="0" lang="zh-CN" altLang="en-US" sz="2400" i="1">
                            <a:solidFill>
                              <a:srgbClr val="000000"/>
                            </a:solidFill>
                            <a:latin typeface="Cambria Math" panose="02040503050406030204" pitchFamily="18" charset="0"/>
                            <a:ea typeface="Cambria Math" panose="02040503050406030204" pitchFamily="18" charset="0"/>
                          </a:rPr>
                          <m:t>与</m:t>
                        </m:r>
                        <m:r>
                          <a:rPr kumimoji="0" lang="zh-CN" altLang="en-US" sz="2400" i="1">
                            <a:solidFill>
                              <a:srgbClr val="000000"/>
                            </a:solidFill>
                            <a:latin typeface="Cambria Math" panose="02040503050406030204" pitchFamily="18" charset="0"/>
                            <a:ea typeface="Cambria Math" panose="02040503050406030204" pitchFamily="18" charset="0"/>
                          </a:rPr>
                          <m:t>𝒜</m:t>
                        </m:r>
                      </m:e>
                      <m:sup>
                        <m:r>
                          <a:rPr kumimoji="0" lang="en-US" altLang="zh-CN" sz="2400" i="1">
                            <a:solidFill>
                              <a:srgbClr val="000000"/>
                            </a:solidFill>
                            <a:latin typeface="Cambria Math" panose="02040503050406030204" pitchFamily="18" charset="0"/>
                            <a:ea typeface="Cambria Math" panose="02040503050406030204" pitchFamily="18" charset="0"/>
                          </a:rPr>
                          <m:t>−1</m:t>
                        </m:r>
                      </m:sup>
                    </m:sSup>
                    <m:r>
                      <a:rPr kumimoji="0" lang="zh-CN" altLang="en-US" sz="2400" i="1">
                        <a:solidFill>
                          <a:srgbClr val="000000"/>
                        </a:solidFill>
                        <a:latin typeface="Cambria Math" panose="02040503050406030204" pitchFamily="18" charset="0"/>
                        <a:ea typeface="华文中宋" panose="02010600040101010101" pitchFamily="2" charset="-122"/>
                      </a:rPr>
                      <m:t>都是</m:t>
                    </m:r>
                  </m:oMath>
                </a14:m>
                <a:r>
                  <a:rPr kumimoji="0" lang="zh-CN" altLang="en-US" sz="2400" dirty="0">
                    <a:solidFill>
                      <a:srgbClr val="000000"/>
                    </a:solidFill>
                    <a:latin typeface="华文中宋" panose="02010600040101010101" pitchFamily="2" charset="-122"/>
                    <a:ea typeface="华文中宋" panose="02010600040101010101" pitchFamily="2" charset="-122"/>
                  </a:rPr>
                  <a:t>线性变换。</a:t>
                </a:r>
              </a:p>
            </p:txBody>
          </p:sp>
        </mc:Choice>
        <mc:Fallback xmlns="">
          <p:sp>
            <p:nvSpPr>
              <p:cNvPr id="5" name="文本框 4"/>
              <p:cNvSpPr txBox="1">
                <a:spLocks noRot="1" noChangeAspect="1" noMove="1" noResize="1" noEditPoints="1" noAdjustHandles="1" noChangeArrowheads="1" noChangeShapeType="1" noTextEdit="1"/>
              </p:cNvSpPr>
              <p:nvPr/>
            </p:nvSpPr>
            <p:spPr>
              <a:xfrm>
                <a:off x="1127448" y="3157218"/>
                <a:ext cx="8417062" cy="580352"/>
              </a:xfrm>
              <a:prstGeom prst="rect">
                <a:avLst/>
              </a:prstGeom>
              <a:blipFill>
                <a:blip r:embed="rId3"/>
                <a:stretch>
                  <a:fillRect l="-1159" b="-24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1181244" y="4077072"/>
                <a:ext cx="10027324" cy="1134926"/>
              </a:xfrm>
              <a:prstGeom prst="rect">
                <a:avLst/>
              </a:prstGeom>
              <a:noFill/>
            </p:spPr>
            <p:txBody>
              <a:bodyPr wrap="square" rtlCol="0">
                <a:spAutoFit/>
              </a:bodyPr>
              <a:lstStyle/>
              <a:p>
                <a:pPr defTabSz="457200">
                  <a:lnSpc>
                    <a:spcPct val="150000"/>
                  </a:lnSpc>
                  <a:defRPr/>
                </a:pPr>
                <a:r>
                  <a:rPr kumimoji="0" lang="zh-CN" altLang="en-US" sz="2400" dirty="0">
                    <a:solidFill>
                      <a:srgbClr val="000000"/>
                    </a:solidFill>
                    <a:latin typeface="华文中宋" panose="02010600040101010101" pitchFamily="2" charset="-122"/>
                    <a:ea typeface="华文中宋" panose="02010600040101010101" pitchFamily="2" charset="-122"/>
                  </a:rPr>
                  <a:t>      在</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𝑛</m:t>
                    </m:r>
                  </m:oMath>
                </a14:m>
                <a:r>
                  <a:rPr kumimoji="0" lang="zh-CN" altLang="en-US" sz="2400" dirty="0">
                    <a:solidFill>
                      <a:srgbClr val="000000"/>
                    </a:solidFill>
                    <a:latin typeface="华文中宋" panose="02010600040101010101" pitchFamily="2" charset="-122"/>
                    <a:ea typeface="华文中宋" panose="02010600040101010101" pitchFamily="2" charset="-122"/>
                  </a:rPr>
                  <a:t>维线性空间中取定一组基后，其上的一个线性变换</a:t>
                </a:r>
                <a14:m>
                  <m:oMath xmlns:m="http://schemas.openxmlformats.org/officeDocument/2006/math">
                    <m:r>
                      <a:rPr kumimoji="0" lang="zh-CN" altLang="en-US" sz="2400" i="1">
                        <a:solidFill>
                          <a:srgbClr val="000000"/>
                        </a:solidFill>
                        <a:latin typeface="Cambria Math" panose="02040503050406030204" pitchFamily="18" charset="0"/>
                      </a:rPr>
                      <m:t>𝒜</m:t>
                    </m:r>
                  </m:oMath>
                </a14:m>
                <a:r>
                  <a:rPr kumimoji="0" lang="zh-CN" altLang="en-US" sz="2400" dirty="0">
                    <a:solidFill>
                      <a:srgbClr val="000000"/>
                    </a:solidFill>
                    <a:latin typeface="华文中宋" panose="02010600040101010101" pitchFamily="2" charset="-122"/>
                    <a:ea typeface="华文中宋" panose="02010600040101010101" pitchFamily="2" charset="-122"/>
                  </a:rPr>
                  <a:t>就与一个</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𝑛</m:t>
                    </m:r>
                  </m:oMath>
                </a14:m>
                <a:r>
                  <a:rPr kumimoji="0" lang="zh-CN" altLang="en-US" sz="2400" dirty="0">
                    <a:solidFill>
                      <a:srgbClr val="000000"/>
                    </a:solidFill>
                    <a:latin typeface="华文中宋" panose="02010600040101010101" pitchFamily="2" charset="-122"/>
                    <a:ea typeface="华文中宋" panose="02010600040101010101" pitchFamily="2" charset="-122"/>
                  </a:rPr>
                  <a:t>阶矩阵一一对应。这个对应保持在线性变换的运算上。</a:t>
                </a:r>
              </a:p>
            </p:txBody>
          </p:sp>
        </mc:Choice>
        <mc:Fallback xmlns="">
          <p:sp>
            <p:nvSpPr>
              <p:cNvPr id="6" name="文本框 5"/>
              <p:cNvSpPr txBox="1">
                <a:spLocks noRot="1" noChangeAspect="1" noMove="1" noResize="1" noEditPoints="1" noAdjustHandles="1" noChangeArrowheads="1" noChangeShapeType="1" noTextEdit="1"/>
              </p:cNvSpPr>
              <p:nvPr/>
            </p:nvSpPr>
            <p:spPr>
              <a:xfrm>
                <a:off x="1181244" y="4077072"/>
                <a:ext cx="10027324" cy="1134926"/>
              </a:xfrm>
              <a:prstGeom prst="rect">
                <a:avLst/>
              </a:prstGeom>
              <a:blipFill>
                <a:blip r:embed="rId4"/>
                <a:stretch>
                  <a:fillRect l="-973" r="-61" b="-11828"/>
                </a:stretch>
              </a:blipFill>
            </p:spPr>
            <p:txBody>
              <a:bodyPr/>
              <a:lstStyle/>
              <a:p>
                <a:r>
                  <a:rPr lang="zh-CN" altLang="en-US">
                    <a:noFill/>
                  </a:rPr>
                  <a:t> </a:t>
                </a:r>
              </a:p>
            </p:txBody>
          </p:sp>
        </mc:Fallback>
      </mc:AlternateContent>
      <p:sp>
        <p:nvSpPr>
          <p:cNvPr id="7" name="Rectangle 6"/>
          <p:cNvSpPr>
            <a:spLocks noChangeArrowheads="1"/>
          </p:cNvSpPr>
          <p:nvPr/>
        </p:nvSpPr>
        <p:spPr bwMode="auto">
          <a:xfrm>
            <a:off x="1631504" y="630607"/>
            <a:ext cx="4103737" cy="461665"/>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400" b="1" dirty="0">
                <a:solidFill>
                  <a:srgbClr val="3333CC"/>
                </a:solidFill>
                <a:effectLst>
                  <a:outerShdw blurRad="38100" dist="38100" dir="2700000" algn="tl">
                    <a:srgbClr val="000000"/>
                  </a:outerShdw>
                </a:effectLst>
                <a:latin typeface="Calibri" panose="020F0502020204030204" pitchFamily="34" charset="0"/>
                <a:ea typeface="宋体"/>
              </a:rPr>
              <a:t>1.6.2   </a:t>
            </a:r>
            <a:r>
              <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rPr>
              <a:t>线性变换的运算</a:t>
            </a:r>
          </a:p>
        </p:txBody>
      </p:sp>
    </p:spTree>
    <p:extLst>
      <p:ext uri="{BB962C8B-B14F-4D97-AF65-F5344CB8AC3E}">
        <p14:creationId xmlns:p14="http://schemas.microsoft.com/office/powerpoint/2010/main" val="982882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281FBE21-B40B-4B64-ABBE-395E3EC7A610}" type="slidenum">
              <a:rPr kumimoji="0" lang="en-US" altLang="zh-CN">
                <a:solidFill>
                  <a:srgbClr val="000000"/>
                </a:solidFill>
              </a:rPr>
              <a:pPr>
                <a:defRPr/>
              </a:pPr>
              <a:t>126</a:t>
            </a:fld>
            <a:endParaRPr kumimoji="0" lang="en-US" altLang="zh-CN">
              <a:solidFill>
                <a:srgbClr val="000000"/>
              </a:solidFill>
            </a:endParaRPr>
          </a:p>
        </p:txBody>
      </p:sp>
      <mc:AlternateContent xmlns:mc="http://schemas.openxmlformats.org/markup-compatibility/2006" xmlns:a14="http://schemas.microsoft.com/office/drawing/2010/main">
        <mc:Choice Requires="a14">
          <p:sp>
            <p:nvSpPr>
              <p:cNvPr id="4" name="文本框 3"/>
              <p:cNvSpPr txBox="1"/>
              <p:nvPr/>
            </p:nvSpPr>
            <p:spPr>
              <a:xfrm>
                <a:off x="1055440" y="1340768"/>
                <a:ext cx="10297144" cy="4524315"/>
              </a:xfrm>
              <a:prstGeom prst="rect">
                <a:avLst/>
              </a:prstGeom>
              <a:noFill/>
            </p:spPr>
            <p:txBody>
              <a:bodyPr wrap="square" rtlCol="0">
                <a:spAutoFit/>
              </a:bodyPr>
              <a:lstStyle/>
              <a:p>
                <a:pPr defTabSz="457200">
                  <a:lnSpc>
                    <a:spcPct val="150000"/>
                  </a:lnSpc>
                  <a:defRPr/>
                </a:pPr>
                <a:r>
                  <a:rPr kumimoji="0" lang="zh-CN" altLang="en-US" sz="2400" dirty="0">
                    <a:solidFill>
                      <a:srgbClr val="1C08D6"/>
                    </a:solidFill>
                    <a:latin typeface="华文中宋" panose="02010600040101010101" pitchFamily="2" charset="-122"/>
                    <a:ea typeface="华文中宋" panose="02010600040101010101" pitchFamily="2" charset="-122"/>
                  </a:rPr>
                  <a:t>定理</a:t>
                </a:r>
                <a:r>
                  <a:rPr kumimoji="0" lang="en-US" altLang="zh-CN" sz="2400" dirty="0">
                    <a:solidFill>
                      <a:srgbClr val="1C08D6"/>
                    </a:solidFill>
                    <a:latin typeface="华文中宋" panose="02010600040101010101" pitchFamily="2" charset="-122"/>
                    <a:ea typeface="华文中宋" panose="02010600040101010101" pitchFamily="2" charset="-122"/>
                  </a:rPr>
                  <a:t>6.2 </a:t>
                </a:r>
                <a:r>
                  <a:rPr kumimoji="0" lang="zh-CN" altLang="en-US" sz="2400" dirty="0">
                    <a:solidFill>
                      <a:srgbClr val="000000"/>
                    </a:solidFill>
                    <a:latin typeface="华文中宋" panose="02010600040101010101" pitchFamily="2" charset="-122"/>
                    <a:ea typeface="华文中宋" panose="02010600040101010101" pitchFamily="2" charset="-122"/>
                  </a:rPr>
                  <a:t>设</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𝑛</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是</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𝑛</m:t>
                    </m:r>
                  </m:oMath>
                </a14:m>
                <a:r>
                  <a:rPr kumimoji="0" lang="zh-CN" altLang="en-US" sz="2400" dirty="0">
                    <a:solidFill>
                      <a:srgbClr val="000000"/>
                    </a:solidFill>
                    <a:latin typeface="华文中宋" panose="02010600040101010101" pitchFamily="2" charset="-122"/>
                    <a:ea typeface="华文中宋" panose="02010600040101010101" pitchFamily="2" charset="-122"/>
                  </a:rPr>
                  <a:t>维线性空间</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𝑉</m:t>
                    </m:r>
                  </m:oMath>
                </a14:m>
                <a:r>
                  <a:rPr kumimoji="0" lang="zh-CN" altLang="en-US" sz="2400" dirty="0">
                    <a:solidFill>
                      <a:srgbClr val="000000"/>
                    </a:solidFill>
                    <a:latin typeface="华文中宋" panose="02010600040101010101" pitchFamily="2" charset="-122"/>
                    <a:ea typeface="华文中宋" panose="02010600040101010101" pitchFamily="2" charset="-122"/>
                  </a:rPr>
                  <a:t>的一组基，在这组基下，线性变换</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oMath>
                </a14:m>
                <a:r>
                  <a:rPr kumimoji="0" lang="zh-CN" altLang="en-US" sz="2400" dirty="0">
                    <a:solidFill>
                      <a:srgbClr val="000000"/>
                    </a:solidFill>
                    <a:latin typeface="华文中宋" panose="02010600040101010101" pitchFamily="2" charset="-122"/>
                    <a:ea typeface="华文中宋" panose="02010600040101010101" pitchFamily="2" charset="-122"/>
                  </a:rPr>
                  <a:t>对应一个</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𝑛</m:t>
                    </m:r>
                  </m:oMath>
                </a14:m>
                <a:r>
                  <a:rPr kumimoji="0" lang="zh-CN" altLang="en-US" sz="2400" dirty="0">
                    <a:solidFill>
                      <a:srgbClr val="000000"/>
                    </a:solidFill>
                    <a:latin typeface="华文中宋" panose="02010600040101010101" pitchFamily="2" charset="-122"/>
                    <a:ea typeface="华文中宋" panose="02010600040101010101" pitchFamily="2" charset="-122"/>
                  </a:rPr>
                  <a:t>阶矩阵</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𝐴</m:t>
                    </m:r>
                  </m:oMath>
                </a14:m>
                <a:r>
                  <a:rPr kumimoji="0" lang="zh-CN" altLang="en-US" sz="2400" dirty="0">
                    <a:solidFill>
                      <a:srgbClr val="000000"/>
                    </a:solidFill>
                    <a:latin typeface="华文中宋" panose="02010600040101010101" pitchFamily="2" charset="-122"/>
                    <a:ea typeface="华文中宋" panose="02010600040101010101" pitchFamily="2" charset="-122"/>
                  </a:rPr>
                  <a:t>，线性变换</a:t>
                </a:r>
                <a14:m>
                  <m:oMath xmlns:m="http://schemas.openxmlformats.org/officeDocument/2006/math">
                    <m:r>
                      <a:rPr kumimoji="0" lang="en-US" altLang="zh-CN" sz="2400" i="1">
                        <a:solidFill>
                          <a:srgbClr val="000000"/>
                        </a:solidFill>
                        <a:latin typeface="Cambria Math" panose="02040503050406030204" pitchFamily="18" charset="0"/>
                        <a:ea typeface="Cambria Math" panose="02040503050406030204" pitchFamily="18" charset="0"/>
                      </a:rPr>
                      <m:t>ℬ</m:t>
                    </m:r>
                    <m:r>
                      <a:rPr kumimoji="0" lang="zh-CN" altLang="en-US" sz="2400" i="1">
                        <a:solidFill>
                          <a:srgbClr val="000000"/>
                        </a:solidFill>
                        <a:latin typeface="Cambria Math" panose="02040503050406030204" pitchFamily="18" charset="0"/>
                        <a:ea typeface="华文中宋" panose="02010600040101010101" pitchFamily="2" charset="-122"/>
                      </a:rPr>
                      <m:t>对应</m:t>
                    </m:r>
                  </m:oMath>
                </a14:m>
                <a:r>
                  <a:rPr kumimoji="0" lang="zh-CN" altLang="en-US" sz="2400" dirty="0">
                    <a:solidFill>
                      <a:srgbClr val="000000"/>
                    </a:solidFill>
                    <a:latin typeface="华文中宋" panose="02010600040101010101" pitchFamily="2" charset="-122"/>
                    <a:ea typeface="华文中宋" panose="02010600040101010101" pitchFamily="2" charset="-122"/>
                  </a:rPr>
                  <a:t>一个</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𝑛</m:t>
                    </m:r>
                  </m:oMath>
                </a14:m>
                <a:r>
                  <a:rPr kumimoji="0" lang="zh-CN" altLang="en-US" sz="2400" dirty="0">
                    <a:solidFill>
                      <a:srgbClr val="000000"/>
                    </a:solidFill>
                    <a:latin typeface="华文中宋" panose="02010600040101010101" pitchFamily="2" charset="-122"/>
                    <a:ea typeface="华文中宋" panose="02010600040101010101" pitchFamily="2" charset="-122"/>
                  </a:rPr>
                  <a:t>阶矩阵</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𝐵</m:t>
                    </m:r>
                  </m:oMath>
                </a14:m>
                <a:r>
                  <a:rPr kumimoji="0" lang="zh-CN" altLang="en-US" sz="2400" dirty="0">
                    <a:solidFill>
                      <a:srgbClr val="000000"/>
                    </a:solidFill>
                    <a:latin typeface="华文中宋" panose="02010600040101010101" pitchFamily="2" charset="-122"/>
                    <a:ea typeface="华文中宋" panose="02010600040101010101" pitchFamily="2" charset="-122"/>
                  </a:rPr>
                  <a:t>。这个对应还具有以下几个性质：</a:t>
                </a:r>
                <a:endParaRPr kumimoji="0" lang="en-US" altLang="zh-CN" sz="2400" dirty="0">
                  <a:solidFill>
                    <a:srgbClr val="000000"/>
                  </a:solidFill>
                  <a:latin typeface="华文中宋" panose="02010600040101010101" pitchFamily="2" charset="-122"/>
                  <a:ea typeface="华文中宋" panose="02010600040101010101" pitchFamily="2" charset="-122"/>
                </a:endParaRPr>
              </a:p>
              <a:p>
                <a:pPr defTabSz="457200">
                  <a:lnSpc>
                    <a:spcPct val="150000"/>
                  </a:lnSpc>
                  <a:defRPr/>
                </a:pPr>
                <a:r>
                  <a:rPr kumimoji="0" lang="zh-CN" altLang="en-US" sz="2400" dirty="0">
                    <a:solidFill>
                      <a:srgbClr val="000000"/>
                    </a:solidFill>
                    <a:latin typeface="华文中宋" panose="02010600040101010101" pitchFamily="2" charset="-122"/>
                    <a:ea typeface="华文中宋" panose="02010600040101010101" pitchFamily="2" charset="-122"/>
                  </a:rPr>
                  <a:t>（</a:t>
                </a:r>
                <a:r>
                  <a:rPr kumimoji="0" lang="en-US" altLang="zh-CN" sz="2400" dirty="0">
                    <a:solidFill>
                      <a:srgbClr val="000000"/>
                    </a:solidFill>
                    <a:latin typeface="华文中宋" panose="02010600040101010101" pitchFamily="2" charset="-122"/>
                    <a:ea typeface="华文中宋" panose="02010600040101010101" pitchFamily="2" charset="-122"/>
                  </a:rPr>
                  <a:t>1</a:t>
                </a:r>
                <a:r>
                  <a:rPr kumimoji="0" lang="zh-CN" altLang="en-US" sz="2400" dirty="0">
                    <a:solidFill>
                      <a:srgbClr val="000000"/>
                    </a:solidFill>
                    <a:latin typeface="华文中宋" panose="02010600040101010101" pitchFamily="2" charset="-122"/>
                    <a:ea typeface="华文中宋" panose="02010600040101010101" pitchFamily="2" charset="-122"/>
                  </a:rPr>
                  <a:t>）线性变换</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oMath>
                </a14:m>
                <a:r>
                  <a:rPr kumimoji="0" lang="zh-CN" altLang="en-US" sz="2400" dirty="0">
                    <a:solidFill>
                      <a:srgbClr val="000000"/>
                    </a:solidFill>
                    <a:latin typeface="华文中宋" panose="02010600040101010101" pitchFamily="2" charset="-122"/>
                    <a:ea typeface="华文中宋" panose="02010600040101010101" pitchFamily="2" charset="-122"/>
                  </a:rPr>
                  <a:t>与</a:t>
                </a:r>
                <a14:m>
                  <m:oMath xmlns:m="http://schemas.openxmlformats.org/officeDocument/2006/math">
                    <m:r>
                      <a:rPr kumimoji="0" lang="en-US" altLang="zh-CN" sz="2400" i="1" dirty="0">
                        <a:solidFill>
                          <a:srgbClr val="000000"/>
                        </a:solidFill>
                        <a:latin typeface="Cambria Math" panose="02040503050406030204" pitchFamily="18" charset="0"/>
                        <a:ea typeface="Cambria Math" panose="02040503050406030204" pitchFamily="18" charset="0"/>
                      </a:rPr>
                      <m:t>ℬ</m:t>
                    </m:r>
                  </m:oMath>
                </a14:m>
                <a:r>
                  <a:rPr kumimoji="0" lang="zh-CN" altLang="en-US" sz="2400" dirty="0">
                    <a:solidFill>
                      <a:srgbClr val="000000"/>
                    </a:solidFill>
                    <a:latin typeface="华文中宋" panose="02010600040101010101" pitchFamily="2" charset="-122"/>
                    <a:ea typeface="华文中宋" panose="02010600040101010101" pitchFamily="2" charset="-122"/>
                  </a:rPr>
                  <a:t>的和</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r>
                      <a:rPr kumimoji="0" lang="en-US" altLang="zh-CN" sz="2400" i="1">
                        <a:solidFill>
                          <a:srgbClr val="000000"/>
                        </a:solidFill>
                        <a:latin typeface="Cambria Math" panose="02040503050406030204" pitchFamily="18" charset="0"/>
                        <a:ea typeface="华文中宋" panose="02010600040101010101" pitchFamily="2" charset="-122"/>
                      </a:rPr>
                      <m:t>+</m:t>
                    </m:r>
                    <m:r>
                      <a:rPr kumimoji="0" lang="en-US" altLang="zh-CN" sz="2400" i="1">
                        <a:solidFill>
                          <a:srgbClr val="000000"/>
                        </a:solidFill>
                        <a:latin typeface="Cambria Math" panose="02040503050406030204" pitchFamily="18" charset="0"/>
                        <a:ea typeface="Cambria Math" panose="02040503050406030204" pitchFamily="18" charset="0"/>
                      </a:rPr>
                      <m:t>ℬ</m:t>
                    </m:r>
                  </m:oMath>
                </a14:m>
                <a:r>
                  <a:rPr kumimoji="0" lang="zh-CN" altLang="en-US" sz="2400" dirty="0">
                    <a:solidFill>
                      <a:srgbClr val="000000"/>
                    </a:solidFill>
                    <a:latin typeface="华文中宋" panose="02010600040101010101" pitchFamily="2" charset="-122"/>
                    <a:ea typeface="华文中宋" panose="02010600040101010101" pitchFamily="2" charset="-122"/>
                  </a:rPr>
                  <a:t>对应于矩阵</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𝐴</m:t>
                    </m:r>
                  </m:oMath>
                </a14:m>
                <a:r>
                  <a:rPr kumimoji="0" lang="zh-CN" altLang="en-US" sz="2400" dirty="0">
                    <a:solidFill>
                      <a:srgbClr val="000000"/>
                    </a:solidFill>
                    <a:latin typeface="华文中宋" panose="02010600040101010101" pitchFamily="2" charset="-122"/>
                    <a:ea typeface="华文中宋" panose="02010600040101010101" pitchFamily="2" charset="-122"/>
                  </a:rPr>
                  <a:t>与</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𝐵</m:t>
                    </m:r>
                  </m:oMath>
                </a14:m>
                <a:r>
                  <a:rPr kumimoji="0" lang="zh-CN" altLang="en-US" sz="2400" dirty="0">
                    <a:solidFill>
                      <a:srgbClr val="000000"/>
                    </a:solidFill>
                    <a:latin typeface="华文中宋" panose="02010600040101010101" pitchFamily="2" charset="-122"/>
                    <a:ea typeface="华文中宋" panose="02010600040101010101" pitchFamily="2" charset="-122"/>
                  </a:rPr>
                  <a:t>的和</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𝐴</m:t>
                    </m:r>
                    <m:r>
                      <a:rPr kumimoji="0" lang="en-US" altLang="zh-CN" sz="2400" i="1" dirty="0">
                        <a:solidFill>
                          <a:srgbClr val="000000"/>
                        </a:solidFill>
                        <a:latin typeface="Cambria Math" panose="02040503050406030204" pitchFamily="18" charset="0"/>
                        <a:ea typeface="华文中宋" panose="02010600040101010101" pitchFamily="2" charset="-122"/>
                      </a:rPr>
                      <m:t>+</m:t>
                    </m:r>
                    <m:r>
                      <a:rPr kumimoji="0" lang="en-US" altLang="zh-CN" sz="2400" i="1" dirty="0">
                        <a:solidFill>
                          <a:srgbClr val="000000"/>
                        </a:solidFill>
                        <a:latin typeface="Cambria Math" panose="02040503050406030204" pitchFamily="18" charset="0"/>
                        <a:ea typeface="华文中宋" panose="02010600040101010101" pitchFamily="2" charset="-122"/>
                      </a:rPr>
                      <m:t>𝐵</m:t>
                    </m:r>
                  </m:oMath>
                </a14:m>
                <a:r>
                  <a:rPr kumimoji="0" lang="zh-CN" altLang="en-US" sz="2400" dirty="0">
                    <a:solidFill>
                      <a:srgbClr val="000000"/>
                    </a:solidFill>
                    <a:latin typeface="华文中宋" panose="02010600040101010101" pitchFamily="2" charset="-122"/>
                    <a:ea typeface="华文中宋" panose="02010600040101010101" pitchFamily="2" charset="-122"/>
                  </a:rPr>
                  <a:t>；</a:t>
                </a:r>
                <a:endParaRPr kumimoji="0" lang="en-US" altLang="zh-CN" sz="2400" dirty="0">
                  <a:solidFill>
                    <a:srgbClr val="000000"/>
                  </a:solidFill>
                  <a:latin typeface="华文中宋" panose="02010600040101010101" pitchFamily="2" charset="-122"/>
                  <a:ea typeface="华文中宋" panose="02010600040101010101" pitchFamily="2" charset="-122"/>
                </a:endParaRPr>
              </a:p>
              <a:p>
                <a:pPr defTabSz="457200">
                  <a:lnSpc>
                    <a:spcPct val="150000"/>
                  </a:lnSpc>
                  <a:defRPr/>
                </a:pPr>
                <a:r>
                  <a:rPr kumimoji="0" lang="zh-CN" altLang="en-US" sz="2400" dirty="0">
                    <a:solidFill>
                      <a:srgbClr val="000000"/>
                    </a:solidFill>
                    <a:latin typeface="华文中宋" panose="02010600040101010101" pitchFamily="2" charset="-122"/>
                    <a:ea typeface="华文中宋" panose="02010600040101010101" pitchFamily="2" charset="-122"/>
                  </a:rPr>
                  <a:t>（</a:t>
                </a:r>
                <a:r>
                  <a:rPr kumimoji="0" lang="en-US" altLang="zh-CN" sz="2400" dirty="0">
                    <a:solidFill>
                      <a:srgbClr val="000000"/>
                    </a:solidFill>
                    <a:latin typeface="华文中宋" panose="02010600040101010101" pitchFamily="2" charset="-122"/>
                    <a:ea typeface="华文中宋" panose="02010600040101010101" pitchFamily="2" charset="-122"/>
                  </a:rPr>
                  <a:t>2</a:t>
                </a:r>
                <a:r>
                  <a:rPr kumimoji="0" lang="zh-CN" altLang="en-US" sz="2400" dirty="0">
                    <a:solidFill>
                      <a:srgbClr val="000000"/>
                    </a:solidFill>
                    <a:latin typeface="华文中宋" panose="02010600040101010101" pitchFamily="2" charset="-122"/>
                    <a:ea typeface="华文中宋" panose="02010600040101010101" pitchFamily="2" charset="-122"/>
                  </a:rPr>
                  <a:t>）线性变换</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r>
                      <a:rPr kumimoji="0" lang="zh-CN" altLang="en-US" sz="2400" i="1">
                        <a:solidFill>
                          <a:srgbClr val="000000"/>
                        </a:solidFill>
                        <a:latin typeface="Cambria Math" panose="02040503050406030204" pitchFamily="18" charset="0"/>
                        <a:ea typeface="华文中宋" panose="02010600040101010101" pitchFamily="2" charset="-122"/>
                      </a:rPr>
                      <m:t>的</m:t>
                    </m:r>
                  </m:oMath>
                </a14:m>
                <a:r>
                  <a:rPr kumimoji="0" lang="zh-CN" altLang="en-US" sz="2400" dirty="0">
                    <a:solidFill>
                      <a:srgbClr val="000000"/>
                    </a:solidFill>
                    <a:latin typeface="华文中宋" panose="02010600040101010101" pitchFamily="2" charset="-122"/>
                    <a:ea typeface="华文中宋" panose="02010600040101010101" pitchFamily="2" charset="-122"/>
                  </a:rPr>
                  <a:t>数量乘积</a:t>
                </a:r>
                <a14:m>
                  <m:oMath xmlns:m="http://schemas.openxmlformats.org/officeDocument/2006/math">
                    <m:r>
                      <a:rPr kumimoji="0" lang="en-US" altLang="zh-CN" sz="2400" i="1">
                        <a:solidFill>
                          <a:srgbClr val="000000"/>
                        </a:solidFill>
                        <a:latin typeface="Cambria Math" panose="02040503050406030204" pitchFamily="18" charset="0"/>
                        <a:ea typeface="华文中宋" panose="02010600040101010101" pitchFamily="2" charset="-122"/>
                      </a:rPr>
                      <m:t>𝑘</m:t>
                    </m:r>
                    <m:r>
                      <a:rPr kumimoji="0" lang="zh-CN" altLang="en-US" sz="2400" i="1">
                        <a:solidFill>
                          <a:srgbClr val="000000"/>
                        </a:solidFill>
                        <a:latin typeface="Cambria Math" panose="02040503050406030204" pitchFamily="18" charset="0"/>
                        <a:ea typeface="华文中宋" panose="02010600040101010101" pitchFamily="2" charset="-122"/>
                      </a:rPr>
                      <m:t>𝒜</m:t>
                    </m:r>
                  </m:oMath>
                </a14:m>
                <a:r>
                  <a:rPr kumimoji="0" lang="zh-CN" altLang="en-US" sz="2400" dirty="0">
                    <a:solidFill>
                      <a:srgbClr val="000000"/>
                    </a:solidFill>
                    <a:latin typeface="华文中宋" panose="02010600040101010101" pitchFamily="2" charset="-122"/>
                    <a:ea typeface="华文中宋" panose="02010600040101010101" pitchFamily="2" charset="-122"/>
                  </a:rPr>
                  <a:t>对应于矩阵</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𝐴</m:t>
                    </m:r>
                  </m:oMath>
                </a14:m>
                <a:r>
                  <a:rPr kumimoji="0" lang="zh-CN" altLang="en-US" sz="2400" dirty="0">
                    <a:solidFill>
                      <a:srgbClr val="000000"/>
                    </a:solidFill>
                    <a:latin typeface="华文中宋" panose="02010600040101010101" pitchFamily="2" charset="-122"/>
                    <a:ea typeface="华文中宋" panose="02010600040101010101" pitchFamily="2" charset="-122"/>
                  </a:rPr>
                  <a:t>的数量乘积</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𝑘𝐴</m:t>
                    </m:r>
                    <m:r>
                      <a:rPr kumimoji="0" lang="en-US" altLang="zh-CN" sz="2400" i="1">
                        <a:solidFill>
                          <a:srgbClr val="000000"/>
                        </a:solidFill>
                        <a:latin typeface="Cambria Math" panose="02040503050406030204" pitchFamily="18" charset="0"/>
                        <a:ea typeface="华文中宋" panose="02010600040101010101" pitchFamily="2" charset="-122"/>
                      </a:rPr>
                      <m:t>;</m:t>
                    </m:r>
                  </m:oMath>
                </a14:m>
                <a:endParaRPr kumimoji="0" lang="en-US" altLang="zh-CN" sz="2400" dirty="0">
                  <a:solidFill>
                    <a:srgbClr val="000000"/>
                  </a:solidFill>
                  <a:latin typeface="华文中宋" panose="02010600040101010101" pitchFamily="2" charset="-122"/>
                  <a:ea typeface="华文中宋" panose="02010600040101010101" pitchFamily="2" charset="-122"/>
                </a:endParaRPr>
              </a:p>
              <a:p>
                <a:pPr defTabSz="457200">
                  <a:lnSpc>
                    <a:spcPct val="150000"/>
                  </a:lnSpc>
                  <a:defRPr/>
                </a:pPr>
                <a:r>
                  <a:rPr kumimoji="0" lang="zh-CN" altLang="en-US" sz="2400" dirty="0">
                    <a:solidFill>
                      <a:srgbClr val="000000"/>
                    </a:solidFill>
                    <a:latin typeface="华文中宋" panose="02010600040101010101" pitchFamily="2" charset="-122"/>
                    <a:ea typeface="华文中宋" panose="02010600040101010101" pitchFamily="2" charset="-122"/>
                  </a:rPr>
                  <a:t>（</a:t>
                </a:r>
                <a:r>
                  <a:rPr kumimoji="0" lang="en-US" altLang="zh-CN" sz="2400" dirty="0">
                    <a:solidFill>
                      <a:srgbClr val="000000"/>
                    </a:solidFill>
                    <a:latin typeface="华文中宋" panose="02010600040101010101" pitchFamily="2" charset="-122"/>
                    <a:ea typeface="华文中宋" panose="02010600040101010101" pitchFamily="2" charset="-122"/>
                  </a:rPr>
                  <a:t>3</a:t>
                </a:r>
                <a:r>
                  <a:rPr kumimoji="0" lang="zh-CN" altLang="en-US" sz="2400" dirty="0">
                    <a:solidFill>
                      <a:srgbClr val="000000"/>
                    </a:solidFill>
                    <a:latin typeface="华文中宋" panose="02010600040101010101" pitchFamily="2" charset="-122"/>
                    <a:ea typeface="华文中宋" panose="02010600040101010101" pitchFamily="2" charset="-122"/>
                  </a:rPr>
                  <a:t>）线性变换</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r>
                      <a:rPr kumimoji="0" lang="zh-CN" altLang="en-US" sz="2400" i="1">
                        <a:solidFill>
                          <a:srgbClr val="000000"/>
                        </a:solidFill>
                        <a:latin typeface="Cambria Math" panose="02040503050406030204" pitchFamily="18" charset="0"/>
                        <a:ea typeface="华文中宋" panose="02010600040101010101" pitchFamily="2" charset="-122"/>
                      </a:rPr>
                      <m:t>与</m:t>
                    </m:r>
                    <m:r>
                      <a:rPr kumimoji="0" lang="en-US" altLang="zh-CN" sz="2400" i="1">
                        <a:solidFill>
                          <a:srgbClr val="000000"/>
                        </a:solidFill>
                        <a:latin typeface="Cambria Math" panose="02040503050406030204" pitchFamily="18" charset="0"/>
                        <a:ea typeface="Cambria Math" panose="02040503050406030204" pitchFamily="18" charset="0"/>
                      </a:rPr>
                      <m:t>ℬ</m:t>
                    </m:r>
                    <m:r>
                      <a:rPr kumimoji="0" lang="zh-CN" altLang="en-US" sz="2400" i="1">
                        <a:solidFill>
                          <a:srgbClr val="000000"/>
                        </a:solidFill>
                        <a:latin typeface="Cambria Math" panose="02040503050406030204" pitchFamily="18" charset="0"/>
                        <a:ea typeface="华文中宋" panose="02010600040101010101" pitchFamily="2" charset="-122"/>
                      </a:rPr>
                      <m:t>的</m:t>
                    </m:r>
                  </m:oMath>
                </a14:m>
                <a:r>
                  <a:rPr kumimoji="0" lang="zh-CN" altLang="en-US" sz="2400" dirty="0">
                    <a:solidFill>
                      <a:srgbClr val="000000"/>
                    </a:solidFill>
                    <a:latin typeface="华文中宋" panose="02010600040101010101" pitchFamily="2" charset="-122"/>
                    <a:ea typeface="华文中宋" panose="02010600040101010101" pitchFamily="2" charset="-122"/>
                  </a:rPr>
                  <a:t>积</a:t>
                </a:r>
                <a14:m>
                  <m:oMath xmlns:m="http://schemas.openxmlformats.org/officeDocument/2006/math">
                    <m:r>
                      <a:rPr kumimoji="0" lang="zh-CN" altLang="en-US" sz="2400" i="1" dirty="0">
                        <a:solidFill>
                          <a:srgbClr val="000000"/>
                        </a:solidFill>
                        <a:latin typeface="Cambria Math" panose="02040503050406030204" pitchFamily="18" charset="0"/>
                        <a:ea typeface="华文中宋" panose="02010600040101010101" pitchFamily="2" charset="-122"/>
                      </a:rPr>
                      <m:t>𝒜</m:t>
                    </m:r>
                    <m:r>
                      <a:rPr kumimoji="0" lang="en-US" altLang="zh-CN" sz="2400" i="1" dirty="0">
                        <a:solidFill>
                          <a:srgbClr val="000000"/>
                        </a:solidFill>
                        <a:latin typeface="Cambria Math" panose="02040503050406030204" pitchFamily="18" charset="0"/>
                        <a:ea typeface="Cambria Math" panose="02040503050406030204" pitchFamily="18" charset="0"/>
                      </a:rPr>
                      <m:t>ℬ</m:t>
                    </m:r>
                  </m:oMath>
                </a14:m>
                <a:r>
                  <a:rPr kumimoji="0" lang="zh-CN" altLang="en-US" sz="2400" dirty="0">
                    <a:solidFill>
                      <a:srgbClr val="000000"/>
                    </a:solidFill>
                    <a:latin typeface="华文中宋" panose="02010600040101010101" pitchFamily="2" charset="-122"/>
                    <a:ea typeface="华文中宋" panose="02010600040101010101" pitchFamily="2" charset="-122"/>
                  </a:rPr>
                  <a:t>对应于矩阵</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𝐴</m:t>
                    </m:r>
                  </m:oMath>
                </a14:m>
                <a:r>
                  <a:rPr kumimoji="0" lang="zh-CN" altLang="en-US" sz="2400" dirty="0">
                    <a:solidFill>
                      <a:srgbClr val="000000"/>
                    </a:solidFill>
                    <a:latin typeface="华文中宋" panose="02010600040101010101" pitchFamily="2" charset="-122"/>
                    <a:ea typeface="华文中宋" panose="02010600040101010101" pitchFamily="2" charset="-122"/>
                  </a:rPr>
                  <a:t>与</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𝐵</m:t>
                    </m:r>
                  </m:oMath>
                </a14:m>
                <a:r>
                  <a:rPr kumimoji="0" lang="zh-CN" altLang="en-US" sz="2400" dirty="0">
                    <a:solidFill>
                      <a:srgbClr val="000000"/>
                    </a:solidFill>
                    <a:latin typeface="华文中宋" panose="02010600040101010101" pitchFamily="2" charset="-122"/>
                    <a:ea typeface="华文中宋" panose="02010600040101010101" pitchFamily="2" charset="-122"/>
                  </a:rPr>
                  <a:t>的积</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𝐴𝐵</m:t>
                    </m:r>
                  </m:oMath>
                </a14:m>
                <a:r>
                  <a:rPr kumimoji="0" lang="zh-CN" altLang="en-US" sz="2400" dirty="0">
                    <a:solidFill>
                      <a:srgbClr val="000000"/>
                    </a:solidFill>
                    <a:latin typeface="华文中宋" panose="02010600040101010101" pitchFamily="2" charset="-122"/>
                    <a:ea typeface="华文中宋" panose="02010600040101010101" pitchFamily="2" charset="-122"/>
                  </a:rPr>
                  <a:t>；</a:t>
                </a:r>
                <a:endParaRPr kumimoji="0" lang="en-US" altLang="zh-CN" sz="2400" dirty="0">
                  <a:solidFill>
                    <a:srgbClr val="000000"/>
                  </a:solidFill>
                  <a:latin typeface="华文中宋" panose="02010600040101010101" pitchFamily="2" charset="-122"/>
                  <a:ea typeface="华文中宋" panose="02010600040101010101" pitchFamily="2" charset="-122"/>
                </a:endParaRPr>
              </a:p>
              <a:p>
                <a:pPr defTabSz="457200">
                  <a:lnSpc>
                    <a:spcPct val="150000"/>
                  </a:lnSpc>
                  <a:defRPr/>
                </a:pPr>
                <a:r>
                  <a:rPr kumimoji="0" lang="zh-CN" altLang="en-US" sz="2400" dirty="0">
                    <a:solidFill>
                      <a:srgbClr val="000000"/>
                    </a:solidFill>
                    <a:latin typeface="华文中宋" panose="02010600040101010101" pitchFamily="2" charset="-122"/>
                    <a:ea typeface="华文中宋" panose="02010600040101010101" pitchFamily="2" charset="-122"/>
                  </a:rPr>
                  <a:t>（</a:t>
                </a:r>
                <a:r>
                  <a:rPr kumimoji="0" lang="en-US" altLang="zh-CN" sz="2400" dirty="0">
                    <a:solidFill>
                      <a:srgbClr val="000000"/>
                    </a:solidFill>
                    <a:latin typeface="华文中宋" panose="02010600040101010101" pitchFamily="2" charset="-122"/>
                    <a:ea typeface="华文中宋" panose="02010600040101010101" pitchFamily="2" charset="-122"/>
                  </a:rPr>
                  <a:t>4</a:t>
                </a:r>
                <a:r>
                  <a:rPr kumimoji="0" lang="zh-CN" altLang="en-US" sz="2400" dirty="0">
                    <a:solidFill>
                      <a:srgbClr val="000000"/>
                    </a:solidFill>
                    <a:latin typeface="华文中宋" panose="02010600040101010101" pitchFamily="2" charset="-122"/>
                    <a:ea typeface="华文中宋" panose="02010600040101010101" pitchFamily="2" charset="-122"/>
                  </a:rPr>
                  <a:t>）若线性变换</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r>
                      <a:rPr kumimoji="0" lang="zh-CN" altLang="en-US" sz="2400" i="1">
                        <a:solidFill>
                          <a:srgbClr val="000000"/>
                        </a:solidFill>
                        <a:latin typeface="Cambria Math" panose="02040503050406030204" pitchFamily="18" charset="0"/>
                        <a:ea typeface="华文中宋" panose="02010600040101010101" pitchFamily="2" charset="-122"/>
                      </a:rPr>
                      <m:t>可逆</m:t>
                    </m:r>
                  </m:oMath>
                </a14:m>
                <a:r>
                  <a:rPr kumimoji="0" lang="zh-CN" altLang="en-US" sz="2400" dirty="0">
                    <a:solidFill>
                      <a:srgbClr val="000000"/>
                    </a:solidFill>
                    <a:latin typeface="华文中宋" panose="02010600040101010101" pitchFamily="2" charset="-122"/>
                    <a:ea typeface="华文中宋" panose="02010600040101010101" pitchFamily="2" charset="-122"/>
                  </a:rPr>
                  <a:t>（即</a:t>
                </a:r>
                <a14:m>
                  <m:oMath xmlns:m="http://schemas.openxmlformats.org/officeDocument/2006/math">
                    <m:sSup>
                      <m:sSupPr>
                        <m:ctrlPr>
                          <a:rPr kumimoji="0" lang="en-US" altLang="zh-CN" sz="2400" i="1">
                            <a:solidFill>
                              <a:srgbClr val="000000"/>
                            </a:solidFill>
                            <a:latin typeface="Cambria Math" panose="02040503050406030204" pitchFamily="18" charset="0"/>
                            <a:ea typeface="华文中宋" panose="02010600040101010101" pitchFamily="2" charset="-122"/>
                          </a:rPr>
                        </m:ctrlPr>
                      </m:sSupPr>
                      <m:e>
                        <m:r>
                          <a:rPr kumimoji="0" lang="zh-CN" altLang="en-US" sz="2400" i="1">
                            <a:solidFill>
                              <a:srgbClr val="000000"/>
                            </a:solidFill>
                            <a:latin typeface="Cambria Math" panose="02040503050406030204" pitchFamily="18" charset="0"/>
                            <a:ea typeface="华文中宋" panose="02010600040101010101" pitchFamily="2" charset="-122"/>
                          </a:rPr>
                          <m:t>𝒜</m:t>
                        </m:r>
                      </m:e>
                      <m:sup>
                        <m:r>
                          <a:rPr kumimoji="0" lang="en-US" altLang="zh-CN" sz="2400" i="1">
                            <a:solidFill>
                              <a:srgbClr val="000000"/>
                            </a:solidFill>
                            <a:latin typeface="Cambria Math" panose="02040503050406030204" pitchFamily="18" charset="0"/>
                            <a:ea typeface="华文中宋" panose="02010600040101010101" pitchFamily="2" charset="-122"/>
                          </a:rPr>
                          <m:t>−1</m:t>
                        </m:r>
                      </m:sup>
                    </m:sSup>
                  </m:oMath>
                </a14:m>
                <a:r>
                  <a:rPr kumimoji="0" lang="zh-CN" altLang="en-US" sz="2400" dirty="0">
                    <a:solidFill>
                      <a:srgbClr val="000000"/>
                    </a:solidFill>
                    <a:latin typeface="华文中宋" panose="02010600040101010101" pitchFamily="2" charset="-122"/>
                    <a:ea typeface="华文中宋" panose="02010600040101010101" pitchFamily="2" charset="-122"/>
                  </a:rPr>
                  <a:t>存在），则</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oMath>
                </a14:m>
                <a:r>
                  <a:rPr kumimoji="0" lang="zh-CN" altLang="en-US" sz="2400" dirty="0">
                    <a:solidFill>
                      <a:srgbClr val="000000"/>
                    </a:solidFill>
                    <a:latin typeface="华文中宋" panose="02010600040101010101" pitchFamily="2" charset="-122"/>
                    <a:ea typeface="华文中宋" panose="02010600040101010101" pitchFamily="2" charset="-122"/>
                  </a:rPr>
                  <a:t>对应的矩阵</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𝐴</m:t>
                    </m:r>
                  </m:oMath>
                </a14:m>
                <a:r>
                  <a:rPr kumimoji="0" lang="zh-CN" altLang="en-US" sz="2400" dirty="0">
                    <a:solidFill>
                      <a:srgbClr val="000000"/>
                    </a:solidFill>
                    <a:latin typeface="华文中宋" panose="02010600040101010101" pitchFamily="2" charset="-122"/>
                    <a:ea typeface="华文中宋" panose="02010600040101010101" pitchFamily="2" charset="-122"/>
                  </a:rPr>
                  <a:t>可逆，且</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r>
                      <a:rPr kumimoji="0" lang="zh-CN" altLang="en-US" sz="2400" i="1">
                        <a:solidFill>
                          <a:srgbClr val="000000"/>
                        </a:solidFill>
                        <a:latin typeface="Cambria Math" panose="02040503050406030204" pitchFamily="18" charset="0"/>
                        <a:ea typeface="华文中宋" panose="02010600040101010101" pitchFamily="2" charset="-122"/>
                      </a:rPr>
                      <m:t>的</m:t>
                    </m:r>
                  </m:oMath>
                </a14:m>
                <a:r>
                  <a:rPr kumimoji="0" lang="zh-CN" altLang="en-US" sz="2400" dirty="0">
                    <a:solidFill>
                      <a:srgbClr val="000000"/>
                    </a:solidFill>
                    <a:latin typeface="华文中宋" panose="02010600040101010101" pitchFamily="2" charset="-122"/>
                    <a:ea typeface="华文中宋" panose="02010600040101010101" pitchFamily="2" charset="-122"/>
                  </a:rPr>
                  <a:t>逆变换</a:t>
                </a:r>
                <a14:m>
                  <m:oMath xmlns:m="http://schemas.openxmlformats.org/officeDocument/2006/math">
                    <m:sSup>
                      <m:sSupPr>
                        <m:ctrlPr>
                          <a:rPr kumimoji="0" lang="en-US" altLang="zh-CN" sz="2400" i="1" dirty="0">
                            <a:solidFill>
                              <a:srgbClr val="000000"/>
                            </a:solidFill>
                            <a:latin typeface="Cambria Math" panose="02040503050406030204" pitchFamily="18" charset="0"/>
                            <a:ea typeface="华文中宋" panose="02010600040101010101" pitchFamily="2" charset="-122"/>
                          </a:rPr>
                        </m:ctrlPr>
                      </m:sSupPr>
                      <m:e>
                        <m:r>
                          <a:rPr kumimoji="0" lang="zh-CN" altLang="en-US" sz="2400" i="1" dirty="0">
                            <a:solidFill>
                              <a:srgbClr val="000000"/>
                            </a:solidFill>
                            <a:latin typeface="Cambria Math" panose="02040503050406030204" pitchFamily="18" charset="0"/>
                            <a:ea typeface="华文中宋" panose="02010600040101010101" pitchFamily="2" charset="-122"/>
                          </a:rPr>
                          <m:t>𝒜</m:t>
                        </m:r>
                      </m:e>
                      <m:sup>
                        <m:r>
                          <a:rPr kumimoji="0" lang="en-US" altLang="zh-CN" sz="2400" i="1" dirty="0">
                            <a:solidFill>
                              <a:srgbClr val="000000"/>
                            </a:solidFill>
                            <a:latin typeface="Cambria Math" panose="02040503050406030204" pitchFamily="18" charset="0"/>
                            <a:ea typeface="华文中宋" panose="02010600040101010101" pitchFamily="2" charset="-122"/>
                          </a:rPr>
                          <m:t>−1</m:t>
                        </m:r>
                      </m:sup>
                    </m:sSup>
                    <m:r>
                      <a:rPr kumimoji="0" lang="zh-CN" altLang="en-US" sz="2400" i="1" dirty="0">
                        <a:solidFill>
                          <a:srgbClr val="000000"/>
                        </a:solidFill>
                        <a:latin typeface="Cambria Math" panose="02040503050406030204" pitchFamily="18" charset="0"/>
                        <a:ea typeface="华文中宋" panose="02010600040101010101" pitchFamily="2" charset="-122"/>
                      </a:rPr>
                      <m:t>对应</m:t>
                    </m:r>
                  </m:oMath>
                </a14:m>
                <a:r>
                  <a:rPr kumimoji="0" lang="zh-CN" altLang="en-US" sz="2400" dirty="0">
                    <a:solidFill>
                      <a:srgbClr val="000000"/>
                    </a:solidFill>
                    <a:latin typeface="华文中宋" panose="02010600040101010101" pitchFamily="2" charset="-122"/>
                    <a:ea typeface="华文中宋" panose="02010600040101010101" pitchFamily="2" charset="-122"/>
                  </a:rPr>
                  <a:t>于矩阵</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𝐴</m:t>
                    </m:r>
                  </m:oMath>
                </a14:m>
                <a:r>
                  <a:rPr kumimoji="0" lang="zh-CN" altLang="en-US" sz="2400" dirty="0">
                    <a:solidFill>
                      <a:srgbClr val="000000"/>
                    </a:solidFill>
                    <a:latin typeface="华文中宋" panose="02010600040101010101" pitchFamily="2" charset="-122"/>
                    <a:ea typeface="华文中宋" panose="02010600040101010101" pitchFamily="2" charset="-122"/>
                  </a:rPr>
                  <a:t>的逆矩阵</a:t>
                </a:r>
                <a14:m>
                  <m:oMath xmlns:m="http://schemas.openxmlformats.org/officeDocument/2006/math">
                    <m:sSup>
                      <m:sSupPr>
                        <m:ctrlPr>
                          <a:rPr kumimoji="0" lang="en-US" altLang="zh-CN" sz="2400" i="1">
                            <a:solidFill>
                              <a:srgbClr val="000000"/>
                            </a:solidFill>
                            <a:latin typeface="Cambria Math" panose="02040503050406030204" pitchFamily="18" charset="0"/>
                            <a:ea typeface="华文中宋" panose="02010600040101010101" pitchFamily="2" charset="-122"/>
                          </a:rPr>
                        </m:ctrlPr>
                      </m:sSupPr>
                      <m:e>
                        <m:r>
                          <a:rPr kumimoji="0" lang="en-US" altLang="zh-CN" sz="2400" i="1">
                            <a:solidFill>
                              <a:srgbClr val="000000"/>
                            </a:solidFill>
                            <a:latin typeface="Cambria Math" panose="02040503050406030204" pitchFamily="18" charset="0"/>
                            <a:ea typeface="华文中宋" panose="02010600040101010101" pitchFamily="2" charset="-122"/>
                          </a:rPr>
                          <m:t>𝐴</m:t>
                        </m:r>
                      </m:e>
                      <m:sup>
                        <m:r>
                          <a:rPr kumimoji="0" lang="en-US" altLang="zh-CN" sz="2400" i="1">
                            <a:solidFill>
                              <a:srgbClr val="000000"/>
                            </a:solidFill>
                            <a:latin typeface="Cambria Math" panose="02040503050406030204" pitchFamily="18" charset="0"/>
                            <a:ea typeface="华文中宋" panose="02010600040101010101" pitchFamily="2" charset="-122"/>
                          </a:rPr>
                          <m:t>−1</m:t>
                        </m:r>
                      </m:sup>
                    </m:sSup>
                    <m:r>
                      <a:rPr kumimoji="0" lang="en-US" altLang="zh-CN" sz="2400" i="1">
                        <a:solidFill>
                          <a:srgbClr val="000000"/>
                        </a:solidFill>
                        <a:latin typeface="Cambria Math" panose="02040503050406030204" pitchFamily="18" charset="0"/>
                        <a:ea typeface="华文中宋" panose="02010600040101010101" pitchFamily="2" charset="-122"/>
                      </a:rPr>
                      <m:t>.</m:t>
                    </m:r>
                  </m:oMath>
                </a14:m>
                <a:endParaRPr kumimoji="0" lang="zh-CN" altLang="en-US" sz="2400" dirty="0">
                  <a:solidFill>
                    <a:srgbClr val="000000"/>
                  </a:solidFill>
                  <a:latin typeface="华文中宋" panose="02010600040101010101" pitchFamily="2" charset="-122"/>
                  <a:ea typeface="华文中宋" panose="02010600040101010101" pitchFamily="2" charset="-122"/>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1055440" y="1340768"/>
                <a:ext cx="10297144" cy="4524315"/>
              </a:xfrm>
              <a:prstGeom prst="rect">
                <a:avLst/>
              </a:prstGeom>
              <a:blipFill>
                <a:blip r:embed="rId2"/>
                <a:stretch>
                  <a:fillRect l="-888" r="-770" b="-809"/>
                </a:stretch>
              </a:blipFill>
            </p:spPr>
            <p:txBody>
              <a:bodyPr/>
              <a:lstStyle/>
              <a:p>
                <a:r>
                  <a:rPr lang="zh-CN" altLang="en-US">
                    <a:noFill/>
                  </a:rPr>
                  <a:t> </a:t>
                </a:r>
              </a:p>
            </p:txBody>
          </p:sp>
        </mc:Fallback>
      </mc:AlternateContent>
      <p:sp>
        <p:nvSpPr>
          <p:cNvPr id="5" name="Rectangle 6"/>
          <p:cNvSpPr>
            <a:spLocks noChangeArrowheads="1"/>
          </p:cNvSpPr>
          <p:nvPr/>
        </p:nvSpPr>
        <p:spPr bwMode="auto">
          <a:xfrm>
            <a:off x="1703512" y="603259"/>
            <a:ext cx="4103737" cy="461665"/>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400" b="1" dirty="0">
                <a:solidFill>
                  <a:srgbClr val="3333CC"/>
                </a:solidFill>
                <a:effectLst>
                  <a:outerShdw blurRad="38100" dist="38100" dir="2700000" algn="tl">
                    <a:srgbClr val="000000"/>
                  </a:outerShdw>
                </a:effectLst>
                <a:latin typeface="Calibri" panose="020F0502020204030204" pitchFamily="34" charset="0"/>
                <a:ea typeface="宋体"/>
              </a:rPr>
              <a:t>1.6.2   </a:t>
            </a:r>
            <a:r>
              <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rPr>
              <a:t>线性变换的运算</a:t>
            </a:r>
          </a:p>
        </p:txBody>
      </p:sp>
    </p:spTree>
    <p:extLst>
      <p:ext uri="{BB962C8B-B14F-4D97-AF65-F5344CB8AC3E}">
        <p14:creationId xmlns:p14="http://schemas.microsoft.com/office/powerpoint/2010/main" val="108085875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127</a:t>
            </a:fld>
            <a:endParaRPr kumimoji="0" lang="en-US" altLang="zh-CN">
              <a:solidFill>
                <a:srgbClr val="000000"/>
              </a:solidFill>
            </a:endParaRPr>
          </a:p>
        </p:txBody>
      </p:sp>
      <mc:AlternateContent xmlns:mc="http://schemas.openxmlformats.org/markup-compatibility/2006" xmlns:a14="http://schemas.microsoft.com/office/drawing/2010/main">
        <mc:Choice Requires="a14">
          <p:sp>
            <p:nvSpPr>
              <p:cNvPr id="3" name="文本框 2"/>
              <p:cNvSpPr txBox="1"/>
              <p:nvPr/>
            </p:nvSpPr>
            <p:spPr>
              <a:xfrm>
                <a:off x="839416" y="1575159"/>
                <a:ext cx="9937104" cy="2850011"/>
              </a:xfrm>
              <a:prstGeom prst="rect">
                <a:avLst/>
              </a:prstGeom>
              <a:noFill/>
            </p:spPr>
            <p:txBody>
              <a:bodyPr wrap="square" rtlCol="0">
                <a:spAutoFit/>
              </a:bodyPr>
              <a:lstStyle/>
              <a:p>
                <a:pPr>
                  <a:defRPr/>
                </a:pPr>
                <a:r>
                  <a:rPr lang="zh-CN" altLang="en-US" sz="2400" dirty="0">
                    <a:solidFill>
                      <a:srgbClr val="000000"/>
                    </a:solidFill>
                    <a:latin typeface="华文中宋" panose="02010600040101010101" pitchFamily="2" charset="-122"/>
                    <a:ea typeface="华文中宋" panose="02010600040101010101" pitchFamily="2" charset="-122"/>
                  </a:rPr>
                  <a:t>作业</a:t>
                </a:r>
                <a:r>
                  <a:rPr lang="en-US" altLang="zh-CN" sz="2400" dirty="0">
                    <a:solidFill>
                      <a:srgbClr val="000000"/>
                    </a:solidFill>
                    <a:latin typeface="华文中宋" panose="02010600040101010101" pitchFamily="2" charset="-122"/>
                    <a:ea typeface="华文中宋" panose="02010600040101010101" pitchFamily="2" charset="-122"/>
                  </a:rPr>
                  <a:t>4</a:t>
                </a:r>
                <a:r>
                  <a:rPr lang="zh-CN" altLang="en-US" sz="2400" dirty="0">
                    <a:solidFill>
                      <a:srgbClr val="000000"/>
                    </a:solidFill>
                    <a:latin typeface="华文中宋" panose="02010600040101010101" pitchFamily="2" charset="-122"/>
                    <a:ea typeface="华文中宋" panose="02010600040101010101" pitchFamily="2" charset="-122"/>
                  </a:rPr>
                  <a:t>：设线性变换</a:t>
                </a:r>
                <a14:m>
                  <m:oMath xmlns:m="http://schemas.openxmlformats.org/officeDocument/2006/math">
                    <m:r>
                      <a:rPr lang="zh-CN" altLang="en-US" sz="2400" i="1">
                        <a:solidFill>
                          <a:srgbClr val="000000"/>
                        </a:solidFill>
                        <a:latin typeface="Cambria Math" panose="02040503050406030204" pitchFamily="18" charset="0"/>
                        <a:ea typeface="华文中宋" panose="02010600040101010101" pitchFamily="2" charset="-122"/>
                      </a:rPr>
                      <m:t>𝒜</m:t>
                    </m:r>
                    <m:r>
                      <a:rPr lang="zh-CN" altLang="en-US" sz="2400" i="1">
                        <a:solidFill>
                          <a:srgbClr val="000000"/>
                        </a:solidFill>
                        <a:latin typeface="Cambria Math" panose="02040503050406030204" pitchFamily="18" charset="0"/>
                        <a:ea typeface="华文中宋" panose="02010600040101010101" pitchFamily="2" charset="-122"/>
                      </a:rPr>
                      <m:t>在</m:t>
                    </m:r>
                  </m:oMath>
                </a14:m>
                <a:r>
                  <a:rPr lang="zh-CN" altLang="en-US" sz="2400" dirty="0">
                    <a:solidFill>
                      <a:srgbClr val="000000"/>
                    </a:solidFill>
                    <a:latin typeface="华文中宋" panose="02010600040101010101" pitchFamily="2" charset="-122"/>
                    <a:ea typeface="华文中宋" panose="02010600040101010101" pitchFamily="2" charset="-122"/>
                  </a:rPr>
                  <a:t>基</a:t>
                </a:r>
                <a14:m>
                  <m:oMath xmlns:m="http://schemas.openxmlformats.org/officeDocument/2006/math">
                    <m:sSub>
                      <m:sSubPr>
                        <m:ctrlPr>
                          <a:rPr lang="en-US" altLang="zh-CN" sz="2400" i="1" dirty="0">
                            <a:solidFill>
                              <a:srgbClr val="000000"/>
                            </a:solidFill>
                            <a:latin typeface="Cambria Math" panose="02040503050406030204" pitchFamily="18" charset="0"/>
                            <a:ea typeface="华文中宋" panose="02010600040101010101" pitchFamily="2" charset="-122"/>
                          </a:rPr>
                        </m:ctrlPr>
                      </m:sSubPr>
                      <m:e>
                        <m:r>
                          <a:rPr lang="en-US" altLang="zh-CN" sz="2400" i="1" dirty="0">
                            <a:solidFill>
                              <a:srgbClr val="000000"/>
                            </a:solidFill>
                            <a:latin typeface="Cambria Math" panose="02040503050406030204" pitchFamily="18" charset="0"/>
                            <a:ea typeface="华文中宋" panose="02010600040101010101" pitchFamily="2" charset="-122"/>
                          </a:rPr>
                          <m:t>𝛼</m:t>
                        </m:r>
                      </m:e>
                      <m:sub>
                        <m:r>
                          <a:rPr lang="en-US" altLang="zh-CN" sz="2400" i="1" dirty="0">
                            <a:solidFill>
                              <a:srgbClr val="000000"/>
                            </a:solidFill>
                            <a:latin typeface="Cambria Math" panose="02040503050406030204" pitchFamily="18" charset="0"/>
                            <a:ea typeface="华文中宋" panose="02010600040101010101" pitchFamily="2" charset="-122"/>
                          </a:rPr>
                          <m:t>1</m:t>
                        </m:r>
                      </m:sub>
                    </m:sSub>
                    <m:r>
                      <a:rPr lang="en-US" altLang="zh-CN" sz="2400" i="1" dirty="0">
                        <a:solidFill>
                          <a:srgbClr val="000000"/>
                        </a:solidFill>
                        <a:latin typeface="Cambria Math" panose="02040503050406030204" pitchFamily="18" charset="0"/>
                        <a:ea typeface="华文中宋" panose="02010600040101010101" pitchFamily="2" charset="-122"/>
                      </a:rPr>
                      <m:t>=</m:t>
                    </m:r>
                    <m:sSup>
                      <m:sSupPr>
                        <m:ctrlPr>
                          <a:rPr lang="en-US" altLang="zh-CN" sz="2400" i="1" dirty="0">
                            <a:solidFill>
                              <a:srgbClr val="000000"/>
                            </a:solidFill>
                            <a:latin typeface="Cambria Math" panose="02040503050406030204" pitchFamily="18" charset="0"/>
                            <a:ea typeface="华文中宋" panose="02010600040101010101" pitchFamily="2" charset="-122"/>
                          </a:rPr>
                        </m:ctrlPr>
                      </m:sSupPr>
                      <m:e>
                        <m:d>
                          <m:dPr>
                            <m:ctrlPr>
                              <a:rPr lang="en-US" altLang="zh-CN" sz="2400" i="1" dirty="0">
                                <a:solidFill>
                                  <a:srgbClr val="000000"/>
                                </a:solidFill>
                                <a:latin typeface="Cambria Math" panose="02040503050406030204" pitchFamily="18" charset="0"/>
                                <a:ea typeface="华文中宋" panose="02010600040101010101" pitchFamily="2" charset="-122"/>
                              </a:rPr>
                            </m:ctrlPr>
                          </m:dPr>
                          <m:e>
                            <m:r>
                              <a:rPr lang="en-US" altLang="zh-CN" sz="2400" i="1" dirty="0">
                                <a:solidFill>
                                  <a:srgbClr val="000000"/>
                                </a:solidFill>
                                <a:latin typeface="Cambria Math" panose="02040503050406030204" pitchFamily="18" charset="0"/>
                                <a:ea typeface="华文中宋" panose="02010600040101010101" pitchFamily="2" charset="-122"/>
                              </a:rPr>
                              <m:t>−1,1,1</m:t>
                            </m:r>
                          </m:e>
                        </m:d>
                      </m:e>
                      <m:sup>
                        <m:r>
                          <a:rPr lang="en-US" altLang="zh-CN" sz="2400" i="1" dirty="0">
                            <a:solidFill>
                              <a:srgbClr val="000000"/>
                            </a:solidFill>
                            <a:latin typeface="Cambria Math" panose="02040503050406030204" pitchFamily="18" charset="0"/>
                            <a:ea typeface="华文中宋" panose="02010600040101010101" pitchFamily="2" charset="-122"/>
                          </a:rPr>
                          <m:t>𝑇</m:t>
                        </m:r>
                      </m:sup>
                    </m:sSup>
                    <m:r>
                      <a:rPr lang="en-US" altLang="zh-CN" sz="2400" i="1" dirty="0">
                        <a:solidFill>
                          <a:srgbClr val="000000"/>
                        </a:solidFill>
                        <a:latin typeface="Cambria Math" panose="02040503050406030204" pitchFamily="18" charset="0"/>
                        <a:ea typeface="华文中宋" panose="02010600040101010101" pitchFamily="2" charset="-122"/>
                      </a:rPr>
                      <m:t>,</m:t>
                    </m:r>
                    <m:sSub>
                      <m:sSubPr>
                        <m:ctrlPr>
                          <a:rPr lang="en-US" altLang="zh-CN" sz="2400" i="1" dirty="0">
                            <a:solidFill>
                              <a:srgbClr val="000000"/>
                            </a:solidFill>
                            <a:latin typeface="Cambria Math" panose="02040503050406030204" pitchFamily="18" charset="0"/>
                            <a:ea typeface="华文中宋" panose="02010600040101010101" pitchFamily="2" charset="-122"/>
                          </a:rPr>
                        </m:ctrlPr>
                      </m:sSubPr>
                      <m:e>
                        <m:r>
                          <a:rPr lang="en-US" altLang="zh-CN" sz="2400" i="1" dirty="0">
                            <a:solidFill>
                              <a:srgbClr val="000000"/>
                            </a:solidFill>
                            <a:latin typeface="Cambria Math" panose="02040503050406030204" pitchFamily="18" charset="0"/>
                            <a:ea typeface="华文中宋" panose="02010600040101010101" pitchFamily="2" charset="-122"/>
                          </a:rPr>
                          <m:t>𝛼</m:t>
                        </m:r>
                      </m:e>
                      <m:sub>
                        <m:r>
                          <a:rPr lang="en-US" altLang="zh-CN" sz="2400" i="1" dirty="0">
                            <a:solidFill>
                              <a:srgbClr val="000000"/>
                            </a:solidFill>
                            <a:latin typeface="Cambria Math" panose="02040503050406030204" pitchFamily="18" charset="0"/>
                            <a:ea typeface="华文中宋" panose="02010600040101010101" pitchFamily="2" charset="-122"/>
                          </a:rPr>
                          <m:t>2</m:t>
                        </m:r>
                      </m:sub>
                    </m:sSub>
                    <m:r>
                      <a:rPr lang="en-US" altLang="zh-CN" sz="2400" i="1" dirty="0">
                        <a:solidFill>
                          <a:srgbClr val="000000"/>
                        </a:solidFill>
                        <a:latin typeface="Cambria Math" panose="02040503050406030204" pitchFamily="18" charset="0"/>
                        <a:ea typeface="华文中宋" panose="02010600040101010101" pitchFamily="2" charset="-122"/>
                      </a:rPr>
                      <m:t>=</m:t>
                    </m:r>
                    <m:sSup>
                      <m:sSupPr>
                        <m:ctrlPr>
                          <a:rPr lang="en-US" altLang="zh-CN" sz="2400" i="1" dirty="0">
                            <a:solidFill>
                              <a:srgbClr val="000000"/>
                            </a:solidFill>
                            <a:latin typeface="Cambria Math" panose="02040503050406030204" pitchFamily="18" charset="0"/>
                            <a:ea typeface="华文中宋" panose="02010600040101010101" pitchFamily="2" charset="-122"/>
                          </a:rPr>
                        </m:ctrlPr>
                      </m:sSupPr>
                      <m:e>
                        <m:d>
                          <m:dPr>
                            <m:ctrlPr>
                              <a:rPr lang="en-US" altLang="zh-CN" sz="2400" i="1" dirty="0">
                                <a:solidFill>
                                  <a:srgbClr val="000000"/>
                                </a:solidFill>
                                <a:latin typeface="Cambria Math" panose="02040503050406030204" pitchFamily="18" charset="0"/>
                                <a:ea typeface="华文中宋" panose="02010600040101010101" pitchFamily="2" charset="-122"/>
                              </a:rPr>
                            </m:ctrlPr>
                          </m:dPr>
                          <m:e>
                            <m:r>
                              <a:rPr lang="en-US" altLang="zh-CN" sz="2400" i="1" dirty="0">
                                <a:solidFill>
                                  <a:srgbClr val="000000"/>
                                </a:solidFill>
                                <a:latin typeface="Cambria Math" panose="02040503050406030204" pitchFamily="18" charset="0"/>
                                <a:ea typeface="华文中宋" panose="02010600040101010101" pitchFamily="2" charset="-122"/>
                              </a:rPr>
                              <m:t>1,0,−1</m:t>
                            </m:r>
                          </m:e>
                        </m:d>
                      </m:e>
                      <m:sup>
                        <m:r>
                          <a:rPr lang="en-US" altLang="zh-CN" sz="2400" i="1" dirty="0">
                            <a:solidFill>
                              <a:srgbClr val="000000"/>
                            </a:solidFill>
                            <a:latin typeface="Cambria Math" panose="02040503050406030204" pitchFamily="18" charset="0"/>
                            <a:ea typeface="华文中宋" panose="02010600040101010101" pitchFamily="2" charset="-122"/>
                          </a:rPr>
                          <m:t>𝑇</m:t>
                        </m:r>
                      </m:sup>
                    </m:sSup>
                    <m:r>
                      <a:rPr lang="en-US" altLang="zh-CN" sz="2400" i="1" dirty="0">
                        <a:solidFill>
                          <a:srgbClr val="000000"/>
                        </a:solidFill>
                        <a:latin typeface="Cambria Math" panose="02040503050406030204" pitchFamily="18" charset="0"/>
                        <a:ea typeface="华文中宋" panose="02010600040101010101" pitchFamily="2" charset="-122"/>
                      </a:rPr>
                      <m:t>,</m:t>
                    </m:r>
                    <m:sSub>
                      <m:sSubPr>
                        <m:ctrlPr>
                          <a:rPr lang="en-US" altLang="zh-CN" sz="2400" i="1" dirty="0">
                            <a:solidFill>
                              <a:srgbClr val="000000"/>
                            </a:solidFill>
                            <a:latin typeface="Cambria Math" panose="02040503050406030204" pitchFamily="18" charset="0"/>
                            <a:ea typeface="华文中宋" panose="02010600040101010101" pitchFamily="2" charset="-122"/>
                          </a:rPr>
                        </m:ctrlPr>
                      </m:sSubPr>
                      <m:e>
                        <m:r>
                          <a:rPr lang="en-US" altLang="zh-CN" sz="2400" i="1" dirty="0">
                            <a:solidFill>
                              <a:srgbClr val="000000"/>
                            </a:solidFill>
                            <a:latin typeface="Cambria Math" panose="02040503050406030204" pitchFamily="18" charset="0"/>
                            <a:ea typeface="华文中宋" panose="02010600040101010101" pitchFamily="2" charset="-122"/>
                          </a:rPr>
                          <m:t>𝛼</m:t>
                        </m:r>
                      </m:e>
                      <m:sub>
                        <m:r>
                          <a:rPr lang="en-US" altLang="zh-CN" sz="2400" i="1" dirty="0">
                            <a:solidFill>
                              <a:srgbClr val="000000"/>
                            </a:solidFill>
                            <a:latin typeface="Cambria Math" panose="02040503050406030204" pitchFamily="18" charset="0"/>
                            <a:ea typeface="华文中宋" panose="02010600040101010101" pitchFamily="2" charset="-122"/>
                          </a:rPr>
                          <m:t>3</m:t>
                        </m:r>
                      </m:sub>
                    </m:sSub>
                    <m:r>
                      <a:rPr lang="en-US" altLang="zh-CN" sz="2400" i="1" dirty="0">
                        <a:solidFill>
                          <a:srgbClr val="000000"/>
                        </a:solidFill>
                        <a:latin typeface="Cambria Math" panose="02040503050406030204" pitchFamily="18" charset="0"/>
                        <a:ea typeface="华文中宋" panose="02010600040101010101" pitchFamily="2" charset="-122"/>
                      </a:rPr>
                      <m:t>=</m:t>
                    </m:r>
                    <m:sSup>
                      <m:sSupPr>
                        <m:ctrlPr>
                          <a:rPr lang="en-US" altLang="zh-CN" sz="2400" i="1" dirty="0">
                            <a:solidFill>
                              <a:srgbClr val="000000"/>
                            </a:solidFill>
                            <a:latin typeface="Cambria Math" panose="02040503050406030204" pitchFamily="18" charset="0"/>
                            <a:ea typeface="华文中宋" panose="02010600040101010101" pitchFamily="2" charset="-122"/>
                          </a:rPr>
                        </m:ctrlPr>
                      </m:sSupPr>
                      <m:e>
                        <m:d>
                          <m:dPr>
                            <m:ctrlPr>
                              <a:rPr lang="en-US" altLang="zh-CN" sz="2400" i="1" dirty="0">
                                <a:solidFill>
                                  <a:srgbClr val="000000"/>
                                </a:solidFill>
                                <a:latin typeface="Cambria Math" panose="02040503050406030204" pitchFamily="18" charset="0"/>
                                <a:ea typeface="华文中宋" panose="02010600040101010101" pitchFamily="2" charset="-122"/>
                              </a:rPr>
                            </m:ctrlPr>
                          </m:dPr>
                          <m:e>
                            <m:r>
                              <a:rPr lang="en-US" altLang="zh-CN" sz="2400" i="1" dirty="0">
                                <a:solidFill>
                                  <a:srgbClr val="000000"/>
                                </a:solidFill>
                                <a:latin typeface="Cambria Math" panose="02040503050406030204" pitchFamily="18" charset="0"/>
                                <a:ea typeface="华文中宋" panose="02010600040101010101" pitchFamily="2" charset="-122"/>
                              </a:rPr>
                              <m:t>0,1,1</m:t>
                            </m:r>
                          </m:e>
                        </m:d>
                      </m:e>
                      <m:sup>
                        <m:r>
                          <a:rPr lang="en-US" altLang="zh-CN" sz="2400" i="1" dirty="0">
                            <a:solidFill>
                              <a:srgbClr val="000000"/>
                            </a:solidFill>
                            <a:latin typeface="Cambria Math" panose="02040503050406030204" pitchFamily="18" charset="0"/>
                            <a:ea typeface="华文中宋" panose="02010600040101010101" pitchFamily="2" charset="-122"/>
                          </a:rPr>
                          <m:t>𝑇</m:t>
                        </m:r>
                      </m:sup>
                    </m:sSup>
                  </m:oMath>
                </a14:m>
                <a:r>
                  <a:rPr lang="zh-CN" altLang="en-US" sz="2400" dirty="0">
                    <a:solidFill>
                      <a:srgbClr val="000000"/>
                    </a:solidFill>
                    <a:latin typeface="华文中宋" panose="02010600040101010101" pitchFamily="2" charset="-122"/>
                    <a:ea typeface="华文中宋" panose="02010600040101010101" pitchFamily="2" charset="-122"/>
                  </a:rPr>
                  <a:t>下的矩阵表示为</a:t>
                </a:r>
                <a:endParaRPr lang="en-US" altLang="zh-CN" sz="2400" dirty="0">
                  <a:solidFill>
                    <a:srgbClr val="000000"/>
                  </a:solidFill>
                  <a:latin typeface="华文中宋" panose="02010600040101010101" pitchFamily="2" charset="-122"/>
                  <a:ea typeface="华文中宋" panose="02010600040101010101" pitchFamily="2" charset="-122"/>
                </a:endParaRPr>
              </a:p>
              <a:p>
                <a:pPr>
                  <a:defRPr/>
                </a:pPr>
                <a14:m>
                  <m:oMathPara xmlns:m="http://schemas.openxmlformats.org/officeDocument/2006/math">
                    <m:oMathParaPr>
                      <m:jc m:val="centerGroup"/>
                    </m:oMathParaPr>
                    <m:oMath xmlns:m="http://schemas.openxmlformats.org/officeDocument/2006/math">
                      <m:r>
                        <a:rPr lang="en-US" altLang="zh-CN" sz="2400" i="1">
                          <a:solidFill>
                            <a:srgbClr val="000000"/>
                          </a:solidFill>
                          <a:latin typeface="Cambria Math" panose="02040503050406030204" pitchFamily="18" charset="0"/>
                          <a:ea typeface="华文中宋" panose="02010600040101010101" pitchFamily="2" charset="-122"/>
                        </a:rPr>
                        <m:t>𝐴</m:t>
                      </m:r>
                      <m:r>
                        <a:rPr lang="en-US" altLang="zh-CN" sz="2400" i="1">
                          <a:solidFill>
                            <a:srgbClr val="000000"/>
                          </a:solidFill>
                          <a:latin typeface="Cambria Math" panose="02040503050406030204" pitchFamily="18" charset="0"/>
                          <a:ea typeface="华文中宋" panose="02010600040101010101" pitchFamily="2" charset="-122"/>
                        </a:rPr>
                        <m:t>=</m:t>
                      </m:r>
                      <m:d>
                        <m:dPr>
                          <m:begChr m:val="["/>
                          <m:endChr m:val="]"/>
                          <m:ctrlPr>
                            <a:rPr lang="en-US" altLang="zh-CN" sz="2400" i="1">
                              <a:solidFill>
                                <a:srgbClr val="000000"/>
                              </a:solidFill>
                              <a:latin typeface="Cambria Math" panose="02040503050406030204" pitchFamily="18" charset="0"/>
                              <a:ea typeface="华文中宋" panose="02010600040101010101" pitchFamily="2" charset="-122"/>
                            </a:rPr>
                          </m:ctrlPr>
                        </m:dPr>
                        <m:e>
                          <m:m>
                            <m:mPr>
                              <m:mcs>
                                <m:mc>
                                  <m:mcPr>
                                    <m:count m:val="3"/>
                                    <m:mcJc m:val="center"/>
                                  </m:mcPr>
                                </m:mc>
                              </m:mcs>
                              <m:ctrlPr>
                                <a:rPr lang="en-US" altLang="zh-CN" sz="2400" i="1">
                                  <a:solidFill>
                                    <a:srgbClr val="000000"/>
                                  </a:solidFill>
                                  <a:latin typeface="Cambria Math" panose="02040503050406030204" pitchFamily="18" charset="0"/>
                                  <a:ea typeface="华文中宋" panose="02010600040101010101" pitchFamily="2" charset="-122"/>
                                </a:rPr>
                              </m:ctrlPr>
                            </m:mPr>
                            <m:mr>
                              <m:e>
                                <m:r>
                                  <m:rPr>
                                    <m:brk m:alnAt="7"/>
                                  </m:rPr>
                                  <a:rPr lang="en-US" altLang="zh-CN" sz="2400" i="1">
                                    <a:solidFill>
                                      <a:srgbClr val="000000"/>
                                    </a:solidFill>
                                    <a:latin typeface="Cambria Math" panose="02040503050406030204" pitchFamily="18" charset="0"/>
                                    <a:ea typeface="华文中宋" panose="02010600040101010101" pitchFamily="2" charset="-122"/>
                                  </a:rPr>
                                  <m:t>1</m:t>
                                </m:r>
                              </m:e>
                              <m:e>
                                <m:r>
                                  <a:rPr lang="en-US" altLang="zh-CN" sz="2400" i="1">
                                    <a:solidFill>
                                      <a:srgbClr val="000000"/>
                                    </a:solidFill>
                                    <a:latin typeface="Cambria Math" panose="02040503050406030204" pitchFamily="18" charset="0"/>
                                    <a:ea typeface="华文中宋" panose="02010600040101010101" pitchFamily="2" charset="-122"/>
                                  </a:rPr>
                                  <m:t>0</m:t>
                                </m:r>
                              </m:e>
                              <m:e>
                                <m:r>
                                  <a:rPr lang="en-US" altLang="zh-CN" sz="2400" i="1">
                                    <a:solidFill>
                                      <a:srgbClr val="000000"/>
                                    </a:solidFill>
                                    <a:latin typeface="Cambria Math" panose="02040503050406030204" pitchFamily="18" charset="0"/>
                                    <a:ea typeface="华文中宋" panose="02010600040101010101" pitchFamily="2" charset="-122"/>
                                  </a:rPr>
                                  <m:t>−1</m:t>
                                </m:r>
                              </m:e>
                            </m:mr>
                            <m:mr>
                              <m:e>
                                <m:r>
                                  <a:rPr lang="en-US" altLang="zh-CN" sz="2400" i="1">
                                    <a:solidFill>
                                      <a:srgbClr val="000000"/>
                                    </a:solidFill>
                                    <a:latin typeface="Cambria Math" panose="02040503050406030204" pitchFamily="18" charset="0"/>
                                    <a:ea typeface="华文中宋" panose="02010600040101010101" pitchFamily="2" charset="-122"/>
                                  </a:rPr>
                                  <m:t>1</m:t>
                                </m:r>
                              </m:e>
                              <m:e>
                                <m:r>
                                  <a:rPr lang="en-US" altLang="zh-CN" sz="2400" i="1">
                                    <a:solidFill>
                                      <a:srgbClr val="000000"/>
                                    </a:solidFill>
                                    <a:latin typeface="Cambria Math" panose="02040503050406030204" pitchFamily="18" charset="0"/>
                                    <a:ea typeface="华文中宋" panose="02010600040101010101" pitchFamily="2" charset="-122"/>
                                  </a:rPr>
                                  <m:t>1</m:t>
                                </m:r>
                              </m:e>
                              <m:e>
                                <m:r>
                                  <a:rPr lang="en-US" altLang="zh-CN" sz="2400" i="1">
                                    <a:solidFill>
                                      <a:srgbClr val="000000"/>
                                    </a:solidFill>
                                    <a:latin typeface="Cambria Math" panose="02040503050406030204" pitchFamily="18" charset="0"/>
                                    <a:ea typeface="华文中宋" panose="02010600040101010101" pitchFamily="2" charset="-122"/>
                                  </a:rPr>
                                  <m:t>0</m:t>
                                </m:r>
                              </m:e>
                            </m:mr>
                            <m:mr>
                              <m:e>
                                <m:r>
                                  <a:rPr lang="en-US" altLang="zh-CN" sz="2400" i="1">
                                    <a:solidFill>
                                      <a:srgbClr val="000000"/>
                                    </a:solidFill>
                                    <a:latin typeface="Cambria Math" panose="02040503050406030204" pitchFamily="18" charset="0"/>
                                    <a:ea typeface="华文中宋" panose="02010600040101010101" pitchFamily="2" charset="-122"/>
                                  </a:rPr>
                                  <m:t>−1</m:t>
                                </m:r>
                              </m:e>
                              <m:e>
                                <m:r>
                                  <a:rPr lang="en-US" altLang="zh-CN" sz="2400" i="1">
                                    <a:solidFill>
                                      <a:srgbClr val="000000"/>
                                    </a:solidFill>
                                    <a:latin typeface="Cambria Math" panose="02040503050406030204" pitchFamily="18" charset="0"/>
                                    <a:ea typeface="华文中宋" panose="02010600040101010101" pitchFamily="2" charset="-122"/>
                                  </a:rPr>
                                  <m:t>2</m:t>
                                </m:r>
                              </m:e>
                              <m:e>
                                <m:r>
                                  <a:rPr lang="en-US" altLang="zh-CN" sz="2400" i="1">
                                    <a:solidFill>
                                      <a:srgbClr val="000000"/>
                                    </a:solidFill>
                                    <a:latin typeface="Cambria Math" panose="02040503050406030204" pitchFamily="18" charset="0"/>
                                    <a:ea typeface="华文中宋" panose="02010600040101010101" pitchFamily="2" charset="-122"/>
                                  </a:rPr>
                                  <m:t>3</m:t>
                                </m:r>
                              </m:e>
                            </m:mr>
                          </m:m>
                        </m:e>
                      </m:d>
                    </m:oMath>
                  </m:oMathPara>
                </a14:m>
                <a:endParaRPr lang="en-US" altLang="zh-CN" sz="2400" dirty="0">
                  <a:solidFill>
                    <a:srgbClr val="000000"/>
                  </a:solidFill>
                  <a:latin typeface="华文中宋" panose="02010600040101010101" pitchFamily="2" charset="-122"/>
                  <a:ea typeface="华文中宋" panose="02010600040101010101" pitchFamily="2" charset="-122"/>
                </a:endParaRPr>
              </a:p>
              <a:p>
                <a:pPr>
                  <a:lnSpc>
                    <a:spcPct val="150000"/>
                  </a:lnSpc>
                  <a:defRPr/>
                </a:pPr>
                <a:r>
                  <a:rPr lang="zh-CN" altLang="en-US" sz="2400" dirty="0">
                    <a:solidFill>
                      <a:srgbClr val="000000"/>
                    </a:solidFill>
                    <a:latin typeface="华文中宋" panose="02010600040101010101" pitchFamily="2" charset="-122"/>
                    <a:ea typeface="华文中宋" panose="02010600040101010101" pitchFamily="2" charset="-122"/>
                  </a:rPr>
                  <a:t>（</a:t>
                </a:r>
                <a:r>
                  <a:rPr lang="en-US" altLang="zh-CN" sz="2400" dirty="0">
                    <a:solidFill>
                      <a:srgbClr val="000000"/>
                    </a:solidFill>
                    <a:latin typeface="华文中宋" panose="02010600040101010101" pitchFamily="2" charset="-122"/>
                    <a:ea typeface="华文中宋" panose="02010600040101010101" pitchFamily="2" charset="-122"/>
                  </a:rPr>
                  <a:t>1</a:t>
                </a:r>
                <a:r>
                  <a:rPr lang="zh-CN" altLang="en-US" sz="2400" dirty="0">
                    <a:solidFill>
                      <a:srgbClr val="000000"/>
                    </a:solidFill>
                    <a:latin typeface="华文中宋" panose="02010600040101010101" pitchFamily="2" charset="-122"/>
                    <a:ea typeface="华文中宋" panose="02010600040101010101" pitchFamily="2" charset="-122"/>
                  </a:rPr>
                  <a:t>）求</a:t>
                </a:r>
                <a14:m>
                  <m:oMath xmlns:m="http://schemas.openxmlformats.org/officeDocument/2006/math">
                    <m:r>
                      <a:rPr lang="zh-CN" altLang="en-US" sz="2400" i="1">
                        <a:solidFill>
                          <a:srgbClr val="000000"/>
                        </a:solidFill>
                        <a:latin typeface="Cambria Math" panose="02040503050406030204" pitchFamily="18" charset="0"/>
                        <a:ea typeface="华文中宋" panose="02010600040101010101" pitchFamily="2" charset="-122"/>
                      </a:rPr>
                      <m:t>𝒜</m:t>
                    </m:r>
                    <m:r>
                      <a:rPr lang="zh-CN" altLang="en-US" sz="2400" i="1">
                        <a:solidFill>
                          <a:srgbClr val="000000"/>
                        </a:solidFill>
                        <a:latin typeface="Cambria Math" panose="02040503050406030204" pitchFamily="18" charset="0"/>
                        <a:ea typeface="华文中宋" panose="02010600040101010101" pitchFamily="2" charset="-122"/>
                      </a:rPr>
                      <m:t>在</m:t>
                    </m:r>
                  </m:oMath>
                </a14:m>
                <a:r>
                  <a:rPr lang="zh-CN" altLang="en-US" sz="2400" dirty="0">
                    <a:solidFill>
                      <a:srgbClr val="000000"/>
                    </a:solidFill>
                    <a:latin typeface="华文中宋" panose="02010600040101010101" pitchFamily="2" charset="-122"/>
                    <a:ea typeface="华文中宋" panose="02010600040101010101" pitchFamily="2" charset="-122"/>
                  </a:rPr>
                  <a:t>基</a:t>
                </a:r>
                <a14:m>
                  <m:oMath xmlns:m="http://schemas.openxmlformats.org/officeDocument/2006/math">
                    <m:sSub>
                      <m:sSubPr>
                        <m:ctrlPr>
                          <a:rPr lang="en-US" altLang="zh-CN" sz="2400" i="1" dirty="0">
                            <a:solidFill>
                              <a:srgbClr val="000000"/>
                            </a:solidFill>
                            <a:latin typeface="Cambria Math" panose="02040503050406030204" pitchFamily="18" charset="0"/>
                            <a:ea typeface="华文中宋" panose="02010600040101010101" pitchFamily="2" charset="-122"/>
                          </a:rPr>
                        </m:ctrlPr>
                      </m:sSubPr>
                      <m:e>
                        <m:r>
                          <a:rPr lang="en-US" altLang="zh-CN" sz="2400" i="1" dirty="0">
                            <a:solidFill>
                              <a:srgbClr val="000000"/>
                            </a:solidFill>
                            <a:latin typeface="Cambria Math" panose="02040503050406030204" pitchFamily="18" charset="0"/>
                            <a:ea typeface="华文中宋" panose="02010600040101010101" pitchFamily="2" charset="-122"/>
                          </a:rPr>
                          <m:t>𝜀</m:t>
                        </m:r>
                      </m:e>
                      <m:sub>
                        <m:r>
                          <a:rPr lang="en-US" altLang="zh-CN" sz="2400" i="1" dirty="0">
                            <a:solidFill>
                              <a:srgbClr val="000000"/>
                            </a:solidFill>
                            <a:latin typeface="Cambria Math" panose="02040503050406030204" pitchFamily="18" charset="0"/>
                            <a:ea typeface="华文中宋" panose="02010600040101010101" pitchFamily="2" charset="-122"/>
                          </a:rPr>
                          <m:t>1</m:t>
                        </m:r>
                      </m:sub>
                    </m:sSub>
                    <m:r>
                      <a:rPr lang="en-US" altLang="zh-CN" sz="2400" i="1" dirty="0">
                        <a:solidFill>
                          <a:srgbClr val="000000"/>
                        </a:solidFill>
                        <a:latin typeface="Cambria Math" panose="02040503050406030204" pitchFamily="18" charset="0"/>
                        <a:ea typeface="华文中宋" panose="02010600040101010101" pitchFamily="2" charset="-122"/>
                      </a:rPr>
                      <m:t>=</m:t>
                    </m:r>
                    <m:sSup>
                      <m:sSupPr>
                        <m:ctrlPr>
                          <a:rPr lang="en-US" altLang="zh-CN" sz="2400" i="1" dirty="0">
                            <a:solidFill>
                              <a:srgbClr val="000000"/>
                            </a:solidFill>
                            <a:latin typeface="Cambria Math" panose="02040503050406030204" pitchFamily="18" charset="0"/>
                            <a:ea typeface="华文中宋" panose="02010600040101010101" pitchFamily="2" charset="-122"/>
                          </a:rPr>
                        </m:ctrlPr>
                      </m:sSupPr>
                      <m:e>
                        <m:d>
                          <m:dPr>
                            <m:ctrlPr>
                              <a:rPr lang="en-US" altLang="zh-CN" sz="2400" i="1" dirty="0">
                                <a:solidFill>
                                  <a:srgbClr val="000000"/>
                                </a:solidFill>
                                <a:latin typeface="Cambria Math" panose="02040503050406030204" pitchFamily="18" charset="0"/>
                                <a:ea typeface="华文中宋" panose="02010600040101010101" pitchFamily="2" charset="-122"/>
                              </a:rPr>
                            </m:ctrlPr>
                          </m:dPr>
                          <m:e>
                            <m:r>
                              <a:rPr lang="en-US" altLang="zh-CN" sz="2400" i="1" dirty="0">
                                <a:solidFill>
                                  <a:srgbClr val="000000"/>
                                </a:solidFill>
                                <a:latin typeface="Cambria Math" panose="02040503050406030204" pitchFamily="18" charset="0"/>
                                <a:ea typeface="华文中宋" panose="02010600040101010101" pitchFamily="2" charset="-122"/>
                              </a:rPr>
                              <m:t>1,0,0</m:t>
                            </m:r>
                          </m:e>
                        </m:d>
                      </m:e>
                      <m:sup>
                        <m:r>
                          <a:rPr lang="en-US" altLang="zh-CN" sz="2400" i="1" dirty="0">
                            <a:solidFill>
                              <a:srgbClr val="000000"/>
                            </a:solidFill>
                            <a:latin typeface="Cambria Math" panose="02040503050406030204" pitchFamily="18" charset="0"/>
                            <a:ea typeface="华文中宋" panose="02010600040101010101" pitchFamily="2" charset="-122"/>
                          </a:rPr>
                          <m:t>𝑇</m:t>
                        </m:r>
                      </m:sup>
                    </m:sSup>
                    <m:r>
                      <a:rPr lang="en-US" altLang="zh-CN" sz="2400" i="1" dirty="0">
                        <a:solidFill>
                          <a:srgbClr val="000000"/>
                        </a:solidFill>
                        <a:latin typeface="Cambria Math" panose="02040503050406030204" pitchFamily="18" charset="0"/>
                        <a:ea typeface="华文中宋" panose="02010600040101010101" pitchFamily="2" charset="-122"/>
                      </a:rPr>
                      <m:t>,</m:t>
                    </m:r>
                    <m:sSub>
                      <m:sSubPr>
                        <m:ctrlPr>
                          <a:rPr lang="en-US" altLang="zh-CN" sz="2400" i="1" dirty="0">
                            <a:solidFill>
                              <a:srgbClr val="000000"/>
                            </a:solidFill>
                            <a:latin typeface="Cambria Math" panose="02040503050406030204" pitchFamily="18" charset="0"/>
                            <a:ea typeface="华文中宋" panose="02010600040101010101" pitchFamily="2" charset="-122"/>
                          </a:rPr>
                        </m:ctrlPr>
                      </m:sSubPr>
                      <m:e>
                        <m:r>
                          <a:rPr lang="en-US" altLang="zh-CN" sz="2400" i="1" dirty="0">
                            <a:solidFill>
                              <a:srgbClr val="000000"/>
                            </a:solidFill>
                            <a:latin typeface="Cambria Math" panose="02040503050406030204" pitchFamily="18" charset="0"/>
                            <a:ea typeface="华文中宋" panose="02010600040101010101" pitchFamily="2" charset="-122"/>
                          </a:rPr>
                          <m:t>𝜀</m:t>
                        </m:r>
                      </m:e>
                      <m:sub>
                        <m:r>
                          <a:rPr lang="en-US" altLang="zh-CN" sz="2400" i="1" dirty="0">
                            <a:solidFill>
                              <a:srgbClr val="000000"/>
                            </a:solidFill>
                            <a:latin typeface="Cambria Math" panose="02040503050406030204" pitchFamily="18" charset="0"/>
                            <a:ea typeface="华文中宋" panose="02010600040101010101" pitchFamily="2" charset="-122"/>
                          </a:rPr>
                          <m:t>2</m:t>
                        </m:r>
                      </m:sub>
                    </m:sSub>
                    <m:r>
                      <a:rPr lang="en-US" altLang="zh-CN" sz="2400" i="1" dirty="0">
                        <a:solidFill>
                          <a:srgbClr val="000000"/>
                        </a:solidFill>
                        <a:latin typeface="Cambria Math" panose="02040503050406030204" pitchFamily="18" charset="0"/>
                        <a:ea typeface="华文中宋" panose="02010600040101010101" pitchFamily="2" charset="-122"/>
                      </a:rPr>
                      <m:t>=</m:t>
                    </m:r>
                    <m:sSup>
                      <m:sSupPr>
                        <m:ctrlPr>
                          <a:rPr lang="en-US" altLang="zh-CN" sz="2400" i="1" dirty="0">
                            <a:solidFill>
                              <a:srgbClr val="000000"/>
                            </a:solidFill>
                            <a:latin typeface="Cambria Math" panose="02040503050406030204" pitchFamily="18" charset="0"/>
                            <a:ea typeface="华文中宋" panose="02010600040101010101" pitchFamily="2" charset="-122"/>
                          </a:rPr>
                        </m:ctrlPr>
                      </m:sSupPr>
                      <m:e>
                        <m:d>
                          <m:dPr>
                            <m:ctrlPr>
                              <a:rPr lang="en-US" altLang="zh-CN" sz="2400" i="1" dirty="0">
                                <a:solidFill>
                                  <a:srgbClr val="000000"/>
                                </a:solidFill>
                                <a:latin typeface="Cambria Math" panose="02040503050406030204" pitchFamily="18" charset="0"/>
                                <a:ea typeface="华文中宋" panose="02010600040101010101" pitchFamily="2" charset="-122"/>
                              </a:rPr>
                            </m:ctrlPr>
                          </m:dPr>
                          <m:e>
                            <m:r>
                              <a:rPr lang="en-US" altLang="zh-CN" sz="2400" i="1" dirty="0">
                                <a:solidFill>
                                  <a:srgbClr val="000000"/>
                                </a:solidFill>
                                <a:latin typeface="Cambria Math" panose="02040503050406030204" pitchFamily="18" charset="0"/>
                                <a:ea typeface="华文中宋" panose="02010600040101010101" pitchFamily="2" charset="-122"/>
                              </a:rPr>
                              <m:t>0,1,0</m:t>
                            </m:r>
                          </m:e>
                        </m:d>
                      </m:e>
                      <m:sup>
                        <m:r>
                          <a:rPr lang="en-US" altLang="zh-CN" sz="2400" i="1" dirty="0">
                            <a:solidFill>
                              <a:srgbClr val="000000"/>
                            </a:solidFill>
                            <a:latin typeface="Cambria Math" panose="02040503050406030204" pitchFamily="18" charset="0"/>
                            <a:ea typeface="华文中宋" panose="02010600040101010101" pitchFamily="2" charset="-122"/>
                          </a:rPr>
                          <m:t>𝑇</m:t>
                        </m:r>
                      </m:sup>
                    </m:sSup>
                    <m:r>
                      <a:rPr lang="en-US" altLang="zh-CN" sz="2400" i="1" dirty="0">
                        <a:solidFill>
                          <a:srgbClr val="000000"/>
                        </a:solidFill>
                        <a:latin typeface="Cambria Math" panose="02040503050406030204" pitchFamily="18" charset="0"/>
                        <a:ea typeface="华文中宋" panose="02010600040101010101" pitchFamily="2" charset="-122"/>
                      </a:rPr>
                      <m:t>,</m:t>
                    </m:r>
                    <m:sSub>
                      <m:sSubPr>
                        <m:ctrlPr>
                          <a:rPr lang="en-US" altLang="zh-CN" sz="2400" i="1" dirty="0">
                            <a:solidFill>
                              <a:srgbClr val="000000"/>
                            </a:solidFill>
                            <a:latin typeface="Cambria Math" panose="02040503050406030204" pitchFamily="18" charset="0"/>
                            <a:ea typeface="华文中宋" panose="02010600040101010101" pitchFamily="2" charset="-122"/>
                          </a:rPr>
                        </m:ctrlPr>
                      </m:sSubPr>
                      <m:e>
                        <m:r>
                          <a:rPr lang="en-US" altLang="zh-CN" sz="2400" i="1" dirty="0">
                            <a:solidFill>
                              <a:srgbClr val="000000"/>
                            </a:solidFill>
                            <a:latin typeface="Cambria Math" panose="02040503050406030204" pitchFamily="18" charset="0"/>
                            <a:ea typeface="华文中宋" panose="02010600040101010101" pitchFamily="2" charset="-122"/>
                          </a:rPr>
                          <m:t>𝜀</m:t>
                        </m:r>
                      </m:e>
                      <m:sub>
                        <m:r>
                          <a:rPr lang="en-US" altLang="zh-CN" sz="2400" i="1" dirty="0">
                            <a:solidFill>
                              <a:srgbClr val="000000"/>
                            </a:solidFill>
                            <a:latin typeface="Cambria Math" panose="02040503050406030204" pitchFamily="18" charset="0"/>
                            <a:ea typeface="华文中宋" panose="02010600040101010101" pitchFamily="2" charset="-122"/>
                          </a:rPr>
                          <m:t>3</m:t>
                        </m:r>
                      </m:sub>
                    </m:sSub>
                    <m:r>
                      <a:rPr lang="en-US" altLang="zh-CN" sz="2400" i="1" dirty="0">
                        <a:solidFill>
                          <a:srgbClr val="000000"/>
                        </a:solidFill>
                        <a:latin typeface="Cambria Math" panose="02040503050406030204" pitchFamily="18" charset="0"/>
                        <a:ea typeface="华文中宋" panose="02010600040101010101" pitchFamily="2" charset="-122"/>
                      </a:rPr>
                      <m:t>=</m:t>
                    </m:r>
                    <m:sSup>
                      <m:sSupPr>
                        <m:ctrlPr>
                          <a:rPr lang="en-US" altLang="zh-CN" sz="2400" i="1" dirty="0">
                            <a:solidFill>
                              <a:srgbClr val="000000"/>
                            </a:solidFill>
                            <a:latin typeface="Cambria Math" panose="02040503050406030204" pitchFamily="18" charset="0"/>
                            <a:ea typeface="华文中宋" panose="02010600040101010101" pitchFamily="2" charset="-122"/>
                          </a:rPr>
                        </m:ctrlPr>
                      </m:sSupPr>
                      <m:e>
                        <m:d>
                          <m:dPr>
                            <m:ctrlPr>
                              <a:rPr lang="en-US" altLang="zh-CN" sz="2400" i="1" dirty="0">
                                <a:solidFill>
                                  <a:srgbClr val="000000"/>
                                </a:solidFill>
                                <a:latin typeface="Cambria Math" panose="02040503050406030204" pitchFamily="18" charset="0"/>
                                <a:ea typeface="华文中宋" panose="02010600040101010101" pitchFamily="2" charset="-122"/>
                              </a:rPr>
                            </m:ctrlPr>
                          </m:dPr>
                          <m:e>
                            <m:r>
                              <a:rPr lang="en-US" altLang="zh-CN" sz="2400" i="1" dirty="0">
                                <a:solidFill>
                                  <a:srgbClr val="000000"/>
                                </a:solidFill>
                                <a:latin typeface="Cambria Math" panose="02040503050406030204" pitchFamily="18" charset="0"/>
                                <a:ea typeface="华文中宋" panose="02010600040101010101" pitchFamily="2" charset="-122"/>
                              </a:rPr>
                              <m:t>0,0,1</m:t>
                            </m:r>
                          </m:e>
                        </m:d>
                      </m:e>
                      <m:sup>
                        <m:r>
                          <a:rPr lang="en-US" altLang="zh-CN" sz="2400" i="1" dirty="0">
                            <a:solidFill>
                              <a:srgbClr val="000000"/>
                            </a:solidFill>
                            <a:latin typeface="Cambria Math" panose="02040503050406030204" pitchFamily="18" charset="0"/>
                            <a:ea typeface="华文中宋" panose="02010600040101010101" pitchFamily="2" charset="-122"/>
                          </a:rPr>
                          <m:t>𝑇</m:t>
                        </m:r>
                      </m:sup>
                    </m:sSup>
                    <m:r>
                      <a:rPr lang="zh-CN" altLang="en-US" sz="2400" i="1" dirty="0">
                        <a:solidFill>
                          <a:srgbClr val="000000"/>
                        </a:solidFill>
                        <a:latin typeface="Cambria Math" panose="02040503050406030204" pitchFamily="18" charset="0"/>
                        <a:ea typeface="华文中宋" panose="02010600040101010101" pitchFamily="2" charset="-122"/>
                      </a:rPr>
                      <m:t>下的矩阵表示；</m:t>
                    </m:r>
                  </m:oMath>
                </a14:m>
                <a:endParaRPr lang="en-US" altLang="zh-CN" sz="2400" i="1" dirty="0">
                  <a:solidFill>
                    <a:srgbClr val="000000"/>
                  </a:solidFill>
                  <a:latin typeface="Cambria Math" panose="02040503050406030204" pitchFamily="18" charset="0"/>
                  <a:ea typeface="华文中宋" panose="02010600040101010101" pitchFamily="2" charset="-122"/>
                </a:endParaRPr>
              </a:p>
              <a:p>
                <a:pPr>
                  <a:lnSpc>
                    <a:spcPct val="150000"/>
                  </a:lnSpc>
                  <a:defRPr/>
                </a:pPr>
                <a:r>
                  <a:rPr lang="zh-CN" altLang="en-US" sz="2400" dirty="0">
                    <a:solidFill>
                      <a:srgbClr val="000000"/>
                    </a:solidFill>
                    <a:ea typeface="华文中宋" panose="02010600040101010101" pitchFamily="2" charset="-122"/>
                  </a:rPr>
                  <a:t>（</a:t>
                </a:r>
                <a:r>
                  <a:rPr lang="en-US" altLang="zh-CN" sz="2400" dirty="0">
                    <a:solidFill>
                      <a:srgbClr val="000000"/>
                    </a:solidFill>
                    <a:ea typeface="华文中宋" panose="02010600040101010101" pitchFamily="2" charset="-122"/>
                  </a:rPr>
                  <a:t>2</a:t>
                </a:r>
                <a:r>
                  <a:rPr lang="zh-CN" altLang="en-US" sz="2400" dirty="0">
                    <a:solidFill>
                      <a:srgbClr val="000000"/>
                    </a:solidFill>
                    <a:ea typeface="华文中宋" panose="02010600040101010101" pitchFamily="2" charset="-122"/>
                  </a:rPr>
                  <a:t>）求</a:t>
                </a:r>
                <a14:m>
                  <m:oMath xmlns:m="http://schemas.openxmlformats.org/officeDocument/2006/math">
                    <m:r>
                      <a:rPr lang="zh-CN" altLang="en-US" sz="2400" i="1" dirty="0">
                        <a:solidFill>
                          <a:srgbClr val="000000"/>
                        </a:solidFill>
                        <a:latin typeface="Cambria Math" panose="02040503050406030204" pitchFamily="18" charset="0"/>
                        <a:ea typeface="华文中宋" panose="02010600040101010101" pitchFamily="2" charset="-122"/>
                      </a:rPr>
                      <m:t>𝒜</m:t>
                    </m:r>
                    <m:r>
                      <a:rPr lang="zh-CN" altLang="en-US" sz="2400" i="1" dirty="0">
                        <a:solidFill>
                          <a:srgbClr val="000000"/>
                        </a:solidFill>
                        <a:latin typeface="Cambria Math" panose="02040503050406030204" pitchFamily="18" charset="0"/>
                        <a:ea typeface="华文中宋" panose="02010600040101010101" pitchFamily="2" charset="-122"/>
                      </a:rPr>
                      <m:t>的值域与核。</m:t>
                    </m:r>
                    <m:r>
                      <a:rPr lang="en-US" altLang="zh-CN" sz="2400" i="1" dirty="0">
                        <a:solidFill>
                          <a:srgbClr val="000000"/>
                        </a:solidFill>
                        <a:latin typeface="Cambria Math" panose="02040503050406030204" pitchFamily="18" charset="0"/>
                        <a:ea typeface="华文中宋" panose="02010600040101010101" pitchFamily="2" charset="-122"/>
                      </a:rPr>
                      <m:t> </m:t>
                    </m:r>
                  </m:oMath>
                </a14:m>
                <a:endParaRPr lang="zh-CN" altLang="en-US" sz="2400" dirty="0">
                  <a:solidFill>
                    <a:srgbClr val="000000"/>
                  </a:solidFill>
                  <a:latin typeface="华文中宋" panose="02010600040101010101" pitchFamily="2" charset="-122"/>
                  <a:ea typeface="华文中宋" panose="02010600040101010101" pitchFamily="2" charset="-122"/>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839416" y="1575159"/>
                <a:ext cx="9937104" cy="2850011"/>
              </a:xfrm>
              <a:prstGeom prst="rect">
                <a:avLst/>
              </a:prstGeom>
              <a:blipFill>
                <a:blip r:embed="rId2"/>
                <a:stretch>
                  <a:fillRect l="-982" t="-1709" b="-3846"/>
                </a:stretch>
              </a:blipFill>
            </p:spPr>
            <p:txBody>
              <a:bodyPr/>
              <a:lstStyle/>
              <a:p>
                <a:r>
                  <a:rPr lang="zh-CN" altLang="en-US">
                    <a:noFill/>
                  </a:rPr>
                  <a:t> </a:t>
                </a:r>
              </a:p>
            </p:txBody>
          </p:sp>
        </mc:Fallback>
      </mc:AlternateContent>
      <p:sp>
        <p:nvSpPr>
          <p:cNvPr id="5" name="Rectangle 6">
            <a:extLst>
              <a:ext uri="{FF2B5EF4-FFF2-40B4-BE49-F238E27FC236}">
                <a16:creationId xmlns:a16="http://schemas.microsoft.com/office/drawing/2014/main" id="{AEF06306-A712-418A-B04D-994774F18F2A}"/>
              </a:ext>
            </a:extLst>
          </p:cNvPr>
          <p:cNvSpPr>
            <a:spLocks noChangeArrowheads="1"/>
          </p:cNvSpPr>
          <p:nvPr/>
        </p:nvSpPr>
        <p:spPr bwMode="auto">
          <a:xfrm>
            <a:off x="1559496" y="654596"/>
            <a:ext cx="4103737" cy="461665"/>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400" b="1" dirty="0">
                <a:solidFill>
                  <a:srgbClr val="3333CC"/>
                </a:solidFill>
                <a:effectLst>
                  <a:outerShdw blurRad="38100" dist="38100" dir="2700000" algn="tl">
                    <a:srgbClr val="000000"/>
                  </a:outerShdw>
                </a:effectLst>
                <a:latin typeface="Calibri" panose="020F0502020204030204" pitchFamily="34" charset="0"/>
                <a:ea typeface="宋体"/>
              </a:rPr>
              <a:t>1.6.2   </a:t>
            </a:r>
            <a:r>
              <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rPr>
              <a:t>线性变换的运算</a:t>
            </a:r>
          </a:p>
        </p:txBody>
      </p:sp>
    </p:spTree>
    <p:extLst>
      <p:ext uri="{BB962C8B-B14F-4D97-AF65-F5344CB8AC3E}">
        <p14:creationId xmlns:p14="http://schemas.microsoft.com/office/powerpoint/2010/main" val="3120102215"/>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ctrTitle"/>
          </p:nvPr>
        </p:nvSpPr>
        <p:spPr>
          <a:xfrm>
            <a:off x="2927648" y="2636913"/>
            <a:ext cx="7020272" cy="646331"/>
          </a:xfrm>
        </p:spPr>
        <p:txBody>
          <a:bodyPr wrap="square" anchor="t">
            <a:spAutoFit/>
          </a:bodyPr>
          <a:lstStyle/>
          <a:p>
            <a:pPr eaLnBrk="1" hangingPunct="1">
              <a:defRPr/>
            </a:pPr>
            <a:r>
              <a:rPr lang="en-US" altLang="zh-CN" sz="3600" dirty="0">
                <a:solidFill>
                  <a:schemeClr val="tx1"/>
                </a:solidFill>
                <a:effectLst>
                  <a:outerShdw blurRad="38100" dist="38100" dir="2700000" algn="tl">
                    <a:srgbClr val="FFFFFF"/>
                  </a:outerShdw>
                </a:effectLst>
                <a:latin typeface="华文中宋" panose="02010600040101010101" pitchFamily="2" charset="-122"/>
                <a:ea typeface="华文中宋" panose="02010600040101010101" pitchFamily="2" charset="-122"/>
              </a:rPr>
              <a:t>1.8 </a:t>
            </a:r>
            <a:r>
              <a:rPr lang="zh-CN" altLang="en-US" sz="3600" dirty="0">
                <a:solidFill>
                  <a:schemeClr val="tx1"/>
                </a:solidFill>
                <a:effectLst>
                  <a:outerShdw blurRad="38100" dist="38100" dir="2700000" algn="tl">
                    <a:srgbClr val="FFFFFF"/>
                  </a:outerShdw>
                </a:effectLst>
                <a:latin typeface="华文中宋" panose="02010600040101010101" pitchFamily="2" charset="-122"/>
                <a:ea typeface="华文中宋" panose="02010600040101010101" pitchFamily="2" charset="-122"/>
              </a:rPr>
              <a:t>线性变换的特征值与特征向量</a:t>
            </a:r>
          </a:p>
        </p:txBody>
      </p:sp>
    </p:spTree>
    <p:extLst>
      <p:ext uri="{BB962C8B-B14F-4D97-AF65-F5344CB8AC3E}">
        <p14:creationId xmlns:p14="http://schemas.microsoft.com/office/powerpoint/2010/main" val="3207655016"/>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 name="Rectangle 6"/>
          <p:cNvSpPr>
            <a:spLocks noChangeArrowheads="1"/>
          </p:cNvSpPr>
          <p:nvPr/>
        </p:nvSpPr>
        <p:spPr bwMode="auto">
          <a:xfrm>
            <a:off x="1775520" y="595798"/>
            <a:ext cx="5328592" cy="461665"/>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400" b="1" dirty="0">
                <a:solidFill>
                  <a:srgbClr val="3333CC"/>
                </a:solidFill>
                <a:effectLst>
                  <a:outerShdw blurRad="38100" dist="38100" dir="2700000" algn="tl">
                    <a:srgbClr val="000000"/>
                  </a:outerShdw>
                </a:effectLst>
                <a:latin typeface="Calibri" panose="020F0502020204030204" pitchFamily="34" charset="0"/>
                <a:ea typeface="宋体"/>
              </a:rPr>
              <a:t>1.8.1   </a:t>
            </a:r>
            <a:r>
              <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rPr>
              <a:t>线性变换的特征值与特征向量</a:t>
            </a:r>
          </a:p>
        </p:txBody>
      </p:sp>
      <mc:AlternateContent xmlns:mc="http://schemas.openxmlformats.org/markup-compatibility/2006" xmlns:a14="http://schemas.microsoft.com/office/drawing/2010/main">
        <mc:Choice Requires="a14">
          <p:sp>
            <p:nvSpPr>
              <p:cNvPr id="5" name="文本框 4"/>
              <p:cNvSpPr txBox="1"/>
              <p:nvPr/>
            </p:nvSpPr>
            <p:spPr>
              <a:xfrm>
                <a:off x="1055440" y="1997839"/>
                <a:ext cx="10297144" cy="2242922"/>
              </a:xfrm>
              <a:prstGeom prst="rect">
                <a:avLst/>
              </a:prstGeom>
              <a:noFill/>
            </p:spPr>
            <p:txBody>
              <a:bodyPr wrap="square" rtlCol="0">
                <a:spAutoFit/>
              </a:bodyPr>
              <a:lstStyle/>
              <a:p>
                <a:pPr defTabSz="457200">
                  <a:lnSpc>
                    <a:spcPct val="150000"/>
                  </a:lnSpc>
                  <a:defRPr/>
                </a:pPr>
                <a:r>
                  <a:rPr kumimoji="0" lang="zh-CN" altLang="en-US" sz="2400" dirty="0">
                    <a:solidFill>
                      <a:srgbClr val="0000FF"/>
                    </a:solidFill>
                    <a:latin typeface="华文中宋" panose="02010600040101010101" pitchFamily="2" charset="-122"/>
                    <a:ea typeface="华文中宋" panose="02010600040101010101" pitchFamily="2" charset="-122"/>
                  </a:rPr>
                  <a:t>定义</a:t>
                </a:r>
                <a:r>
                  <a:rPr kumimoji="0" lang="en-US" altLang="zh-CN" sz="2400" dirty="0">
                    <a:solidFill>
                      <a:srgbClr val="0000FF"/>
                    </a:solidFill>
                    <a:latin typeface="华文中宋" panose="02010600040101010101" pitchFamily="2" charset="-122"/>
                    <a:ea typeface="华文中宋" panose="02010600040101010101" pitchFamily="2" charset="-122"/>
                  </a:rPr>
                  <a:t>8.1 </a:t>
                </a:r>
                <a:r>
                  <a:rPr kumimoji="0" lang="zh-CN" altLang="en-US" sz="2400" dirty="0">
                    <a:solidFill>
                      <a:srgbClr val="000000"/>
                    </a:solidFill>
                    <a:latin typeface="华文中宋" panose="02010600040101010101" pitchFamily="2" charset="-122"/>
                    <a:ea typeface="华文中宋" panose="02010600040101010101" pitchFamily="2" charset="-122"/>
                  </a:rPr>
                  <a:t>设</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oMath>
                </a14:m>
                <a:r>
                  <a:rPr kumimoji="0" lang="zh-CN" altLang="en-US" sz="2400" dirty="0">
                    <a:solidFill>
                      <a:srgbClr val="000000"/>
                    </a:solidFill>
                    <a:latin typeface="华文中宋" panose="02010600040101010101" pitchFamily="2" charset="-122"/>
                    <a:ea typeface="华文中宋" panose="02010600040101010101" pitchFamily="2" charset="-122"/>
                  </a:rPr>
                  <a:t>是数域</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𝐹</m:t>
                    </m:r>
                  </m:oMath>
                </a14:m>
                <a:r>
                  <a:rPr kumimoji="0" lang="zh-CN" altLang="en-US" sz="2400" dirty="0">
                    <a:solidFill>
                      <a:srgbClr val="000000"/>
                    </a:solidFill>
                    <a:latin typeface="华文中宋" panose="02010600040101010101" pitchFamily="2" charset="-122"/>
                    <a:ea typeface="华文中宋" panose="02010600040101010101" pitchFamily="2" charset="-122"/>
                  </a:rPr>
                  <a:t>上的</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𝑛</m:t>
                    </m:r>
                  </m:oMath>
                </a14:m>
                <a:r>
                  <a:rPr kumimoji="0" lang="zh-CN" altLang="en-US" sz="2400" dirty="0">
                    <a:solidFill>
                      <a:srgbClr val="000000"/>
                    </a:solidFill>
                    <a:latin typeface="华文中宋" panose="02010600040101010101" pitchFamily="2" charset="-122"/>
                    <a:ea typeface="华文中宋" panose="02010600040101010101" pitchFamily="2" charset="-122"/>
                  </a:rPr>
                  <a:t>维线性空间</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𝑉</m:t>
                    </m:r>
                  </m:oMath>
                </a14:m>
                <a:r>
                  <a:rPr kumimoji="0" lang="zh-CN" altLang="en-US" sz="2400" dirty="0">
                    <a:solidFill>
                      <a:srgbClr val="000000"/>
                    </a:solidFill>
                    <a:latin typeface="华文中宋" panose="02010600040101010101" pitchFamily="2" charset="-122"/>
                    <a:ea typeface="华文中宋" panose="02010600040101010101" pitchFamily="2" charset="-122"/>
                  </a:rPr>
                  <a:t>的线性变换，如果在</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𝑉</m:t>
                    </m:r>
                  </m:oMath>
                </a14:m>
                <a:r>
                  <a:rPr kumimoji="0" lang="zh-CN" altLang="en-US" sz="2400" dirty="0">
                    <a:solidFill>
                      <a:srgbClr val="000000"/>
                    </a:solidFill>
                    <a:latin typeface="华文中宋" panose="02010600040101010101" pitchFamily="2" charset="-122"/>
                    <a:ea typeface="华文中宋" panose="02010600040101010101" pitchFamily="2" charset="-122"/>
                  </a:rPr>
                  <a:t>中存在一个非零向量</a:t>
                </a:r>
                <a14:m>
                  <m:oMath xmlns:m="http://schemas.openxmlformats.org/officeDocument/2006/math">
                    <m:r>
                      <a:rPr kumimoji="0" lang="en-US" altLang="zh-CN" sz="2400" i="1">
                        <a:solidFill>
                          <a:srgbClr val="000000"/>
                        </a:solidFill>
                        <a:latin typeface="Cambria Math" panose="02040503050406030204" pitchFamily="18" charset="0"/>
                        <a:ea typeface="华文中宋" panose="02010600040101010101" pitchFamily="2" charset="-122"/>
                      </a:rPr>
                      <m:t>𝛼</m:t>
                    </m:r>
                  </m:oMath>
                </a14:m>
                <a:r>
                  <a:rPr kumimoji="0" lang="zh-CN" altLang="en-US" sz="2400" dirty="0">
                    <a:solidFill>
                      <a:srgbClr val="000000"/>
                    </a:solidFill>
                    <a:latin typeface="华文中宋" panose="02010600040101010101" pitchFamily="2" charset="-122"/>
                    <a:ea typeface="华文中宋" panose="02010600040101010101" pitchFamily="2" charset="-122"/>
                  </a:rPr>
                  <a:t>使得</a:t>
                </a:r>
                <a:endParaRPr kumimoji="0" lang="en-US" altLang="zh-CN" sz="2400" dirty="0">
                  <a:solidFill>
                    <a:srgbClr val="000000"/>
                  </a:solidFill>
                  <a:latin typeface="华文中宋" panose="02010600040101010101" pitchFamily="2" charset="-122"/>
                  <a:ea typeface="华文中宋" panose="02010600040101010101" pitchFamily="2" charset="-122"/>
                </a:endParaRPr>
              </a:p>
              <a:p>
                <a:pPr defTabSz="457200">
                  <a:lnSpc>
                    <a:spcPct val="150000"/>
                  </a:lnSpc>
                  <a:defRPr/>
                </a:pPr>
                <a14:m>
                  <m:oMathPara xmlns:m="http://schemas.openxmlformats.org/officeDocument/2006/math">
                    <m:oMathParaPr>
                      <m:jc m:val="centerGroup"/>
                    </m:oMathParaPr>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r>
                            <a:rPr kumimoji="0" lang="en-US" altLang="zh-CN" sz="2400" i="1">
                              <a:solidFill>
                                <a:srgbClr val="000000"/>
                              </a:solidFill>
                              <a:latin typeface="Cambria Math" panose="02040503050406030204" pitchFamily="18" charset="0"/>
                              <a:ea typeface="华文中宋" panose="02010600040101010101" pitchFamily="2" charset="-122"/>
                            </a:rPr>
                            <m:t>𝛼</m:t>
                          </m:r>
                        </m:e>
                      </m:d>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𝜆</m:t>
                          </m:r>
                        </m:e>
                        <m:sub>
                          <m:r>
                            <a:rPr kumimoji="0" lang="en-US" altLang="zh-CN" sz="2400" i="1">
                              <a:solidFill>
                                <a:srgbClr val="000000"/>
                              </a:solidFill>
                              <a:latin typeface="Cambria Math" panose="02040503050406030204" pitchFamily="18" charset="0"/>
                              <a:ea typeface="华文中宋" panose="02010600040101010101" pitchFamily="2" charset="-122"/>
                            </a:rPr>
                            <m:t>0</m:t>
                          </m:r>
                        </m:sub>
                      </m:sSub>
                      <m:r>
                        <a:rPr kumimoji="0" lang="en-US" altLang="zh-CN" sz="2400" i="1">
                          <a:solidFill>
                            <a:srgbClr val="000000"/>
                          </a:solidFill>
                          <a:latin typeface="Cambria Math" panose="02040503050406030204" pitchFamily="18" charset="0"/>
                          <a:ea typeface="华文中宋" panose="02010600040101010101" pitchFamily="2" charset="-122"/>
                        </a:rPr>
                        <m:t>𝛼</m:t>
                      </m:r>
                      <m:r>
                        <a:rPr kumimoji="0" lang="en-US" altLang="zh-CN" sz="2400" i="1">
                          <a:solidFill>
                            <a:srgbClr val="000000"/>
                          </a:solidFill>
                          <a:latin typeface="Cambria Math" panose="02040503050406030204" pitchFamily="18" charset="0"/>
                          <a:ea typeface="华文中宋" panose="02010600040101010101" pitchFamily="2" charset="-122"/>
                        </a:rPr>
                        <m:t>,        </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𝜆</m:t>
                          </m:r>
                        </m:e>
                        <m:sub>
                          <m:r>
                            <a:rPr kumimoji="0" lang="en-US" altLang="zh-CN" sz="2400" i="1">
                              <a:solidFill>
                                <a:srgbClr val="000000"/>
                              </a:solidFill>
                              <a:latin typeface="Cambria Math" panose="02040503050406030204" pitchFamily="18" charset="0"/>
                              <a:ea typeface="华文中宋" panose="02010600040101010101" pitchFamily="2" charset="-122"/>
                            </a:rPr>
                            <m:t>0</m:t>
                          </m:r>
                        </m:sub>
                      </m:sSub>
                      <m:r>
                        <a:rPr kumimoji="0" lang="en-US" altLang="zh-CN" sz="2400" i="1">
                          <a:solidFill>
                            <a:srgbClr val="000000"/>
                          </a:solidFill>
                          <a:latin typeface="Cambria Math" panose="02040503050406030204" pitchFamily="18" charset="0"/>
                          <a:ea typeface="华文中宋" panose="02010600040101010101" pitchFamily="2" charset="-122"/>
                        </a:rPr>
                        <m:t>∈</m:t>
                      </m:r>
                      <m:r>
                        <a:rPr kumimoji="0" lang="en-US" altLang="zh-CN" sz="2400" i="1">
                          <a:solidFill>
                            <a:srgbClr val="000000"/>
                          </a:solidFill>
                          <a:latin typeface="Cambria Math" panose="02040503050406030204" pitchFamily="18" charset="0"/>
                          <a:ea typeface="华文中宋" panose="02010600040101010101" pitchFamily="2" charset="-122"/>
                        </a:rPr>
                        <m:t>𝐹</m:t>
                      </m:r>
                      <m:r>
                        <a:rPr kumimoji="0" lang="en-US" altLang="zh-CN" sz="2400" i="1">
                          <a:solidFill>
                            <a:srgbClr val="000000"/>
                          </a:solidFill>
                          <a:latin typeface="Cambria Math" panose="02040503050406030204" pitchFamily="18" charset="0"/>
                          <a:ea typeface="华文中宋" panose="02010600040101010101" pitchFamily="2" charset="-122"/>
                        </a:rPr>
                        <m:t> </m:t>
                      </m:r>
                    </m:oMath>
                  </m:oMathPara>
                </a14:m>
                <a:endParaRPr kumimoji="0" lang="en-US" altLang="zh-CN" sz="2400" dirty="0">
                  <a:solidFill>
                    <a:srgbClr val="000000"/>
                  </a:solidFill>
                  <a:latin typeface="华文中宋" panose="02010600040101010101" pitchFamily="2" charset="-122"/>
                  <a:ea typeface="华文中宋" panose="02010600040101010101" pitchFamily="2" charset="-122"/>
                </a:endParaRPr>
              </a:p>
              <a:p>
                <a:pPr defTabSz="457200">
                  <a:lnSpc>
                    <a:spcPct val="150000"/>
                  </a:lnSpc>
                  <a:defRPr/>
                </a:pPr>
                <a:r>
                  <a:rPr kumimoji="0" lang="zh-CN" altLang="en-US" sz="2400" dirty="0">
                    <a:solidFill>
                      <a:srgbClr val="000000"/>
                    </a:solidFill>
                    <a:latin typeface="华文中宋" panose="02010600040101010101" pitchFamily="2" charset="-122"/>
                    <a:ea typeface="华文中宋" panose="02010600040101010101" pitchFamily="2" charset="-122"/>
                  </a:rPr>
                  <a:t>那么称</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𝜆</m:t>
                        </m:r>
                      </m:e>
                      <m:sub>
                        <m:r>
                          <a:rPr kumimoji="0" lang="en-US" altLang="zh-CN" sz="2400" i="1">
                            <a:solidFill>
                              <a:srgbClr val="000000"/>
                            </a:solidFill>
                            <a:latin typeface="Cambria Math" panose="02040503050406030204" pitchFamily="18" charset="0"/>
                            <a:ea typeface="华文中宋" panose="02010600040101010101" pitchFamily="2" charset="-122"/>
                          </a:rPr>
                          <m:t>0</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是</a:t>
                </a:r>
                <a14:m>
                  <m:oMath xmlns:m="http://schemas.openxmlformats.org/officeDocument/2006/math">
                    <m:r>
                      <a:rPr kumimoji="0" lang="zh-CN" altLang="en-US" sz="2400" i="1" dirty="0">
                        <a:solidFill>
                          <a:srgbClr val="000000"/>
                        </a:solidFill>
                        <a:latin typeface="Cambria Math" panose="02040503050406030204" pitchFamily="18" charset="0"/>
                        <a:ea typeface="华文中宋" panose="02010600040101010101" pitchFamily="2" charset="-122"/>
                      </a:rPr>
                      <m:t>𝒜</m:t>
                    </m:r>
                  </m:oMath>
                </a14:m>
                <a:r>
                  <a:rPr kumimoji="0" lang="zh-CN" altLang="en-US" sz="2400" dirty="0">
                    <a:solidFill>
                      <a:srgbClr val="000000"/>
                    </a:solidFill>
                    <a:latin typeface="华文中宋" panose="02010600040101010101" pitchFamily="2" charset="-122"/>
                    <a:ea typeface="华文中宋" panose="02010600040101010101" pitchFamily="2" charset="-122"/>
                  </a:rPr>
                  <a:t>的一个</a:t>
                </a:r>
                <a:r>
                  <a:rPr kumimoji="0" lang="zh-CN" altLang="en-US" sz="2400" dirty="0">
                    <a:solidFill>
                      <a:srgbClr val="FF0000"/>
                    </a:solidFill>
                    <a:latin typeface="华文中宋" panose="02010600040101010101" pitchFamily="2" charset="-122"/>
                    <a:ea typeface="华文中宋" panose="02010600040101010101" pitchFamily="2" charset="-122"/>
                  </a:rPr>
                  <a:t>特征值</a:t>
                </a:r>
                <a:r>
                  <a:rPr kumimoji="0" lang="zh-CN" altLang="en-US" sz="2400" dirty="0">
                    <a:solidFill>
                      <a:srgbClr val="000000"/>
                    </a:solidFill>
                    <a:latin typeface="华文中宋" panose="02010600040101010101" pitchFamily="2" charset="-122"/>
                    <a:ea typeface="华文中宋" panose="02010600040101010101" pitchFamily="2" charset="-122"/>
                  </a:rPr>
                  <a:t>，称</a:t>
                </a:r>
                <a14:m>
                  <m:oMath xmlns:m="http://schemas.openxmlformats.org/officeDocument/2006/math">
                    <m:r>
                      <a:rPr kumimoji="0" lang="en-US" altLang="zh-CN" sz="2400" i="1">
                        <a:solidFill>
                          <a:srgbClr val="000000"/>
                        </a:solidFill>
                        <a:latin typeface="Cambria Math" panose="02040503050406030204" pitchFamily="18" charset="0"/>
                        <a:ea typeface="华文中宋" panose="02010600040101010101" pitchFamily="2" charset="-122"/>
                      </a:rPr>
                      <m:t>𝛼</m:t>
                    </m:r>
                  </m:oMath>
                </a14:m>
                <a:r>
                  <a:rPr kumimoji="0" lang="zh-CN" altLang="en-US" sz="2400" dirty="0">
                    <a:solidFill>
                      <a:srgbClr val="000000"/>
                    </a:solidFill>
                    <a:latin typeface="华文中宋" panose="02010600040101010101" pitchFamily="2" charset="-122"/>
                    <a:ea typeface="华文中宋" panose="02010600040101010101" pitchFamily="2" charset="-122"/>
                  </a:rPr>
                  <a:t>是</a:t>
                </a:r>
                <a14:m>
                  <m:oMath xmlns:m="http://schemas.openxmlformats.org/officeDocument/2006/math">
                    <m:r>
                      <a:rPr kumimoji="0" lang="zh-CN" altLang="en-US" sz="2400" i="1" dirty="0">
                        <a:solidFill>
                          <a:srgbClr val="000000"/>
                        </a:solidFill>
                        <a:latin typeface="Cambria Math" panose="02040503050406030204" pitchFamily="18" charset="0"/>
                        <a:ea typeface="华文中宋" panose="02010600040101010101" pitchFamily="2" charset="-122"/>
                      </a:rPr>
                      <m:t>𝒜</m:t>
                    </m:r>
                  </m:oMath>
                </a14:m>
                <a:r>
                  <a:rPr kumimoji="0" lang="zh-CN" altLang="en-US" sz="2400" dirty="0">
                    <a:solidFill>
                      <a:srgbClr val="000000"/>
                    </a:solidFill>
                    <a:latin typeface="华文中宋" panose="02010600040101010101" pitchFamily="2" charset="-122"/>
                    <a:ea typeface="华文中宋" panose="02010600040101010101" pitchFamily="2" charset="-122"/>
                  </a:rPr>
                  <a:t>的属于特征值</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𝜆</m:t>
                        </m:r>
                      </m:e>
                      <m:sub>
                        <m:r>
                          <a:rPr kumimoji="0" lang="en-US" altLang="zh-CN" sz="2400" i="1">
                            <a:solidFill>
                              <a:srgbClr val="000000"/>
                            </a:solidFill>
                            <a:latin typeface="Cambria Math" panose="02040503050406030204" pitchFamily="18" charset="0"/>
                            <a:ea typeface="华文中宋" panose="02010600040101010101" pitchFamily="2" charset="-122"/>
                          </a:rPr>
                          <m:t>0</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的一个</a:t>
                </a:r>
                <a:r>
                  <a:rPr kumimoji="0" lang="zh-CN" altLang="en-US" sz="2400" dirty="0">
                    <a:solidFill>
                      <a:srgbClr val="FF0000"/>
                    </a:solidFill>
                    <a:latin typeface="华文中宋" panose="02010600040101010101" pitchFamily="2" charset="-122"/>
                    <a:ea typeface="华文中宋" panose="02010600040101010101" pitchFamily="2" charset="-122"/>
                  </a:rPr>
                  <a:t>特征向量</a:t>
                </a:r>
                <a:r>
                  <a:rPr kumimoji="0" lang="zh-CN" altLang="en-US" sz="2400" dirty="0">
                    <a:solidFill>
                      <a:srgbClr val="000000"/>
                    </a:solidFill>
                    <a:latin typeface="华文中宋" panose="02010600040101010101" pitchFamily="2" charset="-122"/>
                    <a:ea typeface="华文中宋" panose="02010600040101010101" pitchFamily="2" charset="-122"/>
                  </a:rPr>
                  <a:t>。</a:t>
                </a:r>
              </a:p>
            </p:txBody>
          </p:sp>
        </mc:Choice>
        <mc:Fallback xmlns="">
          <p:sp>
            <p:nvSpPr>
              <p:cNvPr id="5" name="文本框 4"/>
              <p:cNvSpPr txBox="1">
                <a:spLocks noRot="1" noChangeAspect="1" noMove="1" noResize="1" noEditPoints="1" noAdjustHandles="1" noChangeArrowheads="1" noChangeShapeType="1" noTextEdit="1"/>
              </p:cNvSpPr>
              <p:nvPr/>
            </p:nvSpPr>
            <p:spPr>
              <a:xfrm>
                <a:off x="1055440" y="1997839"/>
                <a:ext cx="10297144" cy="2242922"/>
              </a:xfrm>
              <a:prstGeom prst="rect">
                <a:avLst/>
              </a:prstGeom>
              <a:blipFill>
                <a:blip r:embed="rId2"/>
                <a:stretch>
                  <a:fillRect l="-888" b="-5435"/>
                </a:stretch>
              </a:blipFill>
            </p:spPr>
            <p:txBody>
              <a:bodyPr/>
              <a:lstStyle/>
              <a:p>
                <a:r>
                  <a:rPr lang="zh-CN" altLang="en-US">
                    <a:noFill/>
                  </a:rPr>
                  <a:t> </a:t>
                </a:r>
              </a:p>
            </p:txBody>
          </p:sp>
        </mc:Fallback>
      </mc:AlternateContent>
      <p:sp>
        <p:nvSpPr>
          <p:cNvPr id="6" name="灯片编号占位符 5"/>
          <p:cNvSpPr>
            <a:spLocks noGrp="1"/>
          </p:cNvSpPr>
          <p:nvPr>
            <p:ph type="sldNum" sz="quarter" idx="12"/>
          </p:nvPr>
        </p:nvSpPr>
        <p:spPr/>
        <p:txBody>
          <a:bodyPr/>
          <a:lstStyle/>
          <a:p>
            <a:pPr>
              <a:defRPr/>
            </a:pPr>
            <a:fld id="{281FBE21-B40B-4B64-ABBE-395E3EC7A610}" type="slidenum">
              <a:rPr kumimoji="0" lang="en-US" altLang="zh-CN">
                <a:solidFill>
                  <a:srgbClr val="000000"/>
                </a:solidFill>
              </a:rPr>
              <a:pPr>
                <a:defRPr/>
              </a:pPr>
              <a:t>129</a:t>
            </a:fld>
            <a:endParaRPr kumimoji="0" lang="en-US" altLang="zh-CN">
              <a:solidFill>
                <a:srgbClr val="000000"/>
              </a:solidFill>
            </a:endParaRPr>
          </a:p>
        </p:txBody>
      </p:sp>
      <p:sp>
        <p:nvSpPr>
          <p:cNvPr id="7" name="文本框 6"/>
          <p:cNvSpPr txBox="1"/>
          <p:nvPr/>
        </p:nvSpPr>
        <p:spPr>
          <a:xfrm>
            <a:off x="767408" y="1362221"/>
            <a:ext cx="7470862" cy="461665"/>
          </a:xfrm>
          <a:prstGeom prst="rect">
            <a:avLst/>
          </a:prstGeom>
          <a:noFill/>
        </p:spPr>
        <p:txBody>
          <a:bodyPr wrap="square" rtlCol="0">
            <a:spAutoFit/>
          </a:bodyPr>
          <a:lstStyle/>
          <a:p>
            <a:pPr marL="342900" indent="-342900" defTabSz="457200">
              <a:buFont typeface="Wingdings" panose="05000000000000000000" pitchFamily="2" charset="2"/>
              <a:buChar char="Ø"/>
              <a:defRPr/>
            </a:pPr>
            <a:r>
              <a:rPr kumimoji="0" lang="zh-CN" altLang="en-US" sz="2400" dirty="0">
                <a:solidFill>
                  <a:srgbClr val="0000FF"/>
                </a:solidFill>
                <a:latin typeface="华文中宋" panose="02010600040101010101" pitchFamily="2" charset="-122"/>
                <a:ea typeface="华文中宋" panose="02010600040101010101" pitchFamily="2" charset="-122"/>
              </a:rPr>
              <a:t>线性变换的特征值与特征向量的定义</a:t>
            </a:r>
          </a:p>
        </p:txBody>
      </p:sp>
    </p:spTree>
    <p:extLst>
      <p:ext uri="{BB962C8B-B14F-4D97-AF65-F5344CB8AC3E}">
        <p14:creationId xmlns:p14="http://schemas.microsoft.com/office/powerpoint/2010/main" val="2156163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91" name="Text Box 11"/>
          <p:cNvSpPr txBox="1">
            <a:spLocks noChangeArrowheads="1"/>
          </p:cNvSpPr>
          <p:nvPr/>
        </p:nvSpPr>
        <p:spPr bwMode="auto">
          <a:xfrm>
            <a:off x="2162237" y="4589438"/>
            <a:ext cx="18407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400" dirty="0">
              <a:latin typeface="华文中宋" panose="02010600040101010101" pitchFamily="2" charset="-122"/>
              <a:ea typeface="华文中宋" panose="02010600040101010101" pitchFamily="2" charset="-122"/>
            </a:endParaRPr>
          </a:p>
        </p:txBody>
      </p:sp>
      <p:sp>
        <p:nvSpPr>
          <p:cNvPr id="24579" name="Text Box 13"/>
          <p:cNvSpPr txBox="1">
            <a:spLocks noChangeArrowheads="1"/>
          </p:cNvSpPr>
          <p:nvPr/>
        </p:nvSpPr>
        <p:spPr bwMode="auto">
          <a:xfrm>
            <a:off x="551384" y="1347908"/>
            <a:ext cx="10729192" cy="100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marL="342900" indent="-342900" eaLnBrk="1" hangingPunct="1">
              <a:lnSpc>
                <a:spcPct val="130000"/>
              </a:lnSpc>
              <a:buFont typeface="Wingdings" panose="05000000000000000000" pitchFamily="2" charset="2"/>
              <a:buChar char="Ø"/>
            </a:pPr>
            <a:r>
              <a:rPr lang="zh-CN" altLang="en-US" sz="2400" dirty="0">
                <a:solidFill>
                  <a:srgbClr val="0000FF"/>
                </a:solidFill>
                <a:latin typeface="华文中宋" panose="02010600040101010101" pitchFamily="2" charset="-122"/>
                <a:ea typeface="华文中宋" panose="02010600040101010101" pitchFamily="2" charset="-122"/>
              </a:rPr>
              <a:t>一个集合，如果定义的加法和数乘运算不是通常的实数间的加法和数乘运算，则</a:t>
            </a:r>
            <a:r>
              <a:rPr lang="zh-CN" altLang="en-US" sz="2400" b="1" dirty="0">
                <a:solidFill>
                  <a:srgbClr val="0000FF"/>
                </a:solidFill>
                <a:latin typeface="华文中宋" panose="02010600040101010101" pitchFamily="2" charset="-122"/>
                <a:ea typeface="华文中宋" panose="02010600040101010101" pitchFamily="2" charset="-122"/>
              </a:rPr>
              <a:t>必需检验是否满足八条线性运算准则</a:t>
            </a:r>
            <a:r>
              <a:rPr lang="zh-CN" altLang="en-US" sz="2400" dirty="0">
                <a:solidFill>
                  <a:srgbClr val="0000FF"/>
                </a:solidFill>
                <a:latin typeface="华文中宋" panose="02010600040101010101" pitchFamily="2" charset="-122"/>
                <a:ea typeface="华文中宋" panose="02010600040101010101" pitchFamily="2" charset="-122"/>
              </a:rPr>
              <a:t>．</a:t>
            </a:r>
          </a:p>
        </p:txBody>
      </p:sp>
      <p:sp>
        <p:nvSpPr>
          <p:cNvPr id="10256" name="Text Box 16"/>
          <p:cNvSpPr txBox="1">
            <a:spLocks noChangeArrowheads="1"/>
          </p:cNvSpPr>
          <p:nvPr/>
        </p:nvSpPr>
        <p:spPr bwMode="auto">
          <a:xfrm>
            <a:off x="713462" y="4862811"/>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dirty="0">
                <a:solidFill>
                  <a:srgbClr val="0000FF"/>
                </a:solidFill>
                <a:latin typeface="华文中宋" panose="02010600040101010101" pitchFamily="2" charset="-122"/>
                <a:ea typeface="华文中宋" panose="02010600040101010101" pitchFamily="2" charset="-122"/>
              </a:rPr>
              <a:t>证明：</a:t>
            </a:r>
          </a:p>
        </p:txBody>
      </p:sp>
      <p:graphicFrame>
        <p:nvGraphicFramePr>
          <p:cNvPr id="10257" name="Object 17"/>
          <p:cNvGraphicFramePr>
            <a:graphicFrameLocks noChangeAspect="1"/>
          </p:cNvGraphicFramePr>
          <p:nvPr>
            <p:extLst>
              <p:ext uri="{D42A27DB-BD31-4B8C-83A1-F6EECF244321}">
                <p14:modId xmlns:p14="http://schemas.microsoft.com/office/powerpoint/2010/main" val="175456032"/>
              </p:ext>
            </p:extLst>
          </p:nvPr>
        </p:nvGraphicFramePr>
        <p:xfrm>
          <a:off x="2475762" y="4908377"/>
          <a:ext cx="3371850" cy="333375"/>
        </p:xfrm>
        <a:graphic>
          <a:graphicData uri="http://schemas.openxmlformats.org/presentationml/2006/ole">
            <mc:AlternateContent xmlns:mc="http://schemas.openxmlformats.org/markup-compatibility/2006">
              <mc:Choice xmlns:v="urn:schemas-microsoft-com:vml" Requires="v">
                <p:oleObj spid="_x0000_s4098" name="Equation" r:id="rId3" imgW="4495800" imgH="444500" progId="Equation.3">
                  <p:embed/>
                </p:oleObj>
              </mc:Choice>
              <mc:Fallback>
                <p:oleObj name="Equation" r:id="rId3" imgW="4495800" imgH="444500" progId="Equation.3">
                  <p:embed/>
                  <p:pic>
                    <p:nvPicPr>
                      <p:cNvPr id="0"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5762" y="4908377"/>
                        <a:ext cx="3371850" cy="333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0258" name="Object 18"/>
          <p:cNvGraphicFramePr>
            <a:graphicFrameLocks noChangeAspect="1"/>
          </p:cNvGraphicFramePr>
          <p:nvPr>
            <p:extLst>
              <p:ext uri="{D42A27DB-BD31-4B8C-83A1-F6EECF244321}">
                <p14:modId xmlns:p14="http://schemas.microsoft.com/office/powerpoint/2010/main" val="3284093509"/>
              </p:ext>
            </p:extLst>
          </p:nvPr>
        </p:nvGraphicFramePr>
        <p:xfrm>
          <a:off x="2374146" y="5500568"/>
          <a:ext cx="3810000" cy="333375"/>
        </p:xfrm>
        <a:graphic>
          <a:graphicData uri="http://schemas.openxmlformats.org/presentationml/2006/ole">
            <mc:AlternateContent xmlns:mc="http://schemas.openxmlformats.org/markup-compatibility/2006">
              <mc:Choice xmlns:v="urn:schemas-microsoft-com:vml" Requires="v">
                <p:oleObj spid="_x0000_s4099" name="Equation" r:id="rId5" imgW="5080000" imgH="444500" progId="Equation.DSMT4">
                  <p:embed/>
                </p:oleObj>
              </mc:Choice>
              <mc:Fallback>
                <p:oleObj name="Equation" r:id="rId5" imgW="5080000" imgH="444500" progId="Equation.DSMT4">
                  <p:embed/>
                  <p:pic>
                    <p:nvPicPr>
                      <p:cNvPr id="0" name="Object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74146" y="5500568"/>
                        <a:ext cx="3810000" cy="333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0266" name="Rectangle 26"/>
          <p:cNvSpPr>
            <a:spLocks noChangeArrowheads="1"/>
          </p:cNvSpPr>
          <p:nvPr/>
        </p:nvSpPr>
        <p:spPr bwMode="auto">
          <a:xfrm>
            <a:off x="2305406" y="6014714"/>
            <a:ext cx="451918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100" dirty="0">
                <a:latin typeface="华文中宋" panose="02010600040101010101" pitchFamily="2" charset="-122"/>
                <a:ea typeface="华文中宋" panose="02010600040101010101" pitchFamily="2" charset="-122"/>
              </a:rPr>
              <a:t>所以对定义的加法与数乘运算封闭．</a:t>
            </a:r>
          </a:p>
        </p:txBody>
      </p:sp>
      <p:sp>
        <p:nvSpPr>
          <p:cNvPr id="18" name="Rectangle 6"/>
          <p:cNvSpPr>
            <a:spLocks noChangeArrowheads="1"/>
          </p:cNvSpPr>
          <p:nvPr/>
        </p:nvSpPr>
        <p:spPr bwMode="auto">
          <a:xfrm>
            <a:off x="1631504" y="635537"/>
            <a:ext cx="4103737" cy="400110"/>
          </a:xfrm>
          <a:prstGeom prst="rect">
            <a:avLst/>
          </a:prstGeom>
          <a:noFill/>
          <a:ln w="9525" algn="ctr">
            <a:noFill/>
            <a:miter lim="800000"/>
            <a:headEnd/>
            <a:tailEnd/>
          </a:ln>
          <a:effectLst/>
        </p:spPr>
        <p:txBody>
          <a:bodyPr wrap="square">
            <a:spAutoFit/>
          </a:bodyPr>
          <a:lstStyle/>
          <a:p>
            <a:pPr eaLnBrk="1" hangingPunct="1">
              <a:defRPr/>
            </a:pPr>
            <a:r>
              <a:rPr lang="en-US" altLang="zh-CN" sz="2000" b="1" dirty="0">
                <a:solidFill>
                  <a:schemeClr val="folHlink"/>
                </a:solidFill>
                <a:effectLst>
                  <a:outerShdw blurRad="38100" dist="38100" dir="2700000" algn="tl">
                    <a:srgbClr val="000000"/>
                  </a:outerShdw>
                </a:effectLst>
              </a:rPr>
              <a:t>1.1.2   </a:t>
            </a:r>
            <a:r>
              <a:rPr lang="zh-CN" altLang="en-US" sz="2000" b="1" dirty="0">
                <a:solidFill>
                  <a:schemeClr val="folHlink"/>
                </a:solidFill>
                <a:effectLst>
                  <a:outerShdw blurRad="38100" dist="38100" dir="2700000" algn="tl">
                    <a:srgbClr val="000000"/>
                  </a:outerShdw>
                </a:effectLst>
              </a:rPr>
              <a:t>线性空间的判定方法</a:t>
            </a:r>
          </a:p>
        </p:txBody>
      </p:sp>
      <mc:AlternateContent xmlns:mc="http://schemas.openxmlformats.org/markup-compatibility/2006" xmlns:a14="http://schemas.microsoft.com/office/drawing/2010/main">
        <mc:Choice Requires="a14">
          <p:sp>
            <p:nvSpPr>
              <p:cNvPr id="19" name="Text Box 7"/>
              <p:cNvSpPr txBox="1">
                <a:spLocks noChangeArrowheads="1"/>
              </p:cNvSpPr>
              <p:nvPr/>
            </p:nvSpPr>
            <p:spPr bwMode="auto">
              <a:xfrm>
                <a:off x="713462" y="2500034"/>
                <a:ext cx="10279082" cy="211012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lnSpc>
                    <a:spcPct val="135000"/>
                  </a:lnSpc>
                </a:pPr>
                <a:r>
                  <a:rPr lang="zh-CN" altLang="en-US" sz="2400" dirty="0">
                    <a:solidFill>
                      <a:srgbClr val="0000FF"/>
                    </a:solidFill>
                    <a:latin typeface="华文中宋" panose="02010600040101010101" pitchFamily="2" charset="-122"/>
                    <a:ea typeface="华文中宋" panose="02010600040101010101" pitchFamily="2" charset="-122"/>
                  </a:rPr>
                  <a:t>例</a:t>
                </a:r>
                <a:r>
                  <a:rPr lang="en-US" altLang="zh-CN" sz="2400" dirty="0">
                    <a:solidFill>
                      <a:srgbClr val="0000FF"/>
                    </a:solidFill>
                    <a:latin typeface="华文中宋" panose="02010600040101010101" pitchFamily="2" charset="-122"/>
                    <a:ea typeface="华文中宋" panose="02010600040101010101" pitchFamily="2" charset="-122"/>
                  </a:rPr>
                  <a:t>10. </a:t>
                </a:r>
                <a:r>
                  <a:rPr lang="zh-CN" altLang="en-US" sz="2400" dirty="0">
                    <a:latin typeface="华文中宋" panose="02010600040101010101" pitchFamily="2" charset="-122"/>
                    <a:ea typeface="华文中宋" panose="02010600040101010101" pitchFamily="2" charset="-122"/>
                  </a:rPr>
                  <a:t>正实数的全体，记作</a:t>
                </a:r>
                <a14:m>
                  <m:oMath xmlns:m="http://schemas.openxmlformats.org/officeDocument/2006/math">
                    <m:sSup>
                      <m:sSupPr>
                        <m:ctrlPr>
                          <a:rPr lang="en-US" altLang="zh-CN" sz="2400" i="1" dirty="0">
                            <a:latin typeface="Cambria Math" panose="02040503050406030204" pitchFamily="18" charset="0"/>
                          </a:rPr>
                        </m:ctrlPr>
                      </m:sSupPr>
                      <m:e>
                        <m:r>
                          <a:rPr lang="en-US" altLang="zh-CN" sz="2400" i="1" dirty="0">
                            <a:latin typeface="Cambria Math" panose="02040503050406030204" pitchFamily="18" charset="0"/>
                          </a:rPr>
                          <m:t>𝑅</m:t>
                        </m:r>
                      </m:e>
                      <m:sup>
                        <m:r>
                          <a:rPr lang="en-US" altLang="zh-CN" sz="2400" i="1" dirty="0">
                            <a:latin typeface="Cambria Math" panose="02040503050406030204" pitchFamily="18" charset="0"/>
                          </a:rPr>
                          <m:t>+</m:t>
                        </m:r>
                      </m:sup>
                    </m:sSup>
                  </m:oMath>
                </a14:m>
                <a:r>
                  <a:rPr lang="zh-CN" altLang="en-US" sz="2400" dirty="0">
                    <a:latin typeface="华文中宋" panose="02010600040101010101" pitchFamily="2" charset="-122"/>
                    <a:ea typeface="华文中宋" panose="02010600040101010101" pitchFamily="2" charset="-122"/>
                  </a:rPr>
                  <a:t>，在其中定义加法及数乘运算为                                  </a:t>
                </a:r>
                <a:endParaRPr lang="en-US" altLang="zh-CN" sz="2400" dirty="0">
                  <a:latin typeface="华文中宋" panose="02010600040101010101" pitchFamily="2" charset="-122"/>
                  <a:ea typeface="华文中宋" panose="02010600040101010101" pitchFamily="2" charset="-122"/>
                </a:endParaRPr>
              </a:p>
              <a:p>
                <a:pPr eaLnBrk="1" hangingPunct="1">
                  <a:lnSpc>
                    <a:spcPct val="135000"/>
                  </a:lnSpc>
                </a:pPr>
                <a:r>
                  <a:rPr lang="en-US" altLang="zh-CN" sz="2400" dirty="0">
                    <a:latin typeface="华文中宋" panose="02010600040101010101" pitchFamily="2" charset="-122"/>
                    <a:ea typeface="华文中宋" panose="02010600040101010101" pitchFamily="2" charset="-122"/>
                  </a:rPr>
                  <a:t>            </a:t>
                </a:r>
                <a14:m>
                  <m:oMath xmlns:m="http://schemas.openxmlformats.org/officeDocument/2006/math">
                    <m:r>
                      <a:rPr lang="en-US" altLang="zh-CN" sz="2400" i="1">
                        <a:latin typeface="Cambria Math" panose="02040503050406030204" pitchFamily="18" charset="0"/>
                        <a:ea typeface="华文中宋" panose="02010600040101010101" pitchFamily="2" charset="-122"/>
                      </a:rPr>
                      <m:t>𝑎</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𝑏</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𝑎𝑏</m:t>
                    </m:r>
                    <m:r>
                      <a:rPr lang="en-US" altLang="zh-CN" sz="2400" i="1">
                        <a:latin typeface="Cambria Math" panose="02040503050406030204" pitchFamily="18" charset="0"/>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𝑎</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𝑏</m:t>
                    </m:r>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𝑅</m:t>
                        </m:r>
                      </m:e>
                      <m:sup>
                        <m:r>
                          <a:rPr lang="en-US" altLang="zh-CN" sz="2400" i="1">
                            <a:latin typeface="Cambria Math" panose="02040503050406030204" pitchFamily="18" charset="0"/>
                            <a:ea typeface="Cambria Math" panose="02040503050406030204" pitchFamily="18" charset="0"/>
                          </a:rPr>
                          <m:t>+</m:t>
                        </m:r>
                      </m:sup>
                    </m:sSup>
                    <m:r>
                      <a:rPr lang="en-US" altLang="zh-CN" sz="2400" i="1">
                        <a:latin typeface="Cambria Math" panose="02040503050406030204" pitchFamily="18" charset="0"/>
                        <a:ea typeface="Cambria Math" panose="02040503050406030204" pitchFamily="18" charset="0"/>
                      </a:rPr>
                      <m:t>;</m:t>
                    </m:r>
                  </m:oMath>
                </a14:m>
                <a:endParaRPr lang="en-US" altLang="zh-CN" sz="2400" dirty="0">
                  <a:latin typeface="华文中宋" panose="02010600040101010101" pitchFamily="2" charset="-122"/>
                  <a:ea typeface="Cambria Math" panose="02040503050406030204" pitchFamily="18" charset="0"/>
                </a:endParaRPr>
              </a:p>
              <a:p>
                <a:pPr eaLnBrk="1" hangingPunct="1">
                  <a:lnSpc>
                    <a:spcPct val="135000"/>
                  </a:lnSpc>
                </a:pPr>
                <a:r>
                  <a:rPr lang="en-US" altLang="zh-CN" sz="2400" dirty="0">
                    <a:latin typeface="华文中宋" panose="02010600040101010101" pitchFamily="2" charset="-122"/>
                    <a:ea typeface="华文中宋" panose="02010600040101010101" pitchFamily="2" charset="-122"/>
                  </a:rPr>
                  <a:t>            </a:t>
                </a:r>
                <a14:m>
                  <m:oMath xmlns:m="http://schemas.openxmlformats.org/officeDocument/2006/math">
                    <m:r>
                      <a:rPr lang="en-US" altLang="zh-CN" sz="2400" i="1">
                        <a:latin typeface="Cambria Math" panose="02040503050406030204" pitchFamily="18" charset="0"/>
                        <a:ea typeface="华文中宋" panose="02010600040101010101" pitchFamily="2" charset="-122"/>
                      </a:rPr>
                      <m:t>𝜆</m:t>
                    </m:r>
                    <m:r>
                      <a:rPr lang="en-US" altLang="zh-CN" sz="2400" i="1">
                        <a:latin typeface="Cambria Math" panose="02040503050406030204" pitchFamily="18" charset="0"/>
                        <a:ea typeface="华文中宋" panose="02010600040101010101" pitchFamily="2" charset="-122"/>
                      </a:rPr>
                      <m:t> ° </m:t>
                    </m:r>
                    <m:r>
                      <a:rPr lang="en-US" altLang="zh-CN" sz="2400" i="1">
                        <a:latin typeface="Cambria Math" panose="02040503050406030204" pitchFamily="18" charset="0"/>
                        <a:ea typeface="Cambria Math" panose="02040503050406030204" pitchFamily="18" charset="0"/>
                      </a:rPr>
                      <m:t>𝑎</m:t>
                    </m:r>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𝑎</m:t>
                        </m:r>
                      </m:e>
                      <m:sup>
                        <m:r>
                          <a:rPr lang="en-US" altLang="zh-CN" sz="2400" i="1">
                            <a:latin typeface="Cambria Math" panose="02040503050406030204" pitchFamily="18" charset="0"/>
                            <a:ea typeface="Cambria Math" panose="02040503050406030204" pitchFamily="18" charset="0"/>
                          </a:rPr>
                          <m:t>𝜆</m:t>
                        </m:r>
                      </m:sup>
                    </m:sSup>
                    <m:r>
                      <a:rPr lang="en-US" altLang="zh-CN" sz="2400" i="1">
                        <a:latin typeface="Cambria Math" panose="02040503050406030204" pitchFamily="18" charset="0"/>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𝑎</m:t>
                    </m:r>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𝑅</m:t>
                        </m:r>
                      </m:e>
                      <m:sup>
                        <m:r>
                          <a:rPr lang="en-US" altLang="zh-CN" sz="2400" i="1">
                            <a:latin typeface="Cambria Math" panose="02040503050406030204" pitchFamily="18" charset="0"/>
                            <a:ea typeface="Cambria Math" panose="02040503050406030204" pitchFamily="18" charset="0"/>
                          </a:rPr>
                          <m:t>+</m:t>
                        </m:r>
                      </m:sup>
                    </m:sSup>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𝜆</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𝑅</m:t>
                    </m:r>
                    <m:r>
                      <a:rPr lang="en-US" altLang="zh-CN" sz="2400" i="1">
                        <a:latin typeface="Cambria Math" panose="02040503050406030204" pitchFamily="18" charset="0"/>
                        <a:ea typeface="Cambria Math" panose="02040503050406030204" pitchFamily="18" charset="0"/>
                      </a:rPr>
                      <m:t>;</m:t>
                    </m:r>
                  </m:oMath>
                </a14:m>
                <a:endParaRPr lang="en-US" altLang="zh-CN" sz="2400" dirty="0">
                  <a:latin typeface="华文中宋" panose="02010600040101010101" pitchFamily="2" charset="-122"/>
                  <a:ea typeface="Cambria Math" panose="02040503050406030204" pitchFamily="18" charset="0"/>
                </a:endParaRPr>
              </a:p>
              <a:p>
                <a:pPr eaLnBrk="1" hangingPunct="1">
                  <a:lnSpc>
                    <a:spcPct val="135000"/>
                  </a:lnSpc>
                </a:pPr>
                <a:r>
                  <a:rPr lang="zh-CN" altLang="en-US" sz="2400" dirty="0">
                    <a:latin typeface="华文中宋" panose="02010600040101010101" pitchFamily="2" charset="-122"/>
                    <a:ea typeface="华文中宋" panose="02010600040101010101" pitchFamily="2" charset="-122"/>
                  </a:rPr>
                  <a:t>可以验证</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𝑅</m:t>
                        </m:r>
                      </m:e>
                      <m:sup>
                        <m:r>
                          <a:rPr lang="en-US" altLang="zh-CN" sz="2400" i="1">
                            <a:latin typeface="Cambria Math" panose="02040503050406030204" pitchFamily="18" charset="0"/>
                          </a:rPr>
                          <m:t>+</m:t>
                        </m:r>
                      </m:sup>
                    </m:sSup>
                  </m:oMath>
                </a14:m>
                <a:r>
                  <a:rPr lang="zh-CN" altLang="en-US" sz="2400" dirty="0">
                    <a:latin typeface="华文中宋" panose="02010600040101010101" pitchFamily="2" charset="-122"/>
                    <a:ea typeface="华文中宋" panose="02010600040101010101" pitchFamily="2" charset="-122"/>
                  </a:rPr>
                  <a:t>对上述加法与数乘运算构成实数域上的线性空间．</a:t>
                </a:r>
              </a:p>
            </p:txBody>
          </p:sp>
        </mc:Choice>
        <mc:Fallback xmlns="">
          <p:sp>
            <p:nvSpPr>
              <p:cNvPr id="19" name="Text Box 7"/>
              <p:cNvSpPr txBox="1">
                <a:spLocks noRot="1" noChangeAspect="1" noMove="1" noResize="1" noEditPoints="1" noAdjustHandles="1" noChangeArrowheads="1" noChangeShapeType="1" noTextEdit="1"/>
              </p:cNvSpPr>
              <p:nvPr/>
            </p:nvSpPr>
            <p:spPr bwMode="auto">
              <a:xfrm>
                <a:off x="713462" y="2500034"/>
                <a:ext cx="10279082" cy="2110129"/>
              </a:xfrm>
              <a:prstGeom prst="rect">
                <a:avLst/>
              </a:prstGeom>
              <a:blipFill>
                <a:blip r:embed="rId7"/>
                <a:stretch>
                  <a:fillRect l="-890" b="-346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fld id="{9EFF0944-2518-4343-8163-3F075A3F9F1C}" type="slidenum">
              <a:rPr kumimoji="0" lang="en-US" altLang="zh-CN" smtClean="0">
                <a:solidFill>
                  <a:srgbClr val="000000"/>
                </a:solidFill>
              </a:rPr>
              <a:pPr/>
              <a:t>13</a:t>
            </a:fld>
            <a:endParaRPr kumimoji="0" lang="en-US" altLang="zh-CN">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256"/>
                                        </p:tgtEl>
                                        <p:attrNameLst>
                                          <p:attrName>style.visibility</p:attrName>
                                        </p:attrNameLst>
                                      </p:cBhvr>
                                      <p:to>
                                        <p:strVal val="visible"/>
                                      </p:to>
                                    </p:set>
                                    <p:animEffect transition="in" filter="wipe(down)">
                                      <p:cBhvr>
                                        <p:cTn id="12" dur="500"/>
                                        <p:tgtEl>
                                          <p:spTgt spid="10256"/>
                                        </p:tgtEl>
                                      </p:cBhvr>
                                    </p:animEffect>
                                  </p:childTnLst>
                                </p:cTn>
                              </p:par>
                              <p:par>
                                <p:cTn id="13" presetID="22" presetClass="entr" presetSubtype="4" fill="hold" nodeType="withEffect">
                                  <p:stCondLst>
                                    <p:cond delay="0"/>
                                  </p:stCondLst>
                                  <p:childTnLst>
                                    <p:set>
                                      <p:cBhvr>
                                        <p:cTn id="14" dur="1" fill="hold">
                                          <p:stCondLst>
                                            <p:cond delay="0"/>
                                          </p:stCondLst>
                                        </p:cTn>
                                        <p:tgtEl>
                                          <p:spTgt spid="10257"/>
                                        </p:tgtEl>
                                        <p:attrNameLst>
                                          <p:attrName>style.visibility</p:attrName>
                                        </p:attrNameLst>
                                      </p:cBhvr>
                                      <p:to>
                                        <p:strVal val="visible"/>
                                      </p:to>
                                    </p:set>
                                    <p:animEffect transition="in" filter="wipe(down)">
                                      <p:cBhvr>
                                        <p:cTn id="15" dur="500"/>
                                        <p:tgtEl>
                                          <p:spTgt spid="1025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0258"/>
                                        </p:tgtEl>
                                        <p:attrNameLst>
                                          <p:attrName>style.visibility</p:attrName>
                                        </p:attrNameLst>
                                      </p:cBhvr>
                                      <p:to>
                                        <p:strVal val="visible"/>
                                      </p:to>
                                    </p:set>
                                    <p:animEffect transition="in" filter="wipe(down)">
                                      <p:cBhvr>
                                        <p:cTn id="20" dur="500"/>
                                        <p:tgtEl>
                                          <p:spTgt spid="1025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0266"/>
                                        </p:tgtEl>
                                        <p:attrNameLst>
                                          <p:attrName>style.visibility</p:attrName>
                                        </p:attrNameLst>
                                      </p:cBhvr>
                                      <p:to>
                                        <p:strVal val="visible"/>
                                      </p:to>
                                    </p:set>
                                    <p:animEffect transition="in" filter="wipe(down)">
                                      <p:cBhvr>
                                        <p:cTn id="25" dur="500"/>
                                        <p:tgtEl>
                                          <p:spTgt spid="10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6" grpId="0"/>
      <p:bldP spid="10266" grpId="0"/>
      <p:bldP spid="19"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281FBE21-B40B-4B64-ABBE-395E3EC7A610}" type="slidenum">
              <a:rPr kumimoji="0" lang="en-US" altLang="zh-CN">
                <a:solidFill>
                  <a:srgbClr val="000000"/>
                </a:solidFill>
              </a:rPr>
              <a:pPr>
                <a:defRPr/>
              </a:pPr>
              <a:t>130</a:t>
            </a:fld>
            <a:endParaRPr kumimoji="0" lang="en-US" altLang="zh-CN">
              <a:solidFill>
                <a:srgbClr val="000000"/>
              </a:solidFill>
            </a:endParaRPr>
          </a:p>
        </p:txBody>
      </p:sp>
      <p:sp>
        <p:nvSpPr>
          <p:cNvPr id="4" name="文本框 3"/>
          <p:cNvSpPr txBox="1"/>
          <p:nvPr/>
        </p:nvSpPr>
        <p:spPr>
          <a:xfrm>
            <a:off x="1127448" y="1321815"/>
            <a:ext cx="7470862" cy="461665"/>
          </a:xfrm>
          <a:prstGeom prst="rect">
            <a:avLst/>
          </a:prstGeom>
          <a:noFill/>
        </p:spPr>
        <p:txBody>
          <a:bodyPr wrap="square" rtlCol="0">
            <a:spAutoFit/>
          </a:bodyPr>
          <a:lstStyle/>
          <a:p>
            <a:pPr marL="342900" indent="-342900" defTabSz="457200">
              <a:buFont typeface="Wingdings" panose="05000000000000000000" pitchFamily="2" charset="2"/>
              <a:buChar char="Ø"/>
              <a:defRPr/>
            </a:pPr>
            <a:r>
              <a:rPr kumimoji="0" lang="zh-CN" altLang="en-US" sz="2400" dirty="0">
                <a:solidFill>
                  <a:srgbClr val="0000FF"/>
                </a:solidFill>
                <a:latin typeface="华文中宋" panose="02010600040101010101" pitchFamily="2" charset="-122"/>
                <a:ea typeface="华文中宋" panose="02010600040101010101" pitchFamily="2" charset="-122"/>
              </a:rPr>
              <a:t>线性变换的特征值与特征向量的计算</a:t>
            </a:r>
          </a:p>
        </p:txBody>
      </p:sp>
      <mc:AlternateContent xmlns:mc="http://schemas.openxmlformats.org/markup-compatibility/2006" xmlns:a14="http://schemas.microsoft.com/office/drawing/2010/main">
        <mc:Choice Requires="a14">
          <p:sp>
            <p:nvSpPr>
              <p:cNvPr id="6" name="文本框 5"/>
              <p:cNvSpPr txBox="1"/>
              <p:nvPr/>
            </p:nvSpPr>
            <p:spPr>
              <a:xfrm>
                <a:off x="981814" y="1999532"/>
                <a:ext cx="10442778" cy="3510385"/>
              </a:xfrm>
              <a:prstGeom prst="rect">
                <a:avLst/>
              </a:prstGeom>
              <a:noFill/>
            </p:spPr>
            <p:txBody>
              <a:bodyPr wrap="square" rtlCol="0">
                <a:spAutoFit/>
              </a:bodyPr>
              <a:lstStyle/>
              <a:p>
                <a:pPr defTabSz="457200">
                  <a:lnSpc>
                    <a:spcPct val="150000"/>
                  </a:lnSpc>
                  <a:defRPr/>
                </a:pPr>
                <a:r>
                  <a:rPr kumimoji="0" lang="zh-CN" altLang="en-US" sz="2400" dirty="0">
                    <a:solidFill>
                      <a:srgbClr val="000000"/>
                    </a:solidFill>
                    <a:latin typeface="华文中宋" panose="02010600040101010101" pitchFamily="2" charset="-122"/>
                    <a:ea typeface="华文中宋" panose="02010600040101010101" pitchFamily="2" charset="-122"/>
                  </a:rPr>
                  <a:t>     设</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𝑛</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是</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𝑛</m:t>
                    </m:r>
                  </m:oMath>
                </a14:m>
                <a:r>
                  <a:rPr kumimoji="0" lang="zh-CN" altLang="en-US" sz="2400" dirty="0">
                    <a:solidFill>
                      <a:srgbClr val="000000"/>
                    </a:solidFill>
                    <a:latin typeface="华文中宋" panose="02010600040101010101" pitchFamily="2" charset="-122"/>
                    <a:ea typeface="华文中宋" panose="02010600040101010101" pitchFamily="2" charset="-122"/>
                  </a:rPr>
                  <a:t>维线性空间</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𝑉</m:t>
                    </m:r>
                  </m:oMath>
                </a14:m>
                <a:r>
                  <a:rPr kumimoji="0" lang="zh-CN" altLang="en-US" sz="2400" dirty="0">
                    <a:solidFill>
                      <a:srgbClr val="000000"/>
                    </a:solidFill>
                    <a:latin typeface="华文中宋" panose="02010600040101010101" pitchFamily="2" charset="-122"/>
                    <a:ea typeface="华文中宋" panose="02010600040101010101" pitchFamily="2" charset="-122"/>
                  </a:rPr>
                  <a:t>的一组基，线性变换</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oMath>
                </a14:m>
                <a:r>
                  <a:rPr kumimoji="0" lang="zh-CN" altLang="en-US" sz="2400" dirty="0">
                    <a:solidFill>
                      <a:srgbClr val="000000"/>
                    </a:solidFill>
                    <a:latin typeface="华文中宋" panose="02010600040101010101" pitchFamily="2" charset="-122"/>
                    <a:ea typeface="华文中宋" panose="02010600040101010101" pitchFamily="2" charset="-122"/>
                  </a:rPr>
                  <a:t>在这组基下的矩阵表示为</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𝐴</m:t>
                    </m:r>
                  </m:oMath>
                </a14:m>
                <a:r>
                  <a:rPr kumimoji="0" lang="en-US" altLang="zh-CN" sz="2400" dirty="0">
                    <a:solidFill>
                      <a:srgbClr val="000000"/>
                    </a:solidFill>
                    <a:latin typeface="华文中宋" panose="02010600040101010101" pitchFamily="2" charset="-122"/>
                    <a:ea typeface="华文中宋" panose="02010600040101010101" pitchFamily="2" charset="-122"/>
                  </a:rPr>
                  <a:t>. </a:t>
                </a:r>
                <a:r>
                  <a:rPr kumimoji="0" lang="zh-CN" altLang="en-US" sz="2400" dirty="0">
                    <a:solidFill>
                      <a:srgbClr val="000000"/>
                    </a:solidFill>
                    <a:latin typeface="华文中宋" panose="02010600040101010101" pitchFamily="2" charset="-122"/>
                    <a:ea typeface="华文中宋" panose="02010600040101010101" pitchFamily="2" charset="-122"/>
                  </a:rPr>
                  <a:t>若设</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𝜆</m:t>
                        </m:r>
                      </m:e>
                      <m:sub>
                        <m:r>
                          <a:rPr kumimoji="0" lang="en-US" altLang="zh-CN" sz="2400" i="1">
                            <a:solidFill>
                              <a:srgbClr val="000000"/>
                            </a:solidFill>
                            <a:latin typeface="Cambria Math" panose="02040503050406030204" pitchFamily="18" charset="0"/>
                            <a:ea typeface="华文中宋" panose="02010600040101010101" pitchFamily="2" charset="-122"/>
                          </a:rPr>
                          <m:t>0</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是</a:t>
                </a:r>
                <a14:m>
                  <m:oMath xmlns:m="http://schemas.openxmlformats.org/officeDocument/2006/math">
                    <m:r>
                      <a:rPr kumimoji="0" lang="zh-CN" altLang="en-US" sz="2400" i="1" dirty="0">
                        <a:solidFill>
                          <a:srgbClr val="000000"/>
                        </a:solidFill>
                        <a:latin typeface="Cambria Math" panose="02040503050406030204" pitchFamily="18" charset="0"/>
                        <a:ea typeface="华文中宋" panose="02010600040101010101" pitchFamily="2" charset="-122"/>
                      </a:rPr>
                      <m:t>𝒜</m:t>
                    </m:r>
                  </m:oMath>
                </a14:m>
                <a:r>
                  <a:rPr kumimoji="0" lang="zh-CN" altLang="en-US" sz="2400" dirty="0">
                    <a:solidFill>
                      <a:srgbClr val="000000"/>
                    </a:solidFill>
                    <a:latin typeface="华文中宋" panose="02010600040101010101" pitchFamily="2" charset="-122"/>
                    <a:ea typeface="华文中宋" panose="02010600040101010101" pitchFamily="2" charset="-122"/>
                  </a:rPr>
                  <a:t>的一个特征值，它的特征向量</a:t>
                </a:r>
                <a14:m>
                  <m:oMath xmlns:m="http://schemas.openxmlformats.org/officeDocument/2006/math">
                    <m:r>
                      <a:rPr kumimoji="0" lang="en-US" altLang="zh-CN" sz="2400" i="1">
                        <a:solidFill>
                          <a:srgbClr val="000000"/>
                        </a:solidFill>
                        <a:latin typeface="Cambria Math" panose="02040503050406030204" pitchFamily="18" charset="0"/>
                        <a:ea typeface="华文中宋" panose="02010600040101010101" pitchFamily="2" charset="-122"/>
                      </a:rPr>
                      <m:t>𝛼</m:t>
                    </m:r>
                  </m:oMath>
                </a14:m>
                <a:r>
                  <a:rPr kumimoji="0" lang="zh-CN" altLang="en-US" sz="2400" dirty="0">
                    <a:solidFill>
                      <a:srgbClr val="000000"/>
                    </a:solidFill>
                    <a:latin typeface="华文中宋" panose="02010600040101010101" pitchFamily="2" charset="-122"/>
                    <a:ea typeface="华文中宋" panose="02010600040101010101" pitchFamily="2" charset="-122"/>
                  </a:rPr>
                  <a:t>在基</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𝑛</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下的坐标是</a:t>
                </a:r>
                <a14:m>
                  <m:oMath xmlns:m="http://schemas.openxmlformats.org/officeDocument/2006/math">
                    <m:sSup>
                      <m:sSupPr>
                        <m:ctrlPr>
                          <a:rPr kumimoji="0" lang="en-US" altLang="zh-CN" sz="2400" i="1">
                            <a:solidFill>
                              <a:srgbClr val="000000"/>
                            </a:solidFill>
                            <a:latin typeface="Cambria Math" panose="02040503050406030204" pitchFamily="18" charset="0"/>
                            <a:ea typeface="华文中宋" panose="02010600040101010101" pitchFamily="2" charset="-122"/>
                          </a:rPr>
                        </m:ctrlPr>
                      </m:sSupPr>
                      <m:e>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𝑥</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𝑥</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𝑥</m:t>
                                </m:r>
                              </m:e>
                              <m:sub>
                                <m:r>
                                  <a:rPr kumimoji="0" lang="en-US" altLang="zh-CN" sz="2400" i="1">
                                    <a:solidFill>
                                      <a:srgbClr val="000000"/>
                                    </a:solidFill>
                                    <a:latin typeface="Cambria Math" panose="02040503050406030204" pitchFamily="18" charset="0"/>
                                    <a:ea typeface="华文中宋" panose="02010600040101010101" pitchFamily="2" charset="-122"/>
                                  </a:rPr>
                                  <m:t>𝑛</m:t>
                                </m:r>
                              </m:sub>
                            </m:sSub>
                          </m:e>
                        </m:d>
                      </m:e>
                      <m:sup>
                        <m:r>
                          <a:rPr kumimoji="0" lang="en-US" altLang="zh-CN" sz="2400" i="1">
                            <a:solidFill>
                              <a:srgbClr val="000000"/>
                            </a:solidFill>
                            <a:latin typeface="Cambria Math" panose="02040503050406030204" pitchFamily="18" charset="0"/>
                            <a:ea typeface="华文中宋" panose="02010600040101010101" pitchFamily="2" charset="-122"/>
                          </a:rPr>
                          <m:t>𝑇</m:t>
                        </m:r>
                      </m:sup>
                    </m:sSup>
                    <m:r>
                      <a:rPr kumimoji="0" lang="en-US" altLang="zh-CN" sz="2400" i="1">
                        <a:solidFill>
                          <a:srgbClr val="000000"/>
                        </a:solidFill>
                        <a:latin typeface="Cambria Math" panose="02040503050406030204" pitchFamily="18" charset="0"/>
                        <a:ea typeface="华文中宋" panose="02010600040101010101" pitchFamily="2" charset="-122"/>
                      </a:rPr>
                      <m:t>,</m:t>
                    </m:r>
                    <m:r>
                      <a:rPr kumimoji="0" lang="zh-CN" altLang="en-US" sz="2400" i="1">
                        <a:solidFill>
                          <a:srgbClr val="000000"/>
                        </a:solidFill>
                        <a:latin typeface="Cambria Math" panose="02040503050406030204" pitchFamily="18" charset="0"/>
                        <a:ea typeface="华文中宋" panose="02010600040101010101" pitchFamily="2" charset="-122"/>
                      </a:rPr>
                      <m:t>即</m:t>
                    </m:r>
                  </m:oMath>
                </a14:m>
                <a:endParaRPr kumimoji="0" lang="en-US" altLang="zh-CN" sz="2400" dirty="0">
                  <a:solidFill>
                    <a:srgbClr val="000000"/>
                  </a:solidFill>
                  <a:latin typeface="华文中宋" panose="02010600040101010101" pitchFamily="2" charset="-122"/>
                  <a:ea typeface="华文中宋" panose="02010600040101010101" pitchFamily="2" charset="-122"/>
                </a:endParaRPr>
              </a:p>
              <a:p>
                <a:pPr defTabSz="457200">
                  <a:lnSpc>
                    <a:spcPct val="150000"/>
                  </a:lnSpc>
                  <a:defRPr/>
                </a:pPr>
                <a14:m>
                  <m:oMathPara xmlns:m="http://schemas.openxmlformats.org/officeDocument/2006/math">
                    <m:oMathParaPr>
                      <m:jc m:val="centerGroup"/>
                    </m:oMathParaPr>
                    <m:oMath xmlns:m="http://schemas.openxmlformats.org/officeDocument/2006/math">
                      <m:r>
                        <a:rPr kumimoji="0" lang="en-US" altLang="zh-CN" sz="2400" i="1">
                          <a:solidFill>
                            <a:srgbClr val="000000"/>
                          </a:solidFill>
                          <a:latin typeface="Cambria Math" panose="02040503050406030204" pitchFamily="18" charset="0"/>
                          <a:ea typeface="华文中宋" panose="02010600040101010101" pitchFamily="2" charset="-122"/>
                        </a:rPr>
                        <m:t>𝛼</m:t>
                      </m:r>
                      <m:r>
                        <a:rPr kumimoji="0" lang="en-US" altLang="zh-CN" sz="2400" i="1">
                          <a:solidFill>
                            <a:srgbClr val="000000"/>
                          </a:solidFill>
                          <a:latin typeface="Cambria Math" panose="02040503050406030204" pitchFamily="18" charset="0"/>
                          <a:ea typeface="华文中宋" panose="02010600040101010101" pitchFamily="2" charset="-122"/>
                        </a:rPr>
                        <m:t>=</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𝑛</m:t>
                              </m:r>
                            </m:sub>
                          </m:sSub>
                        </m:e>
                      </m:d>
                      <m:d>
                        <m:dPr>
                          <m:begChr m:val="["/>
                          <m:endChr m:val="]"/>
                          <m:ctrlPr>
                            <a:rPr kumimoji="0" lang="en-US" altLang="zh-CN" sz="2400" i="1">
                              <a:solidFill>
                                <a:srgbClr val="000000"/>
                              </a:solidFill>
                              <a:latin typeface="Cambria Math" panose="02040503050406030204" pitchFamily="18" charset="0"/>
                              <a:ea typeface="华文中宋" panose="02010600040101010101" pitchFamily="2" charset="-122"/>
                            </a:rPr>
                          </m:ctrlPr>
                        </m:dPr>
                        <m:e>
                          <m:m>
                            <m:mPr>
                              <m:mcs>
                                <m:mc>
                                  <m:mcPr>
                                    <m:count m:val="1"/>
                                    <m:mcJc m:val="center"/>
                                  </m:mcPr>
                                </m:mc>
                              </m:mcs>
                              <m:ctrlPr>
                                <a:rPr kumimoji="0" lang="en-US" altLang="zh-CN" sz="2400" i="1">
                                  <a:solidFill>
                                    <a:srgbClr val="000000"/>
                                  </a:solidFill>
                                  <a:latin typeface="Cambria Math" panose="02040503050406030204" pitchFamily="18" charset="0"/>
                                  <a:ea typeface="华文中宋" panose="02010600040101010101" pitchFamily="2" charset="-122"/>
                                </a:rPr>
                              </m:ctrlPr>
                            </m:mPr>
                            <m:m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m:rPr>
                                        <m:brk m:alnAt="7"/>
                                      </m:rPr>
                                      <a:rPr kumimoji="0" lang="en-US" altLang="zh-CN" sz="2400" i="1">
                                        <a:solidFill>
                                          <a:srgbClr val="000000"/>
                                        </a:solidFill>
                                        <a:latin typeface="Cambria Math" panose="02040503050406030204" pitchFamily="18" charset="0"/>
                                        <a:ea typeface="华文中宋" panose="02010600040101010101" pitchFamily="2" charset="-122"/>
                                      </a:rPr>
                                      <m:t>𝑥</m:t>
                                    </m:r>
                                  </m:e>
                                  <m:sub>
                                    <m:r>
                                      <m:rPr>
                                        <m:brk m:alnAt="7"/>
                                      </m:rPr>
                                      <a:rPr kumimoji="0" lang="en-US" altLang="zh-CN" sz="2400" i="1">
                                        <a:solidFill>
                                          <a:srgbClr val="000000"/>
                                        </a:solidFill>
                                        <a:latin typeface="Cambria Math" panose="02040503050406030204" pitchFamily="18" charset="0"/>
                                        <a:ea typeface="华文中宋" panose="02010600040101010101" pitchFamily="2" charset="-122"/>
                                      </a:rPr>
                                      <m:t>1</m:t>
                                    </m:r>
                                  </m:sub>
                                </m:sSub>
                              </m:e>
                            </m:mr>
                            <m:mr>
                              <m:e>
                                <m:eqArr>
                                  <m:eqArrPr>
                                    <m:ctrlPr>
                                      <a:rPr kumimoji="0" lang="en-US" altLang="zh-CN" sz="2400" i="1">
                                        <a:solidFill>
                                          <a:srgbClr val="000000"/>
                                        </a:solidFill>
                                        <a:latin typeface="Cambria Math" panose="02040503050406030204" pitchFamily="18" charset="0"/>
                                        <a:ea typeface="华文中宋" panose="02010600040101010101" pitchFamily="2" charset="-122"/>
                                      </a:rPr>
                                    </m:ctrlPr>
                                  </m:eqArrP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𝑥</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e>
                                  <m:e>
                                    <m:r>
                                      <a:rPr kumimoji="0" lang="en-US" altLang="zh-CN" sz="2400" i="1">
                                        <a:solidFill>
                                          <a:srgbClr val="000000"/>
                                        </a:solidFill>
                                        <a:latin typeface="Cambria Math" panose="02040503050406030204" pitchFamily="18" charset="0"/>
                                        <a:ea typeface="华文中宋" panose="02010600040101010101" pitchFamily="2" charset="-122"/>
                                      </a:rPr>
                                      <m:t>⋮</m:t>
                                    </m:r>
                                  </m:e>
                                </m:eqArr>
                              </m:e>
                            </m:mr>
                            <m:m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𝑥</m:t>
                                    </m:r>
                                  </m:e>
                                  <m:sub>
                                    <m:r>
                                      <a:rPr kumimoji="0" lang="en-US" altLang="zh-CN" sz="2400" i="1">
                                        <a:solidFill>
                                          <a:srgbClr val="000000"/>
                                        </a:solidFill>
                                        <a:latin typeface="Cambria Math" panose="02040503050406030204" pitchFamily="18" charset="0"/>
                                        <a:ea typeface="华文中宋" panose="02010600040101010101" pitchFamily="2" charset="-122"/>
                                      </a:rPr>
                                      <m:t>𝑛</m:t>
                                    </m:r>
                                  </m:sub>
                                </m:sSub>
                              </m:e>
                            </m:mr>
                          </m:m>
                        </m:e>
                      </m:d>
                    </m:oMath>
                  </m:oMathPara>
                </a14:m>
                <a:endParaRPr kumimoji="0" lang="zh-CN" altLang="en-US" sz="2400" dirty="0">
                  <a:solidFill>
                    <a:srgbClr val="000000"/>
                  </a:solidFill>
                  <a:latin typeface="华文中宋" panose="02010600040101010101" pitchFamily="2" charset="-122"/>
                  <a:ea typeface="华文中宋" panose="02010600040101010101" pitchFamily="2" charset="-122"/>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981814" y="1999532"/>
                <a:ext cx="10442778" cy="3510385"/>
              </a:xfrm>
              <a:prstGeom prst="rect">
                <a:avLst/>
              </a:prstGeom>
              <a:blipFill>
                <a:blip r:embed="rId2"/>
                <a:stretch>
                  <a:fillRect l="-876"/>
                </a:stretch>
              </a:blipFill>
            </p:spPr>
            <p:txBody>
              <a:bodyPr/>
              <a:lstStyle/>
              <a:p>
                <a:r>
                  <a:rPr lang="zh-CN" altLang="en-US">
                    <a:noFill/>
                  </a:rPr>
                  <a:t> </a:t>
                </a:r>
              </a:p>
            </p:txBody>
          </p:sp>
        </mc:Fallback>
      </mc:AlternateContent>
      <p:sp>
        <p:nvSpPr>
          <p:cNvPr id="5" name="Rectangle 6">
            <a:extLst>
              <a:ext uri="{FF2B5EF4-FFF2-40B4-BE49-F238E27FC236}">
                <a16:creationId xmlns:a16="http://schemas.microsoft.com/office/drawing/2014/main" id="{14EC656D-F83A-4F19-A8F8-FCB3CBC09C7A}"/>
              </a:ext>
            </a:extLst>
          </p:cNvPr>
          <p:cNvSpPr>
            <a:spLocks noChangeArrowheads="1"/>
          </p:cNvSpPr>
          <p:nvPr/>
        </p:nvSpPr>
        <p:spPr bwMode="auto">
          <a:xfrm>
            <a:off x="1631504" y="583110"/>
            <a:ext cx="5328592" cy="461665"/>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400" b="1" dirty="0">
                <a:solidFill>
                  <a:srgbClr val="3333CC"/>
                </a:solidFill>
                <a:effectLst>
                  <a:outerShdw blurRad="38100" dist="38100" dir="2700000" algn="tl">
                    <a:srgbClr val="000000"/>
                  </a:outerShdw>
                </a:effectLst>
                <a:latin typeface="Calibri" panose="020F0502020204030204" pitchFamily="34" charset="0"/>
                <a:ea typeface="宋体"/>
              </a:rPr>
              <a:t>1.8.1   </a:t>
            </a:r>
            <a:r>
              <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rPr>
              <a:t>线性变换的特征值与特征向量</a:t>
            </a:r>
          </a:p>
        </p:txBody>
      </p:sp>
    </p:spTree>
    <p:extLst>
      <p:ext uri="{BB962C8B-B14F-4D97-AF65-F5344CB8AC3E}">
        <p14:creationId xmlns:p14="http://schemas.microsoft.com/office/powerpoint/2010/main" val="62898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131</a:t>
            </a:fld>
            <a:endParaRPr kumimoji="0" lang="en-US" altLang="zh-CN">
              <a:solidFill>
                <a:srgbClr val="000000"/>
              </a:solidFill>
            </a:endParaRPr>
          </a:p>
        </p:txBody>
      </p:sp>
      <mc:AlternateContent xmlns:mc="http://schemas.openxmlformats.org/markup-compatibility/2006" xmlns:a14="http://schemas.microsoft.com/office/drawing/2010/main">
        <mc:Choice Requires="a14">
          <p:sp>
            <p:nvSpPr>
              <p:cNvPr id="10" name="文本框 9"/>
              <p:cNvSpPr txBox="1"/>
              <p:nvPr/>
            </p:nvSpPr>
            <p:spPr>
              <a:xfrm>
                <a:off x="1559496" y="1227499"/>
                <a:ext cx="8064896" cy="580928"/>
              </a:xfrm>
              <a:prstGeom prst="rect">
                <a:avLst/>
              </a:prstGeom>
              <a:noFill/>
            </p:spPr>
            <p:txBody>
              <a:bodyPr wrap="square" rtlCol="0">
                <a:spAutoFit/>
              </a:bodyPr>
              <a:lstStyle/>
              <a:p>
                <a:pPr defTabSz="457200">
                  <a:lnSpc>
                    <a:spcPct val="150000"/>
                  </a:lnSpc>
                  <a:defRPr/>
                </a:pPr>
                <a:r>
                  <a:rPr kumimoji="0" lang="zh-CN" altLang="en-US" sz="2400" dirty="0">
                    <a:solidFill>
                      <a:srgbClr val="000000"/>
                    </a:solidFill>
                    <a:latin typeface="华文中宋" panose="02010600040101010101" pitchFamily="2" charset="-122"/>
                    <a:ea typeface="华文中宋" panose="02010600040101010101" pitchFamily="2" charset="-122"/>
                  </a:rPr>
                  <a:t>由</a:t>
                </a:r>
                <a14:m>
                  <m:oMath xmlns:m="http://schemas.openxmlformats.org/officeDocument/2006/math">
                    <m:r>
                      <a:rPr kumimoji="0" lang="zh-CN" altLang="en-US" sz="2400" i="1">
                        <a:solidFill>
                          <a:srgbClr val="000000"/>
                        </a:solidFill>
                        <a:latin typeface="Cambria Math" panose="02040503050406030204" pitchFamily="18" charset="0"/>
                      </a:rPr>
                      <m:t>𝒜</m:t>
                    </m:r>
                    <m:d>
                      <m:dPr>
                        <m:ctrlPr>
                          <a:rPr kumimoji="0" lang="en-US" altLang="zh-CN" sz="2400" i="1">
                            <a:solidFill>
                              <a:srgbClr val="000000"/>
                            </a:solidFill>
                            <a:latin typeface="Cambria Math" panose="02040503050406030204" pitchFamily="18" charset="0"/>
                          </a:rPr>
                        </m:ctrlPr>
                      </m:dPr>
                      <m:e>
                        <m:r>
                          <a:rPr kumimoji="0" lang="en-US" altLang="zh-CN" sz="2400" i="1">
                            <a:solidFill>
                              <a:srgbClr val="000000"/>
                            </a:solidFill>
                            <a:latin typeface="Cambria Math" panose="02040503050406030204" pitchFamily="18" charset="0"/>
                          </a:rPr>
                          <m:t>𝛼</m:t>
                        </m:r>
                      </m:e>
                    </m:d>
                    <m:r>
                      <a:rPr kumimoji="0" lang="en-US" altLang="zh-CN" sz="2400" i="1">
                        <a:solidFill>
                          <a:srgbClr val="000000"/>
                        </a:solidFill>
                        <a:latin typeface="Cambria Math" panose="02040503050406030204" pitchFamily="18" charset="0"/>
                      </a:rPr>
                      <m:t>=</m:t>
                    </m:r>
                    <m:sSub>
                      <m:sSubPr>
                        <m:ctrlPr>
                          <a:rPr kumimoji="0" lang="en-US" altLang="zh-CN" sz="2400" i="1">
                            <a:solidFill>
                              <a:srgbClr val="000000"/>
                            </a:solidFill>
                            <a:latin typeface="Cambria Math" panose="02040503050406030204" pitchFamily="18" charset="0"/>
                          </a:rPr>
                        </m:ctrlPr>
                      </m:sSubPr>
                      <m:e>
                        <m:r>
                          <a:rPr kumimoji="0" lang="en-US" altLang="zh-CN" sz="2400" i="1">
                            <a:solidFill>
                              <a:srgbClr val="000000"/>
                            </a:solidFill>
                            <a:latin typeface="Cambria Math" panose="02040503050406030204" pitchFamily="18" charset="0"/>
                          </a:rPr>
                          <m:t>𝜆</m:t>
                        </m:r>
                      </m:e>
                      <m:sub>
                        <m:r>
                          <a:rPr kumimoji="0" lang="en-US" altLang="zh-CN" sz="2400" i="1">
                            <a:solidFill>
                              <a:srgbClr val="000000"/>
                            </a:solidFill>
                            <a:latin typeface="Cambria Math" panose="02040503050406030204" pitchFamily="18" charset="0"/>
                          </a:rPr>
                          <m:t>0</m:t>
                        </m:r>
                      </m:sub>
                    </m:sSub>
                    <m:r>
                      <a:rPr kumimoji="0" lang="en-US" altLang="zh-CN" sz="2400" i="1">
                        <a:solidFill>
                          <a:srgbClr val="000000"/>
                        </a:solidFill>
                        <a:latin typeface="Cambria Math" panose="02040503050406030204" pitchFamily="18" charset="0"/>
                      </a:rPr>
                      <m:t>𝛼</m:t>
                    </m:r>
                    <m:r>
                      <a:rPr kumimoji="0" lang="en-US" altLang="zh-CN" sz="2400" i="1">
                        <a:solidFill>
                          <a:srgbClr val="000000"/>
                        </a:solidFill>
                        <a:latin typeface="Cambria Math" panose="02040503050406030204" pitchFamily="18" charset="0"/>
                      </a:rPr>
                      <m:t>,</m:t>
                    </m:r>
                    <m:r>
                      <a:rPr kumimoji="0" lang="zh-CN" altLang="en-US" sz="2400" i="1">
                        <a:solidFill>
                          <a:srgbClr val="000000"/>
                        </a:solidFill>
                        <a:latin typeface="Cambria Math" panose="02040503050406030204" pitchFamily="18" charset="0"/>
                      </a:rPr>
                      <m:t>可得</m:t>
                    </m:r>
                  </m:oMath>
                </a14:m>
                <a:r>
                  <a:rPr kumimoji="0" lang="zh-CN" altLang="en-US" sz="2400" dirty="0">
                    <a:solidFill>
                      <a:srgbClr val="000000"/>
                    </a:solidFill>
                    <a:latin typeface="华文中宋" panose="02010600040101010101" pitchFamily="2" charset="-122"/>
                    <a:ea typeface="华文中宋" panose="02010600040101010101" pitchFamily="2" charset="-122"/>
                  </a:rPr>
                  <a:t> </a:t>
                </a:r>
              </a:p>
            </p:txBody>
          </p:sp>
        </mc:Choice>
        <mc:Fallback xmlns="">
          <p:sp>
            <p:nvSpPr>
              <p:cNvPr id="10" name="文本框 9"/>
              <p:cNvSpPr txBox="1">
                <a:spLocks noRot="1" noChangeAspect="1" noMove="1" noResize="1" noEditPoints="1" noAdjustHandles="1" noChangeArrowheads="1" noChangeShapeType="1" noTextEdit="1"/>
              </p:cNvSpPr>
              <p:nvPr/>
            </p:nvSpPr>
            <p:spPr>
              <a:xfrm>
                <a:off x="1559496" y="1227499"/>
                <a:ext cx="8064896" cy="580928"/>
              </a:xfrm>
              <a:prstGeom prst="rect">
                <a:avLst/>
              </a:prstGeom>
              <a:blipFill>
                <a:blip r:embed="rId2"/>
                <a:stretch>
                  <a:fillRect l="-1209" b="-229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2072343" y="1470955"/>
                <a:ext cx="8409166" cy="2909514"/>
              </a:xfrm>
              <a:prstGeom prst="rect">
                <a:avLst/>
              </a:prstGeom>
              <a:noFill/>
            </p:spPr>
            <p:txBody>
              <a:bodyPr wrap="square" rtlCol="0">
                <a:spAutoFit/>
              </a:bodyPr>
              <a:lstStyle/>
              <a:p>
                <a:pPr defTabSz="457200">
                  <a:lnSpc>
                    <a:spcPct val="120000"/>
                  </a:lnSpc>
                  <a:defRPr/>
                </a:pPr>
                <a14:m>
                  <m:oMathPara xmlns:m="http://schemas.openxmlformats.org/officeDocument/2006/math">
                    <m:oMathParaPr>
                      <m:jc m:val="centerGroup"/>
                    </m:oMathParaPr>
                    <m:oMath xmlns:m="http://schemas.openxmlformats.org/officeDocument/2006/math">
                      <m:r>
                        <a:rPr kumimoji="0" lang="en-US" altLang="zh-CN" sz="2400" i="1">
                          <a:solidFill>
                            <a:srgbClr val="000000"/>
                          </a:solidFill>
                          <a:latin typeface="Cambria Math" panose="02040503050406030204" pitchFamily="18" charset="0"/>
                          <a:ea typeface="华文中宋" panose="02010600040101010101" pitchFamily="2" charset="-122"/>
                        </a:rPr>
                        <m:t>    </m:t>
                      </m:r>
                      <m:r>
                        <a:rPr kumimoji="0" lang="zh-CN" altLang="en-US" sz="2400" i="1">
                          <a:solidFill>
                            <a:srgbClr val="000000"/>
                          </a:solidFill>
                          <a:latin typeface="Cambria Math" panose="02040503050406030204" pitchFamily="18" charset="0"/>
                          <a:ea typeface="华文中宋" panose="02010600040101010101" pitchFamily="2" charset="-122"/>
                        </a:rPr>
                        <m:t>𝒜</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𝑛</m:t>
                              </m:r>
                            </m:sub>
                          </m:sSub>
                        </m:e>
                      </m:d>
                      <m:d>
                        <m:dPr>
                          <m:begChr m:val="["/>
                          <m:endChr m:val="]"/>
                          <m:ctrlPr>
                            <a:rPr kumimoji="0" lang="en-US" altLang="zh-CN" sz="2400" i="1">
                              <a:solidFill>
                                <a:srgbClr val="000000"/>
                              </a:solidFill>
                              <a:latin typeface="Cambria Math" panose="02040503050406030204" pitchFamily="18" charset="0"/>
                              <a:ea typeface="华文中宋" panose="02010600040101010101" pitchFamily="2" charset="-122"/>
                            </a:rPr>
                          </m:ctrlPr>
                        </m:dPr>
                        <m:e>
                          <m:m>
                            <m:mPr>
                              <m:mcs>
                                <m:mc>
                                  <m:mcPr>
                                    <m:count m:val="1"/>
                                    <m:mcJc m:val="center"/>
                                  </m:mcPr>
                                </m:mc>
                              </m:mcs>
                              <m:ctrlPr>
                                <a:rPr kumimoji="0" lang="en-US" altLang="zh-CN" sz="2400" i="1">
                                  <a:solidFill>
                                    <a:srgbClr val="000000"/>
                                  </a:solidFill>
                                  <a:latin typeface="Cambria Math" panose="02040503050406030204" pitchFamily="18" charset="0"/>
                                  <a:ea typeface="华文中宋" panose="02010600040101010101" pitchFamily="2" charset="-122"/>
                                </a:rPr>
                              </m:ctrlPr>
                            </m:mPr>
                            <m:m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m:rPr>
                                        <m:brk m:alnAt="7"/>
                                      </m:rPr>
                                      <a:rPr kumimoji="0" lang="en-US" altLang="zh-CN" sz="2400" i="1">
                                        <a:solidFill>
                                          <a:srgbClr val="000000"/>
                                        </a:solidFill>
                                        <a:latin typeface="Cambria Math" panose="02040503050406030204" pitchFamily="18" charset="0"/>
                                        <a:ea typeface="华文中宋" panose="02010600040101010101" pitchFamily="2" charset="-122"/>
                                      </a:rPr>
                                      <m:t>𝑥</m:t>
                                    </m:r>
                                  </m:e>
                                  <m:sub>
                                    <m:r>
                                      <m:rPr>
                                        <m:brk m:alnAt="7"/>
                                      </m:rPr>
                                      <a:rPr kumimoji="0" lang="en-US" altLang="zh-CN" sz="2400" i="1">
                                        <a:solidFill>
                                          <a:srgbClr val="000000"/>
                                        </a:solidFill>
                                        <a:latin typeface="Cambria Math" panose="02040503050406030204" pitchFamily="18" charset="0"/>
                                        <a:ea typeface="华文中宋" panose="02010600040101010101" pitchFamily="2" charset="-122"/>
                                      </a:rPr>
                                      <m:t>1</m:t>
                                    </m:r>
                                  </m:sub>
                                </m:sSub>
                              </m:e>
                            </m:mr>
                            <m:mr>
                              <m:e>
                                <m:eqArr>
                                  <m:eqArrPr>
                                    <m:ctrlPr>
                                      <a:rPr kumimoji="0" lang="en-US" altLang="zh-CN" sz="2400" i="1">
                                        <a:solidFill>
                                          <a:srgbClr val="000000"/>
                                        </a:solidFill>
                                        <a:latin typeface="Cambria Math" panose="02040503050406030204" pitchFamily="18" charset="0"/>
                                        <a:ea typeface="华文中宋" panose="02010600040101010101" pitchFamily="2" charset="-122"/>
                                      </a:rPr>
                                    </m:ctrlPr>
                                  </m:eqArrP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𝑥</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e>
                                  <m:e>
                                    <m:r>
                                      <a:rPr kumimoji="0" lang="en-US" altLang="zh-CN" sz="2400" i="1">
                                        <a:solidFill>
                                          <a:srgbClr val="000000"/>
                                        </a:solidFill>
                                        <a:latin typeface="Cambria Math" panose="02040503050406030204" pitchFamily="18" charset="0"/>
                                        <a:ea typeface="华文中宋" panose="02010600040101010101" pitchFamily="2" charset="-122"/>
                                      </a:rPr>
                                      <m:t>⋮</m:t>
                                    </m:r>
                                  </m:e>
                                </m:eqArr>
                              </m:e>
                            </m:mr>
                            <m:m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𝑥</m:t>
                                    </m:r>
                                  </m:e>
                                  <m:sub>
                                    <m:r>
                                      <a:rPr kumimoji="0" lang="en-US" altLang="zh-CN" sz="2400" i="1">
                                        <a:solidFill>
                                          <a:srgbClr val="000000"/>
                                        </a:solidFill>
                                        <a:latin typeface="Cambria Math" panose="02040503050406030204" pitchFamily="18" charset="0"/>
                                        <a:ea typeface="华文中宋" panose="02010600040101010101" pitchFamily="2" charset="-122"/>
                                      </a:rPr>
                                      <m:t>𝑛</m:t>
                                    </m:r>
                                  </m:sub>
                                </m:sSub>
                              </m:e>
                            </m:mr>
                          </m:m>
                        </m:e>
                      </m:d>
                      <m:r>
                        <a:rPr kumimoji="0" lang="en-US" altLang="zh-CN" sz="2400" i="1">
                          <a:solidFill>
                            <a:srgbClr val="000000"/>
                          </a:solidFill>
                          <a:latin typeface="Cambria Math" panose="02040503050406030204" pitchFamily="18" charset="0"/>
                          <a:ea typeface="华文中宋" panose="02010600040101010101" pitchFamily="2" charset="-122"/>
                        </a:rPr>
                        <m:t>=</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𝑛</m:t>
                              </m:r>
                            </m:sub>
                          </m:sSub>
                        </m:e>
                      </m:d>
                      <m:r>
                        <a:rPr kumimoji="0" lang="en-US" altLang="zh-CN" sz="2400" i="1">
                          <a:solidFill>
                            <a:srgbClr val="000000"/>
                          </a:solidFill>
                          <a:latin typeface="Cambria Math" panose="02040503050406030204" pitchFamily="18" charset="0"/>
                          <a:ea typeface="华文中宋" panose="02010600040101010101" pitchFamily="2" charset="-122"/>
                        </a:rPr>
                        <m:t>𝐴</m:t>
                      </m:r>
                      <m:d>
                        <m:dPr>
                          <m:begChr m:val="["/>
                          <m:endChr m:val="]"/>
                          <m:ctrlPr>
                            <a:rPr kumimoji="0" lang="en-US" altLang="zh-CN" sz="2400" i="1">
                              <a:solidFill>
                                <a:srgbClr val="000000"/>
                              </a:solidFill>
                              <a:latin typeface="Cambria Math" panose="02040503050406030204" pitchFamily="18" charset="0"/>
                              <a:ea typeface="华文中宋" panose="02010600040101010101" pitchFamily="2" charset="-122"/>
                            </a:rPr>
                          </m:ctrlPr>
                        </m:dPr>
                        <m:e>
                          <m:m>
                            <m:mPr>
                              <m:mcs>
                                <m:mc>
                                  <m:mcPr>
                                    <m:count m:val="1"/>
                                    <m:mcJc m:val="center"/>
                                  </m:mcPr>
                                </m:mc>
                              </m:mcs>
                              <m:ctrlPr>
                                <a:rPr kumimoji="0" lang="en-US" altLang="zh-CN" sz="2400" i="1">
                                  <a:solidFill>
                                    <a:srgbClr val="000000"/>
                                  </a:solidFill>
                                  <a:latin typeface="Cambria Math" panose="02040503050406030204" pitchFamily="18" charset="0"/>
                                  <a:ea typeface="华文中宋" panose="02010600040101010101" pitchFamily="2" charset="-122"/>
                                </a:rPr>
                              </m:ctrlPr>
                            </m:mPr>
                            <m:m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m:rPr>
                                        <m:brk m:alnAt="7"/>
                                      </m:rPr>
                                      <a:rPr kumimoji="0" lang="en-US" altLang="zh-CN" sz="2400" i="1">
                                        <a:solidFill>
                                          <a:srgbClr val="000000"/>
                                        </a:solidFill>
                                        <a:latin typeface="Cambria Math" panose="02040503050406030204" pitchFamily="18" charset="0"/>
                                        <a:ea typeface="华文中宋" panose="02010600040101010101" pitchFamily="2" charset="-122"/>
                                      </a:rPr>
                                      <m:t>𝑥</m:t>
                                    </m:r>
                                  </m:e>
                                  <m:sub>
                                    <m:r>
                                      <m:rPr>
                                        <m:brk m:alnAt="7"/>
                                      </m:rPr>
                                      <a:rPr kumimoji="0" lang="en-US" altLang="zh-CN" sz="2400" i="1">
                                        <a:solidFill>
                                          <a:srgbClr val="000000"/>
                                        </a:solidFill>
                                        <a:latin typeface="Cambria Math" panose="02040503050406030204" pitchFamily="18" charset="0"/>
                                        <a:ea typeface="华文中宋" panose="02010600040101010101" pitchFamily="2" charset="-122"/>
                                      </a:rPr>
                                      <m:t>1</m:t>
                                    </m:r>
                                  </m:sub>
                                </m:sSub>
                              </m:e>
                            </m:mr>
                            <m:mr>
                              <m:e>
                                <m:eqArr>
                                  <m:eqArrPr>
                                    <m:ctrlPr>
                                      <a:rPr kumimoji="0" lang="en-US" altLang="zh-CN" sz="2400" i="1">
                                        <a:solidFill>
                                          <a:srgbClr val="000000"/>
                                        </a:solidFill>
                                        <a:latin typeface="Cambria Math" panose="02040503050406030204" pitchFamily="18" charset="0"/>
                                        <a:ea typeface="华文中宋" panose="02010600040101010101" pitchFamily="2" charset="-122"/>
                                      </a:rPr>
                                    </m:ctrlPr>
                                  </m:eqArrP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𝑥</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e>
                                  <m:e>
                                    <m:r>
                                      <a:rPr kumimoji="0" lang="en-US" altLang="zh-CN" sz="2400" i="1">
                                        <a:solidFill>
                                          <a:srgbClr val="000000"/>
                                        </a:solidFill>
                                        <a:latin typeface="Cambria Math" panose="02040503050406030204" pitchFamily="18" charset="0"/>
                                        <a:ea typeface="华文中宋" panose="02010600040101010101" pitchFamily="2" charset="-122"/>
                                      </a:rPr>
                                      <m:t>⋮</m:t>
                                    </m:r>
                                  </m:e>
                                </m:eqArr>
                              </m:e>
                            </m:mr>
                            <m:m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𝑥</m:t>
                                    </m:r>
                                  </m:e>
                                  <m:sub>
                                    <m:r>
                                      <a:rPr kumimoji="0" lang="en-US" altLang="zh-CN" sz="2400" i="1">
                                        <a:solidFill>
                                          <a:srgbClr val="000000"/>
                                        </a:solidFill>
                                        <a:latin typeface="Cambria Math" panose="02040503050406030204" pitchFamily="18" charset="0"/>
                                        <a:ea typeface="华文中宋" panose="02010600040101010101" pitchFamily="2" charset="-122"/>
                                      </a:rPr>
                                      <m:t>𝑛</m:t>
                                    </m:r>
                                  </m:sub>
                                </m:sSub>
                              </m:e>
                            </m:mr>
                          </m:m>
                        </m:e>
                      </m:d>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m:t>
                          </m:r>
                          <m:r>
                            <a:rPr kumimoji="0" lang="en-US" altLang="zh-CN" sz="2400" i="1">
                              <a:solidFill>
                                <a:srgbClr val="000000"/>
                              </a:solidFill>
                              <a:latin typeface="Cambria Math" panose="02040503050406030204" pitchFamily="18" charset="0"/>
                              <a:ea typeface="华文中宋" panose="02010600040101010101" pitchFamily="2" charset="-122"/>
                            </a:rPr>
                            <m:t>𝜆</m:t>
                          </m:r>
                        </m:e>
                        <m:sub>
                          <m:r>
                            <a:rPr kumimoji="0" lang="en-US" altLang="zh-CN" sz="2400" i="1">
                              <a:solidFill>
                                <a:srgbClr val="000000"/>
                              </a:solidFill>
                              <a:latin typeface="Cambria Math" panose="02040503050406030204" pitchFamily="18" charset="0"/>
                              <a:ea typeface="华文中宋" panose="02010600040101010101" pitchFamily="2" charset="-122"/>
                            </a:rPr>
                            <m:t>0</m:t>
                          </m:r>
                        </m:sub>
                      </m:sSub>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𝑛</m:t>
                              </m:r>
                            </m:sub>
                          </m:sSub>
                        </m:e>
                      </m:d>
                      <m:d>
                        <m:dPr>
                          <m:begChr m:val="["/>
                          <m:endChr m:val="]"/>
                          <m:ctrlPr>
                            <a:rPr kumimoji="0" lang="en-US" altLang="zh-CN" sz="2400" i="1">
                              <a:solidFill>
                                <a:srgbClr val="000000"/>
                              </a:solidFill>
                              <a:latin typeface="Cambria Math" panose="02040503050406030204" pitchFamily="18" charset="0"/>
                              <a:ea typeface="华文中宋" panose="02010600040101010101" pitchFamily="2" charset="-122"/>
                            </a:rPr>
                          </m:ctrlPr>
                        </m:dPr>
                        <m:e>
                          <m:m>
                            <m:mPr>
                              <m:mcs>
                                <m:mc>
                                  <m:mcPr>
                                    <m:count m:val="1"/>
                                    <m:mcJc m:val="center"/>
                                  </m:mcPr>
                                </m:mc>
                              </m:mcs>
                              <m:ctrlPr>
                                <a:rPr kumimoji="0" lang="en-US" altLang="zh-CN" sz="2400" i="1">
                                  <a:solidFill>
                                    <a:srgbClr val="000000"/>
                                  </a:solidFill>
                                  <a:latin typeface="Cambria Math" panose="02040503050406030204" pitchFamily="18" charset="0"/>
                                  <a:ea typeface="华文中宋" panose="02010600040101010101" pitchFamily="2" charset="-122"/>
                                </a:rPr>
                              </m:ctrlPr>
                            </m:mPr>
                            <m:m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m:rPr>
                                        <m:brk m:alnAt="7"/>
                                      </m:rPr>
                                      <a:rPr kumimoji="0" lang="en-US" altLang="zh-CN" sz="2400" i="1">
                                        <a:solidFill>
                                          <a:srgbClr val="000000"/>
                                        </a:solidFill>
                                        <a:latin typeface="Cambria Math" panose="02040503050406030204" pitchFamily="18" charset="0"/>
                                        <a:ea typeface="华文中宋" panose="02010600040101010101" pitchFamily="2" charset="-122"/>
                                      </a:rPr>
                                      <m:t>𝑥</m:t>
                                    </m:r>
                                  </m:e>
                                  <m:sub>
                                    <m:r>
                                      <m:rPr>
                                        <m:brk m:alnAt="7"/>
                                      </m:rPr>
                                      <a:rPr kumimoji="0" lang="en-US" altLang="zh-CN" sz="2400" i="1">
                                        <a:solidFill>
                                          <a:srgbClr val="000000"/>
                                        </a:solidFill>
                                        <a:latin typeface="Cambria Math" panose="02040503050406030204" pitchFamily="18" charset="0"/>
                                        <a:ea typeface="华文中宋" panose="02010600040101010101" pitchFamily="2" charset="-122"/>
                                      </a:rPr>
                                      <m:t>1</m:t>
                                    </m:r>
                                  </m:sub>
                                </m:sSub>
                              </m:e>
                            </m:mr>
                            <m:mr>
                              <m:e>
                                <m:eqArr>
                                  <m:eqArrPr>
                                    <m:ctrlPr>
                                      <a:rPr kumimoji="0" lang="en-US" altLang="zh-CN" sz="2400" i="1">
                                        <a:solidFill>
                                          <a:srgbClr val="000000"/>
                                        </a:solidFill>
                                        <a:latin typeface="Cambria Math" panose="02040503050406030204" pitchFamily="18" charset="0"/>
                                        <a:ea typeface="华文中宋" panose="02010600040101010101" pitchFamily="2" charset="-122"/>
                                      </a:rPr>
                                    </m:ctrlPr>
                                  </m:eqArrP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𝑥</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e>
                                  <m:e>
                                    <m:r>
                                      <a:rPr kumimoji="0" lang="en-US" altLang="zh-CN" sz="2400" i="1">
                                        <a:solidFill>
                                          <a:srgbClr val="000000"/>
                                        </a:solidFill>
                                        <a:latin typeface="Cambria Math" panose="02040503050406030204" pitchFamily="18" charset="0"/>
                                        <a:ea typeface="华文中宋" panose="02010600040101010101" pitchFamily="2" charset="-122"/>
                                      </a:rPr>
                                      <m:t>⋮</m:t>
                                    </m:r>
                                  </m:e>
                                </m:eqArr>
                              </m:e>
                            </m:mr>
                            <m:m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𝑥</m:t>
                                    </m:r>
                                  </m:e>
                                  <m:sub>
                                    <m:r>
                                      <a:rPr kumimoji="0" lang="en-US" altLang="zh-CN" sz="2400" i="1">
                                        <a:solidFill>
                                          <a:srgbClr val="000000"/>
                                        </a:solidFill>
                                        <a:latin typeface="Cambria Math" panose="02040503050406030204" pitchFamily="18" charset="0"/>
                                        <a:ea typeface="华文中宋" panose="02010600040101010101" pitchFamily="2" charset="-122"/>
                                      </a:rPr>
                                      <m:t>𝑛</m:t>
                                    </m:r>
                                  </m:sub>
                                </m:sSub>
                              </m:e>
                            </m:mr>
                          </m:m>
                        </m:e>
                      </m:d>
                    </m:oMath>
                  </m:oMathPara>
                </a14:m>
                <a:endParaRPr kumimoji="0" lang="zh-CN" altLang="en-US" sz="2100" dirty="0">
                  <a:solidFill>
                    <a:srgbClr val="000000"/>
                  </a:solidFill>
                  <a:latin typeface="华文中宋" panose="02010600040101010101" pitchFamily="2" charset="-122"/>
                  <a:ea typeface="华文中宋" panose="02010600040101010101" pitchFamily="2" charset="-122"/>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2072343" y="1470955"/>
                <a:ext cx="8409166" cy="290951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1343472" y="4414984"/>
                <a:ext cx="8175367" cy="1944122"/>
              </a:xfrm>
              <a:prstGeom prst="rect">
                <a:avLst/>
              </a:prstGeom>
              <a:noFill/>
            </p:spPr>
            <p:txBody>
              <a:bodyPr wrap="square" rtlCol="0">
                <a:spAutoFit/>
              </a:bodyPr>
              <a:lstStyle/>
              <a:p>
                <a:pPr defTabSz="457200">
                  <a:lnSpc>
                    <a:spcPct val="120000"/>
                  </a:lnSpc>
                  <a:defRPr/>
                </a:pPr>
                <a:r>
                  <a:rPr kumimoji="0" lang="zh-CN" altLang="en-US" sz="2400" dirty="0">
                    <a:solidFill>
                      <a:srgbClr val="000000"/>
                    </a:solidFill>
                    <a:latin typeface="华文中宋" panose="02010600040101010101" pitchFamily="2" charset="-122"/>
                    <a:ea typeface="华文中宋" panose="02010600040101010101" pitchFamily="2" charset="-122"/>
                  </a:rPr>
                  <a:t>由</a:t>
                </a:r>
                <a14:m>
                  <m:oMath xmlns:m="http://schemas.openxmlformats.org/officeDocument/2006/math">
                    <m:sSub>
                      <m:sSubPr>
                        <m:ctrlPr>
                          <a:rPr kumimoji="0" lang="en-US" altLang="zh-CN" sz="2400" i="1">
                            <a:solidFill>
                              <a:srgbClr val="000000"/>
                            </a:solidFill>
                            <a:latin typeface="Cambria Math" panose="02040503050406030204" pitchFamily="18" charset="0"/>
                          </a:rPr>
                        </m:ctrlPr>
                      </m:sSubPr>
                      <m:e>
                        <m:r>
                          <a:rPr kumimoji="0" lang="en-US" altLang="zh-CN" sz="2400" i="1">
                            <a:solidFill>
                              <a:srgbClr val="000000"/>
                            </a:solidFill>
                            <a:latin typeface="Cambria Math" panose="02040503050406030204" pitchFamily="18" charset="0"/>
                          </a:rPr>
                          <m:t>𝛼</m:t>
                        </m:r>
                      </m:e>
                      <m:sub>
                        <m:r>
                          <a:rPr kumimoji="0" lang="en-US" altLang="zh-CN" sz="2400" i="1">
                            <a:solidFill>
                              <a:srgbClr val="000000"/>
                            </a:solidFill>
                            <a:latin typeface="Cambria Math" panose="02040503050406030204" pitchFamily="18" charset="0"/>
                          </a:rPr>
                          <m:t>1</m:t>
                        </m:r>
                      </m:sub>
                    </m:sSub>
                    <m:r>
                      <a:rPr kumimoji="0" lang="en-US" altLang="zh-CN" sz="2400" i="1">
                        <a:solidFill>
                          <a:srgbClr val="000000"/>
                        </a:solidFill>
                        <a:latin typeface="Cambria Math" panose="02040503050406030204" pitchFamily="18" charset="0"/>
                      </a:rPr>
                      <m:t>,</m:t>
                    </m:r>
                    <m:sSub>
                      <m:sSubPr>
                        <m:ctrlPr>
                          <a:rPr kumimoji="0" lang="en-US" altLang="zh-CN" sz="2400" i="1">
                            <a:solidFill>
                              <a:srgbClr val="000000"/>
                            </a:solidFill>
                            <a:latin typeface="Cambria Math" panose="02040503050406030204" pitchFamily="18" charset="0"/>
                          </a:rPr>
                        </m:ctrlPr>
                      </m:sSubPr>
                      <m:e>
                        <m:r>
                          <a:rPr kumimoji="0" lang="en-US" altLang="zh-CN" sz="2400" i="1">
                            <a:solidFill>
                              <a:srgbClr val="000000"/>
                            </a:solidFill>
                            <a:latin typeface="Cambria Math" panose="02040503050406030204" pitchFamily="18" charset="0"/>
                          </a:rPr>
                          <m:t>𝛼</m:t>
                        </m:r>
                      </m:e>
                      <m:sub>
                        <m:r>
                          <a:rPr kumimoji="0" lang="en-US" altLang="zh-CN" sz="2400" i="1">
                            <a:solidFill>
                              <a:srgbClr val="000000"/>
                            </a:solidFill>
                            <a:latin typeface="Cambria Math" panose="02040503050406030204" pitchFamily="18" charset="0"/>
                          </a:rPr>
                          <m:t>2</m:t>
                        </m:r>
                      </m:sub>
                    </m:sSub>
                    <m:r>
                      <a:rPr kumimoji="0" lang="en-US" altLang="zh-CN" sz="2400" i="1">
                        <a:solidFill>
                          <a:srgbClr val="000000"/>
                        </a:solidFill>
                        <a:latin typeface="Cambria Math" panose="02040503050406030204" pitchFamily="18" charset="0"/>
                      </a:rPr>
                      <m:t>,⋯,</m:t>
                    </m:r>
                    <m:sSub>
                      <m:sSubPr>
                        <m:ctrlPr>
                          <a:rPr kumimoji="0" lang="en-US" altLang="zh-CN" sz="2400" i="1">
                            <a:solidFill>
                              <a:srgbClr val="000000"/>
                            </a:solidFill>
                            <a:latin typeface="Cambria Math" panose="02040503050406030204" pitchFamily="18" charset="0"/>
                          </a:rPr>
                        </m:ctrlPr>
                      </m:sSubPr>
                      <m:e>
                        <m:r>
                          <a:rPr kumimoji="0" lang="en-US" altLang="zh-CN" sz="2400" i="1">
                            <a:solidFill>
                              <a:srgbClr val="000000"/>
                            </a:solidFill>
                            <a:latin typeface="Cambria Math" panose="02040503050406030204" pitchFamily="18" charset="0"/>
                          </a:rPr>
                          <m:t>𝛼</m:t>
                        </m:r>
                      </m:e>
                      <m:sub>
                        <m:r>
                          <a:rPr kumimoji="0" lang="en-US" altLang="zh-CN" sz="2400" i="1">
                            <a:solidFill>
                              <a:srgbClr val="000000"/>
                            </a:solidFill>
                            <a:latin typeface="Cambria Math" panose="02040503050406030204" pitchFamily="18" charset="0"/>
                          </a:rPr>
                          <m:t>𝑛</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线性无关得</a:t>
                </a:r>
                <a:endParaRPr kumimoji="0" lang="en-US" altLang="zh-CN" sz="2400" dirty="0">
                  <a:solidFill>
                    <a:srgbClr val="000000"/>
                  </a:solidFill>
                  <a:latin typeface="华文中宋" panose="02010600040101010101" pitchFamily="2" charset="-122"/>
                  <a:ea typeface="华文中宋" panose="02010600040101010101" pitchFamily="2" charset="-122"/>
                </a:endParaRPr>
              </a:p>
              <a:p>
                <a:pPr defTabSz="457200">
                  <a:lnSpc>
                    <a:spcPct val="120000"/>
                  </a:lnSpc>
                  <a:defRPr/>
                </a:pPr>
                <a14:m>
                  <m:oMathPara xmlns:m="http://schemas.openxmlformats.org/officeDocument/2006/math">
                    <m:oMathParaPr>
                      <m:jc m:val="centerGroup"/>
                    </m:oMathParaPr>
                    <m:oMath xmlns:m="http://schemas.openxmlformats.org/officeDocument/2006/math">
                      <m:r>
                        <a:rPr kumimoji="0" lang="en-US" altLang="zh-CN" sz="2400" i="1">
                          <a:solidFill>
                            <a:srgbClr val="000000"/>
                          </a:solidFill>
                          <a:latin typeface="Cambria Math" panose="02040503050406030204" pitchFamily="18" charset="0"/>
                          <a:ea typeface="华文中宋" panose="02010600040101010101" pitchFamily="2" charset="-122"/>
                        </a:rPr>
                        <m:t>𝐴</m:t>
                      </m:r>
                      <m:d>
                        <m:dPr>
                          <m:begChr m:val="["/>
                          <m:endChr m:val="]"/>
                          <m:ctrlPr>
                            <a:rPr kumimoji="0" lang="en-US" altLang="zh-CN" sz="2400" i="1">
                              <a:solidFill>
                                <a:srgbClr val="000000"/>
                              </a:solidFill>
                              <a:latin typeface="Cambria Math" panose="02040503050406030204" pitchFamily="18" charset="0"/>
                              <a:ea typeface="华文中宋" panose="02010600040101010101" pitchFamily="2" charset="-122"/>
                            </a:rPr>
                          </m:ctrlPr>
                        </m:dPr>
                        <m:e>
                          <m:m>
                            <m:mPr>
                              <m:mcs>
                                <m:mc>
                                  <m:mcPr>
                                    <m:count m:val="1"/>
                                    <m:mcJc m:val="center"/>
                                  </m:mcPr>
                                </m:mc>
                              </m:mcs>
                              <m:ctrlPr>
                                <a:rPr kumimoji="0" lang="en-US" altLang="zh-CN" sz="2400" i="1">
                                  <a:solidFill>
                                    <a:srgbClr val="000000"/>
                                  </a:solidFill>
                                  <a:latin typeface="Cambria Math" panose="02040503050406030204" pitchFamily="18" charset="0"/>
                                  <a:ea typeface="华文中宋" panose="02010600040101010101" pitchFamily="2" charset="-122"/>
                                </a:rPr>
                              </m:ctrlPr>
                            </m:mPr>
                            <m:m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m:rPr>
                                        <m:brk m:alnAt="7"/>
                                      </m:rPr>
                                      <a:rPr kumimoji="0" lang="en-US" altLang="zh-CN" sz="2400" i="1">
                                        <a:solidFill>
                                          <a:srgbClr val="000000"/>
                                        </a:solidFill>
                                        <a:latin typeface="Cambria Math" panose="02040503050406030204" pitchFamily="18" charset="0"/>
                                        <a:ea typeface="华文中宋" panose="02010600040101010101" pitchFamily="2" charset="-122"/>
                                      </a:rPr>
                                      <m:t>𝑥</m:t>
                                    </m:r>
                                  </m:e>
                                  <m:sub>
                                    <m:r>
                                      <m:rPr>
                                        <m:brk m:alnAt="7"/>
                                      </m:rPr>
                                      <a:rPr kumimoji="0" lang="en-US" altLang="zh-CN" sz="2400" i="1">
                                        <a:solidFill>
                                          <a:srgbClr val="000000"/>
                                        </a:solidFill>
                                        <a:latin typeface="Cambria Math" panose="02040503050406030204" pitchFamily="18" charset="0"/>
                                        <a:ea typeface="华文中宋" panose="02010600040101010101" pitchFamily="2" charset="-122"/>
                                      </a:rPr>
                                      <m:t>1</m:t>
                                    </m:r>
                                  </m:sub>
                                </m:sSub>
                              </m:e>
                            </m:mr>
                            <m:mr>
                              <m:e>
                                <m:eqArr>
                                  <m:eqArrPr>
                                    <m:ctrlPr>
                                      <a:rPr kumimoji="0" lang="en-US" altLang="zh-CN" sz="2400" i="1">
                                        <a:solidFill>
                                          <a:srgbClr val="000000"/>
                                        </a:solidFill>
                                        <a:latin typeface="Cambria Math" panose="02040503050406030204" pitchFamily="18" charset="0"/>
                                        <a:ea typeface="华文中宋" panose="02010600040101010101" pitchFamily="2" charset="-122"/>
                                      </a:rPr>
                                    </m:ctrlPr>
                                  </m:eqArrP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𝑥</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e>
                                  <m:e>
                                    <m:r>
                                      <a:rPr kumimoji="0" lang="en-US" altLang="zh-CN" sz="2400" i="1">
                                        <a:solidFill>
                                          <a:srgbClr val="000000"/>
                                        </a:solidFill>
                                        <a:latin typeface="Cambria Math" panose="02040503050406030204" pitchFamily="18" charset="0"/>
                                        <a:ea typeface="华文中宋" panose="02010600040101010101" pitchFamily="2" charset="-122"/>
                                      </a:rPr>
                                      <m:t>⋮</m:t>
                                    </m:r>
                                  </m:e>
                                </m:eqArr>
                              </m:e>
                            </m:mr>
                            <m:m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𝑥</m:t>
                                    </m:r>
                                  </m:e>
                                  <m:sub>
                                    <m:r>
                                      <a:rPr kumimoji="0" lang="en-US" altLang="zh-CN" sz="2400" i="1">
                                        <a:solidFill>
                                          <a:srgbClr val="000000"/>
                                        </a:solidFill>
                                        <a:latin typeface="Cambria Math" panose="02040503050406030204" pitchFamily="18" charset="0"/>
                                        <a:ea typeface="华文中宋" panose="02010600040101010101" pitchFamily="2" charset="-122"/>
                                      </a:rPr>
                                      <m:t>𝑛</m:t>
                                    </m:r>
                                  </m:sub>
                                </m:sSub>
                              </m:e>
                            </m:mr>
                          </m:m>
                        </m:e>
                      </m:d>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m:t>
                          </m:r>
                          <m:r>
                            <a:rPr kumimoji="0" lang="en-US" altLang="zh-CN" sz="2400" i="1">
                              <a:solidFill>
                                <a:srgbClr val="000000"/>
                              </a:solidFill>
                              <a:latin typeface="Cambria Math" panose="02040503050406030204" pitchFamily="18" charset="0"/>
                              <a:ea typeface="华文中宋" panose="02010600040101010101" pitchFamily="2" charset="-122"/>
                            </a:rPr>
                            <m:t>𝜆</m:t>
                          </m:r>
                        </m:e>
                        <m:sub>
                          <m:r>
                            <a:rPr kumimoji="0" lang="en-US" altLang="zh-CN" sz="2400" i="1">
                              <a:solidFill>
                                <a:srgbClr val="000000"/>
                              </a:solidFill>
                              <a:latin typeface="Cambria Math" panose="02040503050406030204" pitchFamily="18" charset="0"/>
                              <a:ea typeface="华文中宋" panose="02010600040101010101" pitchFamily="2" charset="-122"/>
                            </a:rPr>
                            <m:t>0</m:t>
                          </m:r>
                        </m:sub>
                      </m:sSub>
                      <m:d>
                        <m:dPr>
                          <m:begChr m:val="["/>
                          <m:endChr m:val="]"/>
                          <m:ctrlPr>
                            <a:rPr kumimoji="0" lang="en-US" altLang="zh-CN" sz="2400" i="1">
                              <a:solidFill>
                                <a:srgbClr val="000000"/>
                              </a:solidFill>
                              <a:latin typeface="Cambria Math" panose="02040503050406030204" pitchFamily="18" charset="0"/>
                              <a:ea typeface="华文中宋" panose="02010600040101010101" pitchFamily="2" charset="-122"/>
                            </a:rPr>
                          </m:ctrlPr>
                        </m:dPr>
                        <m:e>
                          <m:m>
                            <m:mPr>
                              <m:mcs>
                                <m:mc>
                                  <m:mcPr>
                                    <m:count m:val="1"/>
                                    <m:mcJc m:val="center"/>
                                  </m:mcPr>
                                </m:mc>
                              </m:mcs>
                              <m:ctrlPr>
                                <a:rPr kumimoji="0" lang="en-US" altLang="zh-CN" sz="2400" i="1">
                                  <a:solidFill>
                                    <a:srgbClr val="000000"/>
                                  </a:solidFill>
                                  <a:latin typeface="Cambria Math" panose="02040503050406030204" pitchFamily="18" charset="0"/>
                                  <a:ea typeface="华文中宋" panose="02010600040101010101" pitchFamily="2" charset="-122"/>
                                </a:rPr>
                              </m:ctrlPr>
                            </m:mPr>
                            <m:m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m:rPr>
                                        <m:brk m:alnAt="7"/>
                                      </m:rPr>
                                      <a:rPr kumimoji="0" lang="en-US" altLang="zh-CN" sz="2400" i="1">
                                        <a:solidFill>
                                          <a:srgbClr val="000000"/>
                                        </a:solidFill>
                                        <a:latin typeface="Cambria Math" panose="02040503050406030204" pitchFamily="18" charset="0"/>
                                        <a:ea typeface="华文中宋" panose="02010600040101010101" pitchFamily="2" charset="-122"/>
                                      </a:rPr>
                                      <m:t>𝑥</m:t>
                                    </m:r>
                                  </m:e>
                                  <m:sub>
                                    <m:r>
                                      <m:rPr>
                                        <m:brk m:alnAt="7"/>
                                      </m:rPr>
                                      <a:rPr kumimoji="0" lang="en-US" altLang="zh-CN" sz="2400" i="1">
                                        <a:solidFill>
                                          <a:srgbClr val="000000"/>
                                        </a:solidFill>
                                        <a:latin typeface="Cambria Math" panose="02040503050406030204" pitchFamily="18" charset="0"/>
                                        <a:ea typeface="华文中宋" panose="02010600040101010101" pitchFamily="2" charset="-122"/>
                                      </a:rPr>
                                      <m:t>1</m:t>
                                    </m:r>
                                  </m:sub>
                                </m:sSub>
                              </m:e>
                            </m:mr>
                            <m:mr>
                              <m:e>
                                <m:eqArr>
                                  <m:eqArrPr>
                                    <m:ctrlPr>
                                      <a:rPr kumimoji="0" lang="en-US" altLang="zh-CN" sz="2400" i="1">
                                        <a:solidFill>
                                          <a:srgbClr val="000000"/>
                                        </a:solidFill>
                                        <a:latin typeface="Cambria Math" panose="02040503050406030204" pitchFamily="18" charset="0"/>
                                        <a:ea typeface="华文中宋" panose="02010600040101010101" pitchFamily="2" charset="-122"/>
                                      </a:rPr>
                                    </m:ctrlPr>
                                  </m:eqArrP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𝑥</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e>
                                  <m:e>
                                    <m:r>
                                      <a:rPr kumimoji="0" lang="en-US" altLang="zh-CN" sz="2400" i="1">
                                        <a:solidFill>
                                          <a:srgbClr val="000000"/>
                                        </a:solidFill>
                                        <a:latin typeface="Cambria Math" panose="02040503050406030204" pitchFamily="18" charset="0"/>
                                        <a:ea typeface="华文中宋" panose="02010600040101010101" pitchFamily="2" charset="-122"/>
                                      </a:rPr>
                                      <m:t>⋮</m:t>
                                    </m:r>
                                  </m:e>
                                </m:eqArr>
                              </m:e>
                            </m:mr>
                            <m:m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𝑥</m:t>
                                    </m:r>
                                  </m:e>
                                  <m:sub>
                                    <m:r>
                                      <a:rPr kumimoji="0" lang="en-US" altLang="zh-CN" sz="2400" i="1">
                                        <a:solidFill>
                                          <a:srgbClr val="000000"/>
                                        </a:solidFill>
                                        <a:latin typeface="Cambria Math" panose="02040503050406030204" pitchFamily="18" charset="0"/>
                                        <a:ea typeface="华文中宋" panose="02010600040101010101" pitchFamily="2" charset="-122"/>
                                      </a:rPr>
                                      <m:t>𝑛</m:t>
                                    </m:r>
                                  </m:sub>
                                </m:sSub>
                              </m:e>
                            </m:mr>
                          </m:m>
                        </m:e>
                      </m:d>
                    </m:oMath>
                  </m:oMathPara>
                </a14:m>
                <a:endParaRPr kumimoji="0" lang="zh-CN" altLang="en-US" sz="2400" dirty="0">
                  <a:solidFill>
                    <a:srgbClr val="000000"/>
                  </a:solidFill>
                  <a:latin typeface="华文中宋" panose="02010600040101010101" pitchFamily="2" charset="-122"/>
                  <a:ea typeface="华文中宋" panose="02010600040101010101" pitchFamily="2" charset="-122"/>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1343472" y="4414984"/>
                <a:ext cx="8175367" cy="1944122"/>
              </a:xfrm>
              <a:prstGeom prst="rect">
                <a:avLst/>
              </a:prstGeom>
              <a:blipFill>
                <a:blip r:embed="rId4"/>
                <a:stretch>
                  <a:fillRect l="-1119" t="-627"/>
                </a:stretch>
              </a:blipFill>
            </p:spPr>
            <p:txBody>
              <a:bodyPr/>
              <a:lstStyle/>
              <a:p>
                <a:r>
                  <a:rPr lang="zh-CN" altLang="en-US">
                    <a:noFill/>
                  </a:rPr>
                  <a:t> </a:t>
                </a:r>
              </a:p>
            </p:txBody>
          </p:sp>
        </mc:Fallback>
      </mc:AlternateContent>
      <p:sp>
        <p:nvSpPr>
          <p:cNvPr id="6" name="Rectangle 6">
            <a:extLst>
              <a:ext uri="{FF2B5EF4-FFF2-40B4-BE49-F238E27FC236}">
                <a16:creationId xmlns:a16="http://schemas.microsoft.com/office/drawing/2014/main" id="{96706370-61BB-4BED-ACC6-8029720F75D0}"/>
              </a:ext>
            </a:extLst>
          </p:cNvPr>
          <p:cNvSpPr>
            <a:spLocks noChangeArrowheads="1"/>
          </p:cNvSpPr>
          <p:nvPr/>
        </p:nvSpPr>
        <p:spPr bwMode="auto">
          <a:xfrm>
            <a:off x="1703512" y="596289"/>
            <a:ext cx="5328592" cy="461665"/>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400" b="1" dirty="0">
                <a:solidFill>
                  <a:srgbClr val="3333CC"/>
                </a:solidFill>
                <a:effectLst>
                  <a:outerShdw blurRad="38100" dist="38100" dir="2700000" algn="tl">
                    <a:srgbClr val="000000"/>
                  </a:outerShdw>
                </a:effectLst>
                <a:latin typeface="Calibri" panose="020F0502020204030204" pitchFamily="34" charset="0"/>
                <a:ea typeface="宋体"/>
              </a:rPr>
              <a:t>1.8.1   </a:t>
            </a:r>
            <a:r>
              <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rPr>
              <a:t>线性变换的特征值与特征向量</a:t>
            </a:r>
          </a:p>
        </p:txBody>
      </p:sp>
    </p:spTree>
    <p:extLst>
      <p:ext uri="{BB962C8B-B14F-4D97-AF65-F5344CB8AC3E}">
        <p14:creationId xmlns:p14="http://schemas.microsoft.com/office/powerpoint/2010/main" val="1310191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132</a:t>
            </a:fld>
            <a:endParaRPr kumimoji="0" lang="en-US" altLang="zh-CN">
              <a:solidFill>
                <a:srgbClr val="000000"/>
              </a:solidFill>
            </a:endParaRPr>
          </a:p>
        </p:txBody>
      </p:sp>
      <mc:AlternateContent xmlns:mc="http://schemas.openxmlformats.org/markup-compatibility/2006" xmlns:a14="http://schemas.microsoft.com/office/drawing/2010/main">
        <mc:Choice Requires="a14">
          <p:sp>
            <p:nvSpPr>
              <p:cNvPr id="5" name="文本框 4"/>
              <p:cNvSpPr txBox="1"/>
              <p:nvPr/>
            </p:nvSpPr>
            <p:spPr>
              <a:xfrm>
                <a:off x="695400" y="1412776"/>
                <a:ext cx="10153128" cy="2862322"/>
              </a:xfrm>
              <a:prstGeom prst="rect">
                <a:avLst/>
              </a:prstGeom>
              <a:noFill/>
            </p:spPr>
            <p:txBody>
              <a:bodyPr wrap="square" rtlCol="0">
                <a:spAutoFit/>
              </a:bodyPr>
              <a:lstStyle/>
              <a:p>
                <a:pPr defTabSz="457200">
                  <a:lnSpc>
                    <a:spcPct val="150000"/>
                  </a:lnSpc>
                  <a:defRPr/>
                </a:pPr>
                <a:r>
                  <a:rPr kumimoji="0" lang="zh-CN" altLang="en-US" sz="2400" dirty="0">
                    <a:solidFill>
                      <a:srgbClr val="000000"/>
                    </a:solidFill>
                    <a:latin typeface="华文中宋" panose="02010600040101010101" pitchFamily="2" charset="-122"/>
                    <a:ea typeface="华文中宋" panose="02010600040101010101" pitchFamily="2" charset="-122"/>
                  </a:rPr>
                  <a:t>       上式是</a:t>
                </a:r>
                <a14:m>
                  <m:oMath xmlns:m="http://schemas.openxmlformats.org/officeDocument/2006/math">
                    <m:r>
                      <a:rPr kumimoji="0" lang="zh-CN" altLang="en-US" sz="2400" i="1">
                        <a:solidFill>
                          <a:srgbClr val="000000"/>
                        </a:solidFill>
                        <a:latin typeface="Cambria Math" panose="02040503050406030204" pitchFamily="18" charset="0"/>
                      </a:rPr>
                      <m:t>𝒜</m:t>
                    </m:r>
                  </m:oMath>
                </a14:m>
                <a:r>
                  <a:rPr kumimoji="0" lang="zh-CN" altLang="en-US" sz="2400" dirty="0">
                    <a:solidFill>
                      <a:srgbClr val="000000"/>
                    </a:solidFill>
                    <a:latin typeface="华文中宋" panose="02010600040101010101" pitchFamily="2" charset="-122"/>
                    <a:ea typeface="华文中宋" panose="02010600040101010101" pitchFamily="2" charset="-122"/>
                  </a:rPr>
                  <a:t>的特征向量</a:t>
                </a:r>
                <a14:m>
                  <m:oMath xmlns:m="http://schemas.openxmlformats.org/officeDocument/2006/math">
                    <m:r>
                      <a:rPr kumimoji="0" lang="en-US" altLang="zh-CN" sz="2400" i="1">
                        <a:solidFill>
                          <a:srgbClr val="000000"/>
                        </a:solidFill>
                        <a:latin typeface="Cambria Math" panose="02040503050406030204" pitchFamily="18" charset="0"/>
                      </a:rPr>
                      <m:t>𝛼</m:t>
                    </m:r>
                  </m:oMath>
                </a14:m>
                <a:r>
                  <a:rPr kumimoji="0" lang="zh-CN" altLang="en-US" sz="2400" dirty="0">
                    <a:solidFill>
                      <a:srgbClr val="000000"/>
                    </a:solidFill>
                    <a:latin typeface="华文中宋" panose="02010600040101010101" pitchFamily="2" charset="-122"/>
                    <a:ea typeface="华文中宋" panose="02010600040101010101" pitchFamily="2" charset="-122"/>
                  </a:rPr>
                  <a:t>在基</a:t>
                </a:r>
                <a14:m>
                  <m:oMath xmlns:m="http://schemas.openxmlformats.org/officeDocument/2006/math">
                    <m:sSub>
                      <m:sSubPr>
                        <m:ctrlPr>
                          <a:rPr kumimoji="0" lang="en-US" altLang="zh-CN" sz="2400" i="1">
                            <a:solidFill>
                              <a:srgbClr val="000000"/>
                            </a:solidFill>
                            <a:latin typeface="Cambria Math" panose="02040503050406030204" pitchFamily="18" charset="0"/>
                          </a:rPr>
                        </m:ctrlPr>
                      </m:sSubPr>
                      <m:e>
                        <m:r>
                          <a:rPr kumimoji="0" lang="en-US" altLang="zh-CN" sz="2400" i="1">
                            <a:solidFill>
                              <a:srgbClr val="000000"/>
                            </a:solidFill>
                            <a:latin typeface="Cambria Math" panose="02040503050406030204" pitchFamily="18" charset="0"/>
                          </a:rPr>
                          <m:t>𝛼</m:t>
                        </m:r>
                      </m:e>
                      <m:sub>
                        <m:r>
                          <a:rPr kumimoji="0" lang="en-US" altLang="zh-CN" sz="2400" i="1">
                            <a:solidFill>
                              <a:srgbClr val="000000"/>
                            </a:solidFill>
                            <a:latin typeface="Cambria Math" panose="02040503050406030204" pitchFamily="18" charset="0"/>
                          </a:rPr>
                          <m:t>1</m:t>
                        </m:r>
                      </m:sub>
                    </m:sSub>
                    <m:r>
                      <a:rPr kumimoji="0" lang="en-US" altLang="zh-CN" sz="2400" i="1">
                        <a:solidFill>
                          <a:srgbClr val="000000"/>
                        </a:solidFill>
                        <a:latin typeface="Cambria Math" panose="02040503050406030204" pitchFamily="18" charset="0"/>
                      </a:rPr>
                      <m:t>,</m:t>
                    </m:r>
                    <m:sSub>
                      <m:sSubPr>
                        <m:ctrlPr>
                          <a:rPr kumimoji="0" lang="en-US" altLang="zh-CN" sz="2400" i="1">
                            <a:solidFill>
                              <a:srgbClr val="000000"/>
                            </a:solidFill>
                            <a:latin typeface="Cambria Math" panose="02040503050406030204" pitchFamily="18" charset="0"/>
                          </a:rPr>
                        </m:ctrlPr>
                      </m:sSubPr>
                      <m:e>
                        <m:r>
                          <a:rPr kumimoji="0" lang="en-US" altLang="zh-CN" sz="2400" i="1">
                            <a:solidFill>
                              <a:srgbClr val="000000"/>
                            </a:solidFill>
                            <a:latin typeface="Cambria Math" panose="02040503050406030204" pitchFamily="18" charset="0"/>
                          </a:rPr>
                          <m:t>𝛼</m:t>
                        </m:r>
                      </m:e>
                      <m:sub>
                        <m:r>
                          <a:rPr kumimoji="0" lang="en-US" altLang="zh-CN" sz="2400" i="1">
                            <a:solidFill>
                              <a:srgbClr val="000000"/>
                            </a:solidFill>
                            <a:latin typeface="Cambria Math" panose="02040503050406030204" pitchFamily="18" charset="0"/>
                          </a:rPr>
                          <m:t>2</m:t>
                        </m:r>
                      </m:sub>
                    </m:sSub>
                    <m:r>
                      <a:rPr kumimoji="0" lang="en-US" altLang="zh-CN" sz="2400" i="1">
                        <a:solidFill>
                          <a:srgbClr val="000000"/>
                        </a:solidFill>
                        <a:latin typeface="Cambria Math" panose="02040503050406030204" pitchFamily="18" charset="0"/>
                      </a:rPr>
                      <m:t>,⋯,</m:t>
                    </m:r>
                    <m:sSub>
                      <m:sSubPr>
                        <m:ctrlPr>
                          <a:rPr kumimoji="0" lang="en-US" altLang="zh-CN" sz="2400" i="1">
                            <a:solidFill>
                              <a:srgbClr val="000000"/>
                            </a:solidFill>
                            <a:latin typeface="Cambria Math" panose="02040503050406030204" pitchFamily="18" charset="0"/>
                          </a:rPr>
                        </m:ctrlPr>
                      </m:sSubPr>
                      <m:e>
                        <m:r>
                          <a:rPr kumimoji="0" lang="en-US" altLang="zh-CN" sz="2400" i="1">
                            <a:solidFill>
                              <a:srgbClr val="000000"/>
                            </a:solidFill>
                            <a:latin typeface="Cambria Math" panose="02040503050406030204" pitchFamily="18" charset="0"/>
                          </a:rPr>
                          <m:t>𝛼</m:t>
                        </m:r>
                      </m:e>
                      <m:sub>
                        <m:r>
                          <a:rPr kumimoji="0" lang="en-US" altLang="zh-CN" sz="2400" i="1">
                            <a:solidFill>
                              <a:srgbClr val="000000"/>
                            </a:solidFill>
                            <a:latin typeface="Cambria Math" panose="02040503050406030204" pitchFamily="18" charset="0"/>
                          </a:rPr>
                          <m:t>𝑛</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下的坐标</a:t>
                </a:r>
                <a14:m>
                  <m:oMath xmlns:m="http://schemas.openxmlformats.org/officeDocument/2006/math">
                    <m:sSup>
                      <m:sSupPr>
                        <m:ctrlPr>
                          <a:rPr kumimoji="0" lang="en-US" altLang="zh-CN" sz="2400" i="1">
                            <a:solidFill>
                              <a:srgbClr val="000000"/>
                            </a:solidFill>
                            <a:latin typeface="Cambria Math" panose="02040503050406030204" pitchFamily="18" charset="0"/>
                          </a:rPr>
                        </m:ctrlPr>
                      </m:sSupPr>
                      <m:e>
                        <m:d>
                          <m:dPr>
                            <m:ctrlPr>
                              <a:rPr kumimoji="0" lang="en-US" altLang="zh-CN" sz="2400" i="1">
                                <a:solidFill>
                                  <a:srgbClr val="000000"/>
                                </a:solidFill>
                                <a:latin typeface="Cambria Math" panose="02040503050406030204" pitchFamily="18" charset="0"/>
                              </a:rPr>
                            </m:ctrlPr>
                          </m:dPr>
                          <m:e>
                            <m:sSub>
                              <m:sSubPr>
                                <m:ctrlPr>
                                  <a:rPr kumimoji="0" lang="en-US" altLang="zh-CN" sz="2400" i="1">
                                    <a:solidFill>
                                      <a:srgbClr val="000000"/>
                                    </a:solidFill>
                                    <a:latin typeface="Cambria Math" panose="02040503050406030204" pitchFamily="18" charset="0"/>
                                  </a:rPr>
                                </m:ctrlPr>
                              </m:sSubPr>
                              <m:e>
                                <m:r>
                                  <a:rPr kumimoji="0" lang="en-US" altLang="zh-CN" sz="2400" i="1">
                                    <a:solidFill>
                                      <a:srgbClr val="000000"/>
                                    </a:solidFill>
                                    <a:latin typeface="Cambria Math" panose="02040503050406030204" pitchFamily="18" charset="0"/>
                                  </a:rPr>
                                  <m:t>𝑥</m:t>
                                </m:r>
                              </m:e>
                              <m:sub>
                                <m:r>
                                  <a:rPr kumimoji="0" lang="en-US" altLang="zh-CN" sz="2400" i="1">
                                    <a:solidFill>
                                      <a:srgbClr val="000000"/>
                                    </a:solidFill>
                                    <a:latin typeface="Cambria Math" panose="02040503050406030204" pitchFamily="18" charset="0"/>
                                  </a:rPr>
                                  <m:t>1</m:t>
                                </m:r>
                              </m:sub>
                            </m:sSub>
                            <m:r>
                              <a:rPr kumimoji="0" lang="en-US" altLang="zh-CN" sz="2400" i="1">
                                <a:solidFill>
                                  <a:srgbClr val="000000"/>
                                </a:solidFill>
                                <a:latin typeface="Cambria Math" panose="02040503050406030204" pitchFamily="18" charset="0"/>
                              </a:rPr>
                              <m:t>,</m:t>
                            </m:r>
                            <m:sSub>
                              <m:sSubPr>
                                <m:ctrlPr>
                                  <a:rPr kumimoji="0" lang="en-US" altLang="zh-CN" sz="2400" i="1">
                                    <a:solidFill>
                                      <a:srgbClr val="000000"/>
                                    </a:solidFill>
                                    <a:latin typeface="Cambria Math" panose="02040503050406030204" pitchFamily="18" charset="0"/>
                                  </a:rPr>
                                </m:ctrlPr>
                              </m:sSubPr>
                              <m:e>
                                <m:r>
                                  <a:rPr kumimoji="0" lang="en-US" altLang="zh-CN" sz="2400" i="1">
                                    <a:solidFill>
                                      <a:srgbClr val="000000"/>
                                    </a:solidFill>
                                    <a:latin typeface="Cambria Math" panose="02040503050406030204" pitchFamily="18" charset="0"/>
                                  </a:rPr>
                                  <m:t>𝑥</m:t>
                                </m:r>
                              </m:e>
                              <m:sub>
                                <m:r>
                                  <a:rPr kumimoji="0" lang="en-US" altLang="zh-CN" sz="2400" i="1">
                                    <a:solidFill>
                                      <a:srgbClr val="000000"/>
                                    </a:solidFill>
                                    <a:latin typeface="Cambria Math" panose="02040503050406030204" pitchFamily="18" charset="0"/>
                                  </a:rPr>
                                  <m:t>2</m:t>
                                </m:r>
                              </m:sub>
                            </m:sSub>
                            <m:r>
                              <a:rPr kumimoji="0" lang="en-US" altLang="zh-CN" sz="2400" i="1">
                                <a:solidFill>
                                  <a:srgbClr val="000000"/>
                                </a:solidFill>
                                <a:latin typeface="Cambria Math" panose="02040503050406030204" pitchFamily="18" charset="0"/>
                              </a:rPr>
                              <m:t>,⋯,</m:t>
                            </m:r>
                            <m:sSub>
                              <m:sSubPr>
                                <m:ctrlPr>
                                  <a:rPr kumimoji="0" lang="en-US" altLang="zh-CN" sz="2400" i="1">
                                    <a:solidFill>
                                      <a:srgbClr val="000000"/>
                                    </a:solidFill>
                                    <a:latin typeface="Cambria Math" panose="02040503050406030204" pitchFamily="18" charset="0"/>
                                  </a:rPr>
                                </m:ctrlPr>
                              </m:sSubPr>
                              <m:e>
                                <m:r>
                                  <a:rPr kumimoji="0" lang="en-US" altLang="zh-CN" sz="2400" i="1">
                                    <a:solidFill>
                                      <a:srgbClr val="000000"/>
                                    </a:solidFill>
                                    <a:latin typeface="Cambria Math" panose="02040503050406030204" pitchFamily="18" charset="0"/>
                                  </a:rPr>
                                  <m:t>𝑥</m:t>
                                </m:r>
                              </m:e>
                              <m:sub>
                                <m:r>
                                  <a:rPr kumimoji="0" lang="en-US" altLang="zh-CN" sz="2400" i="1">
                                    <a:solidFill>
                                      <a:srgbClr val="000000"/>
                                    </a:solidFill>
                                    <a:latin typeface="Cambria Math" panose="02040503050406030204" pitchFamily="18" charset="0"/>
                                  </a:rPr>
                                  <m:t>𝑛</m:t>
                                </m:r>
                              </m:sub>
                            </m:sSub>
                          </m:e>
                        </m:d>
                      </m:e>
                      <m:sup>
                        <m:r>
                          <a:rPr kumimoji="0" lang="en-US" altLang="zh-CN" sz="2400" i="1">
                            <a:solidFill>
                              <a:srgbClr val="000000"/>
                            </a:solidFill>
                            <a:latin typeface="Cambria Math" panose="02040503050406030204" pitchFamily="18" charset="0"/>
                          </a:rPr>
                          <m:t>𝑇</m:t>
                        </m:r>
                      </m:sup>
                    </m:sSup>
                  </m:oMath>
                </a14:m>
                <a:r>
                  <a:rPr kumimoji="0" lang="zh-CN" altLang="en-US" sz="2400" dirty="0">
                    <a:solidFill>
                      <a:srgbClr val="000000"/>
                    </a:solidFill>
                    <a:latin typeface="华文中宋" panose="02010600040101010101" pitchFamily="2" charset="-122"/>
                    <a:ea typeface="华文中宋" panose="02010600040101010101" pitchFamily="2" charset="-122"/>
                  </a:rPr>
                  <a:t>满足的关系式，坐标</a:t>
                </a:r>
                <a14:m>
                  <m:oMath xmlns:m="http://schemas.openxmlformats.org/officeDocument/2006/math">
                    <m:sSup>
                      <m:sSupPr>
                        <m:ctrlPr>
                          <a:rPr kumimoji="0" lang="en-US" altLang="zh-CN" sz="2400" i="1">
                            <a:solidFill>
                              <a:srgbClr val="000000"/>
                            </a:solidFill>
                            <a:latin typeface="Cambria Math" panose="02040503050406030204" pitchFamily="18" charset="0"/>
                          </a:rPr>
                        </m:ctrlPr>
                      </m:sSupPr>
                      <m:e>
                        <m:d>
                          <m:dPr>
                            <m:ctrlPr>
                              <a:rPr kumimoji="0" lang="en-US" altLang="zh-CN" sz="2400" i="1">
                                <a:solidFill>
                                  <a:srgbClr val="000000"/>
                                </a:solidFill>
                                <a:latin typeface="Cambria Math" panose="02040503050406030204" pitchFamily="18" charset="0"/>
                              </a:rPr>
                            </m:ctrlPr>
                          </m:dPr>
                          <m:e>
                            <m:sSub>
                              <m:sSubPr>
                                <m:ctrlPr>
                                  <a:rPr kumimoji="0" lang="en-US" altLang="zh-CN" sz="2400" i="1">
                                    <a:solidFill>
                                      <a:srgbClr val="000000"/>
                                    </a:solidFill>
                                    <a:latin typeface="Cambria Math" panose="02040503050406030204" pitchFamily="18" charset="0"/>
                                  </a:rPr>
                                </m:ctrlPr>
                              </m:sSubPr>
                              <m:e>
                                <m:r>
                                  <a:rPr kumimoji="0" lang="en-US" altLang="zh-CN" sz="2400" i="1">
                                    <a:solidFill>
                                      <a:srgbClr val="000000"/>
                                    </a:solidFill>
                                    <a:latin typeface="Cambria Math" panose="02040503050406030204" pitchFamily="18" charset="0"/>
                                  </a:rPr>
                                  <m:t>𝑥</m:t>
                                </m:r>
                              </m:e>
                              <m:sub>
                                <m:r>
                                  <a:rPr kumimoji="0" lang="en-US" altLang="zh-CN" sz="2400" i="1">
                                    <a:solidFill>
                                      <a:srgbClr val="000000"/>
                                    </a:solidFill>
                                    <a:latin typeface="Cambria Math" panose="02040503050406030204" pitchFamily="18" charset="0"/>
                                  </a:rPr>
                                  <m:t>1</m:t>
                                </m:r>
                              </m:sub>
                            </m:sSub>
                            <m:r>
                              <a:rPr kumimoji="0" lang="en-US" altLang="zh-CN" sz="2400" i="1">
                                <a:solidFill>
                                  <a:srgbClr val="000000"/>
                                </a:solidFill>
                                <a:latin typeface="Cambria Math" panose="02040503050406030204" pitchFamily="18" charset="0"/>
                              </a:rPr>
                              <m:t>,</m:t>
                            </m:r>
                            <m:sSub>
                              <m:sSubPr>
                                <m:ctrlPr>
                                  <a:rPr kumimoji="0" lang="en-US" altLang="zh-CN" sz="2400" i="1">
                                    <a:solidFill>
                                      <a:srgbClr val="000000"/>
                                    </a:solidFill>
                                    <a:latin typeface="Cambria Math" panose="02040503050406030204" pitchFamily="18" charset="0"/>
                                  </a:rPr>
                                </m:ctrlPr>
                              </m:sSubPr>
                              <m:e>
                                <m:r>
                                  <a:rPr kumimoji="0" lang="en-US" altLang="zh-CN" sz="2400" i="1">
                                    <a:solidFill>
                                      <a:srgbClr val="000000"/>
                                    </a:solidFill>
                                    <a:latin typeface="Cambria Math" panose="02040503050406030204" pitchFamily="18" charset="0"/>
                                  </a:rPr>
                                  <m:t>𝑥</m:t>
                                </m:r>
                              </m:e>
                              <m:sub>
                                <m:r>
                                  <a:rPr kumimoji="0" lang="en-US" altLang="zh-CN" sz="2400" i="1">
                                    <a:solidFill>
                                      <a:srgbClr val="000000"/>
                                    </a:solidFill>
                                    <a:latin typeface="Cambria Math" panose="02040503050406030204" pitchFamily="18" charset="0"/>
                                  </a:rPr>
                                  <m:t>2</m:t>
                                </m:r>
                              </m:sub>
                            </m:sSub>
                            <m:r>
                              <a:rPr kumimoji="0" lang="en-US" altLang="zh-CN" sz="2400" i="1">
                                <a:solidFill>
                                  <a:srgbClr val="000000"/>
                                </a:solidFill>
                                <a:latin typeface="Cambria Math" panose="02040503050406030204" pitchFamily="18" charset="0"/>
                              </a:rPr>
                              <m:t>,⋯,</m:t>
                            </m:r>
                            <m:sSub>
                              <m:sSubPr>
                                <m:ctrlPr>
                                  <a:rPr kumimoji="0" lang="en-US" altLang="zh-CN" sz="2400" i="1">
                                    <a:solidFill>
                                      <a:srgbClr val="000000"/>
                                    </a:solidFill>
                                    <a:latin typeface="Cambria Math" panose="02040503050406030204" pitchFamily="18" charset="0"/>
                                  </a:rPr>
                                </m:ctrlPr>
                              </m:sSubPr>
                              <m:e>
                                <m:r>
                                  <a:rPr kumimoji="0" lang="en-US" altLang="zh-CN" sz="2400" i="1">
                                    <a:solidFill>
                                      <a:srgbClr val="000000"/>
                                    </a:solidFill>
                                    <a:latin typeface="Cambria Math" panose="02040503050406030204" pitchFamily="18" charset="0"/>
                                  </a:rPr>
                                  <m:t>𝑥</m:t>
                                </m:r>
                              </m:e>
                              <m:sub>
                                <m:r>
                                  <a:rPr kumimoji="0" lang="en-US" altLang="zh-CN" sz="2400" i="1">
                                    <a:solidFill>
                                      <a:srgbClr val="000000"/>
                                    </a:solidFill>
                                    <a:latin typeface="Cambria Math" panose="02040503050406030204" pitchFamily="18" charset="0"/>
                                  </a:rPr>
                                  <m:t>𝑛</m:t>
                                </m:r>
                              </m:sub>
                            </m:sSub>
                          </m:e>
                        </m:d>
                      </m:e>
                      <m:sup>
                        <m:r>
                          <a:rPr kumimoji="0" lang="en-US" altLang="zh-CN" sz="2400" i="1">
                            <a:solidFill>
                              <a:srgbClr val="000000"/>
                            </a:solidFill>
                            <a:latin typeface="Cambria Math" panose="02040503050406030204" pitchFamily="18" charset="0"/>
                          </a:rPr>
                          <m:t>𝑇</m:t>
                        </m:r>
                      </m:sup>
                    </m:sSup>
                  </m:oMath>
                </a14:m>
                <a:r>
                  <a:rPr kumimoji="0" lang="zh-CN" altLang="en-US" sz="2400" dirty="0">
                    <a:solidFill>
                      <a:srgbClr val="000000"/>
                    </a:solidFill>
                    <a:latin typeface="华文中宋" panose="02010600040101010101" pitchFamily="2" charset="-122"/>
                    <a:ea typeface="华文中宋" panose="02010600040101010101" pitchFamily="2" charset="-122"/>
                  </a:rPr>
                  <a:t>是齐次线性方程组</a:t>
                </a:r>
                <a:endParaRPr kumimoji="0" lang="en-US" altLang="zh-CN" sz="2400" dirty="0">
                  <a:solidFill>
                    <a:srgbClr val="000000"/>
                  </a:solidFill>
                  <a:latin typeface="华文中宋" panose="02010600040101010101" pitchFamily="2" charset="-122"/>
                  <a:ea typeface="华文中宋" panose="02010600040101010101" pitchFamily="2" charset="-122"/>
                </a:endParaRPr>
              </a:p>
              <a:p>
                <a:pPr defTabSz="457200">
                  <a:lnSpc>
                    <a:spcPct val="150000"/>
                  </a:lnSpc>
                  <a:defRPr/>
                </a:pPr>
                <a14:m>
                  <m:oMathPara xmlns:m="http://schemas.openxmlformats.org/officeDocument/2006/math">
                    <m:oMathParaPr>
                      <m:jc m:val="centerGroup"/>
                    </m:oMathParaPr>
                    <m:oMath xmlns:m="http://schemas.openxmlformats.org/officeDocument/2006/math">
                      <m:r>
                        <a:rPr kumimoji="0" lang="en-US" altLang="zh-CN" sz="2400" i="1">
                          <a:solidFill>
                            <a:srgbClr val="000000"/>
                          </a:solidFill>
                          <a:latin typeface="Cambria Math" panose="02040503050406030204" pitchFamily="18" charset="0"/>
                        </a:rPr>
                        <m:t>(</m:t>
                      </m:r>
                      <m:sSub>
                        <m:sSubPr>
                          <m:ctrlPr>
                            <a:rPr kumimoji="0" lang="en-US" altLang="zh-CN" sz="2400" i="1">
                              <a:solidFill>
                                <a:srgbClr val="000000"/>
                              </a:solidFill>
                              <a:latin typeface="Cambria Math" panose="02040503050406030204" pitchFamily="18" charset="0"/>
                            </a:rPr>
                          </m:ctrlPr>
                        </m:sSubPr>
                        <m:e>
                          <m:r>
                            <a:rPr kumimoji="0" lang="en-US" altLang="zh-CN" sz="2400" i="1">
                              <a:solidFill>
                                <a:srgbClr val="000000"/>
                              </a:solidFill>
                              <a:latin typeface="Cambria Math" panose="02040503050406030204" pitchFamily="18" charset="0"/>
                            </a:rPr>
                            <m:t>𝜆</m:t>
                          </m:r>
                        </m:e>
                        <m:sub>
                          <m:r>
                            <a:rPr kumimoji="0" lang="en-US" altLang="zh-CN" sz="2400" i="1">
                              <a:solidFill>
                                <a:srgbClr val="000000"/>
                              </a:solidFill>
                              <a:latin typeface="Cambria Math" panose="02040503050406030204" pitchFamily="18" charset="0"/>
                            </a:rPr>
                            <m:t>0</m:t>
                          </m:r>
                        </m:sub>
                      </m:sSub>
                      <m:r>
                        <a:rPr kumimoji="0" lang="en-US" altLang="zh-CN" sz="2400" i="1">
                          <a:solidFill>
                            <a:srgbClr val="000000"/>
                          </a:solidFill>
                          <a:latin typeface="Cambria Math" panose="02040503050406030204" pitchFamily="18" charset="0"/>
                        </a:rPr>
                        <m:t>𝐸</m:t>
                      </m:r>
                      <m:r>
                        <a:rPr kumimoji="0" lang="en-US" altLang="zh-CN" sz="2400" i="1">
                          <a:solidFill>
                            <a:srgbClr val="000000"/>
                          </a:solidFill>
                          <a:latin typeface="Cambria Math" panose="02040503050406030204" pitchFamily="18" charset="0"/>
                        </a:rPr>
                        <m:t>−</m:t>
                      </m:r>
                      <m:r>
                        <a:rPr kumimoji="0" lang="en-US" altLang="zh-CN" sz="2400" i="1">
                          <a:solidFill>
                            <a:srgbClr val="000000"/>
                          </a:solidFill>
                          <a:latin typeface="Cambria Math" panose="02040503050406030204" pitchFamily="18" charset="0"/>
                        </a:rPr>
                        <m:t>𝐴</m:t>
                      </m:r>
                      <m:r>
                        <a:rPr kumimoji="0" lang="en-US" altLang="zh-CN" sz="2400" i="1">
                          <a:solidFill>
                            <a:srgbClr val="000000"/>
                          </a:solidFill>
                          <a:latin typeface="Cambria Math" panose="02040503050406030204" pitchFamily="18" charset="0"/>
                        </a:rPr>
                        <m:t>)</m:t>
                      </m:r>
                      <m:r>
                        <a:rPr kumimoji="0" lang="en-US" altLang="zh-CN" sz="2400" i="1">
                          <a:solidFill>
                            <a:srgbClr val="000000"/>
                          </a:solidFill>
                          <a:latin typeface="Cambria Math" panose="02040503050406030204" pitchFamily="18" charset="0"/>
                        </a:rPr>
                        <m:t>𝑋</m:t>
                      </m:r>
                      <m:r>
                        <a:rPr kumimoji="0" lang="en-US" altLang="zh-CN" sz="2400" i="1">
                          <a:solidFill>
                            <a:srgbClr val="000000"/>
                          </a:solidFill>
                          <a:latin typeface="Cambria Math" panose="02040503050406030204" pitchFamily="18" charset="0"/>
                        </a:rPr>
                        <m:t>=0</m:t>
                      </m:r>
                    </m:oMath>
                  </m:oMathPara>
                </a14:m>
                <a:endParaRPr kumimoji="0" lang="en-US" altLang="zh-CN" sz="2400" dirty="0">
                  <a:solidFill>
                    <a:srgbClr val="000000"/>
                  </a:solidFill>
                  <a:latin typeface="华文中宋" panose="02010600040101010101" pitchFamily="2" charset="-122"/>
                  <a:ea typeface="华文中宋" panose="02010600040101010101" pitchFamily="2" charset="-122"/>
                </a:endParaRPr>
              </a:p>
              <a:p>
                <a:pPr defTabSz="457200">
                  <a:lnSpc>
                    <a:spcPct val="150000"/>
                  </a:lnSpc>
                  <a:defRPr/>
                </a:pPr>
                <a:r>
                  <a:rPr kumimoji="0" lang="zh-CN" altLang="en-US" sz="2400" dirty="0">
                    <a:solidFill>
                      <a:srgbClr val="000000"/>
                    </a:solidFill>
                    <a:latin typeface="华文中宋" panose="02010600040101010101" pitchFamily="2" charset="-122"/>
                    <a:ea typeface="华文中宋" panose="02010600040101010101" pitchFamily="2" charset="-122"/>
                  </a:rPr>
                  <a:t>的非零解，它有非零解的充要条件是</a:t>
                </a:r>
                <a:endParaRPr kumimoji="0" lang="en-US" altLang="zh-CN" sz="2400" dirty="0">
                  <a:solidFill>
                    <a:srgbClr val="000000"/>
                  </a:solidFill>
                  <a:latin typeface="华文中宋" panose="02010600040101010101" pitchFamily="2" charset="-122"/>
                  <a:ea typeface="华文中宋" panose="02010600040101010101" pitchFamily="2" charset="-122"/>
                </a:endParaRPr>
              </a:p>
              <a:p>
                <a:pPr defTabSz="457200">
                  <a:lnSpc>
                    <a:spcPct val="150000"/>
                  </a:lnSpc>
                  <a:defRPr/>
                </a:pPr>
                <a14:m>
                  <m:oMathPara xmlns:m="http://schemas.openxmlformats.org/officeDocument/2006/math">
                    <m:oMathParaPr>
                      <m:jc m:val="centerGroup"/>
                    </m:oMathParaPr>
                    <m:oMath xmlns:m="http://schemas.openxmlformats.org/officeDocument/2006/math">
                      <m:d>
                        <m:dPr>
                          <m:begChr m:val="|"/>
                          <m:endChr m:val="|"/>
                          <m:ctrlPr>
                            <a:rPr kumimoji="0" lang="en-US" altLang="zh-CN" sz="2400" i="1" dirty="0">
                              <a:solidFill>
                                <a:srgbClr val="000000"/>
                              </a:solidFill>
                              <a:latin typeface="Cambria Math" panose="02040503050406030204" pitchFamily="18" charset="0"/>
                            </a:rPr>
                          </m:ctrlPr>
                        </m:dPr>
                        <m:e>
                          <m:sSub>
                            <m:sSubPr>
                              <m:ctrlPr>
                                <a:rPr kumimoji="0" lang="en-US" altLang="zh-CN" sz="2400" i="1" dirty="0">
                                  <a:solidFill>
                                    <a:srgbClr val="000000"/>
                                  </a:solidFill>
                                  <a:latin typeface="Cambria Math" panose="02040503050406030204" pitchFamily="18" charset="0"/>
                                </a:rPr>
                              </m:ctrlPr>
                            </m:sSubPr>
                            <m:e>
                              <m:r>
                                <a:rPr kumimoji="0" lang="en-US" altLang="zh-CN" sz="2400" i="1" dirty="0">
                                  <a:solidFill>
                                    <a:srgbClr val="000000"/>
                                  </a:solidFill>
                                  <a:latin typeface="Cambria Math" panose="02040503050406030204" pitchFamily="18" charset="0"/>
                                </a:rPr>
                                <m:t>𝜆</m:t>
                              </m:r>
                            </m:e>
                            <m:sub>
                              <m:r>
                                <a:rPr kumimoji="0" lang="en-US" altLang="zh-CN" sz="2400" i="1" dirty="0">
                                  <a:solidFill>
                                    <a:srgbClr val="000000"/>
                                  </a:solidFill>
                                  <a:latin typeface="Cambria Math" panose="02040503050406030204" pitchFamily="18" charset="0"/>
                                </a:rPr>
                                <m:t>0</m:t>
                              </m:r>
                            </m:sub>
                          </m:sSub>
                          <m:r>
                            <a:rPr kumimoji="0" lang="en-US" altLang="zh-CN" sz="2400" i="1" dirty="0">
                              <a:solidFill>
                                <a:srgbClr val="000000"/>
                              </a:solidFill>
                              <a:latin typeface="Cambria Math" panose="02040503050406030204" pitchFamily="18" charset="0"/>
                            </a:rPr>
                            <m:t>𝐸</m:t>
                          </m:r>
                          <m:r>
                            <a:rPr kumimoji="0" lang="en-US" altLang="zh-CN" sz="2400" i="1" dirty="0">
                              <a:solidFill>
                                <a:srgbClr val="000000"/>
                              </a:solidFill>
                              <a:latin typeface="Cambria Math" panose="02040503050406030204" pitchFamily="18" charset="0"/>
                            </a:rPr>
                            <m:t>−</m:t>
                          </m:r>
                          <m:r>
                            <a:rPr kumimoji="0" lang="en-US" altLang="zh-CN" sz="2400" i="1" dirty="0">
                              <a:solidFill>
                                <a:srgbClr val="000000"/>
                              </a:solidFill>
                              <a:latin typeface="Cambria Math" panose="02040503050406030204" pitchFamily="18" charset="0"/>
                            </a:rPr>
                            <m:t>𝐴</m:t>
                          </m:r>
                        </m:e>
                      </m:d>
                      <m:r>
                        <a:rPr kumimoji="0" lang="en-US" altLang="zh-CN" sz="2400" i="1" dirty="0">
                          <a:solidFill>
                            <a:srgbClr val="000000"/>
                          </a:solidFill>
                          <a:latin typeface="Cambria Math" panose="02040503050406030204" pitchFamily="18" charset="0"/>
                        </a:rPr>
                        <m:t>=0.</m:t>
                      </m:r>
                    </m:oMath>
                  </m:oMathPara>
                </a14:m>
                <a:endParaRPr kumimoji="0" lang="zh-CN" altLang="en-US" sz="2400" dirty="0">
                  <a:solidFill>
                    <a:srgbClr val="000000"/>
                  </a:solidFill>
                  <a:latin typeface="华文中宋" panose="02010600040101010101" pitchFamily="2" charset="-122"/>
                  <a:ea typeface="华文中宋" panose="02010600040101010101" pitchFamily="2" charset="-122"/>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695400" y="1412776"/>
                <a:ext cx="10153128" cy="2862322"/>
              </a:xfrm>
              <a:prstGeom prst="rect">
                <a:avLst/>
              </a:prstGeom>
              <a:blipFill>
                <a:blip r:embed="rId2"/>
                <a:stretch>
                  <a:fillRect l="-900" r="-540"/>
                </a:stretch>
              </a:blipFill>
            </p:spPr>
            <p:txBody>
              <a:bodyPr/>
              <a:lstStyle/>
              <a:p>
                <a:r>
                  <a:rPr lang="zh-CN" altLang="en-US">
                    <a:noFill/>
                  </a:rPr>
                  <a:t> </a:t>
                </a:r>
              </a:p>
            </p:txBody>
          </p:sp>
        </mc:Fallback>
      </mc:AlternateContent>
      <p:sp>
        <p:nvSpPr>
          <p:cNvPr id="4" name="Rectangle 6">
            <a:extLst>
              <a:ext uri="{FF2B5EF4-FFF2-40B4-BE49-F238E27FC236}">
                <a16:creationId xmlns:a16="http://schemas.microsoft.com/office/drawing/2014/main" id="{71A32410-4225-4C3B-8DA0-B320338808E0}"/>
              </a:ext>
            </a:extLst>
          </p:cNvPr>
          <p:cNvSpPr>
            <a:spLocks noChangeArrowheads="1"/>
          </p:cNvSpPr>
          <p:nvPr/>
        </p:nvSpPr>
        <p:spPr bwMode="auto">
          <a:xfrm>
            <a:off x="1703512" y="620688"/>
            <a:ext cx="5328592" cy="461665"/>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400" b="1" dirty="0">
                <a:solidFill>
                  <a:srgbClr val="3333CC"/>
                </a:solidFill>
                <a:effectLst>
                  <a:outerShdw blurRad="38100" dist="38100" dir="2700000" algn="tl">
                    <a:srgbClr val="000000"/>
                  </a:outerShdw>
                </a:effectLst>
                <a:latin typeface="Calibri" panose="020F0502020204030204" pitchFamily="34" charset="0"/>
                <a:ea typeface="宋体"/>
              </a:rPr>
              <a:t>1.8.1   </a:t>
            </a:r>
            <a:r>
              <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rPr>
              <a:t>线性变换的特征值与特征向量</a:t>
            </a:r>
          </a:p>
        </p:txBody>
      </p:sp>
    </p:spTree>
    <p:extLst>
      <p:ext uri="{BB962C8B-B14F-4D97-AF65-F5344CB8AC3E}">
        <p14:creationId xmlns:p14="http://schemas.microsoft.com/office/powerpoint/2010/main" val="2468941416"/>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133</a:t>
            </a:fld>
            <a:endParaRPr kumimoji="0" lang="en-US" altLang="zh-CN">
              <a:solidFill>
                <a:srgbClr val="000000"/>
              </a:solidFill>
            </a:endParaRPr>
          </a:p>
        </p:txBody>
      </p:sp>
      <mc:AlternateContent xmlns:mc="http://schemas.openxmlformats.org/markup-compatibility/2006" xmlns:a14="http://schemas.microsoft.com/office/drawing/2010/main">
        <mc:Choice Requires="a14">
          <p:sp>
            <p:nvSpPr>
              <p:cNvPr id="4" name="文本框 3"/>
              <p:cNvSpPr txBox="1"/>
              <p:nvPr/>
            </p:nvSpPr>
            <p:spPr>
              <a:xfrm>
                <a:off x="767408" y="1352513"/>
                <a:ext cx="10729192" cy="2242922"/>
              </a:xfrm>
              <a:prstGeom prst="rect">
                <a:avLst/>
              </a:prstGeom>
              <a:noFill/>
            </p:spPr>
            <p:txBody>
              <a:bodyPr wrap="square" rtlCol="0">
                <a:spAutoFit/>
              </a:bodyPr>
              <a:lstStyle/>
              <a:p>
                <a:pPr defTabSz="457200">
                  <a:lnSpc>
                    <a:spcPct val="150000"/>
                  </a:lnSpc>
                  <a:defRPr/>
                </a:pPr>
                <a:r>
                  <a:rPr kumimoji="0" lang="zh-CN" altLang="en-US" sz="2400" dirty="0">
                    <a:solidFill>
                      <a:srgbClr val="0000FF"/>
                    </a:solidFill>
                    <a:latin typeface="华文中宋" panose="02010600040101010101" pitchFamily="2" charset="-122"/>
                    <a:ea typeface="华文中宋" panose="02010600040101010101" pitchFamily="2" charset="-122"/>
                  </a:rPr>
                  <a:t>定义</a:t>
                </a:r>
                <a:r>
                  <a:rPr kumimoji="0" lang="en-US" altLang="zh-CN" sz="2400" dirty="0">
                    <a:solidFill>
                      <a:srgbClr val="0000FF"/>
                    </a:solidFill>
                    <a:latin typeface="华文中宋" panose="02010600040101010101" pitchFamily="2" charset="-122"/>
                    <a:ea typeface="华文中宋" panose="02010600040101010101" pitchFamily="2" charset="-122"/>
                  </a:rPr>
                  <a:t>8.2 </a:t>
                </a:r>
                <a:r>
                  <a:rPr kumimoji="0" lang="zh-CN" altLang="en-US" sz="2400" dirty="0">
                    <a:solidFill>
                      <a:srgbClr val="000000"/>
                    </a:solidFill>
                    <a:latin typeface="华文中宋" panose="02010600040101010101" pitchFamily="2" charset="-122"/>
                    <a:ea typeface="华文中宋" panose="02010600040101010101" pitchFamily="2" charset="-122"/>
                  </a:rPr>
                  <a:t>设</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𝐴</m:t>
                    </m:r>
                  </m:oMath>
                </a14:m>
                <a:r>
                  <a:rPr kumimoji="0" lang="zh-CN" altLang="en-US" sz="2400" dirty="0">
                    <a:solidFill>
                      <a:srgbClr val="000000"/>
                    </a:solidFill>
                    <a:latin typeface="华文中宋" panose="02010600040101010101" pitchFamily="2" charset="-122"/>
                    <a:ea typeface="华文中宋" panose="02010600040101010101" pitchFamily="2" charset="-122"/>
                  </a:rPr>
                  <a:t>是数域</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𝐹</m:t>
                    </m:r>
                  </m:oMath>
                </a14:m>
                <a:r>
                  <a:rPr kumimoji="0" lang="zh-CN" altLang="en-US" sz="2400" dirty="0">
                    <a:solidFill>
                      <a:srgbClr val="000000"/>
                    </a:solidFill>
                    <a:latin typeface="华文中宋" panose="02010600040101010101" pitchFamily="2" charset="-122"/>
                    <a:ea typeface="华文中宋" panose="02010600040101010101" pitchFamily="2" charset="-122"/>
                  </a:rPr>
                  <a:t>上的</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𝑛</m:t>
                    </m:r>
                  </m:oMath>
                </a14:m>
                <a:r>
                  <a:rPr kumimoji="0" lang="zh-CN" altLang="en-US" sz="2400" dirty="0">
                    <a:solidFill>
                      <a:srgbClr val="000000"/>
                    </a:solidFill>
                    <a:latin typeface="华文中宋" panose="02010600040101010101" pitchFamily="2" charset="-122"/>
                    <a:ea typeface="华文中宋" panose="02010600040101010101" pitchFamily="2" charset="-122"/>
                  </a:rPr>
                  <a:t>阶矩阵，</a:t>
                </a:r>
                <a14:m>
                  <m:oMath xmlns:m="http://schemas.openxmlformats.org/officeDocument/2006/math">
                    <m:r>
                      <a:rPr kumimoji="0" lang="en-US" altLang="zh-CN" sz="2400" i="1">
                        <a:solidFill>
                          <a:srgbClr val="000000"/>
                        </a:solidFill>
                        <a:latin typeface="Cambria Math" panose="02040503050406030204" pitchFamily="18" charset="0"/>
                        <a:ea typeface="华文中宋" panose="02010600040101010101" pitchFamily="2" charset="-122"/>
                      </a:rPr>
                      <m:t>𝜆</m:t>
                    </m:r>
                  </m:oMath>
                </a14:m>
                <a:r>
                  <a:rPr kumimoji="0" lang="zh-CN" altLang="en-US" sz="2400" dirty="0">
                    <a:solidFill>
                      <a:srgbClr val="000000"/>
                    </a:solidFill>
                    <a:latin typeface="华文中宋" panose="02010600040101010101" pitchFamily="2" charset="-122"/>
                    <a:ea typeface="华文中宋" panose="02010600040101010101" pitchFamily="2" charset="-122"/>
                  </a:rPr>
                  <a:t>是一个数字，矩阵</a:t>
                </a:r>
                <a14:m>
                  <m:oMath xmlns:m="http://schemas.openxmlformats.org/officeDocument/2006/math">
                    <m:r>
                      <a:rPr kumimoji="0" lang="en-US" altLang="zh-CN" sz="2400" i="1">
                        <a:solidFill>
                          <a:srgbClr val="000000"/>
                        </a:solidFill>
                        <a:latin typeface="Cambria Math" panose="02040503050406030204" pitchFamily="18" charset="0"/>
                        <a:ea typeface="华文中宋" panose="02010600040101010101" pitchFamily="2" charset="-122"/>
                      </a:rPr>
                      <m:t>𝜆</m:t>
                    </m:r>
                    <m:r>
                      <a:rPr kumimoji="0" lang="en-US" altLang="zh-CN" sz="2400" i="1">
                        <a:solidFill>
                          <a:srgbClr val="000000"/>
                        </a:solidFill>
                        <a:latin typeface="Cambria Math" panose="02040503050406030204" pitchFamily="18" charset="0"/>
                        <a:ea typeface="华文中宋" panose="02010600040101010101" pitchFamily="2" charset="-122"/>
                      </a:rPr>
                      <m:t>𝐸</m:t>
                    </m:r>
                    <m:r>
                      <a:rPr kumimoji="0" lang="en-US" altLang="zh-CN" sz="2400" i="1">
                        <a:solidFill>
                          <a:srgbClr val="000000"/>
                        </a:solidFill>
                        <a:latin typeface="Cambria Math" panose="02040503050406030204" pitchFamily="18" charset="0"/>
                        <a:ea typeface="华文中宋" panose="02010600040101010101" pitchFamily="2" charset="-122"/>
                      </a:rPr>
                      <m:t>−</m:t>
                    </m:r>
                    <m:r>
                      <a:rPr kumimoji="0" lang="en-US" altLang="zh-CN" sz="2400" i="1">
                        <a:solidFill>
                          <a:srgbClr val="000000"/>
                        </a:solidFill>
                        <a:latin typeface="Cambria Math" panose="02040503050406030204" pitchFamily="18" charset="0"/>
                        <a:ea typeface="华文中宋" panose="02010600040101010101" pitchFamily="2" charset="-122"/>
                      </a:rPr>
                      <m:t>𝐴</m:t>
                    </m:r>
                  </m:oMath>
                </a14:m>
                <a:r>
                  <a:rPr kumimoji="0" lang="zh-CN" altLang="en-US" sz="2400" dirty="0">
                    <a:solidFill>
                      <a:srgbClr val="000000"/>
                    </a:solidFill>
                    <a:latin typeface="华文中宋" panose="02010600040101010101" pitchFamily="2" charset="-122"/>
                    <a:ea typeface="华文中宋" panose="02010600040101010101" pitchFamily="2" charset="-122"/>
                  </a:rPr>
                  <a:t>称为</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𝐴</m:t>
                    </m:r>
                  </m:oMath>
                </a14:m>
                <a:r>
                  <a:rPr kumimoji="0" lang="zh-CN" altLang="en-US" sz="2400" dirty="0">
                    <a:solidFill>
                      <a:srgbClr val="000000"/>
                    </a:solidFill>
                    <a:latin typeface="华文中宋" panose="02010600040101010101" pitchFamily="2" charset="-122"/>
                    <a:ea typeface="华文中宋" panose="02010600040101010101" pitchFamily="2" charset="-122"/>
                  </a:rPr>
                  <a:t>的</a:t>
                </a:r>
                <a:r>
                  <a:rPr kumimoji="0" lang="zh-CN" altLang="en-US" sz="2400" dirty="0">
                    <a:solidFill>
                      <a:srgbClr val="FF0000"/>
                    </a:solidFill>
                    <a:latin typeface="华文中宋" panose="02010600040101010101" pitchFamily="2" charset="-122"/>
                    <a:ea typeface="华文中宋" panose="02010600040101010101" pitchFamily="2" charset="-122"/>
                  </a:rPr>
                  <a:t>特征矩阵</a:t>
                </a:r>
                <a:r>
                  <a:rPr kumimoji="0" lang="zh-CN" altLang="en-US" sz="2400" dirty="0">
                    <a:solidFill>
                      <a:srgbClr val="000000"/>
                    </a:solidFill>
                    <a:latin typeface="华文中宋" panose="02010600040101010101" pitchFamily="2" charset="-122"/>
                    <a:ea typeface="华文中宋" panose="02010600040101010101" pitchFamily="2" charset="-122"/>
                  </a:rPr>
                  <a:t>，行列式</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m:t>
                    </m:r>
                    <m:r>
                      <a:rPr kumimoji="0" lang="en-US" altLang="zh-CN" sz="2400" i="1" dirty="0">
                        <a:solidFill>
                          <a:srgbClr val="000000"/>
                        </a:solidFill>
                        <a:latin typeface="Cambria Math" panose="02040503050406030204" pitchFamily="18" charset="0"/>
                        <a:ea typeface="华文中宋" panose="02010600040101010101" pitchFamily="2" charset="-122"/>
                      </a:rPr>
                      <m:t>𝜆</m:t>
                    </m:r>
                    <m:r>
                      <a:rPr kumimoji="0" lang="en-US" altLang="zh-CN" sz="2400" i="1" dirty="0">
                        <a:solidFill>
                          <a:srgbClr val="000000"/>
                        </a:solidFill>
                        <a:latin typeface="Cambria Math" panose="02040503050406030204" pitchFamily="18" charset="0"/>
                        <a:ea typeface="华文中宋" panose="02010600040101010101" pitchFamily="2" charset="-122"/>
                      </a:rPr>
                      <m:t>𝐸</m:t>
                    </m:r>
                    <m:r>
                      <a:rPr kumimoji="0" lang="en-US" altLang="zh-CN" sz="2400" i="1" dirty="0">
                        <a:solidFill>
                          <a:srgbClr val="000000"/>
                        </a:solidFill>
                        <a:latin typeface="Cambria Math" panose="02040503050406030204" pitchFamily="18" charset="0"/>
                        <a:ea typeface="华文中宋" panose="02010600040101010101" pitchFamily="2" charset="-122"/>
                      </a:rPr>
                      <m:t>−</m:t>
                    </m:r>
                    <m:r>
                      <a:rPr kumimoji="0" lang="en-US" altLang="zh-CN" sz="2400" i="1" dirty="0">
                        <a:solidFill>
                          <a:srgbClr val="000000"/>
                        </a:solidFill>
                        <a:latin typeface="Cambria Math" panose="02040503050406030204" pitchFamily="18" charset="0"/>
                        <a:ea typeface="华文中宋" panose="02010600040101010101" pitchFamily="2" charset="-122"/>
                      </a:rPr>
                      <m:t>𝐴</m:t>
                    </m:r>
                    <m:r>
                      <a:rPr kumimoji="0" lang="en-US" altLang="zh-CN" sz="2400" i="1" dirty="0">
                        <a:solidFill>
                          <a:srgbClr val="000000"/>
                        </a:solidFill>
                        <a:latin typeface="Cambria Math" panose="02040503050406030204" pitchFamily="18" charset="0"/>
                        <a:ea typeface="华文中宋" panose="02010600040101010101" pitchFamily="2" charset="-122"/>
                      </a:rPr>
                      <m:t>|</m:t>
                    </m:r>
                    <m:r>
                      <a:rPr kumimoji="0" lang="zh-CN" altLang="en-US" sz="2400" i="1" dirty="0">
                        <a:solidFill>
                          <a:srgbClr val="000000"/>
                        </a:solidFill>
                        <a:latin typeface="Cambria Math" panose="02040503050406030204" pitchFamily="18" charset="0"/>
                        <a:ea typeface="华文中宋" panose="02010600040101010101" pitchFamily="2" charset="-122"/>
                      </a:rPr>
                      <m:t>称为</m:t>
                    </m:r>
                    <m:r>
                      <a:rPr kumimoji="0" lang="en-US" altLang="zh-CN" sz="2400" i="1" dirty="0">
                        <a:solidFill>
                          <a:srgbClr val="000000"/>
                        </a:solidFill>
                        <a:latin typeface="Cambria Math" panose="02040503050406030204" pitchFamily="18" charset="0"/>
                        <a:ea typeface="华文中宋" panose="02010600040101010101" pitchFamily="2" charset="-122"/>
                      </a:rPr>
                      <m:t>𝐴</m:t>
                    </m:r>
                  </m:oMath>
                </a14:m>
                <a:r>
                  <a:rPr kumimoji="0" lang="zh-CN" altLang="en-US" sz="2400" dirty="0">
                    <a:solidFill>
                      <a:srgbClr val="000000"/>
                    </a:solidFill>
                    <a:latin typeface="华文中宋" panose="02010600040101010101" pitchFamily="2" charset="-122"/>
                    <a:ea typeface="华文中宋" panose="02010600040101010101" pitchFamily="2" charset="-122"/>
                  </a:rPr>
                  <a:t>的</a:t>
                </a:r>
                <a:r>
                  <a:rPr kumimoji="0" lang="zh-CN" altLang="en-US" sz="2400" dirty="0">
                    <a:solidFill>
                      <a:srgbClr val="FF0000"/>
                    </a:solidFill>
                    <a:latin typeface="华文中宋" panose="02010600040101010101" pitchFamily="2" charset="-122"/>
                    <a:ea typeface="华文中宋" panose="02010600040101010101" pitchFamily="2" charset="-122"/>
                  </a:rPr>
                  <a:t>特征多项式</a:t>
                </a:r>
                <a:r>
                  <a:rPr kumimoji="0" lang="zh-CN" altLang="en-US" sz="2400" dirty="0">
                    <a:solidFill>
                      <a:srgbClr val="000000"/>
                    </a:solidFill>
                    <a:latin typeface="华文中宋" panose="02010600040101010101" pitchFamily="2" charset="-122"/>
                    <a:ea typeface="华文中宋" panose="02010600040101010101" pitchFamily="2" charset="-122"/>
                  </a:rPr>
                  <a:t>。</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𝑛</m:t>
                    </m:r>
                  </m:oMath>
                </a14:m>
                <a:r>
                  <a:rPr kumimoji="0" lang="zh-CN" altLang="en-US" sz="2400" dirty="0">
                    <a:solidFill>
                      <a:srgbClr val="000000"/>
                    </a:solidFill>
                    <a:latin typeface="华文中宋" panose="02010600040101010101" pitchFamily="2" charset="-122"/>
                    <a:ea typeface="华文中宋" panose="02010600040101010101" pitchFamily="2" charset="-122"/>
                  </a:rPr>
                  <a:t>次代数方程</a:t>
                </a:r>
                <a14:m>
                  <m:oMath xmlns:m="http://schemas.openxmlformats.org/officeDocument/2006/math">
                    <m:d>
                      <m:dPr>
                        <m:begChr m:val="|"/>
                        <m:endChr m:val="|"/>
                        <m:ctrlPr>
                          <a:rPr kumimoji="0" lang="en-US" altLang="zh-CN" sz="2400" i="1" dirty="0">
                            <a:solidFill>
                              <a:srgbClr val="000000"/>
                            </a:solidFill>
                            <a:latin typeface="Cambria Math" panose="02040503050406030204" pitchFamily="18" charset="0"/>
                            <a:ea typeface="华文中宋" panose="02010600040101010101" pitchFamily="2" charset="-122"/>
                          </a:rPr>
                        </m:ctrlPr>
                      </m:dPr>
                      <m:e>
                        <m:r>
                          <a:rPr kumimoji="0" lang="en-US" altLang="zh-CN" sz="2400" i="1" dirty="0">
                            <a:solidFill>
                              <a:srgbClr val="000000"/>
                            </a:solidFill>
                            <a:latin typeface="Cambria Math" panose="02040503050406030204" pitchFamily="18" charset="0"/>
                            <a:ea typeface="华文中宋" panose="02010600040101010101" pitchFamily="2" charset="-122"/>
                          </a:rPr>
                          <m:t>𝜆</m:t>
                        </m:r>
                        <m:r>
                          <a:rPr kumimoji="0" lang="en-US" altLang="zh-CN" sz="2400" i="1" dirty="0">
                            <a:solidFill>
                              <a:srgbClr val="000000"/>
                            </a:solidFill>
                            <a:latin typeface="Cambria Math" panose="02040503050406030204" pitchFamily="18" charset="0"/>
                            <a:ea typeface="华文中宋" panose="02010600040101010101" pitchFamily="2" charset="-122"/>
                          </a:rPr>
                          <m:t>𝐸</m:t>
                        </m:r>
                        <m:r>
                          <a:rPr kumimoji="0" lang="en-US" altLang="zh-CN" sz="2400" i="1" dirty="0">
                            <a:solidFill>
                              <a:srgbClr val="000000"/>
                            </a:solidFill>
                            <a:latin typeface="Cambria Math" panose="02040503050406030204" pitchFamily="18" charset="0"/>
                            <a:ea typeface="华文中宋" panose="02010600040101010101" pitchFamily="2" charset="-122"/>
                          </a:rPr>
                          <m:t>−</m:t>
                        </m:r>
                        <m:r>
                          <a:rPr kumimoji="0" lang="en-US" altLang="zh-CN" sz="2400" i="1" dirty="0">
                            <a:solidFill>
                              <a:srgbClr val="000000"/>
                            </a:solidFill>
                            <a:latin typeface="Cambria Math" panose="02040503050406030204" pitchFamily="18" charset="0"/>
                            <a:ea typeface="华文中宋" panose="02010600040101010101" pitchFamily="2" charset="-122"/>
                          </a:rPr>
                          <m:t>𝐴</m:t>
                        </m:r>
                      </m:e>
                    </m:d>
                    <m:r>
                      <a:rPr kumimoji="0" lang="en-US" altLang="zh-CN" sz="2400" i="1" dirty="0">
                        <a:solidFill>
                          <a:srgbClr val="000000"/>
                        </a:solidFill>
                        <a:latin typeface="Cambria Math" panose="02040503050406030204" pitchFamily="18" charset="0"/>
                        <a:ea typeface="华文中宋" panose="02010600040101010101" pitchFamily="2" charset="-122"/>
                      </a:rPr>
                      <m:t>=0</m:t>
                    </m:r>
                    <m:r>
                      <a:rPr kumimoji="0" lang="zh-CN" altLang="en-US" sz="2400" i="1" dirty="0">
                        <a:solidFill>
                          <a:srgbClr val="000000"/>
                        </a:solidFill>
                        <a:latin typeface="Cambria Math" panose="02040503050406030204" pitchFamily="18" charset="0"/>
                        <a:ea typeface="华文中宋" panose="02010600040101010101" pitchFamily="2" charset="-122"/>
                      </a:rPr>
                      <m:t>称为</m:t>
                    </m:r>
                    <m:r>
                      <a:rPr kumimoji="0" lang="en-US" altLang="zh-CN" sz="2400" i="1" dirty="0">
                        <a:solidFill>
                          <a:srgbClr val="000000"/>
                        </a:solidFill>
                        <a:latin typeface="Cambria Math" panose="02040503050406030204" pitchFamily="18" charset="0"/>
                        <a:ea typeface="华文中宋" panose="02010600040101010101" pitchFamily="2" charset="-122"/>
                      </a:rPr>
                      <m:t>𝐴</m:t>
                    </m:r>
                  </m:oMath>
                </a14:m>
                <a:r>
                  <a:rPr kumimoji="0" lang="zh-CN" altLang="en-US" sz="2400" dirty="0">
                    <a:solidFill>
                      <a:srgbClr val="000000"/>
                    </a:solidFill>
                    <a:latin typeface="华文中宋" panose="02010600040101010101" pitchFamily="2" charset="-122"/>
                    <a:ea typeface="华文中宋" panose="02010600040101010101" pitchFamily="2" charset="-122"/>
                  </a:rPr>
                  <a:t>的</a:t>
                </a:r>
                <a:r>
                  <a:rPr kumimoji="0" lang="zh-CN" altLang="en-US" sz="2400" dirty="0">
                    <a:solidFill>
                      <a:srgbClr val="FF0000"/>
                    </a:solidFill>
                    <a:latin typeface="华文中宋" panose="02010600040101010101" pitchFamily="2" charset="-122"/>
                    <a:ea typeface="华文中宋" panose="02010600040101010101" pitchFamily="2" charset="-122"/>
                  </a:rPr>
                  <a:t>特征方程</a:t>
                </a:r>
                <a:r>
                  <a:rPr kumimoji="0" lang="zh-CN" altLang="en-US" sz="2400" dirty="0">
                    <a:solidFill>
                      <a:srgbClr val="000000"/>
                    </a:solidFill>
                    <a:latin typeface="华文中宋" panose="02010600040101010101" pitchFamily="2" charset="-122"/>
                    <a:ea typeface="华文中宋" panose="02010600040101010101" pitchFamily="2" charset="-122"/>
                  </a:rPr>
                  <a:t>，它的根称为</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𝐴</m:t>
                    </m:r>
                  </m:oMath>
                </a14:m>
                <a:r>
                  <a:rPr kumimoji="0" lang="zh-CN" altLang="en-US" sz="2400" dirty="0">
                    <a:solidFill>
                      <a:srgbClr val="000000"/>
                    </a:solidFill>
                    <a:latin typeface="华文中宋" panose="02010600040101010101" pitchFamily="2" charset="-122"/>
                    <a:ea typeface="华文中宋" panose="02010600040101010101" pitchFamily="2" charset="-122"/>
                  </a:rPr>
                  <a:t>的</a:t>
                </a:r>
                <a:r>
                  <a:rPr kumimoji="0" lang="zh-CN" altLang="en-US" sz="2400" dirty="0">
                    <a:solidFill>
                      <a:srgbClr val="FF0000"/>
                    </a:solidFill>
                    <a:latin typeface="华文中宋" panose="02010600040101010101" pitchFamily="2" charset="-122"/>
                    <a:ea typeface="华文中宋" panose="02010600040101010101" pitchFamily="2" charset="-122"/>
                  </a:rPr>
                  <a:t>特征根（或特征值）</a:t>
                </a:r>
                <a:r>
                  <a:rPr kumimoji="0" lang="zh-CN" altLang="en-US" sz="2400" dirty="0">
                    <a:solidFill>
                      <a:srgbClr val="000000"/>
                    </a:solidFill>
                    <a:latin typeface="华文中宋" panose="02010600040101010101" pitchFamily="2" charset="-122"/>
                    <a:ea typeface="华文中宋" panose="02010600040101010101" pitchFamily="2" charset="-122"/>
                  </a:rPr>
                  <a:t>。以</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𝐴</m:t>
                    </m:r>
                  </m:oMath>
                </a14:m>
                <a:r>
                  <a:rPr kumimoji="0" lang="zh-CN" altLang="en-US" sz="2400" dirty="0">
                    <a:solidFill>
                      <a:srgbClr val="000000"/>
                    </a:solidFill>
                    <a:latin typeface="华文中宋" panose="02010600040101010101" pitchFamily="2" charset="-122"/>
                    <a:ea typeface="华文中宋" panose="02010600040101010101" pitchFamily="2" charset="-122"/>
                  </a:rPr>
                  <a:t>的特征值</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𝜆</m:t>
                        </m:r>
                      </m:e>
                      <m:sub>
                        <m:r>
                          <a:rPr kumimoji="0" lang="en-US" altLang="zh-CN" sz="2400" i="1">
                            <a:solidFill>
                              <a:srgbClr val="000000"/>
                            </a:solidFill>
                            <a:latin typeface="Cambria Math" panose="02040503050406030204" pitchFamily="18" charset="0"/>
                            <a:ea typeface="华文中宋" panose="02010600040101010101" pitchFamily="2" charset="-122"/>
                          </a:rPr>
                          <m:t>0</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代入方程组</a:t>
                </a:r>
                <a14:m>
                  <m:oMath xmlns:m="http://schemas.openxmlformats.org/officeDocument/2006/math">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r>
                          <a:rPr kumimoji="0" lang="en-US" altLang="zh-CN" sz="2400" i="1">
                            <a:solidFill>
                              <a:srgbClr val="000000"/>
                            </a:solidFill>
                            <a:latin typeface="Cambria Math" panose="02040503050406030204" pitchFamily="18" charset="0"/>
                            <a:ea typeface="华文中宋" panose="02010600040101010101" pitchFamily="2" charset="-122"/>
                          </a:rPr>
                          <m:t>𝐴</m:t>
                        </m:r>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𝜆</m:t>
                            </m:r>
                          </m:e>
                          <m:sub>
                            <m:r>
                              <a:rPr kumimoji="0" lang="en-US" altLang="zh-CN" sz="2400" i="1">
                                <a:solidFill>
                                  <a:srgbClr val="000000"/>
                                </a:solidFill>
                                <a:latin typeface="Cambria Math" panose="02040503050406030204" pitchFamily="18" charset="0"/>
                                <a:ea typeface="华文中宋" panose="02010600040101010101" pitchFamily="2" charset="-122"/>
                              </a:rPr>
                              <m:t>0</m:t>
                            </m:r>
                          </m:sub>
                        </m:sSub>
                        <m:r>
                          <a:rPr kumimoji="0" lang="en-US" altLang="zh-CN" sz="2400" i="1">
                            <a:solidFill>
                              <a:srgbClr val="000000"/>
                            </a:solidFill>
                            <a:latin typeface="Cambria Math" panose="02040503050406030204" pitchFamily="18" charset="0"/>
                            <a:ea typeface="华文中宋" panose="02010600040101010101" pitchFamily="2" charset="-122"/>
                          </a:rPr>
                          <m:t>𝐸</m:t>
                        </m:r>
                      </m:e>
                    </m:d>
                    <m:r>
                      <a:rPr kumimoji="0" lang="en-US" altLang="zh-CN" sz="2400" i="1">
                        <a:solidFill>
                          <a:srgbClr val="000000"/>
                        </a:solidFill>
                        <a:latin typeface="Cambria Math" panose="02040503050406030204" pitchFamily="18" charset="0"/>
                        <a:ea typeface="华文中宋" panose="02010600040101010101" pitchFamily="2" charset="-122"/>
                      </a:rPr>
                      <m:t>𝑋</m:t>
                    </m:r>
                    <m:r>
                      <a:rPr kumimoji="0" lang="en-US" altLang="zh-CN" sz="2400" i="1">
                        <a:solidFill>
                          <a:srgbClr val="000000"/>
                        </a:solidFill>
                        <a:latin typeface="Cambria Math" panose="02040503050406030204" pitchFamily="18" charset="0"/>
                        <a:ea typeface="华文中宋" panose="02010600040101010101" pitchFamily="2" charset="-122"/>
                      </a:rPr>
                      <m:t>=0</m:t>
                    </m:r>
                  </m:oMath>
                </a14:m>
                <a:r>
                  <a:rPr kumimoji="0" lang="zh-CN" altLang="en-US" sz="2400" dirty="0">
                    <a:solidFill>
                      <a:srgbClr val="000000"/>
                    </a:solidFill>
                    <a:latin typeface="华文中宋" panose="02010600040101010101" pitchFamily="2" charset="-122"/>
                    <a:ea typeface="华文中宋" panose="02010600040101010101" pitchFamily="2" charset="-122"/>
                  </a:rPr>
                  <a:t>所得的非零解，称为</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𝐴</m:t>
                    </m:r>
                  </m:oMath>
                </a14:m>
                <a:r>
                  <a:rPr kumimoji="0" lang="zh-CN" altLang="en-US" sz="2400" dirty="0">
                    <a:solidFill>
                      <a:srgbClr val="000000"/>
                    </a:solidFill>
                    <a:latin typeface="华文中宋" panose="02010600040101010101" pitchFamily="2" charset="-122"/>
                    <a:ea typeface="华文中宋" panose="02010600040101010101" pitchFamily="2" charset="-122"/>
                  </a:rPr>
                  <a:t>的属于</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𝜆</m:t>
                        </m:r>
                      </m:e>
                      <m:sub>
                        <m:r>
                          <a:rPr kumimoji="0" lang="en-US" altLang="zh-CN" sz="2400" i="1">
                            <a:solidFill>
                              <a:srgbClr val="000000"/>
                            </a:solidFill>
                            <a:latin typeface="Cambria Math" panose="02040503050406030204" pitchFamily="18" charset="0"/>
                            <a:ea typeface="华文中宋" panose="02010600040101010101" pitchFamily="2" charset="-122"/>
                          </a:rPr>
                          <m:t>0</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的</a:t>
                </a:r>
                <a:r>
                  <a:rPr kumimoji="0" lang="zh-CN" altLang="en-US" sz="2400" dirty="0">
                    <a:solidFill>
                      <a:srgbClr val="FF0000"/>
                    </a:solidFill>
                    <a:latin typeface="华文中宋" panose="02010600040101010101" pitchFamily="2" charset="-122"/>
                    <a:ea typeface="华文中宋" panose="02010600040101010101" pitchFamily="2" charset="-122"/>
                  </a:rPr>
                  <a:t>特征向量</a:t>
                </a:r>
                <a:r>
                  <a:rPr kumimoji="0" lang="zh-CN" altLang="en-US" sz="2400" dirty="0">
                    <a:solidFill>
                      <a:srgbClr val="000000"/>
                    </a:solidFill>
                    <a:latin typeface="华文中宋" panose="02010600040101010101" pitchFamily="2" charset="-122"/>
                    <a:ea typeface="华文中宋" panose="02010600040101010101" pitchFamily="2" charset="-122"/>
                  </a:rPr>
                  <a:t>。</a:t>
                </a:r>
              </a:p>
            </p:txBody>
          </p:sp>
        </mc:Choice>
        <mc:Fallback xmlns="">
          <p:sp>
            <p:nvSpPr>
              <p:cNvPr id="4" name="文本框 3"/>
              <p:cNvSpPr txBox="1">
                <a:spLocks noRot="1" noChangeAspect="1" noMove="1" noResize="1" noEditPoints="1" noAdjustHandles="1" noChangeArrowheads="1" noChangeShapeType="1" noTextEdit="1"/>
              </p:cNvSpPr>
              <p:nvPr/>
            </p:nvSpPr>
            <p:spPr>
              <a:xfrm>
                <a:off x="767408" y="1352513"/>
                <a:ext cx="10729192" cy="2242922"/>
              </a:xfrm>
              <a:prstGeom prst="rect">
                <a:avLst/>
              </a:prstGeom>
              <a:blipFill>
                <a:blip r:embed="rId2"/>
                <a:stretch>
                  <a:fillRect l="-909" b="-54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860995" y="3848728"/>
                <a:ext cx="10670976" cy="1754326"/>
              </a:xfrm>
              <a:prstGeom prst="rect">
                <a:avLst/>
              </a:prstGeom>
              <a:noFill/>
            </p:spPr>
            <p:txBody>
              <a:bodyPr wrap="square" rtlCol="0">
                <a:spAutoFit/>
              </a:bodyPr>
              <a:lstStyle/>
              <a:p>
                <a:pPr defTabSz="457200">
                  <a:lnSpc>
                    <a:spcPct val="150000"/>
                  </a:lnSpc>
                  <a:defRPr/>
                </a:pPr>
                <a:r>
                  <a:rPr kumimoji="0" lang="zh-CN" altLang="en-US" sz="2400" dirty="0">
                    <a:solidFill>
                      <a:srgbClr val="000000"/>
                    </a:solidFill>
                    <a:latin typeface="华文中宋" panose="02010600040101010101" pitchFamily="2" charset="-122"/>
                    <a:ea typeface="华文中宋" panose="02010600040101010101" pitchFamily="2" charset="-122"/>
                  </a:rPr>
                  <a:t>      矩阵</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𝐴</m:t>
                    </m:r>
                  </m:oMath>
                </a14:m>
                <a:r>
                  <a:rPr kumimoji="0" lang="zh-CN" altLang="en-US" sz="2400" dirty="0">
                    <a:solidFill>
                      <a:srgbClr val="000000"/>
                    </a:solidFill>
                    <a:latin typeface="华文中宋" panose="02010600040101010101" pitchFamily="2" charset="-122"/>
                    <a:ea typeface="华文中宋" panose="02010600040101010101" pitchFamily="2" charset="-122"/>
                  </a:rPr>
                  <a:t>的特征多项式在复数域内有</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𝑛</m:t>
                    </m:r>
                  </m:oMath>
                </a14:m>
                <a:r>
                  <a:rPr kumimoji="0" lang="zh-CN" altLang="en-US" sz="2400" dirty="0">
                    <a:solidFill>
                      <a:srgbClr val="000000"/>
                    </a:solidFill>
                    <a:latin typeface="华文中宋" panose="02010600040101010101" pitchFamily="2" charset="-122"/>
                    <a:ea typeface="华文中宋" panose="02010600040101010101" pitchFamily="2" charset="-122"/>
                  </a:rPr>
                  <a:t>个根</a:t>
                </a:r>
                <a:r>
                  <a:rPr kumimoji="0" lang="en-US" altLang="zh-CN" sz="2400" dirty="0">
                    <a:solidFill>
                      <a:srgbClr val="000000"/>
                    </a:solidFill>
                    <a:latin typeface="华文中宋" panose="02010600040101010101" pitchFamily="2" charset="-122"/>
                    <a:ea typeface="华文中宋" panose="02010600040101010101" pitchFamily="2" charset="-122"/>
                  </a:rPr>
                  <a:t>,</a:t>
                </a:r>
                <a:r>
                  <a:rPr kumimoji="0" lang="zh-CN" altLang="en-US" sz="2400" dirty="0">
                    <a:solidFill>
                      <a:srgbClr val="000000"/>
                    </a:solidFill>
                    <a:latin typeface="华文中宋" panose="02010600040101010101" pitchFamily="2" charset="-122"/>
                    <a:ea typeface="华文中宋" panose="02010600040101010101" pitchFamily="2" charset="-122"/>
                  </a:rPr>
                  <a:t>因此一个</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𝑛</m:t>
                    </m:r>
                  </m:oMath>
                </a14:m>
                <a:r>
                  <a:rPr kumimoji="0" lang="zh-CN" altLang="en-US" sz="2400" dirty="0">
                    <a:solidFill>
                      <a:srgbClr val="000000"/>
                    </a:solidFill>
                    <a:latin typeface="华文中宋" panose="02010600040101010101" pitchFamily="2" charset="-122"/>
                    <a:ea typeface="华文中宋" panose="02010600040101010101" pitchFamily="2" charset="-122"/>
                  </a:rPr>
                  <a:t>阶方阵有</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𝑛</m:t>
                    </m:r>
                  </m:oMath>
                </a14:m>
                <a:r>
                  <a:rPr kumimoji="0" lang="zh-CN" altLang="en-US" sz="2400" dirty="0">
                    <a:solidFill>
                      <a:srgbClr val="000000"/>
                    </a:solidFill>
                    <a:latin typeface="华文中宋" panose="02010600040101010101" pitchFamily="2" charset="-122"/>
                    <a:ea typeface="华文中宋" panose="02010600040101010101" pitchFamily="2" charset="-122"/>
                  </a:rPr>
                  <a:t>个特征值（重根应计其重数）。矩阵</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𝐴</m:t>
                    </m:r>
                  </m:oMath>
                </a14:m>
                <a:r>
                  <a:rPr kumimoji="0" lang="zh-CN" altLang="en-US" sz="2400" dirty="0">
                    <a:solidFill>
                      <a:srgbClr val="000000"/>
                    </a:solidFill>
                    <a:latin typeface="华文中宋" panose="02010600040101010101" pitchFamily="2" charset="-122"/>
                    <a:ea typeface="华文中宋" panose="02010600040101010101" pitchFamily="2" charset="-122"/>
                  </a:rPr>
                  <a:t>的所有特征根（值）的全体称为矩阵</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𝐴</m:t>
                    </m:r>
                  </m:oMath>
                </a14:m>
                <a:r>
                  <a:rPr kumimoji="0" lang="zh-CN" altLang="en-US" sz="2400" dirty="0">
                    <a:solidFill>
                      <a:srgbClr val="000000"/>
                    </a:solidFill>
                    <a:latin typeface="华文中宋" panose="02010600040101010101" pitchFamily="2" charset="-122"/>
                    <a:ea typeface="华文中宋" panose="02010600040101010101" pitchFamily="2" charset="-122"/>
                  </a:rPr>
                  <a:t>的</a:t>
                </a:r>
                <a:r>
                  <a:rPr kumimoji="0" lang="zh-CN" altLang="en-US" sz="2400" dirty="0">
                    <a:solidFill>
                      <a:srgbClr val="FF0000"/>
                    </a:solidFill>
                    <a:latin typeface="华文中宋" panose="02010600040101010101" pitchFamily="2" charset="-122"/>
                    <a:ea typeface="华文中宋" panose="02010600040101010101" pitchFamily="2" charset="-122"/>
                  </a:rPr>
                  <a:t>谱</a:t>
                </a:r>
                <a:r>
                  <a:rPr kumimoji="0" lang="zh-CN" altLang="en-US" sz="2400" dirty="0">
                    <a:solidFill>
                      <a:srgbClr val="000000"/>
                    </a:solidFill>
                    <a:latin typeface="华文中宋" panose="02010600040101010101" pitchFamily="2" charset="-122"/>
                    <a:ea typeface="华文中宋" panose="02010600040101010101" pitchFamily="2" charset="-122"/>
                  </a:rPr>
                  <a:t>，记为</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𝜌</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r>
                          <a:rPr kumimoji="0" lang="en-US" altLang="zh-CN" sz="2400" i="1">
                            <a:solidFill>
                              <a:srgbClr val="000000"/>
                            </a:solidFill>
                            <a:latin typeface="Cambria Math" panose="02040503050406030204" pitchFamily="18" charset="0"/>
                            <a:ea typeface="华文中宋" panose="02010600040101010101" pitchFamily="2" charset="-122"/>
                          </a:rPr>
                          <m:t>𝐴</m:t>
                        </m:r>
                      </m:e>
                    </m:d>
                    <m:r>
                      <a:rPr kumimoji="0" lang="en-US" altLang="zh-CN" sz="2400" i="1">
                        <a:solidFill>
                          <a:srgbClr val="000000"/>
                        </a:solidFill>
                        <a:latin typeface="Cambria Math" panose="02040503050406030204" pitchFamily="18" charset="0"/>
                        <a:ea typeface="华文中宋" panose="02010600040101010101" pitchFamily="2" charset="-122"/>
                      </a:rPr>
                      <m:t>.</m:t>
                    </m:r>
                  </m:oMath>
                </a14:m>
                <a:endParaRPr kumimoji="0" lang="zh-CN" altLang="en-US" sz="2400" dirty="0">
                  <a:solidFill>
                    <a:srgbClr val="000000"/>
                  </a:solidFill>
                  <a:latin typeface="华文中宋" panose="02010600040101010101" pitchFamily="2" charset="-122"/>
                  <a:ea typeface="华文中宋" panose="02010600040101010101" pitchFamily="2" charset="-122"/>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860995" y="3848728"/>
                <a:ext cx="10670976" cy="1754326"/>
              </a:xfrm>
              <a:prstGeom prst="rect">
                <a:avLst/>
              </a:prstGeom>
              <a:blipFill>
                <a:blip r:embed="rId3"/>
                <a:stretch>
                  <a:fillRect l="-857"/>
                </a:stretch>
              </a:blipFill>
            </p:spPr>
            <p:txBody>
              <a:bodyPr/>
              <a:lstStyle/>
              <a:p>
                <a:r>
                  <a:rPr lang="zh-CN" altLang="en-US">
                    <a:noFill/>
                  </a:rPr>
                  <a:t> </a:t>
                </a:r>
              </a:p>
            </p:txBody>
          </p:sp>
        </mc:Fallback>
      </mc:AlternateContent>
      <p:sp>
        <p:nvSpPr>
          <p:cNvPr id="6" name="Rectangle 6">
            <a:extLst>
              <a:ext uri="{FF2B5EF4-FFF2-40B4-BE49-F238E27FC236}">
                <a16:creationId xmlns:a16="http://schemas.microsoft.com/office/drawing/2014/main" id="{72FD29E1-69FD-4F87-A5F1-6E6F45D3689C}"/>
              </a:ext>
            </a:extLst>
          </p:cNvPr>
          <p:cNvSpPr>
            <a:spLocks noChangeArrowheads="1"/>
          </p:cNvSpPr>
          <p:nvPr/>
        </p:nvSpPr>
        <p:spPr bwMode="auto">
          <a:xfrm>
            <a:off x="1631504" y="637555"/>
            <a:ext cx="5328592" cy="461665"/>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400" b="1" dirty="0">
                <a:solidFill>
                  <a:srgbClr val="3333CC"/>
                </a:solidFill>
                <a:effectLst>
                  <a:outerShdw blurRad="38100" dist="38100" dir="2700000" algn="tl">
                    <a:srgbClr val="000000"/>
                  </a:outerShdw>
                </a:effectLst>
                <a:latin typeface="Calibri" panose="020F0502020204030204" pitchFamily="34" charset="0"/>
                <a:ea typeface="宋体"/>
              </a:rPr>
              <a:t>1.8.1   </a:t>
            </a:r>
            <a:r>
              <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rPr>
              <a:t>线性变换的特征值与特征向量</a:t>
            </a:r>
          </a:p>
        </p:txBody>
      </p:sp>
    </p:spTree>
    <p:extLst>
      <p:ext uri="{BB962C8B-B14F-4D97-AF65-F5344CB8AC3E}">
        <p14:creationId xmlns:p14="http://schemas.microsoft.com/office/powerpoint/2010/main" val="1483916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149" name="文本框 2"/>
              <p:cNvSpPr txBox="1">
                <a:spLocks noChangeArrowheads="1"/>
              </p:cNvSpPr>
              <p:nvPr/>
            </p:nvSpPr>
            <p:spPr bwMode="auto">
              <a:xfrm>
                <a:off x="695400" y="1150204"/>
                <a:ext cx="10887000" cy="288925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defTabSz="457200" eaLnBrk="1" hangingPunct="1">
                  <a:lnSpc>
                    <a:spcPct val="150000"/>
                  </a:lnSpc>
                  <a:defRPr/>
                </a:pPr>
                <a:r>
                  <a:rPr kumimoji="0" lang="zh-CN" altLang="en-US" dirty="0">
                    <a:solidFill>
                      <a:srgbClr val="000000"/>
                    </a:solidFill>
                    <a:latin typeface="黑体" panose="02010609060101010101" pitchFamily="49" charset="-122"/>
                    <a:ea typeface="黑体" panose="02010609060101010101" pitchFamily="49" charset="-122"/>
                  </a:rPr>
                  <a:t>   </a:t>
                </a:r>
                <a:r>
                  <a:rPr kumimoji="0" lang="zh-CN" altLang="en-US" sz="2400" dirty="0">
                    <a:solidFill>
                      <a:srgbClr val="000000"/>
                    </a:solidFill>
                    <a:latin typeface="华文中宋" panose="02010600040101010101" pitchFamily="2" charset="-122"/>
                    <a:ea typeface="华文中宋" panose="02010600040101010101" pitchFamily="2" charset="-122"/>
                  </a:rPr>
                  <a:t>由上面的分析可以知道，计算线性变换</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oMath>
                </a14:m>
                <a:r>
                  <a:rPr kumimoji="0" lang="zh-CN" altLang="en-US" sz="2400" dirty="0">
                    <a:solidFill>
                      <a:srgbClr val="000000"/>
                    </a:solidFill>
                    <a:latin typeface="华文中宋" panose="02010600040101010101" pitchFamily="2" charset="-122"/>
                    <a:ea typeface="华文中宋" panose="02010600040101010101" pitchFamily="2" charset="-122"/>
                  </a:rPr>
                  <a:t>的特征值与特征向量变成计算矩阵</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𝐴</m:t>
                    </m:r>
                  </m:oMath>
                </a14:m>
                <a:r>
                  <a:rPr kumimoji="0" lang="zh-CN" altLang="en-US" sz="2400" dirty="0">
                    <a:solidFill>
                      <a:srgbClr val="000000"/>
                    </a:solidFill>
                    <a:latin typeface="华文中宋" panose="02010600040101010101" pitchFamily="2" charset="-122"/>
                    <a:ea typeface="华文中宋" panose="02010600040101010101" pitchFamily="2" charset="-122"/>
                  </a:rPr>
                  <a:t>（线性变换在某一个基下的矩阵）的特征值与特征向量。即</a:t>
                </a:r>
                <a:endParaRPr kumimoji="0" lang="en-US" altLang="zh-CN" sz="2400" dirty="0">
                  <a:solidFill>
                    <a:srgbClr val="000000"/>
                  </a:solidFill>
                  <a:latin typeface="华文中宋" panose="02010600040101010101" pitchFamily="2" charset="-122"/>
                  <a:ea typeface="华文中宋" panose="02010600040101010101" pitchFamily="2" charset="-122"/>
                </a:endParaRPr>
              </a:p>
              <a:p>
                <a:pPr defTabSz="457200" eaLnBrk="1" hangingPunct="1">
                  <a:lnSpc>
                    <a:spcPct val="150000"/>
                  </a:lnSpc>
                  <a:defRPr/>
                </a:pPr>
                <a:r>
                  <a:rPr kumimoji="0" lang="zh-CN" altLang="en-US" sz="2400" dirty="0">
                    <a:solidFill>
                      <a:srgbClr val="000000"/>
                    </a:solidFill>
                    <a:latin typeface="华文中宋" panose="02010600040101010101" pitchFamily="2" charset="-122"/>
                    <a:ea typeface="华文中宋" panose="02010600040101010101" pitchFamily="2" charset="-122"/>
                  </a:rPr>
                  <a:t>（</a:t>
                </a:r>
                <a:r>
                  <a:rPr kumimoji="0" lang="en-US" altLang="zh-CN" sz="2400" dirty="0">
                    <a:solidFill>
                      <a:srgbClr val="000000"/>
                    </a:solidFill>
                    <a:latin typeface="华文中宋" panose="02010600040101010101" pitchFamily="2" charset="-122"/>
                    <a:ea typeface="华文中宋" panose="02010600040101010101" pitchFamily="2" charset="-122"/>
                  </a:rPr>
                  <a:t>1</a:t>
                </a:r>
                <a:r>
                  <a:rPr kumimoji="0" lang="zh-CN" altLang="en-US" sz="2400" dirty="0">
                    <a:solidFill>
                      <a:srgbClr val="000000"/>
                    </a:solidFill>
                    <a:latin typeface="华文中宋" panose="02010600040101010101" pitchFamily="2" charset="-122"/>
                    <a:ea typeface="华文中宋" panose="02010600040101010101" pitchFamily="2" charset="-122"/>
                  </a:rPr>
                  <a:t>）</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𝜆</m:t>
                        </m:r>
                      </m:e>
                      <m:sub>
                        <m:r>
                          <a:rPr kumimoji="0" lang="en-US" altLang="zh-CN" sz="2400" i="1">
                            <a:solidFill>
                              <a:srgbClr val="000000"/>
                            </a:solidFill>
                            <a:latin typeface="Cambria Math" panose="02040503050406030204" pitchFamily="18" charset="0"/>
                            <a:ea typeface="华文中宋" panose="02010600040101010101" pitchFamily="2" charset="-122"/>
                          </a:rPr>
                          <m:t>0</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是</a:t>
                </a:r>
                <a14:m>
                  <m:oMath xmlns:m="http://schemas.openxmlformats.org/officeDocument/2006/math">
                    <m:r>
                      <a:rPr kumimoji="0" lang="zh-CN" altLang="en-US" sz="2400" i="1" dirty="0">
                        <a:solidFill>
                          <a:srgbClr val="000000"/>
                        </a:solidFill>
                        <a:latin typeface="Cambria Math" panose="02040503050406030204" pitchFamily="18" charset="0"/>
                        <a:ea typeface="华文中宋" panose="02010600040101010101" pitchFamily="2" charset="-122"/>
                      </a:rPr>
                      <m:t>𝒜</m:t>
                    </m:r>
                    <m:r>
                      <a:rPr kumimoji="0" lang="zh-CN" altLang="en-US" sz="2400" i="1" dirty="0">
                        <a:solidFill>
                          <a:srgbClr val="000000"/>
                        </a:solidFill>
                        <a:latin typeface="Cambria Math" panose="02040503050406030204" pitchFamily="18" charset="0"/>
                        <a:ea typeface="华文中宋" panose="02010600040101010101" pitchFamily="2" charset="-122"/>
                      </a:rPr>
                      <m:t>的</m:t>
                    </m:r>
                  </m:oMath>
                </a14:m>
                <a:r>
                  <a:rPr kumimoji="0" lang="zh-CN" altLang="en-US" sz="2400" dirty="0">
                    <a:solidFill>
                      <a:srgbClr val="000000"/>
                    </a:solidFill>
                    <a:latin typeface="华文中宋" panose="02010600040101010101" pitchFamily="2" charset="-122"/>
                    <a:ea typeface="华文中宋" panose="02010600040101010101" pitchFamily="2" charset="-122"/>
                  </a:rPr>
                  <a:t>一个特征值</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m:t>
                    </m:r>
                  </m:oMath>
                </a14:m>
                <a:r>
                  <a:rPr kumimoji="0" lang="zh-CN" altLang="en-US" sz="2400" dirty="0">
                    <a:solidFill>
                      <a:srgbClr val="000000"/>
                    </a:solidFill>
                    <a:latin typeface="华文中宋" panose="02010600040101010101" pitchFamily="2" charset="-122"/>
                    <a:ea typeface="华文中宋" panose="02010600040101010101" pitchFamily="2" charset="-122"/>
                  </a:rPr>
                  <a:t> </a:t>
                </a:r>
                <a14:m>
                  <m:oMath xmlns:m="http://schemas.openxmlformats.org/officeDocument/2006/math">
                    <m:sSub>
                      <m:sSubPr>
                        <m:ctrlPr>
                          <a:rPr kumimoji="0" lang="en-US" altLang="zh-CN" sz="2400" i="1" dirty="0">
                            <a:solidFill>
                              <a:srgbClr val="000000"/>
                            </a:solidFill>
                            <a:latin typeface="Cambria Math" panose="02040503050406030204" pitchFamily="18" charset="0"/>
                            <a:ea typeface="华文中宋" panose="02010600040101010101" pitchFamily="2" charset="-122"/>
                          </a:rPr>
                        </m:ctrlPr>
                      </m:sSubPr>
                      <m:e>
                        <m:r>
                          <a:rPr kumimoji="0" lang="en-US" altLang="zh-CN" sz="2400" i="1" dirty="0">
                            <a:solidFill>
                              <a:srgbClr val="000000"/>
                            </a:solidFill>
                            <a:latin typeface="Cambria Math" panose="02040503050406030204" pitchFamily="18" charset="0"/>
                            <a:ea typeface="华文中宋" panose="02010600040101010101" pitchFamily="2" charset="-122"/>
                          </a:rPr>
                          <m:t>𝜆</m:t>
                        </m:r>
                      </m:e>
                      <m:sub>
                        <m:r>
                          <a:rPr kumimoji="0" lang="en-US" altLang="zh-CN" sz="2400" i="1" dirty="0">
                            <a:solidFill>
                              <a:srgbClr val="000000"/>
                            </a:solidFill>
                            <a:latin typeface="Cambria Math" panose="02040503050406030204" pitchFamily="18" charset="0"/>
                            <a:ea typeface="华文中宋" panose="02010600040101010101" pitchFamily="2" charset="-122"/>
                          </a:rPr>
                          <m:t>0</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是</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𝐴</m:t>
                    </m:r>
                  </m:oMath>
                </a14:m>
                <a:r>
                  <a:rPr kumimoji="0" lang="zh-CN" altLang="en-US" sz="2400" dirty="0">
                    <a:solidFill>
                      <a:srgbClr val="000000"/>
                    </a:solidFill>
                    <a:latin typeface="华文中宋" panose="02010600040101010101" pitchFamily="2" charset="-122"/>
                    <a:ea typeface="华文中宋" panose="02010600040101010101" pitchFamily="2" charset="-122"/>
                  </a:rPr>
                  <a:t>的一个特征值；</a:t>
                </a:r>
                <a:endParaRPr kumimoji="0" lang="en-US" altLang="zh-CN" sz="2400" dirty="0">
                  <a:solidFill>
                    <a:srgbClr val="000000"/>
                  </a:solidFill>
                  <a:latin typeface="华文中宋" panose="02010600040101010101" pitchFamily="2" charset="-122"/>
                  <a:ea typeface="华文中宋" panose="02010600040101010101" pitchFamily="2" charset="-122"/>
                </a:endParaRPr>
              </a:p>
              <a:p>
                <a:pPr defTabSz="457200" eaLnBrk="1" hangingPunct="1">
                  <a:lnSpc>
                    <a:spcPct val="150000"/>
                  </a:lnSpc>
                  <a:defRPr/>
                </a:pPr>
                <a:r>
                  <a:rPr kumimoji="0" lang="zh-CN" altLang="en-US" sz="2400" dirty="0">
                    <a:solidFill>
                      <a:srgbClr val="000000"/>
                    </a:solidFill>
                    <a:latin typeface="华文中宋" panose="02010600040101010101" pitchFamily="2" charset="-122"/>
                    <a:ea typeface="华文中宋" panose="02010600040101010101" pitchFamily="2" charset="-122"/>
                  </a:rPr>
                  <a:t>（</a:t>
                </a:r>
                <a:r>
                  <a:rPr kumimoji="0" lang="en-US" altLang="zh-CN" sz="2400" dirty="0">
                    <a:solidFill>
                      <a:srgbClr val="000000"/>
                    </a:solidFill>
                    <a:latin typeface="华文中宋" panose="02010600040101010101" pitchFamily="2" charset="-122"/>
                    <a:ea typeface="华文中宋" panose="02010600040101010101" pitchFamily="2" charset="-122"/>
                  </a:rPr>
                  <a:t>2</a:t>
                </a:r>
                <a:r>
                  <a:rPr kumimoji="0" lang="zh-CN" altLang="en-US" sz="2400" dirty="0">
                    <a:solidFill>
                      <a:srgbClr val="000000"/>
                    </a:solidFill>
                    <a:latin typeface="华文中宋" panose="02010600040101010101" pitchFamily="2" charset="-122"/>
                    <a:ea typeface="华文中宋" panose="02010600040101010101" pitchFamily="2" charset="-122"/>
                  </a:rPr>
                  <a:t>）</a:t>
                </a:r>
                <a14:m>
                  <m:oMath xmlns:m="http://schemas.openxmlformats.org/officeDocument/2006/math">
                    <m:r>
                      <a:rPr kumimoji="0" lang="en-US" altLang="zh-CN" sz="2400" i="1">
                        <a:solidFill>
                          <a:srgbClr val="000000"/>
                        </a:solidFill>
                        <a:latin typeface="Cambria Math" panose="02040503050406030204" pitchFamily="18" charset="0"/>
                        <a:ea typeface="华文中宋" panose="02010600040101010101" pitchFamily="2" charset="-122"/>
                      </a:rPr>
                      <m:t>𝛼</m:t>
                    </m:r>
                  </m:oMath>
                </a14:m>
                <a:r>
                  <a:rPr kumimoji="0" lang="zh-CN" altLang="en-US" sz="2400" dirty="0">
                    <a:solidFill>
                      <a:srgbClr val="000000"/>
                    </a:solidFill>
                    <a:latin typeface="华文中宋" panose="02010600040101010101" pitchFamily="2" charset="-122"/>
                    <a:ea typeface="华文中宋" panose="02010600040101010101" pitchFamily="2" charset="-122"/>
                  </a:rPr>
                  <a:t>是</a:t>
                </a:r>
                <a14:m>
                  <m:oMath xmlns:m="http://schemas.openxmlformats.org/officeDocument/2006/math">
                    <m:r>
                      <a:rPr kumimoji="0" lang="zh-CN" altLang="en-US" sz="2400" i="1" dirty="0">
                        <a:solidFill>
                          <a:srgbClr val="000000"/>
                        </a:solidFill>
                        <a:latin typeface="Cambria Math" panose="02040503050406030204" pitchFamily="18" charset="0"/>
                        <a:ea typeface="华文中宋" panose="02010600040101010101" pitchFamily="2" charset="-122"/>
                      </a:rPr>
                      <m:t>𝒜</m:t>
                    </m:r>
                  </m:oMath>
                </a14:m>
                <a:r>
                  <a:rPr kumimoji="0" lang="zh-CN" altLang="en-US" sz="2400" dirty="0">
                    <a:solidFill>
                      <a:srgbClr val="000000"/>
                    </a:solidFill>
                    <a:latin typeface="华文中宋" panose="02010600040101010101" pitchFamily="2" charset="-122"/>
                    <a:ea typeface="华文中宋" panose="02010600040101010101" pitchFamily="2" charset="-122"/>
                  </a:rPr>
                  <a:t>的属于特征值</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𝜆</m:t>
                        </m:r>
                      </m:e>
                      <m:sub>
                        <m:r>
                          <a:rPr kumimoji="0" lang="en-US" altLang="zh-CN" sz="2400" i="1">
                            <a:solidFill>
                              <a:srgbClr val="000000"/>
                            </a:solidFill>
                            <a:latin typeface="Cambria Math" panose="02040503050406030204" pitchFamily="18" charset="0"/>
                            <a:ea typeface="华文中宋" panose="02010600040101010101" pitchFamily="2" charset="-122"/>
                          </a:rPr>
                          <m:t>0</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的一个特征向量</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m:t>
                    </m:r>
                  </m:oMath>
                </a14:m>
                <a:r>
                  <a:rPr kumimoji="0" lang="zh-CN" altLang="en-US" sz="2400" dirty="0">
                    <a:solidFill>
                      <a:srgbClr val="000000"/>
                    </a:solidFill>
                    <a:latin typeface="华文中宋" panose="02010600040101010101" pitchFamily="2" charset="-122"/>
                    <a:ea typeface="华文中宋" panose="02010600040101010101" pitchFamily="2" charset="-122"/>
                  </a:rPr>
                  <a:t> </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𝛼</m:t>
                    </m:r>
                  </m:oMath>
                </a14:m>
                <a:r>
                  <a:rPr kumimoji="0" lang="zh-CN" altLang="en-US" sz="2400" dirty="0">
                    <a:solidFill>
                      <a:srgbClr val="000000"/>
                    </a:solidFill>
                    <a:latin typeface="华文中宋" panose="02010600040101010101" pitchFamily="2" charset="-122"/>
                    <a:ea typeface="华文中宋" panose="02010600040101010101" pitchFamily="2" charset="-122"/>
                  </a:rPr>
                  <a:t>的坐标</a:t>
                </a:r>
                <a14:m>
                  <m:oMath xmlns:m="http://schemas.openxmlformats.org/officeDocument/2006/math">
                    <m:sSup>
                      <m:sSupPr>
                        <m:ctrlPr>
                          <a:rPr kumimoji="0" lang="en-US" altLang="zh-CN" sz="2400" i="1">
                            <a:solidFill>
                              <a:srgbClr val="000000"/>
                            </a:solidFill>
                            <a:latin typeface="Cambria Math" panose="02040503050406030204" pitchFamily="18" charset="0"/>
                            <a:ea typeface="华文中宋" panose="02010600040101010101" pitchFamily="2" charset="-122"/>
                          </a:rPr>
                        </m:ctrlPr>
                      </m:sSupPr>
                      <m:e>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𝑥</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𝑥</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𝑥</m:t>
                                </m:r>
                              </m:e>
                              <m:sub>
                                <m:r>
                                  <a:rPr kumimoji="0" lang="en-US" altLang="zh-CN" sz="2400" i="1">
                                    <a:solidFill>
                                      <a:srgbClr val="000000"/>
                                    </a:solidFill>
                                    <a:latin typeface="Cambria Math" panose="02040503050406030204" pitchFamily="18" charset="0"/>
                                    <a:ea typeface="华文中宋" panose="02010600040101010101" pitchFamily="2" charset="-122"/>
                                  </a:rPr>
                                  <m:t>𝑛</m:t>
                                </m:r>
                              </m:sub>
                            </m:sSub>
                          </m:e>
                        </m:d>
                      </m:e>
                      <m:sup>
                        <m:r>
                          <a:rPr kumimoji="0" lang="en-US" altLang="zh-CN" sz="2400" i="1">
                            <a:solidFill>
                              <a:srgbClr val="000000"/>
                            </a:solidFill>
                            <a:latin typeface="Cambria Math" panose="02040503050406030204" pitchFamily="18" charset="0"/>
                            <a:ea typeface="华文中宋" panose="02010600040101010101" pitchFamily="2" charset="-122"/>
                          </a:rPr>
                          <m:t>𝑇</m:t>
                        </m:r>
                      </m:sup>
                    </m:sSup>
                  </m:oMath>
                </a14:m>
                <a:r>
                  <a:rPr kumimoji="0" lang="zh-CN" altLang="en-US" sz="2400" dirty="0">
                    <a:solidFill>
                      <a:srgbClr val="000000"/>
                    </a:solidFill>
                    <a:latin typeface="华文中宋" panose="02010600040101010101" pitchFamily="2" charset="-122"/>
                    <a:ea typeface="华文中宋" panose="02010600040101010101" pitchFamily="2" charset="-122"/>
                  </a:rPr>
                  <a:t>是</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𝐴</m:t>
                    </m:r>
                  </m:oMath>
                </a14:m>
                <a:r>
                  <a:rPr kumimoji="0" lang="zh-CN" altLang="en-US" sz="2400" dirty="0">
                    <a:solidFill>
                      <a:srgbClr val="000000"/>
                    </a:solidFill>
                    <a:latin typeface="华文中宋" panose="02010600040101010101" pitchFamily="2" charset="-122"/>
                    <a:ea typeface="华文中宋" panose="02010600040101010101" pitchFamily="2" charset="-122"/>
                  </a:rPr>
                  <a:t>的属于特征值</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𝜆</m:t>
                        </m:r>
                      </m:e>
                      <m:sub>
                        <m:r>
                          <a:rPr kumimoji="0" lang="en-US" altLang="zh-CN" sz="2400" i="1">
                            <a:solidFill>
                              <a:srgbClr val="000000"/>
                            </a:solidFill>
                            <a:latin typeface="Cambria Math" panose="02040503050406030204" pitchFamily="18" charset="0"/>
                            <a:ea typeface="华文中宋" panose="02010600040101010101" pitchFamily="2" charset="-122"/>
                          </a:rPr>
                          <m:t>0</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的特征向量。</a:t>
                </a:r>
              </a:p>
            </p:txBody>
          </p:sp>
        </mc:Choice>
        <mc:Fallback xmlns="">
          <p:sp>
            <p:nvSpPr>
              <p:cNvPr id="6149" name="文本框 2"/>
              <p:cNvSpPr txBox="1">
                <a:spLocks noRot="1" noChangeAspect="1" noMove="1" noResize="1" noEditPoints="1" noAdjustHandles="1" noChangeArrowheads="1" noChangeShapeType="1" noTextEdit="1"/>
              </p:cNvSpPr>
              <p:nvPr/>
            </p:nvSpPr>
            <p:spPr bwMode="auto">
              <a:xfrm>
                <a:off x="695400" y="1150204"/>
                <a:ext cx="10887000" cy="2889252"/>
              </a:xfrm>
              <a:prstGeom prst="rect">
                <a:avLst/>
              </a:prstGeom>
              <a:blipFill>
                <a:blip r:embed="rId2"/>
                <a:stretch>
                  <a:fillRect l="-840" b="-40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134</a:t>
            </a:fld>
            <a:endParaRPr kumimoji="0" lang="en-US" altLang="zh-CN">
              <a:solidFill>
                <a:srgbClr val="000000"/>
              </a:solidFill>
            </a:endParaRPr>
          </a:p>
        </p:txBody>
      </p:sp>
      <mc:AlternateContent xmlns:mc="http://schemas.openxmlformats.org/markup-compatibility/2006" xmlns:a14="http://schemas.microsoft.com/office/drawing/2010/main">
        <mc:Choice Requires="a14">
          <p:sp>
            <p:nvSpPr>
              <p:cNvPr id="3" name="文本框 2"/>
              <p:cNvSpPr txBox="1"/>
              <p:nvPr/>
            </p:nvSpPr>
            <p:spPr>
              <a:xfrm>
                <a:off x="839416" y="4185018"/>
                <a:ext cx="10513168" cy="1477328"/>
              </a:xfrm>
              <a:prstGeom prst="rect">
                <a:avLst/>
              </a:prstGeom>
              <a:noFill/>
            </p:spPr>
            <p:txBody>
              <a:bodyPr wrap="square" rtlCol="0">
                <a:spAutoFit/>
              </a:bodyPr>
              <a:lstStyle/>
              <a:p>
                <a:pPr defTabSz="457200">
                  <a:lnSpc>
                    <a:spcPct val="150000"/>
                  </a:lnSpc>
                  <a:defRPr/>
                </a:pPr>
                <a:r>
                  <a:rPr kumimoji="0" lang="en-US" altLang="zh-CN" sz="2400" dirty="0">
                    <a:solidFill>
                      <a:srgbClr val="FF0000"/>
                    </a:solidFill>
                    <a:latin typeface="华文中宋" panose="02010600040101010101" pitchFamily="2" charset="-122"/>
                    <a:ea typeface="华文中宋" panose="02010600040101010101" pitchFamily="2" charset="-122"/>
                  </a:rPr>
                  <a:t>      Q: </a:t>
                </a:r>
                <a:r>
                  <a:rPr kumimoji="0" lang="zh-CN" altLang="en-US" sz="2400" dirty="0">
                    <a:solidFill>
                      <a:srgbClr val="FF0000"/>
                    </a:solidFill>
                    <a:latin typeface="华文中宋" panose="02010600040101010101" pitchFamily="2" charset="-122"/>
                    <a:ea typeface="华文中宋" panose="02010600040101010101" pitchFamily="2" charset="-122"/>
                  </a:rPr>
                  <a:t>线性变换</a:t>
                </a:r>
                <a14:m>
                  <m:oMath xmlns:m="http://schemas.openxmlformats.org/officeDocument/2006/math">
                    <m:r>
                      <a:rPr kumimoji="0" lang="zh-CN" altLang="en-US" sz="2400" i="1" dirty="0">
                        <a:solidFill>
                          <a:srgbClr val="FF0000"/>
                        </a:solidFill>
                        <a:latin typeface="Cambria Math" panose="02040503050406030204" pitchFamily="18" charset="0"/>
                        <a:ea typeface="华文中宋" panose="02010600040101010101" pitchFamily="2" charset="-122"/>
                      </a:rPr>
                      <m:t>𝒜</m:t>
                    </m:r>
                  </m:oMath>
                </a14:m>
                <a:r>
                  <a:rPr kumimoji="0" lang="zh-CN" altLang="en-US" sz="2400" dirty="0">
                    <a:solidFill>
                      <a:srgbClr val="FF0000"/>
                    </a:solidFill>
                    <a:latin typeface="华文中宋" panose="02010600040101010101" pitchFamily="2" charset="-122"/>
                    <a:ea typeface="华文中宋" panose="02010600040101010101" pitchFamily="2" charset="-122"/>
                  </a:rPr>
                  <a:t>在不同基下的矩阵表示是不同的，那么在计算</a:t>
                </a:r>
                <a14:m>
                  <m:oMath xmlns:m="http://schemas.openxmlformats.org/officeDocument/2006/math">
                    <m:r>
                      <a:rPr kumimoji="0" lang="zh-CN" altLang="en-US" sz="2400" i="1" dirty="0">
                        <a:solidFill>
                          <a:srgbClr val="FF0000"/>
                        </a:solidFill>
                        <a:latin typeface="Cambria Math" panose="02040503050406030204" pitchFamily="18" charset="0"/>
                        <a:ea typeface="华文中宋" panose="02010600040101010101" pitchFamily="2" charset="-122"/>
                      </a:rPr>
                      <m:t>𝒜</m:t>
                    </m:r>
                  </m:oMath>
                </a14:m>
                <a:r>
                  <a:rPr kumimoji="0" lang="zh-CN" altLang="en-US" sz="2400" dirty="0">
                    <a:solidFill>
                      <a:srgbClr val="FF0000"/>
                    </a:solidFill>
                    <a:latin typeface="华文中宋" panose="02010600040101010101" pitchFamily="2" charset="-122"/>
                    <a:ea typeface="华文中宋" panose="02010600040101010101" pitchFamily="2" charset="-122"/>
                  </a:rPr>
                  <a:t>的特征值与特征向量时采用某一个基下的矩阵表示的特征值与特征向量是否有意义？</a:t>
                </a:r>
              </a:p>
              <a:p>
                <a:pPr defTabSz="457200">
                  <a:defRPr/>
                </a:pPr>
                <a:endParaRPr kumimoji="0" lang="zh-CN" altLang="en-US" sz="1800" dirty="0">
                  <a:solidFill>
                    <a:srgbClr val="000000"/>
                  </a:solidFill>
                  <a:latin typeface="Calibri" panose="020F0502020204030204" pitchFamily="34" charset="0"/>
                  <a:ea typeface="宋体"/>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839416" y="4185018"/>
                <a:ext cx="10513168" cy="1477328"/>
              </a:xfrm>
              <a:prstGeom prst="rect">
                <a:avLst/>
              </a:prstGeom>
              <a:blipFill>
                <a:blip r:embed="rId3"/>
                <a:stretch>
                  <a:fillRect l="-928"/>
                </a:stretch>
              </a:blipFill>
            </p:spPr>
            <p:txBody>
              <a:bodyPr/>
              <a:lstStyle/>
              <a:p>
                <a:r>
                  <a:rPr lang="zh-CN" altLang="en-US">
                    <a:noFill/>
                  </a:rPr>
                  <a:t> </a:t>
                </a:r>
              </a:p>
            </p:txBody>
          </p:sp>
        </mc:Fallback>
      </mc:AlternateContent>
      <p:sp>
        <p:nvSpPr>
          <p:cNvPr id="5" name="Rectangle 6">
            <a:extLst>
              <a:ext uri="{FF2B5EF4-FFF2-40B4-BE49-F238E27FC236}">
                <a16:creationId xmlns:a16="http://schemas.microsoft.com/office/drawing/2014/main" id="{CB136106-1E7A-4BC7-B993-7C3FFC391E02}"/>
              </a:ext>
            </a:extLst>
          </p:cNvPr>
          <p:cNvSpPr>
            <a:spLocks noChangeArrowheads="1"/>
          </p:cNvSpPr>
          <p:nvPr/>
        </p:nvSpPr>
        <p:spPr bwMode="auto">
          <a:xfrm>
            <a:off x="1559496" y="688538"/>
            <a:ext cx="5328592" cy="461665"/>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400" b="1" dirty="0">
                <a:solidFill>
                  <a:srgbClr val="3333CC"/>
                </a:solidFill>
                <a:effectLst>
                  <a:outerShdw blurRad="38100" dist="38100" dir="2700000" algn="tl">
                    <a:srgbClr val="000000"/>
                  </a:outerShdw>
                </a:effectLst>
                <a:latin typeface="Calibri" panose="020F0502020204030204" pitchFamily="34" charset="0"/>
                <a:ea typeface="宋体"/>
              </a:rPr>
              <a:t>1.8.1   </a:t>
            </a:r>
            <a:r>
              <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rPr>
              <a:t>线性变换的特征值与特征向量</a:t>
            </a:r>
          </a:p>
        </p:txBody>
      </p:sp>
    </p:spTree>
    <p:extLst>
      <p:ext uri="{BB962C8B-B14F-4D97-AF65-F5344CB8AC3E}">
        <p14:creationId xmlns:p14="http://schemas.microsoft.com/office/powerpoint/2010/main" val="537258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5"/>
          <p:cNvSpPr txBox="1">
            <a:spLocks noChangeArrowheads="1"/>
          </p:cNvSpPr>
          <p:nvPr/>
        </p:nvSpPr>
        <p:spPr bwMode="auto">
          <a:xfrm>
            <a:off x="911424" y="1405815"/>
            <a:ext cx="727280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defTabSz="457200" eaLnBrk="1" hangingPunct="1">
              <a:spcBef>
                <a:spcPct val="50000"/>
              </a:spcBef>
              <a:defRPr/>
            </a:pPr>
            <a:r>
              <a:rPr kumimoji="0" lang="zh-CN" altLang="en-US" sz="2400" dirty="0">
                <a:solidFill>
                  <a:srgbClr val="0000FF"/>
                </a:solidFill>
                <a:latin typeface="华文中宋" panose="02010600040101010101" pitchFamily="2" charset="-122"/>
                <a:ea typeface="华文中宋" panose="02010600040101010101" pitchFamily="2" charset="-122"/>
              </a:rPr>
              <a:t>定理</a:t>
            </a:r>
            <a:r>
              <a:rPr kumimoji="0" lang="en-US" altLang="zh-CN" sz="2400" dirty="0">
                <a:solidFill>
                  <a:srgbClr val="0000FF"/>
                </a:solidFill>
                <a:latin typeface="华文中宋" panose="02010600040101010101" pitchFamily="2" charset="-122"/>
                <a:ea typeface="华文中宋" panose="02010600040101010101" pitchFamily="2" charset="-122"/>
              </a:rPr>
              <a:t>8.1</a:t>
            </a:r>
            <a:r>
              <a:rPr kumimoji="0" lang="en-US" altLang="zh-CN" sz="2400" dirty="0">
                <a:solidFill>
                  <a:srgbClr val="000000"/>
                </a:solidFill>
                <a:latin typeface="华文中宋" panose="02010600040101010101" pitchFamily="2" charset="-122"/>
                <a:ea typeface="华文中宋" panose="02010600040101010101" pitchFamily="2" charset="-122"/>
              </a:rPr>
              <a:t> </a:t>
            </a:r>
            <a:r>
              <a:rPr kumimoji="0" lang="zh-CN" altLang="en-US" sz="2400" dirty="0">
                <a:solidFill>
                  <a:srgbClr val="000000"/>
                </a:solidFill>
                <a:latin typeface="华文中宋" panose="02010600040101010101" pitchFamily="2" charset="-122"/>
                <a:ea typeface="华文中宋" panose="02010600040101010101" pitchFamily="2" charset="-122"/>
              </a:rPr>
              <a:t>相似矩阵有相同的特征多项式。</a:t>
            </a:r>
          </a:p>
        </p:txBody>
      </p:sp>
      <p:sp>
        <p:nvSpPr>
          <p:cNvPr id="10" name="Text Box 3"/>
          <p:cNvSpPr txBox="1">
            <a:spLocks noChangeArrowheads="1"/>
          </p:cNvSpPr>
          <p:nvPr/>
        </p:nvSpPr>
        <p:spPr bwMode="auto">
          <a:xfrm>
            <a:off x="922884" y="2004936"/>
            <a:ext cx="57666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defTabSz="457200" eaLnBrk="1" hangingPunct="1">
              <a:spcBef>
                <a:spcPct val="50000"/>
              </a:spcBef>
              <a:defRPr/>
            </a:pPr>
            <a:r>
              <a:rPr kumimoji="0" lang="zh-CN" altLang="en-US" sz="2400" dirty="0">
                <a:solidFill>
                  <a:srgbClr val="0000FF"/>
                </a:solidFill>
                <a:latin typeface="华文中宋" panose="02010600040101010101" pitchFamily="2" charset="-122"/>
                <a:ea typeface="华文中宋" panose="02010600040101010101" pitchFamily="2" charset="-122"/>
              </a:rPr>
              <a:t>推论</a:t>
            </a:r>
            <a:r>
              <a:rPr kumimoji="0" lang="en-US" altLang="zh-CN" sz="2400" dirty="0">
                <a:solidFill>
                  <a:srgbClr val="0000FF"/>
                </a:solidFill>
                <a:latin typeface="华文中宋" panose="02010600040101010101" pitchFamily="2" charset="-122"/>
                <a:ea typeface="华文中宋" panose="02010600040101010101" pitchFamily="2" charset="-122"/>
              </a:rPr>
              <a:t>8.1 </a:t>
            </a:r>
            <a:r>
              <a:rPr kumimoji="0" lang="zh-CN" altLang="en-US" sz="2400" dirty="0">
                <a:solidFill>
                  <a:srgbClr val="000000"/>
                </a:solidFill>
                <a:latin typeface="华文中宋" panose="02010600040101010101" pitchFamily="2" charset="-122"/>
                <a:ea typeface="华文中宋" panose="02010600040101010101" pitchFamily="2" charset="-122"/>
              </a:rPr>
              <a:t>相似矩阵有相同的特征值。</a:t>
            </a:r>
          </a:p>
        </p:txBody>
      </p:sp>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135</a:t>
            </a:fld>
            <a:endParaRPr kumimoji="0" lang="en-US" altLang="zh-CN">
              <a:solidFill>
                <a:srgbClr val="000000"/>
              </a:solidFill>
            </a:endParaRPr>
          </a:p>
        </p:txBody>
      </p:sp>
      <mc:AlternateContent xmlns:mc="http://schemas.openxmlformats.org/markup-compatibility/2006" xmlns:a14="http://schemas.microsoft.com/office/drawing/2010/main">
        <mc:Choice Requires="a14">
          <p:sp>
            <p:nvSpPr>
              <p:cNvPr id="14" name="Text Box 3"/>
              <p:cNvSpPr txBox="1">
                <a:spLocks noChangeArrowheads="1"/>
              </p:cNvSpPr>
              <p:nvPr/>
            </p:nvSpPr>
            <p:spPr bwMode="auto">
              <a:xfrm>
                <a:off x="551384" y="4918553"/>
                <a:ext cx="10887000" cy="113434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defTabSz="457200" eaLnBrk="1" hangingPunct="1">
                  <a:lnSpc>
                    <a:spcPct val="150000"/>
                  </a:lnSpc>
                  <a:spcBef>
                    <a:spcPct val="50000"/>
                  </a:spcBef>
                  <a:defRPr/>
                </a:pPr>
                <a:r>
                  <a:rPr kumimoji="0" lang="zh-CN" altLang="en-US" sz="2400" dirty="0">
                    <a:solidFill>
                      <a:srgbClr val="0000FF"/>
                    </a:solidFill>
                    <a:latin typeface="华文中宋" panose="02010600040101010101" pitchFamily="2" charset="-122"/>
                    <a:ea typeface="华文中宋" panose="02010600040101010101" pitchFamily="2" charset="-122"/>
                  </a:rPr>
                  <a:t>      推论</a:t>
                </a:r>
                <a:r>
                  <a:rPr kumimoji="0" lang="en-US" altLang="zh-CN" sz="2400" dirty="0">
                    <a:solidFill>
                      <a:srgbClr val="0000FF"/>
                    </a:solidFill>
                    <a:latin typeface="华文中宋" panose="02010600040101010101" pitchFamily="2" charset="-122"/>
                    <a:ea typeface="华文中宋" panose="02010600040101010101" pitchFamily="2" charset="-122"/>
                  </a:rPr>
                  <a:t>8.2 </a:t>
                </a:r>
                <a:r>
                  <a:rPr kumimoji="0" lang="zh-CN" altLang="en-US" sz="2400" dirty="0">
                    <a:solidFill>
                      <a:srgbClr val="000000"/>
                    </a:solidFill>
                    <a:latin typeface="华文中宋" panose="02010600040101010101" pitchFamily="2" charset="-122"/>
                    <a:ea typeface="华文中宋" panose="02010600040101010101" pitchFamily="2" charset="-122"/>
                  </a:rPr>
                  <a:t>若</a:t>
                </a:r>
                <a14:m>
                  <m:oMath xmlns:m="http://schemas.openxmlformats.org/officeDocument/2006/math">
                    <m:r>
                      <a:rPr kumimoji="0" lang="en-US" altLang="zh-CN" sz="2400" i="1">
                        <a:solidFill>
                          <a:srgbClr val="000000"/>
                        </a:solidFill>
                        <a:latin typeface="Cambria Math" panose="02040503050406030204" pitchFamily="18" charset="0"/>
                        <a:ea typeface="华文中宋" panose="02010600040101010101" pitchFamily="2" charset="-122"/>
                      </a:rPr>
                      <m:t>𝜉</m:t>
                    </m:r>
                    <m:r>
                      <a:rPr kumimoji="0" lang="en-US" altLang="zh-CN" sz="2400" i="1">
                        <a:solidFill>
                          <a:srgbClr val="000000"/>
                        </a:solidFill>
                        <a:latin typeface="Cambria Math" panose="02040503050406030204" pitchFamily="18" charset="0"/>
                        <a:ea typeface="华文中宋" panose="02010600040101010101" pitchFamily="2" charset="-122"/>
                      </a:rPr>
                      <m:t>=</m:t>
                    </m:r>
                    <m:sSup>
                      <m:sSupPr>
                        <m:ctrlPr>
                          <a:rPr kumimoji="0" lang="en-US" altLang="zh-CN" sz="2400" i="1">
                            <a:solidFill>
                              <a:srgbClr val="000000"/>
                            </a:solidFill>
                            <a:latin typeface="Cambria Math" panose="02040503050406030204" pitchFamily="18" charset="0"/>
                            <a:ea typeface="华文中宋" panose="02010600040101010101" pitchFamily="2" charset="-122"/>
                          </a:rPr>
                        </m:ctrlPr>
                      </m:sSupPr>
                      <m:e>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𝑥</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𝑥</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𝑥</m:t>
                                </m:r>
                              </m:e>
                              <m:sub>
                                <m:r>
                                  <a:rPr kumimoji="0" lang="en-US" altLang="zh-CN" sz="2400" i="1">
                                    <a:solidFill>
                                      <a:srgbClr val="000000"/>
                                    </a:solidFill>
                                    <a:latin typeface="Cambria Math" panose="02040503050406030204" pitchFamily="18" charset="0"/>
                                    <a:ea typeface="华文中宋" panose="02010600040101010101" pitchFamily="2" charset="-122"/>
                                  </a:rPr>
                                  <m:t>𝑛</m:t>
                                </m:r>
                              </m:sub>
                            </m:sSub>
                          </m:e>
                        </m:d>
                      </m:e>
                      <m:sup>
                        <m:r>
                          <a:rPr kumimoji="0" lang="en-US" altLang="zh-CN" sz="2400" i="1">
                            <a:solidFill>
                              <a:srgbClr val="000000"/>
                            </a:solidFill>
                            <a:latin typeface="Cambria Math" panose="02040503050406030204" pitchFamily="18" charset="0"/>
                            <a:ea typeface="华文中宋" panose="02010600040101010101" pitchFamily="2" charset="-122"/>
                          </a:rPr>
                          <m:t>𝑇</m:t>
                        </m:r>
                      </m:sup>
                    </m:sSup>
                  </m:oMath>
                </a14:m>
                <a:r>
                  <a:rPr kumimoji="0" lang="zh-CN" altLang="en-US" sz="2400" dirty="0">
                    <a:solidFill>
                      <a:srgbClr val="000000"/>
                    </a:solidFill>
                    <a:latin typeface="华文中宋" panose="02010600040101010101" pitchFamily="2" charset="-122"/>
                    <a:ea typeface="华文中宋" panose="02010600040101010101" pitchFamily="2" charset="-122"/>
                  </a:rPr>
                  <a:t>是</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𝑛</m:t>
                    </m:r>
                  </m:oMath>
                </a14:m>
                <a:r>
                  <a:rPr kumimoji="0" lang="zh-CN" altLang="en-US" sz="2400" dirty="0">
                    <a:solidFill>
                      <a:srgbClr val="000000"/>
                    </a:solidFill>
                    <a:latin typeface="华文中宋" panose="02010600040101010101" pitchFamily="2" charset="-122"/>
                    <a:ea typeface="华文中宋" panose="02010600040101010101" pitchFamily="2" charset="-122"/>
                  </a:rPr>
                  <a:t>阶矩阵</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𝐴</m:t>
                    </m:r>
                  </m:oMath>
                </a14:m>
                <a:r>
                  <a:rPr kumimoji="0" lang="zh-CN" altLang="en-US" sz="2400" dirty="0">
                    <a:solidFill>
                      <a:srgbClr val="000000"/>
                    </a:solidFill>
                    <a:latin typeface="华文中宋" panose="02010600040101010101" pitchFamily="2" charset="-122"/>
                    <a:ea typeface="华文中宋" panose="02010600040101010101" pitchFamily="2" charset="-122"/>
                  </a:rPr>
                  <a:t>的属于特征值</a:t>
                </a:r>
                <a14:m>
                  <m:oMath xmlns:m="http://schemas.openxmlformats.org/officeDocument/2006/math">
                    <m:r>
                      <a:rPr kumimoji="0" lang="en-US" altLang="zh-CN" sz="2400" i="1">
                        <a:solidFill>
                          <a:srgbClr val="000000"/>
                        </a:solidFill>
                        <a:latin typeface="Cambria Math" panose="02040503050406030204" pitchFamily="18" charset="0"/>
                        <a:ea typeface="华文中宋" panose="02010600040101010101" pitchFamily="2" charset="-122"/>
                      </a:rPr>
                      <m:t>𝜆</m:t>
                    </m:r>
                  </m:oMath>
                </a14:m>
                <a:r>
                  <a:rPr kumimoji="0" lang="zh-CN" altLang="en-US" sz="2400" dirty="0">
                    <a:solidFill>
                      <a:srgbClr val="000000"/>
                    </a:solidFill>
                    <a:latin typeface="华文中宋" panose="02010600040101010101" pitchFamily="2" charset="-122"/>
                    <a:ea typeface="华文中宋" panose="02010600040101010101" pitchFamily="2" charset="-122"/>
                  </a:rPr>
                  <a:t>的特征向量，</a:t>
                </a:r>
                <a14:m>
                  <m:oMath xmlns:m="http://schemas.openxmlformats.org/officeDocument/2006/math">
                    <m:r>
                      <a:rPr kumimoji="0" lang="en-US" altLang="zh-CN" sz="2400" i="1">
                        <a:solidFill>
                          <a:srgbClr val="000000"/>
                        </a:solidFill>
                        <a:latin typeface="Cambria Math" panose="02040503050406030204" pitchFamily="18" charset="0"/>
                        <a:ea typeface="华文中宋" panose="02010600040101010101" pitchFamily="2" charset="-122"/>
                      </a:rPr>
                      <m:t>𝐵</m:t>
                    </m:r>
                    <m:r>
                      <a:rPr kumimoji="0" lang="en-US" altLang="zh-CN" sz="2400" i="1">
                        <a:solidFill>
                          <a:srgbClr val="000000"/>
                        </a:solidFill>
                        <a:latin typeface="Cambria Math" panose="02040503050406030204" pitchFamily="18" charset="0"/>
                        <a:ea typeface="华文中宋" panose="02010600040101010101" pitchFamily="2" charset="-122"/>
                      </a:rPr>
                      <m:t>=</m:t>
                    </m:r>
                    <m:sSup>
                      <m:sSupPr>
                        <m:ctrlPr>
                          <a:rPr kumimoji="0" lang="en-US" altLang="zh-CN" sz="2400" i="1">
                            <a:solidFill>
                              <a:srgbClr val="000000"/>
                            </a:solidFill>
                            <a:latin typeface="Cambria Math" panose="02040503050406030204" pitchFamily="18" charset="0"/>
                            <a:ea typeface="华文中宋" panose="02010600040101010101" pitchFamily="2" charset="-122"/>
                          </a:rPr>
                        </m:ctrlPr>
                      </m:sSupPr>
                      <m:e>
                        <m:r>
                          <a:rPr kumimoji="0" lang="en-US" altLang="zh-CN" sz="2400" i="1">
                            <a:solidFill>
                              <a:srgbClr val="000000"/>
                            </a:solidFill>
                            <a:latin typeface="Cambria Math" panose="02040503050406030204" pitchFamily="18" charset="0"/>
                            <a:ea typeface="华文中宋" panose="02010600040101010101" pitchFamily="2" charset="-122"/>
                          </a:rPr>
                          <m:t>𝑃</m:t>
                        </m:r>
                      </m:e>
                      <m:sup>
                        <m:r>
                          <a:rPr kumimoji="0" lang="en-US" altLang="zh-CN" sz="2400" i="1">
                            <a:solidFill>
                              <a:srgbClr val="000000"/>
                            </a:solidFill>
                            <a:latin typeface="Cambria Math" panose="02040503050406030204" pitchFamily="18" charset="0"/>
                            <a:ea typeface="华文中宋" panose="02010600040101010101" pitchFamily="2" charset="-122"/>
                          </a:rPr>
                          <m:t>−1</m:t>
                        </m:r>
                      </m:sup>
                    </m:sSup>
                    <m:r>
                      <a:rPr kumimoji="0" lang="en-US" altLang="zh-CN" sz="2400" i="1">
                        <a:solidFill>
                          <a:srgbClr val="000000"/>
                        </a:solidFill>
                        <a:latin typeface="Cambria Math" panose="02040503050406030204" pitchFamily="18" charset="0"/>
                        <a:ea typeface="华文中宋" panose="02010600040101010101" pitchFamily="2" charset="-122"/>
                      </a:rPr>
                      <m:t>𝐴𝑃</m:t>
                    </m:r>
                    <m:r>
                      <a:rPr kumimoji="0" lang="en-US" altLang="zh-CN" sz="2400" i="1">
                        <a:solidFill>
                          <a:srgbClr val="000000"/>
                        </a:solidFill>
                        <a:latin typeface="Cambria Math" panose="02040503050406030204" pitchFamily="18" charset="0"/>
                        <a:ea typeface="华文中宋" panose="02010600040101010101" pitchFamily="2" charset="-122"/>
                      </a:rPr>
                      <m:t>,</m:t>
                    </m:r>
                  </m:oMath>
                </a14:m>
                <a:r>
                  <a:rPr kumimoji="0" lang="zh-CN" altLang="en-US" sz="2400" dirty="0">
                    <a:solidFill>
                      <a:srgbClr val="000000"/>
                    </a:solidFill>
                    <a:latin typeface="华文中宋" panose="02010600040101010101" pitchFamily="2" charset="-122"/>
                    <a:ea typeface="华文中宋" panose="02010600040101010101" pitchFamily="2" charset="-122"/>
                  </a:rPr>
                  <a:t>则</a:t>
                </a:r>
                <a14:m>
                  <m:oMath xmlns:m="http://schemas.openxmlformats.org/officeDocument/2006/math">
                    <m:sSup>
                      <m:sSupPr>
                        <m:ctrlPr>
                          <a:rPr kumimoji="0" lang="en-US" altLang="zh-CN" sz="2400" i="1" dirty="0">
                            <a:solidFill>
                              <a:srgbClr val="000000"/>
                            </a:solidFill>
                            <a:latin typeface="Cambria Math" panose="02040503050406030204" pitchFamily="18" charset="0"/>
                            <a:ea typeface="华文中宋" panose="02010600040101010101" pitchFamily="2" charset="-122"/>
                          </a:rPr>
                        </m:ctrlPr>
                      </m:sSupPr>
                      <m:e>
                        <m:r>
                          <a:rPr kumimoji="0" lang="en-US" altLang="zh-CN" sz="2400" i="1" dirty="0">
                            <a:solidFill>
                              <a:srgbClr val="000000"/>
                            </a:solidFill>
                            <a:latin typeface="Cambria Math" panose="02040503050406030204" pitchFamily="18" charset="0"/>
                            <a:ea typeface="华文中宋" panose="02010600040101010101" pitchFamily="2" charset="-122"/>
                          </a:rPr>
                          <m:t>𝑃</m:t>
                        </m:r>
                      </m:e>
                      <m:sup>
                        <m:r>
                          <a:rPr kumimoji="0" lang="en-US" altLang="zh-CN" sz="2400" i="1" dirty="0">
                            <a:solidFill>
                              <a:srgbClr val="000000"/>
                            </a:solidFill>
                            <a:latin typeface="Cambria Math" panose="02040503050406030204" pitchFamily="18" charset="0"/>
                            <a:ea typeface="华文中宋" panose="02010600040101010101" pitchFamily="2" charset="-122"/>
                          </a:rPr>
                          <m:t>−1</m:t>
                        </m:r>
                      </m:sup>
                    </m:sSup>
                    <m:r>
                      <a:rPr kumimoji="0" lang="en-US" altLang="zh-CN" sz="2400" i="1" dirty="0">
                        <a:solidFill>
                          <a:srgbClr val="000000"/>
                        </a:solidFill>
                        <a:latin typeface="Cambria Math" panose="02040503050406030204" pitchFamily="18" charset="0"/>
                        <a:ea typeface="华文中宋" panose="02010600040101010101" pitchFamily="2" charset="-122"/>
                      </a:rPr>
                      <m:t>𝜉</m:t>
                    </m:r>
                  </m:oMath>
                </a14:m>
                <a:r>
                  <a:rPr kumimoji="0" lang="zh-CN" altLang="en-US" sz="2400" dirty="0">
                    <a:solidFill>
                      <a:srgbClr val="000000"/>
                    </a:solidFill>
                    <a:latin typeface="华文中宋" panose="02010600040101010101" pitchFamily="2" charset="-122"/>
                    <a:ea typeface="华文中宋" panose="02010600040101010101" pitchFamily="2" charset="-122"/>
                  </a:rPr>
                  <a:t>是</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𝐵</m:t>
                    </m:r>
                  </m:oMath>
                </a14:m>
                <a:r>
                  <a:rPr kumimoji="0" lang="zh-CN" altLang="en-US" sz="2400" dirty="0">
                    <a:solidFill>
                      <a:srgbClr val="000000"/>
                    </a:solidFill>
                    <a:latin typeface="华文中宋" panose="02010600040101010101" pitchFamily="2" charset="-122"/>
                    <a:ea typeface="华文中宋" panose="02010600040101010101" pitchFamily="2" charset="-122"/>
                  </a:rPr>
                  <a:t>的属于特征值</a:t>
                </a:r>
                <a14:m>
                  <m:oMath xmlns:m="http://schemas.openxmlformats.org/officeDocument/2006/math">
                    <m:r>
                      <a:rPr kumimoji="0" lang="en-US" altLang="zh-CN" sz="2400" i="1">
                        <a:solidFill>
                          <a:srgbClr val="000000"/>
                        </a:solidFill>
                        <a:latin typeface="Cambria Math" panose="02040503050406030204" pitchFamily="18" charset="0"/>
                        <a:ea typeface="华文中宋" panose="02010600040101010101" pitchFamily="2" charset="-122"/>
                      </a:rPr>
                      <m:t>𝜆</m:t>
                    </m:r>
                  </m:oMath>
                </a14:m>
                <a:r>
                  <a:rPr kumimoji="0" lang="zh-CN" altLang="en-US" sz="2400" dirty="0">
                    <a:solidFill>
                      <a:srgbClr val="000000"/>
                    </a:solidFill>
                    <a:latin typeface="华文中宋" panose="02010600040101010101" pitchFamily="2" charset="-122"/>
                    <a:ea typeface="华文中宋" panose="02010600040101010101" pitchFamily="2" charset="-122"/>
                  </a:rPr>
                  <a:t>的特征向量。</a:t>
                </a:r>
              </a:p>
            </p:txBody>
          </p:sp>
        </mc:Choice>
        <mc:Fallback xmlns="">
          <p:sp>
            <p:nvSpPr>
              <p:cNvPr id="14" name="Text Box 3"/>
              <p:cNvSpPr txBox="1">
                <a:spLocks noRot="1" noChangeAspect="1" noMove="1" noResize="1" noEditPoints="1" noAdjustHandles="1" noChangeArrowheads="1" noChangeShapeType="1" noTextEdit="1"/>
              </p:cNvSpPr>
              <p:nvPr/>
            </p:nvSpPr>
            <p:spPr bwMode="auto">
              <a:xfrm>
                <a:off x="551384" y="4918553"/>
                <a:ext cx="10887000" cy="1134349"/>
              </a:xfrm>
              <a:prstGeom prst="rect">
                <a:avLst/>
              </a:prstGeom>
              <a:blipFill>
                <a:blip r:embed="rId2"/>
                <a:stretch>
                  <a:fillRect l="-112" b="-1182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551384" y="2522442"/>
                <a:ext cx="10887000" cy="2308324"/>
              </a:xfrm>
              <a:prstGeom prst="rect">
                <a:avLst/>
              </a:prstGeom>
              <a:noFill/>
            </p:spPr>
            <p:txBody>
              <a:bodyPr wrap="square" rtlCol="0">
                <a:spAutoFit/>
              </a:bodyPr>
              <a:lstStyle/>
              <a:p>
                <a:pPr defTabSz="457200">
                  <a:lnSpc>
                    <a:spcPct val="150000"/>
                  </a:lnSpc>
                  <a:defRPr/>
                </a:pPr>
                <a:r>
                  <a:rPr kumimoji="0" lang="zh-CN" altLang="en-US" sz="2400" dirty="0">
                    <a:solidFill>
                      <a:srgbClr val="000000"/>
                    </a:solidFill>
                    <a:latin typeface="华文中宋" panose="02010600040101010101" pitchFamily="2" charset="-122"/>
                    <a:ea typeface="华文中宋" panose="02010600040101010101" pitchFamily="2" charset="-122"/>
                  </a:rPr>
                  <a:t>    若</a:t>
                </a:r>
                <a14:m>
                  <m:oMath xmlns:m="http://schemas.openxmlformats.org/officeDocument/2006/math">
                    <m:r>
                      <a:rPr kumimoji="0" lang="zh-CN" altLang="en-US" sz="2400" i="1">
                        <a:solidFill>
                          <a:srgbClr val="000000"/>
                        </a:solidFill>
                        <a:latin typeface="Cambria Math" panose="02040503050406030204" pitchFamily="18" charset="0"/>
                      </a:rPr>
                      <m:t>𝒜</m:t>
                    </m:r>
                    <m:r>
                      <a:rPr kumimoji="0" lang="zh-CN" altLang="en-US" sz="2400" i="1">
                        <a:solidFill>
                          <a:srgbClr val="000000"/>
                        </a:solidFill>
                        <a:latin typeface="Cambria Math" panose="02040503050406030204" pitchFamily="18" charset="0"/>
                      </a:rPr>
                      <m:t>在</m:t>
                    </m:r>
                  </m:oMath>
                </a14:m>
                <a:r>
                  <a:rPr kumimoji="0" lang="zh-CN" altLang="en-US" sz="2400" dirty="0">
                    <a:solidFill>
                      <a:srgbClr val="000000"/>
                    </a:solidFill>
                    <a:latin typeface="华文中宋" panose="02010600040101010101" pitchFamily="2" charset="-122"/>
                    <a:ea typeface="华文中宋" panose="02010600040101010101" pitchFamily="2" charset="-122"/>
                  </a:rPr>
                  <a:t>基</a:t>
                </a:r>
                <a14:m>
                  <m:oMath xmlns:m="http://schemas.openxmlformats.org/officeDocument/2006/math">
                    <m:sSub>
                      <m:sSubPr>
                        <m:ctrlPr>
                          <a:rPr kumimoji="0" lang="en-US" altLang="zh-CN" sz="2400" i="1" dirty="0">
                            <a:solidFill>
                              <a:srgbClr val="000000"/>
                            </a:solidFill>
                            <a:latin typeface="Cambria Math" panose="02040503050406030204" pitchFamily="18" charset="0"/>
                          </a:rPr>
                        </m:ctrlPr>
                      </m:sSubPr>
                      <m:e>
                        <m:r>
                          <a:rPr kumimoji="0" lang="en-US" altLang="zh-CN" sz="2400" i="1" dirty="0">
                            <a:solidFill>
                              <a:srgbClr val="000000"/>
                            </a:solidFill>
                            <a:latin typeface="Cambria Math" panose="02040503050406030204" pitchFamily="18" charset="0"/>
                          </a:rPr>
                          <m:t>𝛼</m:t>
                        </m:r>
                      </m:e>
                      <m:sub>
                        <m:r>
                          <a:rPr kumimoji="0" lang="en-US" altLang="zh-CN" sz="2400" i="1" dirty="0">
                            <a:solidFill>
                              <a:srgbClr val="000000"/>
                            </a:solidFill>
                            <a:latin typeface="Cambria Math" panose="02040503050406030204" pitchFamily="18" charset="0"/>
                          </a:rPr>
                          <m:t>1</m:t>
                        </m:r>
                      </m:sub>
                    </m:sSub>
                    <m:r>
                      <a:rPr kumimoji="0" lang="en-US" altLang="zh-CN" sz="2400" i="1" dirty="0">
                        <a:solidFill>
                          <a:srgbClr val="000000"/>
                        </a:solidFill>
                        <a:latin typeface="Cambria Math" panose="02040503050406030204" pitchFamily="18" charset="0"/>
                      </a:rPr>
                      <m:t>,</m:t>
                    </m:r>
                    <m:sSub>
                      <m:sSubPr>
                        <m:ctrlPr>
                          <a:rPr kumimoji="0" lang="en-US" altLang="zh-CN" sz="2400" i="1" dirty="0">
                            <a:solidFill>
                              <a:srgbClr val="000000"/>
                            </a:solidFill>
                            <a:latin typeface="Cambria Math" panose="02040503050406030204" pitchFamily="18" charset="0"/>
                          </a:rPr>
                        </m:ctrlPr>
                      </m:sSubPr>
                      <m:e>
                        <m:r>
                          <a:rPr kumimoji="0" lang="en-US" altLang="zh-CN" sz="2400" i="1" dirty="0">
                            <a:solidFill>
                              <a:srgbClr val="000000"/>
                            </a:solidFill>
                            <a:latin typeface="Cambria Math" panose="02040503050406030204" pitchFamily="18" charset="0"/>
                          </a:rPr>
                          <m:t>𝛼</m:t>
                        </m:r>
                      </m:e>
                      <m:sub>
                        <m:r>
                          <a:rPr kumimoji="0" lang="en-US" altLang="zh-CN" sz="2400" i="1" dirty="0">
                            <a:solidFill>
                              <a:srgbClr val="000000"/>
                            </a:solidFill>
                            <a:latin typeface="Cambria Math" panose="02040503050406030204" pitchFamily="18" charset="0"/>
                          </a:rPr>
                          <m:t>2</m:t>
                        </m:r>
                      </m:sub>
                    </m:sSub>
                    <m:r>
                      <a:rPr kumimoji="0" lang="en-US" altLang="zh-CN" sz="2400" i="1" dirty="0">
                        <a:solidFill>
                          <a:srgbClr val="000000"/>
                        </a:solidFill>
                        <a:latin typeface="Cambria Math" panose="02040503050406030204" pitchFamily="18" charset="0"/>
                      </a:rPr>
                      <m:t>,⋯,</m:t>
                    </m:r>
                    <m:sSub>
                      <m:sSubPr>
                        <m:ctrlPr>
                          <a:rPr kumimoji="0" lang="en-US" altLang="zh-CN" sz="2400" i="1" dirty="0">
                            <a:solidFill>
                              <a:srgbClr val="000000"/>
                            </a:solidFill>
                            <a:latin typeface="Cambria Math" panose="02040503050406030204" pitchFamily="18" charset="0"/>
                          </a:rPr>
                        </m:ctrlPr>
                      </m:sSubPr>
                      <m:e>
                        <m:r>
                          <a:rPr kumimoji="0" lang="en-US" altLang="zh-CN" sz="2400" i="1" dirty="0">
                            <a:solidFill>
                              <a:srgbClr val="000000"/>
                            </a:solidFill>
                            <a:latin typeface="Cambria Math" panose="02040503050406030204" pitchFamily="18" charset="0"/>
                          </a:rPr>
                          <m:t>𝛼</m:t>
                        </m:r>
                      </m:e>
                      <m:sub>
                        <m:r>
                          <a:rPr kumimoji="0" lang="en-US" altLang="zh-CN" sz="2400" i="1" dirty="0">
                            <a:solidFill>
                              <a:srgbClr val="000000"/>
                            </a:solidFill>
                            <a:latin typeface="Cambria Math" panose="02040503050406030204" pitchFamily="18" charset="0"/>
                          </a:rPr>
                          <m:t>𝑛</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下的矩阵表示为</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𝐴</m:t>
                    </m:r>
                  </m:oMath>
                </a14:m>
                <a:r>
                  <a:rPr kumimoji="0" lang="zh-CN" altLang="en-US" sz="2400" dirty="0">
                    <a:solidFill>
                      <a:srgbClr val="000000"/>
                    </a:solidFill>
                    <a:latin typeface="华文中宋" panose="02010600040101010101" pitchFamily="2" charset="-122"/>
                    <a:ea typeface="华文中宋" panose="02010600040101010101" pitchFamily="2" charset="-122"/>
                  </a:rPr>
                  <a:t>，在基</a:t>
                </a:r>
                <a14:m>
                  <m:oMath xmlns:m="http://schemas.openxmlformats.org/officeDocument/2006/math">
                    <m:sSub>
                      <m:sSubPr>
                        <m:ctrlPr>
                          <a:rPr kumimoji="0" lang="en-US" altLang="zh-CN" sz="2400" i="1">
                            <a:solidFill>
                              <a:srgbClr val="000000"/>
                            </a:solidFill>
                            <a:latin typeface="Cambria Math" panose="02040503050406030204" pitchFamily="18" charset="0"/>
                          </a:rPr>
                        </m:ctrlPr>
                      </m:sSubPr>
                      <m:e>
                        <m:r>
                          <a:rPr kumimoji="0" lang="en-US" altLang="zh-CN" sz="2400" i="1">
                            <a:solidFill>
                              <a:srgbClr val="000000"/>
                            </a:solidFill>
                            <a:latin typeface="Cambria Math" panose="02040503050406030204" pitchFamily="18" charset="0"/>
                          </a:rPr>
                          <m:t>𝛽</m:t>
                        </m:r>
                      </m:e>
                      <m:sub>
                        <m:r>
                          <a:rPr kumimoji="0" lang="en-US" altLang="zh-CN" sz="2400" i="1">
                            <a:solidFill>
                              <a:srgbClr val="000000"/>
                            </a:solidFill>
                            <a:latin typeface="Cambria Math" panose="02040503050406030204" pitchFamily="18" charset="0"/>
                          </a:rPr>
                          <m:t>1</m:t>
                        </m:r>
                      </m:sub>
                    </m:sSub>
                    <m:r>
                      <a:rPr kumimoji="0" lang="en-US" altLang="zh-CN" sz="2400" i="1">
                        <a:solidFill>
                          <a:srgbClr val="000000"/>
                        </a:solidFill>
                        <a:latin typeface="Cambria Math" panose="02040503050406030204" pitchFamily="18" charset="0"/>
                      </a:rPr>
                      <m:t>,</m:t>
                    </m:r>
                    <m:sSub>
                      <m:sSubPr>
                        <m:ctrlPr>
                          <a:rPr kumimoji="0" lang="en-US" altLang="zh-CN" sz="2400" i="1">
                            <a:solidFill>
                              <a:srgbClr val="000000"/>
                            </a:solidFill>
                            <a:latin typeface="Cambria Math" panose="02040503050406030204" pitchFamily="18" charset="0"/>
                          </a:rPr>
                        </m:ctrlPr>
                      </m:sSubPr>
                      <m:e>
                        <m:r>
                          <a:rPr kumimoji="0" lang="en-US" altLang="zh-CN" sz="2400" i="1">
                            <a:solidFill>
                              <a:srgbClr val="000000"/>
                            </a:solidFill>
                            <a:latin typeface="Cambria Math" panose="02040503050406030204" pitchFamily="18" charset="0"/>
                          </a:rPr>
                          <m:t>𝛽</m:t>
                        </m:r>
                      </m:e>
                      <m:sub>
                        <m:r>
                          <a:rPr kumimoji="0" lang="en-US" altLang="zh-CN" sz="2400" i="1">
                            <a:solidFill>
                              <a:srgbClr val="000000"/>
                            </a:solidFill>
                            <a:latin typeface="Cambria Math" panose="02040503050406030204" pitchFamily="18" charset="0"/>
                          </a:rPr>
                          <m:t>2</m:t>
                        </m:r>
                      </m:sub>
                    </m:sSub>
                    <m:r>
                      <a:rPr kumimoji="0" lang="en-US" altLang="zh-CN" sz="2400" i="1">
                        <a:solidFill>
                          <a:srgbClr val="000000"/>
                        </a:solidFill>
                        <a:latin typeface="Cambria Math" panose="02040503050406030204" pitchFamily="18" charset="0"/>
                      </a:rPr>
                      <m:t>,⋯,</m:t>
                    </m:r>
                    <m:sSub>
                      <m:sSubPr>
                        <m:ctrlPr>
                          <a:rPr kumimoji="0" lang="en-US" altLang="zh-CN" sz="2400" i="1">
                            <a:solidFill>
                              <a:srgbClr val="000000"/>
                            </a:solidFill>
                            <a:latin typeface="Cambria Math" panose="02040503050406030204" pitchFamily="18" charset="0"/>
                          </a:rPr>
                        </m:ctrlPr>
                      </m:sSubPr>
                      <m:e>
                        <m:r>
                          <a:rPr kumimoji="0" lang="en-US" altLang="zh-CN" sz="2400" i="1">
                            <a:solidFill>
                              <a:srgbClr val="000000"/>
                            </a:solidFill>
                            <a:latin typeface="Cambria Math" panose="02040503050406030204" pitchFamily="18" charset="0"/>
                          </a:rPr>
                          <m:t>𝛽</m:t>
                        </m:r>
                      </m:e>
                      <m:sub>
                        <m:r>
                          <a:rPr kumimoji="0" lang="en-US" altLang="zh-CN" sz="2400" i="1">
                            <a:solidFill>
                              <a:srgbClr val="000000"/>
                            </a:solidFill>
                            <a:latin typeface="Cambria Math" panose="02040503050406030204" pitchFamily="18" charset="0"/>
                          </a:rPr>
                          <m:t>𝑛</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下的矩阵表示为</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𝐵</m:t>
                    </m:r>
                  </m:oMath>
                </a14:m>
                <a:r>
                  <a:rPr kumimoji="0" lang="zh-CN" altLang="en-US" sz="2400" dirty="0">
                    <a:solidFill>
                      <a:srgbClr val="000000"/>
                    </a:solidFill>
                    <a:latin typeface="华文中宋" panose="02010600040101010101" pitchFamily="2" charset="-122"/>
                    <a:ea typeface="华文中宋" panose="02010600040101010101" pitchFamily="2" charset="-122"/>
                  </a:rPr>
                  <a:t>，且</a:t>
                </a:r>
                <a:endParaRPr kumimoji="0" lang="en-US" altLang="zh-CN" sz="2400" dirty="0">
                  <a:solidFill>
                    <a:srgbClr val="000000"/>
                  </a:solidFill>
                  <a:latin typeface="华文中宋" panose="02010600040101010101" pitchFamily="2" charset="-122"/>
                  <a:ea typeface="华文中宋" panose="02010600040101010101" pitchFamily="2" charset="-122"/>
                </a:endParaRPr>
              </a:p>
              <a:p>
                <a:pPr defTabSz="457200">
                  <a:lnSpc>
                    <a:spcPct val="150000"/>
                  </a:lnSpc>
                  <a:defRPr/>
                </a:pPr>
                <a14:m>
                  <m:oMathPara xmlns:m="http://schemas.openxmlformats.org/officeDocument/2006/math">
                    <m:oMathParaPr>
                      <m:jc m:val="centerGroup"/>
                    </m:oMathParaPr>
                    <m:oMath xmlns:m="http://schemas.openxmlformats.org/officeDocument/2006/math">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𝛽</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𝛽</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𝛽</m:t>
                              </m:r>
                            </m:e>
                            <m:sub>
                              <m:r>
                                <a:rPr kumimoji="0" lang="en-US" altLang="zh-CN" sz="2400" i="1">
                                  <a:solidFill>
                                    <a:srgbClr val="000000"/>
                                  </a:solidFill>
                                  <a:latin typeface="Cambria Math" panose="02040503050406030204" pitchFamily="18" charset="0"/>
                                  <a:ea typeface="华文中宋" panose="02010600040101010101" pitchFamily="2" charset="-122"/>
                                </a:rPr>
                                <m:t>𝑛</m:t>
                              </m:r>
                            </m:sub>
                          </m:sSub>
                        </m:e>
                      </m:d>
                      <m:r>
                        <a:rPr kumimoji="0" lang="en-US" altLang="zh-CN" sz="2400" i="1">
                          <a:solidFill>
                            <a:srgbClr val="000000"/>
                          </a:solidFill>
                          <a:latin typeface="Cambria Math" panose="02040503050406030204" pitchFamily="18" charset="0"/>
                          <a:ea typeface="华文中宋" panose="02010600040101010101" pitchFamily="2" charset="-122"/>
                        </a:rPr>
                        <m:t>=</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𝑛</m:t>
                              </m:r>
                            </m:sub>
                          </m:sSub>
                        </m:e>
                      </m:d>
                      <m:r>
                        <a:rPr kumimoji="0" lang="en-US" altLang="zh-CN" sz="2400" i="1">
                          <a:solidFill>
                            <a:srgbClr val="000000"/>
                          </a:solidFill>
                          <a:latin typeface="Cambria Math" panose="02040503050406030204" pitchFamily="18" charset="0"/>
                          <a:ea typeface="华文中宋" panose="02010600040101010101" pitchFamily="2" charset="-122"/>
                        </a:rPr>
                        <m:t>𝑃</m:t>
                      </m:r>
                    </m:oMath>
                  </m:oMathPara>
                </a14:m>
                <a:endParaRPr kumimoji="0" lang="en-US" altLang="zh-CN" sz="2400" dirty="0">
                  <a:solidFill>
                    <a:srgbClr val="000000"/>
                  </a:solidFill>
                  <a:latin typeface="华文中宋" panose="02010600040101010101" pitchFamily="2" charset="-122"/>
                  <a:ea typeface="华文中宋" panose="02010600040101010101" pitchFamily="2" charset="-122"/>
                </a:endParaRPr>
              </a:p>
              <a:p>
                <a:pPr defTabSz="457200">
                  <a:lnSpc>
                    <a:spcPct val="150000"/>
                  </a:lnSpc>
                  <a:defRPr/>
                </a:pPr>
                <a:r>
                  <a:rPr kumimoji="0" lang="zh-CN" altLang="en-US" sz="2400" dirty="0">
                    <a:solidFill>
                      <a:srgbClr val="000000"/>
                    </a:solidFill>
                    <a:latin typeface="华文中宋" panose="02010600040101010101" pitchFamily="2" charset="-122"/>
                    <a:ea typeface="华文中宋" panose="02010600040101010101" pitchFamily="2" charset="-122"/>
                  </a:rPr>
                  <a:t>由定理</a:t>
                </a:r>
                <a:r>
                  <a:rPr kumimoji="0" lang="en-US" altLang="zh-CN" sz="2400" dirty="0">
                    <a:solidFill>
                      <a:srgbClr val="000000"/>
                    </a:solidFill>
                    <a:latin typeface="华文中宋" panose="02010600040101010101" pitchFamily="2" charset="-122"/>
                    <a:ea typeface="华文中宋" panose="02010600040101010101" pitchFamily="2" charset="-122"/>
                  </a:rPr>
                  <a:t>6.1</a:t>
                </a:r>
                <a:r>
                  <a:rPr kumimoji="0" lang="zh-CN" altLang="en-US" sz="2400" dirty="0">
                    <a:solidFill>
                      <a:srgbClr val="000000"/>
                    </a:solidFill>
                    <a:latin typeface="华文中宋" panose="02010600040101010101" pitchFamily="2" charset="-122"/>
                    <a:ea typeface="华文中宋" panose="02010600040101010101" pitchFamily="2" charset="-122"/>
                  </a:rPr>
                  <a:t>知，</a:t>
                </a:r>
                <a14:m>
                  <m:oMath xmlns:m="http://schemas.openxmlformats.org/officeDocument/2006/math">
                    <m:r>
                      <a:rPr kumimoji="0" lang="en-US" altLang="zh-CN" sz="2400" i="1">
                        <a:solidFill>
                          <a:srgbClr val="000000"/>
                        </a:solidFill>
                        <a:latin typeface="Cambria Math" panose="02040503050406030204" pitchFamily="18" charset="0"/>
                        <a:ea typeface="华文中宋" panose="02010600040101010101" pitchFamily="2" charset="-122"/>
                      </a:rPr>
                      <m:t>𝐵</m:t>
                    </m:r>
                    <m:r>
                      <a:rPr kumimoji="0" lang="en-US" altLang="zh-CN" sz="2400" i="1">
                        <a:solidFill>
                          <a:srgbClr val="000000"/>
                        </a:solidFill>
                        <a:latin typeface="Cambria Math" panose="02040503050406030204" pitchFamily="18" charset="0"/>
                        <a:ea typeface="华文中宋" panose="02010600040101010101" pitchFamily="2" charset="-122"/>
                      </a:rPr>
                      <m:t>=</m:t>
                    </m:r>
                    <m:sSup>
                      <m:sSupPr>
                        <m:ctrlPr>
                          <a:rPr kumimoji="0" lang="en-US" altLang="zh-CN" sz="2400" i="1">
                            <a:solidFill>
                              <a:srgbClr val="000000"/>
                            </a:solidFill>
                            <a:latin typeface="Cambria Math" panose="02040503050406030204" pitchFamily="18" charset="0"/>
                            <a:ea typeface="华文中宋" panose="02010600040101010101" pitchFamily="2" charset="-122"/>
                          </a:rPr>
                        </m:ctrlPr>
                      </m:sSupPr>
                      <m:e>
                        <m:r>
                          <a:rPr kumimoji="0" lang="en-US" altLang="zh-CN" sz="2400" i="1">
                            <a:solidFill>
                              <a:srgbClr val="000000"/>
                            </a:solidFill>
                            <a:latin typeface="Cambria Math" panose="02040503050406030204" pitchFamily="18" charset="0"/>
                            <a:ea typeface="华文中宋" panose="02010600040101010101" pitchFamily="2" charset="-122"/>
                          </a:rPr>
                          <m:t>𝑃</m:t>
                        </m:r>
                      </m:e>
                      <m:sup>
                        <m:r>
                          <a:rPr kumimoji="0" lang="en-US" altLang="zh-CN" sz="2400" i="1">
                            <a:solidFill>
                              <a:srgbClr val="000000"/>
                            </a:solidFill>
                            <a:latin typeface="Cambria Math" panose="02040503050406030204" pitchFamily="18" charset="0"/>
                            <a:ea typeface="华文中宋" panose="02010600040101010101" pitchFamily="2" charset="-122"/>
                          </a:rPr>
                          <m:t>−1</m:t>
                        </m:r>
                      </m:sup>
                    </m:sSup>
                    <m:r>
                      <a:rPr kumimoji="0" lang="en-US" altLang="zh-CN" sz="2400" i="1">
                        <a:solidFill>
                          <a:srgbClr val="000000"/>
                        </a:solidFill>
                        <a:latin typeface="Cambria Math" panose="02040503050406030204" pitchFamily="18" charset="0"/>
                        <a:ea typeface="华文中宋" panose="02010600040101010101" pitchFamily="2" charset="-122"/>
                      </a:rPr>
                      <m:t>𝐴𝑃</m:t>
                    </m:r>
                    <m:r>
                      <a:rPr kumimoji="0" lang="en-US" altLang="zh-CN" sz="2400" i="1">
                        <a:solidFill>
                          <a:srgbClr val="000000"/>
                        </a:solidFill>
                        <a:latin typeface="Cambria Math" panose="02040503050406030204" pitchFamily="18" charset="0"/>
                        <a:ea typeface="华文中宋" panose="02010600040101010101" pitchFamily="2" charset="-122"/>
                      </a:rPr>
                      <m:t>.</m:t>
                    </m:r>
                  </m:oMath>
                </a14:m>
                <a:endParaRPr kumimoji="0" lang="zh-CN" altLang="en-US" sz="2400" dirty="0">
                  <a:solidFill>
                    <a:srgbClr val="000000"/>
                  </a:solidFill>
                  <a:latin typeface="华文中宋" panose="02010600040101010101" pitchFamily="2" charset="-122"/>
                  <a:ea typeface="华文中宋" panose="02010600040101010101" pitchFamily="2" charset="-122"/>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551384" y="2522442"/>
                <a:ext cx="10887000" cy="2308324"/>
              </a:xfrm>
              <a:prstGeom prst="rect">
                <a:avLst/>
              </a:prstGeom>
              <a:blipFill>
                <a:blip r:embed="rId3"/>
                <a:stretch>
                  <a:fillRect l="-840" r="-672" b="-2646"/>
                </a:stretch>
              </a:blipFill>
            </p:spPr>
            <p:txBody>
              <a:bodyPr/>
              <a:lstStyle/>
              <a:p>
                <a:r>
                  <a:rPr lang="zh-CN" altLang="en-US">
                    <a:noFill/>
                  </a:rPr>
                  <a:t> </a:t>
                </a:r>
              </a:p>
            </p:txBody>
          </p:sp>
        </mc:Fallback>
      </mc:AlternateContent>
      <p:sp>
        <p:nvSpPr>
          <p:cNvPr id="7" name="Rectangle 6">
            <a:extLst>
              <a:ext uri="{FF2B5EF4-FFF2-40B4-BE49-F238E27FC236}">
                <a16:creationId xmlns:a16="http://schemas.microsoft.com/office/drawing/2014/main" id="{F4659238-59CE-46EA-BFF9-C013D1A99FAF}"/>
              </a:ext>
            </a:extLst>
          </p:cNvPr>
          <p:cNvSpPr>
            <a:spLocks noChangeArrowheads="1"/>
          </p:cNvSpPr>
          <p:nvPr/>
        </p:nvSpPr>
        <p:spPr bwMode="auto">
          <a:xfrm>
            <a:off x="1703512" y="617247"/>
            <a:ext cx="5328592" cy="461665"/>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400" b="1" dirty="0">
                <a:solidFill>
                  <a:srgbClr val="3333CC"/>
                </a:solidFill>
                <a:effectLst>
                  <a:outerShdw blurRad="38100" dist="38100" dir="2700000" algn="tl">
                    <a:srgbClr val="000000"/>
                  </a:outerShdw>
                </a:effectLst>
                <a:latin typeface="Calibri" panose="020F0502020204030204" pitchFamily="34" charset="0"/>
                <a:ea typeface="宋体"/>
              </a:rPr>
              <a:t>1.8.1   </a:t>
            </a:r>
            <a:r>
              <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rPr>
              <a:t>线性变换的特征值与特征向量</a:t>
            </a:r>
          </a:p>
        </p:txBody>
      </p:sp>
    </p:spTree>
    <p:extLst>
      <p:ext uri="{BB962C8B-B14F-4D97-AF65-F5344CB8AC3E}">
        <p14:creationId xmlns:p14="http://schemas.microsoft.com/office/powerpoint/2010/main" val="1180851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4" grpId="0"/>
      <p:bldP spid="3" grpId="0"/>
    </p:bld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D7A6E93-55DC-47F1-9EEC-218797BF1666}"/>
              </a:ext>
            </a:extLst>
          </p:cNvPr>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136</a:t>
            </a:fld>
            <a:endParaRPr kumimoji="0" lang="en-US" altLang="zh-CN">
              <a:solidFill>
                <a:srgbClr val="000000"/>
              </a:solidFill>
            </a:endParaRPr>
          </a:p>
        </p:txBody>
      </p:sp>
    </p:spTree>
    <p:extLst>
      <p:ext uri="{BB962C8B-B14F-4D97-AF65-F5344CB8AC3E}">
        <p14:creationId xmlns:p14="http://schemas.microsoft.com/office/powerpoint/2010/main" val="18668496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137</a:t>
            </a:fld>
            <a:endParaRPr kumimoji="0" lang="en-US" altLang="zh-CN">
              <a:solidFill>
                <a:srgbClr val="000000"/>
              </a:solidFill>
            </a:endParaRPr>
          </a:p>
        </p:txBody>
      </p:sp>
      <p:sp>
        <p:nvSpPr>
          <p:cNvPr id="4" name="Rectangle 6">
            <a:extLst>
              <a:ext uri="{FF2B5EF4-FFF2-40B4-BE49-F238E27FC236}">
                <a16:creationId xmlns:a16="http://schemas.microsoft.com/office/drawing/2014/main" id="{7ACB887A-2331-49BC-A2D0-0C4A4510A1B7}"/>
              </a:ext>
            </a:extLst>
          </p:cNvPr>
          <p:cNvSpPr>
            <a:spLocks noChangeArrowheads="1"/>
          </p:cNvSpPr>
          <p:nvPr/>
        </p:nvSpPr>
        <p:spPr bwMode="auto">
          <a:xfrm>
            <a:off x="1631504" y="620688"/>
            <a:ext cx="5328592" cy="461665"/>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400" b="1" dirty="0">
                <a:solidFill>
                  <a:srgbClr val="3333CC"/>
                </a:solidFill>
                <a:effectLst>
                  <a:outerShdw blurRad="38100" dist="38100" dir="2700000" algn="tl">
                    <a:srgbClr val="000000"/>
                  </a:outerShdw>
                </a:effectLst>
                <a:latin typeface="Calibri" panose="020F0502020204030204" pitchFamily="34" charset="0"/>
                <a:ea typeface="宋体"/>
              </a:rPr>
              <a:t>1.8.1   </a:t>
            </a:r>
            <a:r>
              <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rPr>
              <a:t>线性变换的特征值与特征向量</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BCC7604-FD60-49C2-B274-0133CA25DFB0}"/>
                  </a:ext>
                </a:extLst>
              </p:cNvPr>
              <p:cNvSpPr txBox="1"/>
              <p:nvPr/>
            </p:nvSpPr>
            <p:spPr>
              <a:xfrm>
                <a:off x="695400" y="1484784"/>
                <a:ext cx="10801200" cy="1688154"/>
              </a:xfrm>
              <a:prstGeom prst="rect">
                <a:avLst/>
              </a:prstGeom>
              <a:noFill/>
            </p:spPr>
            <p:txBody>
              <a:bodyPr wrap="square" rtlCol="0">
                <a:spAutoFit/>
              </a:bodyPr>
              <a:lstStyle/>
              <a:p>
                <a:pPr>
                  <a:lnSpc>
                    <a:spcPct val="150000"/>
                  </a:lnSpc>
                </a:pPr>
                <a:r>
                  <a:rPr lang="zh-CN" altLang="en-US" sz="2400" dirty="0">
                    <a:latin typeface="华文中宋" panose="02010600040101010101" pitchFamily="2" charset="-122"/>
                    <a:ea typeface="华文中宋" panose="02010600040101010101" pitchFamily="2" charset="-122"/>
                  </a:rPr>
                  <a:t>作业：已知</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𝛼</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r>
                              <a:rPr lang="en-US" altLang="zh-CN" sz="2400" i="1">
                                <a:latin typeface="Cambria Math" panose="02040503050406030204" pitchFamily="18" charset="0"/>
                              </a:rPr>
                              <m:t>0,1,1</m:t>
                            </m:r>
                          </m:e>
                        </m:d>
                      </m:e>
                      <m:sup>
                        <m:r>
                          <a:rPr lang="en-US" altLang="zh-CN" sz="2400" i="1">
                            <a:latin typeface="Cambria Math" panose="02040503050406030204" pitchFamily="18" charset="0"/>
                          </a:rPr>
                          <m:t>𝑇</m:t>
                        </m:r>
                      </m:sup>
                    </m:sSup>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𝛼</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r>
                              <a:rPr lang="en-US" altLang="zh-CN" sz="2400" i="1">
                                <a:latin typeface="Cambria Math" panose="02040503050406030204" pitchFamily="18" charset="0"/>
                              </a:rPr>
                              <m:t>1,2,0</m:t>
                            </m:r>
                          </m:e>
                        </m:d>
                      </m:e>
                      <m:sup>
                        <m:r>
                          <a:rPr lang="en-US" altLang="zh-CN" sz="2400" i="1">
                            <a:latin typeface="Cambria Math" panose="02040503050406030204" pitchFamily="18" charset="0"/>
                          </a:rPr>
                          <m:t>𝑇</m:t>
                        </m:r>
                      </m:sup>
                    </m:sSup>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𝛼</m:t>
                        </m:r>
                      </m:e>
                      <m:sub>
                        <m:r>
                          <a:rPr lang="en-US" altLang="zh-CN" sz="2400" i="1">
                            <a:latin typeface="Cambria Math" panose="02040503050406030204" pitchFamily="18" charset="0"/>
                          </a:rPr>
                          <m:t>3</m:t>
                        </m:r>
                      </m:sub>
                    </m:sSub>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r>
                              <a:rPr lang="en-US" altLang="zh-CN" sz="2400" i="1">
                                <a:latin typeface="Cambria Math" panose="02040503050406030204" pitchFamily="18" charset="0"/>
                              </a:rPr>
                              <m:t>0,0,1</m:t>
                            </m:r>
                          </m:e>
                        </m:d>
                      </m:e>
                      <m:sup>
                        <m:r>
                          <a:rPr lang="en-US" altLang="zh-CN" sz="2400" i="1">
                            <a:latin typeface="Cambria Math" panose="02040503050406030204" pitchFamily="18" charset="0"/>
                          </a:rPr>
                          <m:t>𝑇</m:t>
                        </m:r>
                      </m:sup>
                    </m:sSup>
                  </m:oMath>
                </a14:m>
                <a:r>
                  <a:rPr lang="zh-CN" altLang="en-US" sz="2400" dirty="0">
                    <a:latin typeface="华文中宋" panose="02010600040101010101" pitchFamily="2" charset="-122"/>
                    <a:ea typeface="华文中宋" panose="02010600040101010101" pitchFamily="2" charset="-122"/>
                  </a:rPr>
                  <a:t>是线性空间</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𝑅</m:t>
                        </m:r>
                      </m:e>
                      <m:sup>
                        <m:r>
                          <a:rPr lang="en-US" altLang="zh-CN" sz="2400" i="1">
                            <a:latin typeface="Cambria Math" panose="02040503050406030204" pitchFamily="18" charset="0"/>
                          </a:rPr>
                          <m:t>3</m:t>
                        </m:r>
                      </m:sup>
                    </m:sSup>
                  </m:oMath>
                </a14:m>
                <a:r>
                  <a:rPr lang="zh-CN" altLang="en-US" sz="2400" dirty="0">
                    <a:latin typeface="华文中宋" panose="02010600040101010101" pitchFamily="2" charset="-122"/>
                    <a:ea typeface="华文中宋" panose="02010600040101010101" pitchFamily="2" charset="-122"/>
                  </a:rPr>
                  <a:t>的一组基，</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𝑅</m:t>
                        </m:r>
                      </m:e>
                      <m:sup>
                        <m:r>
                          <a:rPr lang="en-US" altLang="zh-CN" sz="2400" i="1">
                            <a:latin typeface="Cambria Math" panose="02040503050406030204" pitchFamily="18" charset="0"/>
                          </a:rPr>
                          <m:t>3</m:t>
                        </m:r>
                      </m:sup>
                    </m:sSup>
                  </m:oMath>
                </a14:m>
                <a:r>
                  <a:rPr lang="zh-CN" altLang="en-US" sz="2400" dirty="0">
                    <a:latin typeface="华文中宋" panose="02010600040101010101" pitchFamily="2" charset="-122"/>
                    <a:ea typeface="华文中宋" panose="02010600040101010101" pitchFamily="2" charset="-122"/>
                  </a:rPr>
                  <a:t>中的线性变换</a:t>
                </a:r>
                <a14:m>
                  <m:oMath xmlns:m="http://schemas.openxmlformats.org/officeDocument/2006/math">
                    <m:r>
                      <a:rPr lang="zh-CN" altLang="en-US" sz="2400" i="1">
                        <a:latin typeface="Cambria Math" panose="02040503050406030204" pitchFamily="18" charset="0"/>
                      </a:rPr>
                      <m:t>𝒜</m:t>
                    </m:r>
                  </m:oMath>
                </a14:m>
                <a:r>
                  <a:rPr lang="zh-CN" altLang="en-US" sz="2400" dirty="0">
                    <a:latin typeface="华文中宋" panose="02010600040101010101" pitchFamily="2" charset="-122"/>
                    <a:ea typeface="华文中宋" panose="02010600040101010101" pitchFamily="2" charset="-122"/>
                  </a:rPr>
                  <a:t>满足</a:t>
                </a:r>
                <a14:m>
                  <m:oMath xmlns:m="http://schemas.openxmlformats.org/officeDocument/2006/math">
                    <m:r>
                      <a:rPr lang="zh-CN" altLang="en-US" sz="2400" i="1" dirty="0">
                        <a:latin typeface="Cambria Math" panose="02040503050406030204" pitchFamily="18" charset="0"/>
                      </a:rPr>
                      <m:t>𝒜</m:t>
                    </m:r>
                    <m:d>
                      <m:dPr>
                        <m:ctrlPr>
                          <a:rPr lang="en-US" altLang="zh-CN" sz="2400" i="1" dirty="0">
                            <a:latin typeface="Cambria Math" panose="02040503050406030204" pitchFamily="18" charset="0"/>
                          </a:rPr>
                        </m:ctrlPr>
                      </m:dPr>
                      <m:e>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𝛼</m:t>
                            </m:r>
                          </m:e>
                          <m:sub>
                            <m:r>
                              <a:rPr lang="en-US" altLang="zh-CN" sz="2400" i="1" dirty="0">
                                <a:latin typeface="Cambria Math" panose="02040503050406030204" pitchFamily="18" charset="0"/>
                              </a:rPr>
                              <m:t>1</m:t>
                            </m:r>
                          </m:sub>
                        </m:sSub>
                      </m:e>
                    </m:d>
                    <m:r>
                      <a:rPr lang="en-US" altLang="zh-CN" sz="2400" i="1" dirty="0">
                        <a:latin typeface="Cambria Math" panose="02040503050406030204" pitchFamily="18" charset="0"/>
                      </a:rPr>
                      <m:t>=</m:t>
                    </m:r>
                    <m:sSup>
                      <m:sSupPr>
                        <m:ctrlPr>
                          <a:rPr lang="en-US" altLang="zh-CN" sz="2400" i="1" dirty="0">
                            <a:latin typeface="Cambria Math" panose="02040503050406030204" pitchFamily="18" charset="0"/>
                          </a:rPr>
                        </m:ctrlPr>
                      </m:sSupPr>
                      <m:e>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2,5,−2</m:t>
                            </m:r>
                          </m:e>
                        </m:d>
                      </m:e>
                      <m:sup>
                        <m:r>
                          <a:rPr lang="en-US" altLang="zh-CN" sz="2400" i="1" dirty="0">
                            <a:latin typeface="Cambria Math" panose="02040503050406030204" pitchFamily="18" charset="0"/>
                          </a:rPr>
                          <m:t>𝑇</m:t>
                        </m:r>
                      </m:sup>
                    </m:sSup>
                    <m:r>
                      <a:rPr lang="en-US" altLang="zh-CN" sz="2400" i="1" dirty="0">
                        <a:latin typeface="Cambria Math" panose="02040503050406030204" pitchFamily="18" charset="0"/>
                      </a:rPr>
                      <m:t>,</m:t>
                    </m:r>
                    <m:r>
                      <a:rPr lang="zh-CN" altLang="en-US" sz="2400" i="1" dirty="0">
                        <a:latin typeface="Cambria Math" panose="02040503050406030204" pitchFamily="18" charset="0"/>
                      </a:rPr>
                      <m:t>𝒜</m:t>
                    </m:r>
                    <m:d>
                      <m:dPr>
                        <m:ctrlPr>
                          <a:rPr lang="en-US" altLang="zh-CN" sz="2400" i="1" dirty="0">
                            <a:latin typeface="Cambria Math" panose="02040503050406030204" pitchFamily="18" charset="0"/>
                          </a:rPr>
                        </m:ctrlPr>
                      </m:dPr>
                      <m:e>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𝛼</m:t>
                            </m:r>
                          </m:e>
                          <m:sub>
                            <m:r>
                              <a:rPr lang="en-US" altLang="zh-CN" sz="2400" i="1" dirty="0">
                                <a:latin typeface="Cambria Math" panose="02040503050406030204" pitchFamily="18" charset="0"/>
                              </a:rPr>
                              <m:t>2</m:t>
                            </m:r>
                          </m:sub>
                        </m:sSub>
                      </m:e>
                    </m:d>
                    <m:r>
                      <a:rPr lang="en-US" altLang="zh-CN" sz="2400" i="1" dirty="0">
                        <a:latin typeface="Cambria Math" panose="02040503050406030204" pitchFamily="18" charset="0"/>
                      </a:rPr>
                      <m:t>=</m:t>
                    </m:r>
                    <m:sSup>
                      <m:sSupPr>
                        <m:ctrlPr>
                          <a:rPr lang="en-US" altLang="zh-CN" sz="2400" i="1" dirty="0">
                            <a:latin typeface="Cambria Math" panose="02040503050406030204" pitchFamily="18" charset="0"/>
                          </a:rPr>
                        </m:ctrlPr>
                      </m:sSupPr>
                      <m:e>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4,7,−4</m:t>
                            </m:r>
                          </m:e>
                        </m:d>
                      </m:e>
                      <m:sup>
                        <m:r>
                          <a:rPr lang="en-US" altLang="zh-CN" sz="2400" i="1" dirty="0">
                            <a:latin typeface="Cambria Math" panose="02040503050406030204" pitchFamily="18" charset="0"/>
                          </a:rPr>
                          <m:t>𝑇</m:t>
                        </m:r>
                      </m:sup>
                    </m:sSup>
                    <m:r>
                      <a:rPr lang="en-US" altLang="zh-CN" sz="2400" i="1" dirty="0">
                        <a:latin typeface="Cambria Math" panose="02040503050406030204" pitchFamily="18" charset="0"/>
                      </a:rPr>
                      <m:t>,</m:t>
                    </m:r>
                    <m:r>
                      <a:rPr lang="zh-CN" altLang="en-US" sz="2400" i="1" dirty="0">
                        <a:latin typeface="Cambria Math" panose="02040503050406030204" pitchFamily="18" charset="0"/>
                      </a:rPr>
                      <m:t>𝒜</m:t>
                    </m:r>
                    <m:d>
                      <m:dPr>
                        <m:ctrlPr>
                          <a:rPr lang="en-US" altLang="zh-CN" sz="2400" i="1" dirty="0">
                            <a:latin typeface="Cambria Math" panose="02040503050406030204" pitchFamily="18" charset="0"/>
                          </a:rPr>
                        </m:ctrlPr>
                      </m:dPr>
                      <m:e>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𝛼</m:t>
                            </m:r>
                          </m:e>
                          <m:sub>
                            <m:r>
                              <a:rPr lang="en-US" altLang="zh-CN" sz="2400" i="1" dirty="0">
                                <a:latin typeface="Cambria Math" panose="02040503050406030204" pitchFamily="18" charset="0"/>
                              </a:rPr>
                              <m:t>3</m:t>
                            </m:r>
                          </m:sub>
                        </m:sSub>
                      </m:e>
                    </m:d>
                    <m:r>
                      <a:rPr lang="en-US" altLang="zh-CN" sz="2400" i="1" dirty="0">
                        <a:latin typeface="Cambria Math" panose="02040503050406030204" pitchFamily="18" charset="0"/>
                      </a:rPr>
                      <m:t>=</m:t>
                    </m:r>
                    <m:sSup>
                      <m:sSupPr>
                        <m:ctrlPr>
                          <a:rPr lang="en-US" altLang="zh-CN" sz="2400" i="1" dirty="0">
                            <a:latin typeface="Cambria Math" panose="02040503050406030204" pitchFamily="18" charset="0"/>
                          </a:rPr>
                        </m:ctrlPr>
                      </m:sSupPr>
                      <m:e>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−2,−3,6</m:t>
                            </m:r>
                          </m:e>
                        </m:d>
                      </m:e>
                      <m:sup>
                        <m:r>
                          <a:rPr lang="en-US" altLang="zh-CN" sz="2400" i="1" dirty="0">
                            <a:latin typeface="Cambria Math" panose="02040503050406030204" pitchFamily="18" charset="0"/>
                          </a:rPr>
                          <m:t>𝑇</m:t>
                        </m:r>
                      </m:sup>
                    </m:sSup>
                    <m:r>
                      <a:rPr lang="en-US" altLang="zh-CN" sz="2400" i="1" dirty="0">
                        <a:latin typeface="Cambria Math" panose="02040503050406030204" pitchFamily="18" charset="0"/>
                      </a:rPr>
                      <m:t>. </m:t>
                    </m:r>
                  </m:oMath>
                </a14:m>
                <a:r>
                  <a:rPr lang="zh-CN" altLang="en-US" sz="2400" dirty="0">
                    <a:latin typeface="华文中宋" panose="02010600040101010101" pitchFamily="2" charset="-122"/>
                    <a:ea typeface="华文中宋" panose="02010600040101010101" pitchFamily="2" charset="-122"/>
                  </a:rPr>
                  <a:t>求线性变换</a:t>
                </a:r>
                <a14:m>
                  <m:oMath xmlns:m="http://schemas.openxmlformats.org/officeDocument/2006/math">
                    <m:r>
                      <a:rPr lang="zh-CN" altLang="en-US" sz="2400" i="1">
                        <a:latin typeface="Cambria Math" panose="02040503050406030204" pitchFamily="18" charset="0"/>
                      </a:rPr>
                      <m:t>𝒜</m:t>
                    </m:r>
                  </m:oMath>
                </a14:m>
                <a:r>
                  <a:rPr lang="zh-CN" altLang="en-US" sz="2400" dirty="0">
                    <a:latin typeface="华文中宋" panose="02010600040101010101" pitchFamily="2" charset="-122"/>
                    <a:ea typeface="华文中宋" panose="02010600040101010101" pitchFamily="2" charset="-122"/>
                  </a:rPr>
                  <a:t>的特征值与特征向量。</a:t>
                </a:r>
              </a:p>
            </p:txBody>
          </p:sp>
        </mc:Choice>
        <mc:Fallback xmlns="">
          <p:sp>
            <p:nvSpPr>
              <p:cNvPr id="5" name="文本框 4">
                <a:extLst>
                  <a:ext uri="{FF2B5EF4-FFF2-40B4-BE49-F238E27FC236}">
                    <a16:creationId xmlns:a16="http://schemas.microsoft.com/office/drawing/2014/main" id="{FBCC7604-FD60-49C2-B274-0133CA25DFB0}"/>
                  </a:ext>
                </a:extLst>
              </p:cNvPr>
              <p:cNvSpPr txBox="1">
                <a:spLocks noRot="1" noChangeAspect="1" noMove="1" noResize="1" noEditPoints="1" noAdjustHandles="1" noChangeArrowheads="1" noChangeShapeType="1" noTextEdit="1"/>
              </p:cNvSpPr>
              <p:nvPr/>
            </p:nvSpPr>
            <p:spPr>
              <a:xfrm>
                <a:off x="695400" y="1484784"/>
                <a:ext cx="10801200" cy="1688154"/>
              </a:xfrm>
              <a:prstGeom prst="rect">
                <a:avLst/>
              </a:prstGeom>
              <a:blipFill>
                <a:blip r:embed="rId2"/>
                <a:stretch>
                  <a:fillRect l="-847" b="-79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47627500"/>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138</a:t>
            </a:fld>
            <a:endParaRPr kumimoji="0" lang="en-US" altLang="zh-CN">
              <a:solidFill>
                <a:srgbClr val="000000"/>
              </a:solidFill>
            </a:endParaRPr>
          </a:p>
        </p:txBody>
      </p:sp>
      <p:sp>
        <p:nvSpPr>
          <p:cNvPr id="9" name="Rectangle 6">
            <a:extLst>
              <a:ext uri="{FF2B5EF4-FFF2-40B4-BE49-F238E27FC236}">
                <a16:creationId xmlns:a16="http://schemas.microsoft.com/office/drawing/2014/main" id="{DD4BE1BE-B2BC-4D4C-A0A2-33582DC056D4}"/>
              </a:ext>
            </a:extLst>
          </p:cNvPr>
          <p:cNvSpPr>
            <a:spLocks noChangeArrowheads="1"/>
          </p:cNvSpPr>
          <p:nvPr/>
        </p:nvSpPr>
        <p:spPr bwMode="auto">
          <a:xfrm>
            <a:off x="1703512" y="617505"/>
            <a:ext cx="5328592" cy="461665"/>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400" b="1" dirty="0">
                <a:solidFill>
                  <a:srgbClr val="3333CC"/>
                </a:solidFill>
                <a:effectLst>
                  <a:outerShdw blurRad="38100" dist="38100" dir="2700000" algn="tl">
                    <a:srgbClr val="000000"/>
                  </a:outerShdw>
                </a:effectLst>
                <a:latin typeface="Calibri" panose="020F0502020204030204" pitchFamily="34" charset="0"/>
                <a:ea typeface="宋体"/>
              </a:rPr>
              <a:t>1.8.2   </a:t>
            </a:r>
            <a:r>
              <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rPr>
              <a:t>特征值与特征向量的性质</a:t>
            </a:r>
          </a:p>
        </p:txBody>
      </p:sp>
      <p:sp>
        <p:nvSpPr>
          <p:cNvPr id="3" name="文本框 2">
            <a:extLst>
              <a:ext uri="{FF2B5EF4-FFF2-40B4-BE49-F238E27FC236}">
                <a16:creationId xmlns:a16="http://schemas.microsoft.com/office/drawing/2014/main" id="{C7561B09-B424-4937-BE38-0867685C4862}"/>
              </a:ext>
            </a:extLst>
          </p:cNvPr>
          <p:cNvSpPr txBox="1"/>
          <p:nvPr/>
        </p:nvSpPr>
        <p:spPr>
          <a:xfrm>
            <a:off x="695400" y="1411459"/>
            <a:ext cx="10657184" cy="1134926"/>
          </a:xfrm>
          <a:prstGeom prst="rect">
            <a:avLst/>
          </a:prstGeom>
          <a:noFill/>
        </p:spPr>
        <p:txBody>
          <a:bodyPr wrap="square" rtlCol="0">
            <a:spAutoFit/>
          </a:bodyPr>
          <a:lstStyle/>
          <a:p>
            <a:pPr defTabSz="457200">
              <a:lnSpc>
                <a:spcPct val="150000"/>
              </a:lnSpc>
              <a:defRPr/>
            </a:pPr>
            <a:r>
              <a:rPr kumimoji="0" lang="zh-CN" altLang="en-US" sz="2400" dirty="0">
                <a:solidFill>
                  <a:srgbClr val="000000"/>
                </a:solidFill>
                <a:latin typeface="华文中宋" panose="02010600040101010101" pitchFamily="2" charset="-122"/>
                <a:ea typeface="华文中宋" panose="02010600040101010101" pitchFamily="2" charset="-122"/>
              </a:rPr>
              <a:t>       线性变换的特征值、特征向量的性质可由讨论矩阵特征值、特征向量的性质得到。</a:t>
            </a: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6D262EA6-B116-4F8D-80C4-4820BA16D6F2}"/>
                  </a:ext>
                </a:extLst>
              </p:cNvPr>
              <p:cNvSpPr txBox="1"/>
              <p:nvPr/>
            </p:nvSpPr>
            <p:spPr>
              <a:xfrm>
                <a:off x="839416" y="2633261"/>
                <a:ext cx="10369152" cy="1757725"/>
              </a:xfrm>
              <a:prstGeom prst="rect">
                <a:avLst/>
              </a:prstGeom>
              <a:noFill/>
            </p:spPr>
            <p:txBody>
              <a:bodyPr wrap="square" rtlCol="0">
                <a:spAutoFit/>
              </a:bodyPr>
              <a:lstStyle/>
              <a:p>
                <a:pPr defTabSz="457200">
                  <a:lnSpc>
                    <a:spcPct val="150000"/>
                  </a:lnSpc>
                  <a:defRPr/>
                </a:pPr>
                <a:r>
                  <a:rPr kumimoji="0" lang="zh-CN" altLang="en-US" sz="2400" dirty="0">
                    <a:solidFill>
                      <a:srgbClr val="0000FF"/>
                    </a:solidFill>
                    <a:latin typeface="华文中宋" panose="02010600040101010101" pitchFamily="2" charset="-122"/>
                    <a:ea typeface="华文中宋" panose="02010600040101010101" pitchFamily="2" charset="-122"/>
                  </a:rPr>
                  <a:t>      定义</a:t>
                </a:r>
                <a:r>
                  <a:rPr kumimoji="0" lang="en-US" altLang="zh-CN" sz="2400" dirty="0">
                    <a:solidFill>
                      <a:srgbClr val="0000FF"/>
                    </a:solidFill>
                    <a:latin typeface="华文中宋" panose="02010600040101010101" pitchFamily="2" charset="-122"/>
                    <a:ea typeface="华文中宋" panose="02010600040101010101" pitchFamily="2" charset="-122"/>
                  </a:rPr>
                  <a:t>8.3 </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𝑛</m:t>
                    </m:r>
                  </m:oMath>
                </a14:m>
                <a:r>
                  <a:rPr kumimoji="0" lang="zh-CN" altLang="en-US" sz="2400" dirty="0">
                    <a:solidFill>
                      <a:srgbClr val="000000"/>
                    </a:solidFill>
                    <a:latin typeface="华文中宋" panose="02010600040101010101" pitchFamily="2" charset="-122"/>
                    <a:ea typeface="华文中宋" panose="02010600040101010101" pitchFamily="2" charset="-122"/>
                  </a:rPr>
                  <a:t>阶方阵</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𝐴</m:t>
                    </m:r>
                  </m:oMath>
                </a14:m>
                <a:r>
                  <a:rPr kumimoji="0" lang="zh-CN" altLang="en-US" sz="2400" dirty="0">
                    <a:solidFill>
                      <a:srgbClr val="000000"/>
                    </a:solidFill>
                    <a:latin typeface="华文中宋" panose="02010600040101010101" pitchFamily="2" charset="-122"/>
                    <a:ea typeface="华文中宋" panose="02010600040101010101" pitchFamily="2" charset="-122"/>
                  </a:rPr>
                  <a:t>有</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𝑛</m:t>
                    </m:r>
                  </m:oMath>
                </a14:m>
                <a:r>
                  <a:rPr kumimoji="0" lang="zh-CN" altLang="en-US" sz="2400" dirty="0">
                    <a:solidFill>
                      <a:srgbClr val="000000"/>
                    </a:solidFill>
                    <a:latin typeface="华文中宋" panose="02010600040101010101" pitchFamily="2" charset="-122"/>
                    <a:ea typeface="华文中宋" panose="02010600040101010101" pitchFamily="2" charset="-122"/>
                  </a:rPr>
                  <a:t>个特征根（值），对于每一个特征根</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𝜆</m:t>
                        </m:r>
                      </m:e>
                      <m:sub>
                        <m:r>
                          <a:rPr kumimoji="0" lang="en-US" altLang="zh-CN" sz="2400" i="1">
                            <a:solidFill>
                              <a:srgbClr val="000000"/>
                            </a:solidFill>
                            <a:latin typeface="Cambria Math" panose="02040503050406030204" pitchFamily="18" charset="0"/>
                            <a:ea typeface="华文中宋" panose="02010600040101010101" pitchFamily="2" charset="-122"/>
                          </a:rPr>
                          <m:t>𝑖</m:t>
                        </m:r>
                      </m:sub>
                    </m:sSub>
                    <m:r>
                      <a:rPr kumimoji="0" lang="zh-CN" altLang="en-US" sz="2400" i="1">
                        <a:solidFill>
                          <a:srgbClr val="000000"/>
                        </a:solidFill>
                        <a:latin typeface="Cambria Math" panose="02040503050406030204" pitchFamily="18" charset="0"/>
                        <a:ea typeface="华文中宋" panose="02010600040101010101" pitchFamily="2" charset="-122"/>
                      </a:rPr>
                      <m:t>可以得到</m:t>
                    </m:r>
                  </m:oMath>
                </a14:m>
                <a:r>
                  <a:rPr kumimoji="0" lang="zh-CN" altLang="en-US" sz="2400" dirty="0">
                    <a:solidFill>
                      <a:srgbClr val="000000"/>
                    </a:solidFill>
                    <a:latin typeface="华文中宋" panose="02010600040101010101" pitchFamily="2" charset="-122"/>
                    <a:ea typeface="华文中宋" panose="02010600040101010101" pitchFamily="2" charset="-122"/>
                  </a:rPr>
                  <a:t>相应的特征向量，这些特征向量加上零向量构成</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𝑛</m:t>
                    </m:r>
                  </m:oMath>
                </a14:m>
                <a:r>
                  <a:rPr kumimoji="0" lang="zh-CN" altLang="en-US" sz="2400" dirty="0">
                    <a:solidFill>
                      <a:srgbClr val="000000"/>
                    </a:solidFill>
                    <a:latin typeface="华文中宋" panose="02010600040101010101" pitchFamily="2" charset="-122"/>
                    <a:ea typeface="华文中宋" panose="02010600040101010101" pitchFamily="2" charset="-122"/>
                  </a:rPr>
                  <a:t>维向量空间的一个子空间，称为</a:t>
                </a:r>
                <a:r>
                  <a:rPr kumimoji="0" lang="zh-CN" altLang="en-US" sz="2400" dirty="0">
                    <a:solidFill>
                      <a:srgbClr val="FF0000"/>
                    </a:solidFill>
                    <a:latin typeface="华文中宋" panose="02010600040101010101" pitchFamily="2" charset="-122"/>
                    <a:ea typeface="华文中宋" panose="02010600040101010101" pitchFamily="2" charset="-122"/>
                  </a:rPr>
                  <a:t>特征子空间</a:t>
                </a:r>
                <a:r>
                  <a:rPr kumimoji="0" lang="zh-CN" altLang="en-US" sz="2400" dirty="0">
                    <a:solidFill>
                      <a:srgbClr val="000000"/>
                    </a:solidFill>
                    <a:latin typeface="华文中宋" panose="02010600040101010101" pitchFamily="2" charset="-122"/>
                    <a:ea typeface="华文中宋" panose="02010600040101010101" pitchFamily="2" charset="-122"/>
                  </a:rPr>
                  <a:t>，记为</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𝑉</m:t>
                        </m:r>
                      </m:e>
                      <m:sub>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𝜆</m:t>
                            </m:r>
                          </m:e>
                          <m:sub>
                            <m:r>
                              <a:rPr kumimoji="0" lang="en-US" altLang="zh-CN" sz="2400" i="1">
                                <a:solidFill>
                                  <a:srgbClr val="000000"/>
                                </a:solidFill>
                                <a:latin typeface="Cambria Math" panose="02040503050406030204" pitchFamily="18" charset="0"/>
                                <a:ea typeface="华文中宋" panose="02010600040101010101" pitchFamily="2" charset="-122"/>
                              </a:rPr>
                              <m:t>𝑖</m:t>
                            </m:r>
                          </m:sub>
                        </m:sSub>
                      </m:sub>
                    </m:sSub>
                    <m:r>
                      <a:rPr kumimoji="0" lang="en-US" altLang="zh-CN" sz="2400" i="1">
                        <a:solidFill>
                          <a:srgbClr val="000000"/>
                        </a:solidFill>
                        <a:latin typeface="Cambria Math" panose="02040503050406030204" pitchFamily="18" charset="0"/>
                        <a:ea typeface="华文中宋" panose="02010600040101010101" pitchFamily="2" charset="-122"/>
                      </a:rPr>
                      <m:t>.</m:t>
                    </m:r>
                  </m:oMath>
                </a14:m>
                <a:endParaRPr kumimoji="0" lang="zh-CN" altLang="en-US" sz="2400" dirty="0">
                  <a:solidFill>
                    <a:srgbClr val="000000"/>
                  </a:solidFill>
                  <a:latin typeface="华文中宋" panose="02010600040101010101" pitchFamily="2" charset="-122"/>
                  <a:ea typeface="华文中宋" panose="02010600040101010101" pitchFamily="2" charset="-122"/>
                </a:endParaRPr>
              </a:p>
            </p:txBody>
          </p:sp>
        </mc:Choice>
        <mc:Fallback xmlns="">
          <p:sp>
            <p:nvSpPr>
              <p:cNvPr id="13" name="文本框 12">
                <a:extLst>
                  <a:ext uri="{FF2B5EF4-FFF2-40B4-BE49-F238E27FC236}">
                    <a16:creationId xmlns:a16="http://schemas.microsoft.com/office/drawing/2014/main" id="{6D262EA6-B116-4F8D-80C4-4820BA16D6F2}"/>
                  </a:ext>
                </a:extLst>
              </p:cNvPr>
              <p:cNvSpPr txBox="1">
                <a:spLocks noRot="1" noChangeAspect="1" noMove="1" noResize="1" noEditPoints="1" noAdjustHandles="1" noChangeArrowheads="1" noChangeShapeType="1" noTextEdit="1"/>
              </p:cNvSpPr>
              <p:nvPr/>
            </p:nvSpPr>
            <p:spPr>
              <a:xfrm>
                <a:off x="839416" y="2633261"/>
                <a:ext cx="10369152" cy="1757725"/>
              </a:xfrm>
              <a:prstGeom prst="rect">
                <a:avLst/>
              </a:prstGeom>
              <a:blipFill>
                <a:blip r:embed="rId2"/>
                <a:stretch>
                  <a:fillRect l="-941" b="-48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72CA6D7-56CE-4469-87D4-029E5C2DC8AC}"/>
                  </a:ext>
                </a:extLst>
              </p:cNvPr>
              <p:cNvSpPr txBox="1"/>
              <p:nvPr/>
            </p:nvSpPr>
            <p:spPr>
              <a:xfrm>
                <a:off x="965548" y="4477862"/>
                <a:ext cx="10243020" cy="580928"/>
              </a:xfrm>
              <a:prstGeom prst="rect">
                <a:avLst/>
              </a:prstGeom>
              <a:noFill/>
            </p:spPr>
            <p:txBody>
              <a:bodyPr wrap="square" rtlCol="0">
                <a:spAutoFit/>
              </a:bodyPr>
              <a:lstStyle/>
              <a:p>
                <a:pPr defTabSz="457200">
                  <a:lnSpc>
                    <a:spcPct val="150000"/>
                  </a:lnSpc>
                  <a:defRPr/>
                </a:pPr>
                <a:r>
                  <a:rPr kumimoji="0" lang="en-US" altLang="zh-CN" sz="2400" dirty="0">
                    <a:solidFill>
                      <a:srgbClr val="FF0000"/>
                    </a:solidFill>
                    <a:latin typeface="华文中宋" panose="02010600040101010101" pitchFamily="2" charset="-122"/>
                    <a:ea typeface="华文中宋" panose="02010600040101010101" pitchFamily="2" charset="-122"/>
                  </a:rPr>
                  <a:t>Remark</a:t>
                </a:r>
                <a:r>
                  <a:rPr kumimoji="0" lang="zh-CN" altLang="en-US" sz="2400" dirty="0">
                    <a:solidFill>
                      <a:srgbClr val="FF0000"/>
                    </a:solidFill>
                    <a:latin typeface="华文中宋" panose="02010600040101010101" pitchFamily="2" charset="-122"/>
                    <a:ea typeface="华文中宋" panose="02010600040101010101" pitchFamily="2" charset="-122"/>
                  </a:rPr>
                  <a:t>：</a:t>
                </a:r>
                <a:r>
                  <a:rPr kumimoji="0" lang="zh-CN" altLang="en-US" sz="2400" dirty="0">
                    <a:solidFill>
                      <a:srgbClr val="000000"/>
                    </a:solidFill>
                    <a:latin typeface="华文中宋" panose="02010600040101010101" pitchFamily="2" charset="-122"/>
                    <a:ea typeface="华文中宋" panose="02010600040101010101" pitchFamily="2" charset="-122"/>
                  </a:rPr>
                  <a:t>特征子空间的维数等于对应于</a:t>
                </a:r>
                <a14:m>
                  <m:oMath xmlns:m="http://schemas.openxmlformats.org/officeDocument/2006/math">
                    <m:sSub>
                      <m:sSubPr>
                        <m:ctrlPr>
                          <a:rPr kumimoji="0" lang="en-US" altLang="zh-CN" sz="2400" i="1">
                            <a:solidFill>
                              <a:srgbClr val="000000"/>
                            </a:solidFill>
                            <a:latin typeface="Cambria Math" panose="02040503050406030204" pitchFamily="18" charset="0"/>
                          </a:rPr>
                        </m:ctrlPr>
                      </m:sSubPr>
                      <m:e>
                        <m:r>
                          <a:rPr kumimoji="0" lang="en-US" altLang="zh-CN" sz="2400" i="1">
                            <a:solidFill>
                              <a:srgbClr val="000000"/>
                            </a:solidFill>
                            <a:latin typeface="Cambria Math" panose="02040503050406030204" pitchFamily="18" charset="0"/>
                          </a:rPr>
                          <m:t>𝜆</m:t>
                        </m:r>
                      </m:e>
                      <m:sub>
                        <m:r>
                          <a:rPr kumimoji="0" lang="en-US" altLang="zh-CN" sz="2400" i="1">
                            <a:solidFill>
                              <a:srgbClr val="000000"/>
                            </a:solidFill>
                            <a:latin typeface="Cambria Math" panose="02040503050406030204" pitchFamily="18" charset="0"/>
                          </a:rPr>
                          <m:t>𝑖</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的线性无关的特征向量的个数。</a:t>
                </a:r>
              </a:p>
            </p:txBody>
          </p:sp>
        </mc:Choice>
        <mc:Fallback xmlns="">
          <p:sp>
            <p:nvSpPr>
              <p:cNvPr id="5" name="文本框 4">
                <a:extLst>
                  <a:ext uri="{FF2B5EF4-FFF2-40B4-BE49-F238E27FC236}">
                    <a16:creationId xmlns:a16="http://schemas.microsoft.com/office/drawing/2014/main" id="{972CA6D7-56CE-4469-87D4-029E5C2DC8AC}"/>
                  </a:ext>
                </a:extLst>
              </p:cNvPr>
              <p:cNvSpPr txBox="1">
                <a:spLocks noRot="1" noChangeAspect="1" noMove="1" noResize="1" noEditPoints="1" noAdjustHandles="1" noChangeArrowheads="1" noChangeShapeType="1" noTextEdit="1"/>
              </p:cNvSpPr>
              <p:nvPr/>
            </p:nvSpPr>
            <p:spPr>
              <a:xfrm>
                <a:off x="965548" y="4477862"/>
                <a:ext cx="10243020" cy="580928"/>
              </a:xfrm>
              <a:prstGeom prst="rect">
                <a:avLst/>
              </a:prstGeom>
              <a:blipFill>
                <a:blip r:embed="rId3"/>
                <a:stretch>
                  <a:fillRect l="-892" b="-242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07478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5"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2EACAD7-103A-4124-A735-38116C4DA78B}"/>
              </a:ext>
            </a:extLst>
          </p:cNvPr>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139</a:t>
            </a:fld>
            <a:endParaRPr kumimoji="0" lang="en-US" altLang="zh-CN">
              <a:solidFill>
                <a:srgbClr val="000000"/>
              </a:solidFill>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2EF5313B-39DF-465E-84B5-5C9AB854DD1A}"/>
                  </a:ext>
                </a:extLst>
              </p:cNvPr>
              <p:cNvSpPr txBox="1"/>
              <p:nvPr/>
            </p:nvSpPr>
            <p:spPr>
              <a:xfrm>
                <a:off x="767408" y="1330152"/>
                <a:ext cx="10585176" cy="1134926"/>
              </a:xfrm>
              <a:prstGeom prst="rect">
                <a:avLst/>
              </a:prstGeom>
              <a:noFill/>
            </p:spPr>
            <p:txBody>
              <a:bodyPr wrap="square" rtlCol="0">
                <a:spAutoFit/>
              </a:bodyPr>
              <a:lstStyle/>
              <a:p>
                <a:pPr defTabSz="457200">
                  <a:lnSpc>
                    <a:spcPct val="150000"/>
                  </a:lnSpc>
                  <a:defRPr/>
                </a:pPr>
                <a:r>
                  <a:rPr kumimoji="0" lang="zh-CN" altLang="en-US" sz="2400" dirty="0">
                    <a:solidFill>
                      <a:srgbClr val="0000FF"/>
                    </a:solidFill>
                    <a:latin typeface="华文中宋" panose="02010600040101010101" pitchFamily="2" charset="-122"/>
                    <a:ea typeface="华文中宋" panose="02010600040101010101" pitchFamily="2" charset="-122"/>
                  </a:rPr>
                  <a:t>定理</a:t>
                </a:r>
                <a:r>
                  <a:rPr kumimoji="0" lang="en-US" altLang="zh-CN" sz="2400" dirty="0">
                    <a:solidFill>
                      <a:srgbClr val="0000FF"/>
                    </a:solidFill>
                    <a:latin typeface="华文中宋" panose="02010600040101010101" pitchFamily="2" charset="-122"/>
                    <a:ea typeface="华文中宋" panose="02010600040101010101" pitchFamily="2" charset="-122"/>
                  </a:rPr>
                  <a:t>8.2 </a:t>
                </a:r>
                <a:r>
                  <a:rPr kumimoji="0" lang="zh-CN" altLang="en-US" sz="2400" dirty="0">
                    <a:solidFill>
                      <a:srgbClr val="000000"/>
                    </a:solidFill>
                    <a:latin typeface="华文中宋" panose="02010600040101010101" pitchFamily="2" charset="-122"/>
                    <a:ea typeface="华文中宋" panose="02010600040101010101" pitchFamily="2" charset="-122"/>
                  </a:rPr>
                  <a:t>设</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𝜆</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𝜆</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𝜆</m:t>
                        </m:r>
                      </m:e>
                      <m:sub>
                        <m:r>
                          <a:rPr kumimoji="0" lang="en-US" altLang="zh-CN" sz="2400" i="1">
                            <a:solidFill>
                              <a:srgbClr val="000000"/>
                            </a:solidFill>
                            <a:latin typeface="Cambria Math" panose="02040503050406030204" pitchFamily="18" charset="0"/>
                            <a:ea typeface="华文中宋" panose="02010600040101010101" pitchFamily="2" charset="-122"/>
                          </a:rPr>
                          <m:t>𝑟</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是</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𝐴</m:t>
                    </m:r>
                  </m:oMath>
                </a14:m>
                <a:r>
                  <a:rPr kumimoji="0" lang="zh-CN" altLang="en-US" sz="2400" dirty="0">
                    <a:solidFill>
                      <a:srgbClr val="000000"/>
                    </a:solidFill>
                    <a:latin typeface="华文中宋" panose="02010600040101010101" pitchFamily="2" charset="-122"/>
                    <a:ea typeface="华文中宋" panose="02010600040101010101" pitchFamily="2" charset="-122"/>
                  </a:rPr>
                  <a:t>的</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𝑟</m:t>
                    </m:r>
                  </m:oMath>
                </a14:m>
                <a:r>
                  <a:rPr kumimoji="0" lang="zh-CN" altLang="en-US" sz="2400" dirty="0">
                    <a:solidFill>
                      <a:srgbClr val="000000"/>
                    </a:solidFill>
                    <a:latin typeface="华文中宋" panose="02010600040101010101" pitchFamily="2" charset="-122"/>
                    <a:ea typeface="华文中宋" panose="02010600040101010101" pitchFamily="2" charset="-122"/>
                  </a:rPr>
                  <a:t>个互不相同的特征值，</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𝑖</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是对应于</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𝜆</m:t>
                        </m:r>
                      </m:e>
                      <m:sub>
                        <m:r>
                          <a:rPr kumimoji="0" lang="en-US" altLang="zh-CN" sz="2400" i="1">
                            <a:solidFill>
                              <a:srgbClr val="000000"/>
                            </a:solidFill>
                            <a:latin typeface="Cambria Math" panose="02040503050406030204" pitchFamily="18" charset="0"/>
                            <a:ea typeface="华文中宋" panose="02010600040101010101" pitchFamily="2" charset="-122"/>
                          </a:rPr>
                          <m:t>𝑖</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的特征向量</a:t>
                </a:r>
                <a14:m>
                  <m:oMath xmlns:m="http://schemas.openxmlformats.org/officeDocument/2006/math">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r>
                          <a:rPr kumimoji="0" lang="en-US" altLang="zh-CN" sz="2400" i="1">
                            <a:solidFill>
                              <a:srgbClr val="000000"/>
                            </a:solidFill>
                            <a:latin typeface="Cambria Math" panose="02040503050406030204" pitchFamily="18" charset="0"/>
                            <a:ea typeface="华文中宋" panose="02010600040101010101" pitchFamily="2" charset="-122"/>
                          </a:rPr>
                          <m:t>𝑖</m:t>
                        </m:r>
                        <m:r>
                          <a:rPr kumimoji="0" lang="en-US" altLang="zh-CN" sz="2400" i="1">
                            <a:solidFill>
                              <a:srgbClr val="000000"/>
                            </a:solidFill>
                            <a:latin typeface="Cambria Math" panose="02040503050406030204" pitchFamily="18" charset="0"/>
                            <a:ea typeface="华文中宋" panose="02010600040101010101" pitchFamily="2" charset="-122"/>
                          </a:rPr>
                          <m:t>=1,2,⋯,</m:t>
                        </m:r>
                        <m:r>
                          <a:rPr kumimoji="0" lang="en-US" altLang="zh-CN" sz="2400" i="1">
                            <a:solidFill>
                              <a:srgbClr val="000000"/>
                            </a:solidFill>
                            <a:latin typeface="Cambria Math" panose="02040503050406030204" pitchFamily="18" charset="0"/>
                            <a:ea typeface="华文中宋" panose="02010600040101010101" pitchFamily="2" charset="-122"/>
                          </a:rPr>
                          <m:t>𝑟</m:t>
                        </m:r>
                      </m:e>
                    </m:d>
                    <m:r>
                      <a:rPr kumimoji="0" lang="en-US" altLang="zh-CN" sz="2400" i="1">
                        <a:solidFill>
                          <a:srgbClr val="000000"/>
                        </a:solidFill>
                        <a:latin typeface="Cambria Math" panose="02040503050406030204" pitchFamily="18" charset="0"/>
                        <a:ea typeface="华文中宋" panose="02010600040101010101" pitchFamily="2" charset="-122"/>
                      </a:rPr>
                      <m:t>,</m:t>
                    </m:r>
                  </m:oMath>
                </a14:m>
                <a:r>
                  <a:rPr kumimoji="0" lang="zh-CN" altLang="en-US" sz="2400" dirty="0">
                    <a:solidFill>
                      <a:srgbClr val="000000"/>
                    </a:solidFill>
                    <a:latin typeface="华文中宋" panose="02010600040101010101" pitchFamily="2" charset="-122"/>
                    <a:ea typeface="华文中宋" panose="02010600040101010101" pitchFamily="2" charset="-122"/>
                  </a:rPr>
                  <a:t>则</a:t>
                </a:r>
                <a14:m>
                  <m:oMath xmlns:m="http://schemas.openxmlformats.org/officeDocument/2006/math">
                    <m:sSub>
                      <m:sSubPr>
                        <m:ctrlPr>
                          <a:rPr kumimoji="0" lang="en-US" altLang="zh-CN" sz="2400" i="1" dirty="0">
                            <a:solidFill>
                              <a:srgbClr val="000000"/>
                            </a:solidFill>
                            <a:latin typeface="Cambria Math" panose="02040503050406030204" pitchFamily="18" charset="0"/>
                            <a:ea typeface="华文中宋" panose="02010600040101010101" pitchFamily="2" charset="-122"/>
                          </a:rPr>
                        </m:ctrlPr>
                      </m:sSubPr>
                      <m:e>
                        <m:r>
                          <a:rPr kumimoji="0" lang="en-US" altLang="zh-CN" sz="2400" i="1" dirty="0">
                            <a:solidFill>
                              <a:srgbClr val="000000"/>
                            </a:solidFill>
                            <a:latin typeface="Cambria Math" panose="02040503050406030204" pitchFamily="18" charset="0"/>
                            <a:ea typeface="华文中宋" panose="02010600040101010101" pitchFamily="2" charset="-122"/>
                          </a:rPr>
                          <m:t>𝛼</m:t>
                        </m:r>
                      </m:e>
                      <m:sub>
                        <m:r>
                          <a:rPr kumimoji="0" lang="en-US" altLang="zh-CN" sz="2400" i="1" dirty="0">
                            <a:solidFill>
                              <a:srgbClr val="000000"/>
                            </a:solidFill>
                            <a:latin typeface="Cambria Math" panose="02040503050406030204" pitchFamily="18" charset="0"/>
                            <a:ea typeface="华文中宋" panose="02010600040101010101" pitchFamily="2" charset="-122"/>
                          </a:rPr>
                          <m:t>1</m:t>
                        </m:r>
                      </m:sub>
                    </m:sSub>
                    <m:r>
                      <a:rPr kumimoji="0" lang="en-US" altLang="zh-CN" sz="2400" i="1" dirty="0">
                        <a:solidFill>
                          <a:srgbClr val="000000"/>
                        </a:solidFill>
                        <a:latin typeface="Cambria Math" panose="02040503050406030204" pitchFamily="18" charset="0"/>
                        <a:ea typeface="华文中宋" panose="02010600040101010101" pitchFamily="2" charset="-122"/>
                      </a:rPr>
                      <m:t>,</m:t>
                    </m:r>
                    <m:sSub>
                      <m:sSubPr>
                        <m:ctrlPr>
                          <a:rPr kumimoji="0" lang="en-US" altLang="zh-CN" sz="2400" i="1" dirty="0">
                            <a:solidFill>
                              <a:srgbClr val="000000"/>
                            </a:solidFill>
                            <a:latin typeface="Cambria Math" panose="02040503050406030204" pitchFamily="18" charset="0"/>
                            <a:ea typeface="华文中宋" panose="02010600040101010101" pitchFamily="2" charset="-122"/>
                          </a:rPr>
                        </m:ctrlPr>
                      </m:sSubPr>
                      <m:e>
                        <m:r>
                          <a:rPr kumimoji="0" lang="en-US" altLang="zh-CN" sz="2400" i="1" dirty="0">
                            <a:solidFill>
                              <a:srgbClr val="000000"/>
                            </a:solidFill>
                            <a:latin typeface="Cambria Math" panose="02040503050406030204" pitchFamily="18" charset="0"/>
                            <a:ea typeface="华文中宋" panose="02010600040101010101" pitchFamily="2" charset="-122"/>
                          </a:rPr>
                          <m:t>𝛼</m:t>
                        </m:r>
                      </m:e>
                      <m:sub>
                        <m:r>
                          <a:rPr kumimoji="0" lang="en-US" altLang="zh-CN" sz="2400" i="1" dirty="0">
                            <a:solidFill>
                              <a:srgbClr val="000000"/>
                            </a:solidFill>
                            <a:latin typeface="Cambria Math" panose="02040503050406030204" pitchFamily="18" charset="0"/>
                            <a:ea typeface="华文中宋" panose="02010600040101010101" pitchFamily="2" charset="-122"/>
                          </a:rPr>
                          <m:t>2</m:t>
                        </m:r>
                      </m:sub>
                    </m:sSub>
                    <m:r>
                      <a:rPr kumimoji="0" lang="en-US" altLang="zh-CN" sz="2400" i="1" dirty="0">
                        <a:solidFill>
                          <a:srgbClr val="000000"/>
                        </a:solidFill>
                        <a:latin typeface="Cambria Math" panose="02040503050406030204" pitchFamily="18" charset="0"/>
                        <a:ea typeface="华文中宋" panose="02010600040101010101" pitchFamily="2" charset="-122"/>
                      </a:rPr>
                      <m:t>,⋯,</m:t>
                    </m:r>
                    <m:sSub>
                      <m:sSubPr>
                        <m:ctrlPr>
                          <a:rPr kumimoji="0" lang="en-US" altLang="zh-CN" sz="2400" i="1" dirty="0">
                            <a:solidFill>
                              <a:srgbClr val="000000"/>
                            </a:solidFill>
                            <a:latin typeface="Cambria Math" panose="02040503050406030204" pitchFamily="18" charset="0"/>
                            <a:ea typeface="华文中宋" panose="02010600040101010101" pitchFamily="2" charset="-122"/>
                          </a:rPr>
                        </m:ctrlPr>
                      </m:sSubPr>
                      <m:e>
                        <m:r>
                          <a:rPr kumimoji="0" lang="en-US" altLang="zh-CN" sz="2400" i="1" dirty="0">
                            <a:solidFill>
                              <a:srgbClr val="000000"/>
                            </a:solidFill>
                            <a:latin typeface="Cambria Math" panose="02040503050406030204" pitchFamily="18" charset="0"/>
                            <a:ea typeface="华文中宋" panose="02010600040101010101" pitchFamily="2" charset="-122"/>
                          </a:rPr>
                          <m:t>𝛼</m:t>
                        </m:r>
                      </m:e>
                      <m:sub>
                        <m:r>
                          <a:rPr kumimoji="0" lang="en-US" altLang="zh-CN" sz="2400" i="1" dirty="0">
                            <a:solidFill>
                              <a:srgbClr val="000000"/>
                            </a:solidFill>
                            <a:latin typeface="Cambria Math" panose="02040503050406030204" pitchFamily="18" charset="0"/>
                            <a:ea typeface="华文中宋" panose="02010600040101010101" pitchFamily="2" charset="-122"/>
                          </a:rPr>
                          <m:t>𝑟</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线性无关。</a:t>
                </a:r>
              </a:p>
            </p:txBody>
          </p:sp>
        </mc:Choice>
        <mc:Fallback xmlns="">
          <p:sp>
            <p:nvSpPr>
              <p:cNvPr id="3" name="文本框 2">
                <a:extLst>
                  <a:ext uri="{FF2B5EF4-FFF2-40B4-BE49-F238E27FC236}">
                    <a16:creationId xmlns:a16="http://schemas.microsoft.com/office/drawing/2014/main" id="{2EF5313B-39DF-465E-84B5-5C9AB854DD1A}"/>
                  </a:ext>
                </a:extLst>
              </p:cNvPr>
              <p:cNvSpPr txBox="1">
                <a:spLocks noRot="1" noChangeAspect="1" noMove="1" noResize="1" noEditPoints="1" noAdjustHandles="1" noChangeArrowheads="1" noChangeShapeType="1" noTextEdit="1"/>
              </p:cNvSpPr>
              <p:nvPr/>
            </p:nvSpPr>
            <p:spPr>
              <a:xfrm>
                <a:off x="767408" y="1330152"/>
                <a:ext cx="10585176" cy="1134926"/>
              </a:xfrm>
              <a:prstGeom prst="rect">
                <a:avLst/>
              </a:prstGeom>
              <a:blipFill>
                <a:blip r:embed="rId2"/>
                <a:stretch>
                  <a:fillRect l="-922" b="-118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CF860607-F7A2-43D2-8B1B-FA988862BA0A}"/>
                  </a:ext>
                </a:extLst>
              </p:cNvPr>
              <p:cNvSpPr txBox="1"/>
              <p:nvPr/>
            </p:nvSpPr>
            <p:spPr>
              <a:xfrm>
                <a:off x="771202" y="2657437"/>
                <a:ext cx="10581381" cy="1805879"/>
              </a:xfrm>
              <a:prstGeom prst="rect">
                <a:avLst/>
              </a:prstGeom>
              <a:noFill/>
            </p:spPr>
            <p:txBody>
              <a:bodyPr wrap="square" rtlCol="0">
                <a:spAutoFit/>
              </a:bodyPr>
              <a:lstStyle/>
              <a:p>
                <a:pPr defTabSz="457200">
                  <a:lnSpc>
                    <a:spcPct val="150000"/>
                  </a:lnSpc>
                  <a:defRPr/>
                </a:pPr>
                <a:r>
                  <a:rPr kumimoji="0" lang="zh-CN" altLang="en-US" sz="2400" dirty="0">
                    <a:solidFill>
                      <a:srgbClr val="0000FF"/>
                    </a:solidFill>
                    <a:latin typeface="华文中宋" panose="02010600040101010101" pitchFamily="2" charset="-122"/>
                    <a:ea typeface="华文中宋" panose="02010600040101010101" pitchFamily="2" charset="-122"/>
                  </a:rPr>
                  <a:t>定理</a:t>
                </a:r>
                <a:r>
                  <a:rPr kumimoji="0" lang="en-US" altLang="zh-CN" sz="2400" dirty="0">
                    <a:solidFill>
                      <a:srgbClr val="0000FF"/>
                    </a:solidFill>
                    <a:latin typeface="华文中宋" panose="02010600040101010101" pitchFamily="2" charset="-122"/>
                    <a:ea typeface="华文中宋" panose="02010600040101010101" pitchFamily="2" charset="-122"/>
                  </a:rPr>
                  <a:t>8.3 </a:t>
                </a:r>
                <a:r>
                  <a:rPr kumimoji="0" lang="zh-CN" altLang="en-US" sz="2400" dirty="0">
                    <a:solidFill>
                      <a:srgbClr val="000000"/>
                    </a:solidFill>
                    <a:latin typeface="华文中宋" panose="02010600040101010101" pitchFamily="2" charset="-122"/>
                    <a:ea typeface="华文中宋" panose="02010600040101010101" pitchFamily="2" charset="-122"/>
                  </a:rPr>
                  <a:t>设</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𝜆</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𝜆</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𝜆</m:t>
                        </m:r>
                      </m:e>
                      <m:sub>
                        <m:r>
                          <a:rPr kumimoji="0" lang="en-US" altLang="zh-CN" sz="2400" i="1">
                            <a:solidFill>
                              <a:srgbClr val="000000"/>
                            </a:solidFill>
                            <a:latin typeface="Cambria Math" panose="02040503050406030204" pitchFamily="18" charset="0"/>
                            <a:ea typeface="华文中宋" panose="02010600040101010101" pitchFamily="2" charset="-122"/>
                          </a:rPr>
                          <m:t>𝑟</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是</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𝐴</m:t>
                    </m:r>
                  </m:oMath>
                </a14:m>
                <a:r>
                  <a:rPr kumimoji="0" lang="zh-CN" altLang="en-US" sz="2400" dirty="0">
                    <a:solidFill>
                      <a:srgbClr val="000000"/>
                    </a:solidFill>
                    <a:latin typeface="华文中宋" panose="02010600040101010101" pitchFamily="2" charset="-122"/>
                    <a:ea typeface="华文中宋" panose="02010600040101010101" pitchFamily="2" charset="-122"/>
                  </a:rPr>
                  <a:t>的</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𝑟</m:t>
                    </m:r>
                  </m:oMath>
                </a14:m>
                <a:r>
                  <a:rPr kumimoji="0" lang="zh-CN" altLang="en-US" sz="2400" dirty="0">
                    <a:solidFill>
                      <a:srgbClr val="000000"/>
                    </a:solidFill>
                    <a:latin typeface="华文中宋" panose="02010600040101010101" pitchFamily="2" charset="-122"/>
                    <a:ea typeface="华文中宋" panose="02010600040101010101" pitchFamily="2" charset="-122"/>
                  </a:rPr>
                  <a:t>个互不相同的特征值，</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𝑞</m:t>
                        </m:r>
                      </m:e>
                      <m:sub>
                        <m:r>
                          <a:rPr kumimoji="0" lang="en-US" altLang="zh-CN" sz="2400" i="1">
                            <a:solidFill>
                              <a:srgbClr val="000000"/>
                            </a:solidFill>
                            <a:latin typeface="Cambria Math" panose="02040503050406030204" pitchFamily="18" charset="0"/>
                            <a:ea typeface="华文中宋" panose="02010600040101010101" pitchFamily="2" charset="-122"/>
                          </a:rPr>
                          <m:t>𝑖</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是</a:t>
                </a:r>
                <a14:m>
                  <m:oMath xmlns:m="http://schemas.openxmlformats.org/officeDocument/2006/math">
                    <m:sSub>
                      <m:sSubPr>
                        <m:ctrlPr>
                          <a:rPr kumimoji="0" lang="en-US" altLang="zh-CN" sz="2400" i="1" dirty="0">
                            <a:solidFill>
                              <a:srgbClr val="000000"/>
                            </a:solidFill>
                            <a:latin typeface="Cambria Math" panose="02040503050406030204" pitchFamily="18" charset="0"/>
                            <a:ea typeface="华文中宋" panose="02010600040101010101" pitchFamily="2" charset="-122"/>
                          </a:rPr>
                        </m:ctrlPr>
                      </m:sSubPr>
                      <m:e>
                        <m:r>
                          <a:rPr kumimoji="0" lang="en-US" altLang="zh-CN" sz="2400" i="1" dirty="0">
                            <a:solidFill>
                              <a:srgbClr val="000000"/>
                            </a:solidFill>
                            <a:latin typeface="Cambria Math" panose="02040503050406030204" pitchFamily="18" charset="0"/>
                            <a:ea typeface="华文中宋" panose="02010600040101010101" pitchFamily="2" charset="-122"/>
                          </a:rPr>
                          <m:t>𝜆</m:t>
                        </m:r>
                      </m:e>
                      <m:sub>
                        <m:r>
                          <a:rPr kumimoji="0" lang="en-US" altLang="zh-CN" sz="2400" i="1" dirty="0">
                            <a:solidFill>
                              <a:srgbClr val="000000"/>
                            </a:solidFill>
                            <a:latin typeface="Cambria Math" panose="02040503050406030204" pitchFamily="18" charset="0"/>
                            <a:ea typeface="华文中宋" panose="02010600040101010101" pitchFamily="2" charset="-122"/>
                          </a:rPr>
                          <m:t>𝑖</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的重数，</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𝑖</m:t>
                        </m:r>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𝑖</m:t>
                        </m:r>
                        <m:r>
                          <a:rPr kumimoji="0" lang="en-US" altLang="zh-CN" sz="2400" i="1">
                            <a:solidFill>
                              <a:srgbClr val="000000"/>
                            </a:solidFill>
                            <a:latin typeface="Cambria Math" panose="02040503050406030204" pitchFamily="18" charset="0"/>
                            <a:ea typeface="华文中宋" panose="02010600040101010101" pitchFamily="2" charset="-122"/>
                          </a:rPr>
                          <m:t>2</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𝑖</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𝑞</m:t>
                            </m:r>
                          </m:e>
                          <m:sub>
                            <m:r>
                              <a:rPr kumimoji="0" lang="en-US" altLang="zh-CN" sz="2400" i="1">
                                <a:solidFill>
                                  <a:srgbClr val="000000"/>
                                </a:solidFill>
                                <a:latin typeface="Cambria Math" panose="02040503050406030204" pitchFamily="18" charset="0"/>
                                <a:ea typeface="华文中宋" panose="02010600040101010101" pitchFamily="2" charset="-122"/>
                              </a:rPr>
                              <m:t>𝑖</m:t>
                            </m:r>
                          </m:sub>
                        </m:sSub>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是对应于</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𝜆</m:t>
                        </m:r>
                      </m:e>
                      <m:sub>
                        <m:r>
                          <a:rPr kumimoji="0" lang="en-US" altLang="zh-CN" sz="2400" i="1">
                            <a:solidFill>
                              <a:srgbClr val="000000"/>
                            </a:solidFill>
                            <a:latin typeface="Cambria Math" panose="02040503050406030204" pitchFamily="18" charset="0"/>
                            <a:ea typeface="华文中宋" panose="02010600040101010101" pitchFamily="2" charset="-122"/>
                          </a:rPr>
                          <m:t>𝑖</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的</a:t>
                </a:r>
                <a14:m>
                  <m:oMath xmlns:m="http://schemas.openxmlformats.org/officeDocument/2006/math">
                    <m:sSub>
                      <m:sSubPr>
                        <m:ctrlPr>
                          <a:rPr kumimoji="0" lang="en-US" altLang="zh-CN" sz="2400" i="1" dirty="0">
                            <a:solidFill>
                              <a:srgbClr val="000000"/>
                            </a:solidFill>
                            <a:latin typeface="Cambria Math" panose="02040503050406030204" pitchFamily="18" charset="0"/>
                            <a:ea typeface="华文中宋" panose="02010600040101010101" pitchFamily="2" charset="-122"/>
                          </a:rPr>
                        </m:ctrlPr>
                      </m:sSubPr>
                      <m:e>
                        <m:r>
                          <a:rPr kumimoji="0" lang="en-US" altLang="zh-CN" sz="2400" i="1" dirty="0">
                            <a:solidFill>
                              <a:srgbClr val="000000"/>
                            </a:solidFill>
                            <a:latin typeface="Cambria Math" panose="02040503050406030204" pitchFamily="18" charset="0"/>
                            <a:ea typeface="华文中宋" panose="02010600040101010101" pitchFamily="2" charset="-122"/>
                          </a:rPr>
                          <m:t>𝑞</m:t>
                        </m:r>
                      </m:e>
                      <m:sub>
                        <m:r>
                          <a:rPr kumimoji="0" lang="en-US" altLang="zh-CN" sz="2400" i="1" dirty="0">
                            <a:solidFill>
                              <a:srgbClr val="000000"/>
                            </a:solidFill>
                            <a:latin typeface="Cambria Math" panose="02040503050406030204" pitchFamily="18" charset="0"/>
                            <a:ea typeface="华文中宋" panose="02010600040101010101" pitchFamily="2" charset="-122"/>
                          </a:rPr>
                          <m:t>𝑖</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个线性无关的特征向量，则</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𝐴</m:t>
                    </m:r>
                  </m:oMath>
                </a14:m>
                <a:r>
                  <a:rPr kumimoji="0" lang="zh-CN" altLang="en-US" sz="2400" dirty="0">
                    <a:solidFill>
                      <a:srgbClr val="000000"/>
                    </a:solidFill>
                    <a:latin typeface="华文中宋" panose="02010600040101010101" pitchFamily="2" charset="-122"/>
                    <a:ea typeface="华文中宋" panose="02010600040101010101" pitchFamily="2" charset="-122"/>
                  </a:rPr>
                  <a:t>的所有这些特征向量</a:t>
                </a:r>
                <a14:m>
                  <m:oMath xmlns:m="http://schemas.openxmlformats.org/officeDocument/2006/math">
                    <m:sSub>
                      <m:sSubPr>
                        <m:ctrlPr>
                          <a:rPr kumimoji="0" lang="en-US" altLang="zh-CN" sz="2400" i="1" dirty="0">
                            <a:solidFill>
                              <a:srgbClr val="000000"/>
                            </a:solidFill>
                            <a:latin typeface="Cambria Math" panose="02040503050406030204" pitchFamily="18" charset="0"/>
                            <a:ea typeface="华文中宋" panose="02010600040101010101" pitchFamily="2" charset="-122"/>
                          </a:rPr>
                        </m:ctrlPr>
                      </m:sSubPr>
                      <m:e>
                        <m:r>
                          <a:rPr kumimoji="0" lang="en-US" altLang="zh-CN" sz="2400" i="1" dirty="0">
                            <a:solidFill>
                              <a:srgbClr val="000000"/>
                            </a:solidFill>
                            <a:latin typeface="Cambria Math" panose="02040503050406030204" pitchFamily="18" charset="0"/>
                            <a:ea typeface="华文中宋" panose="02010600040101010101" pitchFamily="2" charset="-122"/>
                          </a:rPr>
                          <m:t>𝛼</m:t>
                        </m:r>
                      </m:e>
                      <m:sub>
                        <m:r>
                          <a:rPr kumimoji="0" lang="en-US" altLang="zh-CN" sz="2400" i="1" dirty="0">
                            <a:solidFill>
                              <a:srgbClr val="000000"/>
                            </a:solidFill>
                            <a:latin typeface="Cambria Math" panose="02040503050406030204" pitchFamily="18" charset="0"/>
                            <a:ea typeface="华文中宋" panose="02010600040101010101" pitchFamily="2" charset="-122"/>
                          </a:rPr>
                          <m:t>11</m:t>
                        </m:r>
                      </m:sub>
                    </m:sSub>
                    <m:r>
                      <a:rPr kumimoji="0" lang="en-US" altLang="zh-CN" sz="2400" i="1" dirty="0">
                        <a:solidFill>
                          <a:srgbClr val="000000"/>
                        </a:solidFill>
                        <a:latin typeface="Cambria Math" panose="02040503050406030204" pitchFamily="18" charset="0"/>
                        <a:ea typeface="华文中宋" panose="02010600040101010101" pitchFamily="2" charset="-122"/>
                      </a:rPr>
                      <m:t>,</m:t>
                    </m:r>
                    <m:sSub>
                      <m:sSubPr>
                        <m:ctrlPr>
                          <a:rPr kumimoji="0" lang="en-US" altLang="zh-CN" sz="2400" i="1" dirty="0">
                            <a:solidFill>
                              <a:srgbClr val="000000"/>
                            </a:solidFill>
                            <a:latin typeface="Cambria Math" panose="02040503050406030204" pitchFamily="18" charset="0"/>
                            <a:ea typeface="华文中宋" panose="02010600040101010101" pitchFamily="2" charset="-122"/>
                          </a:rPr>
                        </m:ctrlPr>
                      </m:sSubPr>
                      <m:e>
                        <m:r>
                          <a:rPr kumimoji="0" lang="en-US" altLang="zh-CN" sz="2400" i="1" dirty="0">
                            <a:solidFill>
                              <a:srgbClr val="000000"/>
                            </a:solidFill>
                            <a:latin typeface="Cambria Math" panose="02040503050406030204" pitchFamily="18" charset="0"/>
                            <a:ea typeface="华文中宋" panose="02010600040101010101" pitchFamily="2" charset="-122"/>
                          </a:rPr>
                          <m:t>𝛼</m:t>
                        </m:r>
                      </m:e>
                      <m:sub>
                        <m:r>
                          <a:rPr kumimoji="0" lang="en-US" altLang="zh-CN" sz="2400" i="1" dirty="0">
                            <a:solidFill>
                              <a:srgbClr val="000000"/>
                            </a:solidFill>
                            <a:latin typeface="Cambria Math" panose="02040503050406030204" pitchFamily="18" charset="0"/>
                            <a:ea typeface="华文中宋" panose="02010600040101010101" pitchFamily="2" charset="-122"/>
                          </a:rPr>
                          <m:t>12</m:t>
                        </m:r>
                      </m:sub>
                    </m:sSub>
                    <m:r>
                      <a:rPr kumimoji="0" lang="en-US" altLang="zh-CN" sz="2400" i="1" dirty="0">
                        <a:solidFill>
                          <a:srgbClr val="000000"/>
                        </a:solidFill>
                        <a:latin typeface="Cambria Math" panose="02040503050406030204" pitchFamily="18" charset="0"/>
                        <a:ea typeface="华文中宋" panose="02010600040101010101" pitchFamily="2" charset="-122"/>
                      </a:rPr>
                      <m:t>,⋯,</m:t>
                    </m:r>
                    <m:sSub>
                      <m:sSubPr>
                        <m:ctrlPr>
                          <a:rPr kumimoji="0" lang="en-US" altLang="zh-CN" sz="2400" i="1" dirty="0">
                            <a:solidFill>
                              <a:srgbClr val="000000"/>
                            </a:solidFill>
                            <a:latin typeface="Cambria Math" panose="02040503050406030204" pitchFamily="18" charset="0"/>
                            <a:ea typeface="华文中宋" panose="02010600040101010101" pitchFamily="2" charset="-122"/>
                          </a:rPr>
                        </m:ctrlPr>
                      </m:sSubPr>
                      <m:e>
                        <m:sSub>
                          <m:sSubPr>
                            <m:ctrlPr>
                              <a:rPr kumimoji="0" lang="en-US" altLang="zh-CN" sz="2400" i="1" dirty="0">
                                <a:solidFill>
                                  <a:srgbClr val="000000"/>
                                </a:solidFill>
                                <a:latin typeface="Cambria Math" panose="02040503050406030204" pitchFamily="18" charset="0"/>
                                <a:ea typeface="华文中宋" panose="02010600040101010101" pitchFamily="2" charset="-122"/>
                              </a:rPr>
                            </m:ctrlPr>
                          </m:sSubPr>
                          <m:e>
                            <m:r>
                              <a:rPr kumimoji="0" lang="en-US" altLang="zh-CN" sz="2400" i="1" dirty="0">
                                <a:solidFill>
                                  <a:srgbClr val="000000"/>
                                </a:solidFill>
                                <a:latin typeface="Cambria Math" panose="02040503050406030204" pitchFamily="18" charset="0"/>
                                <a:ea typeface="华文中宋" panose="02010600040101010101" pitchFamily="2" charset="-122"/>
                              </a:rPr>
                              <m:t>𝛼</m:t>
                            </m:r>
                          </m:e>
                          <m:sub>
                            <m:r>
                              <a:rPr kumimoji="0" lang="en-US" altLang="zh-CN" sz="2400" i="1" dirty="0">
                                <a:solidFill>
                                  <a:srgbClr val="000000"/>
                                </a:solidFill>
                                <a:latin typeface="Cambria Math" panose="02040503050406030204" pitchFamily="18" charset="0"/>
                                <a:ea typeface="华文中宋" panose="02010600040101010101" pitchFamily="2" charset="-122"/>
                              </a:rPr>
                              <m:t>1</m:t>
                            </m:r>
                            <m:sSub>
                              <m:sSubPr>
                                <m:ctrlPr>
                                  <a:rPr kumimoji="0" lang="en-US" altLang="zh-CN" sz="2400" i="1" dirty="0">
                                    <a:solidFill>
                                      <a:srgbClr val="000000"/>
                                    </a:solidFill>
                                    <a:latin typeface="Cambria Math" panose="02040503050406030204" pitchFamily="18" charset="0"/>
                                    <a:ea typeface="华文中宋" panose="02010600040101010101" pitchFamily="2" charset="-122"/>
                                  </a:rPr>
                                </m:ctrlPr>
                              </m:sSubPr>
                              <m:e>
                                <m:r>
                                  <a:rPr kumimoji="0" lang="en-US" altLang="zh-CN" sz="2400" i="1" dirty="0">
                                    <a:solidFill>
                                      <a:srgbClr val="000000"/>
                                    </a:solidFill>
                                    <a:latin typeface="Cambria Math" panose="02040503050406030204" pitchFamily="18" charset="0"/>
                                    <a:ea typeface="华文中宋" panose="02010600040101010101" pitchFamily="2" charset="-122"/>
                                  </a:rPr>
                                  <m:t>𝑞</m:t>
                                </m:r>
                              </m:e>
                              <m:sub>
                                <m:r>
                                  <a:rPr kumimoji="0" lang="en-US" altLang="zh-CN" sz="2400" i="1" dirty="0">
                                    <a:solidFill>
                                      <a:srgbClr val="000000"/>
                                    </a:solidFill>
                                    <a:latin typeface="Cambria Math" panose="02040503050406030204" pitchFamily="18" charset="0"/>
                                    <a:ea typeface="华文中宋" panose="02010600040101010101" pitchFamily="2" charset="-122"/>
                                  </a:rPr>
                                  <m:t>1</m:t>
                                </m:r>
                              </m:sub>
                            </m:sSub>
                          </m:sub>
                        </m:sSub>
                        <m:r>
                          <a:rPr kumimoji="0" lang="en-US" altLang="zh-CN" sz="2400" i="1" dirty="0">
                            <a:solidFill>
                              <a:srgbClr val="000000"/>
                            </a:solidFill>
                            <a:latin typeface="Cambria Math" panose="02040503050406030204" pitchFamily="18" charset="0"/>
                            <a:ea typeface="华文中宋" panose="02010600040101010101" pitchFamily="2" charset="-122"/>
                          </a:rPr>
                          <m:t>;</m:t>
                        </m:r>
                        <m:sSub>
                          <m:sSubPr>
                            <m:ctrlPr>
                              <a:rPr kumimoji="0" lang="en-US" altLang="zh-CN" sz="2400" i="1" dirty="0">
                                <a:solidFill>
                                  <a:srgbClr val="000000"/>
                                </a:solidFill>
                                <a:latin typeface="Cambria Math" panose="02040503050406030204" pitchFamily="18" charset="0"/>
                                <a:ea typeface="华文中宋" panose="02010600040101010101" pitchFamily="2" charset="-122"/>
                              </a:rPr>
                            </m:ctrlPr>
                          </m:sSubPr>
                          <m:e>
                            <m:r>
                              <a:rPr kumimoji="0" lang="en-US" altLang="zh-CN" sz="2400" i="1" dirty="0">
                                <a:solidFill>
                                  <a:srgbClr val="000000"/>
                                </a:solidFill>
                                <a:latin typeface="Cambria Math" panose="02040503050406030204" pitchFamily="18" charset="0"/>
                                <a:ea typeface="华文中宋" panose="02010600040101010101" pitchFamily="2" charset="-122"/>
                              </a:rPr>
                              <m:t>𝛼</m:t>
                            </m:r>
                          </m:e>
                          <m:sub>
                            <m:r>
                              <a:rPr kumimoji="0" lang="en-US" altLang="zh-CN" sz="2400" i="1" dirty="0">
                                <a:solidFill>
                                  <a:srgbClr val="000000"/>
                                </a:solidFill>
                                <a:latin typeface="Cambria Math" panose="02040503050406030204" pitchFamily="18" charset="0"/>
                                <a:ea typeface="华文中宋" panose="02010600040101010101" pitchFamily="2" charset="-122"/>
                              </a:rPr>
                              <m:t>21</m:t>
                            </m:r>
                          </m:sub>
                        </m:sSub>
                        <m:r>
                          <a:rPr kumimoji="0" lang="en-US" altLang="zh-CN" sz="2400" i="1" dirty="0">
                            <a:solidFill>
                              <a:srgbClr val="000000"/>
                            </a:solidFill>
                            <a:latin typeface="Cambria Math" panose="02040503050406030204" pitchFamily="18" charset="0"/>
                            <a:ea typeface="华文中宋" panose="02010600040101010101" pitchFamily="2" charset="-122"/>
                          </a:rPr>
                          <m:t>,</m:t>
                        </m:r>
                        <m:sSub>
                          <m:sSubPr>
                            <m:ctrlPr>
                              <a:rPr kumimoji="0" lang="en-US" altLang="zh-CN" sz="2400" i="1" dirty="0">
                                <a:solidFill>
                                  <a:srgbClr val="000000"/>
                                </a:solidFill>
                                <a:latin typeface="Cambria Math" panose="02040503050406030204" pitchFamily="18" charset="0"/>
                                <a:ea typeface="华文中宋" panose="02010600040101010101" pitchFamily="2" charset="-122"/>
                              </a:rPr>
                            </m:ctrlPr>
                          </m:sSubPr>
                          <m:e>
                            <m:r>
                              <a:rPr kumimoji="0" lang="en-US" altLang="zh-CN" sz="2400" i="1" dirty="0">
                                <a:solidFill>
                                  <a:srgbClr val="000000"/>
                                </a:solidFill>
                                <a:latin typeface="Cambria Math" panose="02040503050406030204" pitchFamily="18" charset="0"/>
                                <a:ea typeface="华文中宋" panose="02010600040101010101" pitchFamily="2" charset="-122"/>
                              </a:rPr>
                              <m:t>𝛼</m:t>
                            </m:r>
                          </m:e>
                          <m:sub>
                            <m:r>
                              <a:rPr kumimoji="0" lang="en-US" altLang="zh-CN" sz="2400" i="1" dirty="0">
                                <a:solidFill>
                                  <a:srgbClr val="000000"/>
                                </a:solidFill>
                                <a:latin typeface="Cambria Math" panose="02040503050406030204" pitchFamily="18" charset="0"/>
                                <a:ea typeface="华文中宋" panose="02010600040101010101" pitchFamily="2" charset="-122"/>
                              </a:rPr>
                              <m:t>22</m:t>
                            </m:r>
                          </m:sub>
                        </m:sSub>
                        <m:r>
                          <a:rPr kumimoji="0" lang="en-US" altLang="zh-CN" sz="2400" i="1" dirty="0">
                            <a:solidFill>
                              <a:srgbClr val="000000"/>
                            </a:solidFill>
                            <a:latin typeface="Cambria Math" panose="02040503050406030204" pitchFamily="18" charset="0"/>
                            <a:ea typeface="华文中宋" panose="02010600040101010101" pitchFamily="2" charset="-122"/>
                          </a:rPr>
                          <m:t>,⋯,  </m:t>
                        </m:r>
                        <m:sSub>
                          <m:sSubPr>
                            <m:ctrlPr>
                              <a:rPr kumimoji="0" lang="en-US" altLang="zh-CN" sz="2400" i="1" dirty="0">
                                <a:solidFill>
                                  <a:srgbClr val="000000"/>
                                </a:solidFill>
                                <a:latin typeface="Cambria Math" panose="02040503050406030204" pitchFamily="18" charset="0"/>
                                <a:ea typeface="华文中宋" panose="02010600040101010101" pitchFamily="2" charset="-122"/>
                              </a:rPr>
                            </m:ctrlPr>
                          </m:sSubPr>
                          <m:e>
                            <m:r>
                              <a:rPr kumimoji="0" lang="en-US" altLang="zh-CN" sz="2400" i="1" dirty="0">
                                <a:solidFill>
                                  <a:srgbClr val="000000"/>
                                </a:solidFill>
                                <a:latin typeface="Cambria Math" panose="02040503050406030204" pitchFamily="18" charset="0"/>
                                <a:ea typeface="华文中宋" panose="02010600040101010101" pitchFamily="2" charset="-122"/>
                              </a:rPr>
                              <m:t>𝛼</m:t>
                            </m:r>
                          </m:e>
                          <m:sub>
                            <m:r>
                              <a:rPr kumimoji="0" lang="en-US" altLang="zh-CN" sz="2400" i="1" dirty="0">
                                <a:solidFill>
                                  <a:srgbClr val="000000"/>
                                </a:solidFill>
                                <a:latin typeface="Cambria Math" panose="02040503050406030204" pitchFamily="18" charset="0"/>
                                <a:ea typeface="华文中宋" panose="02010600040101010101" pitchFamily="2" charset="-122"/>
                              </a:rPr>
                              <m:t>2</m:t>
                            </m:r>
                            <m:sSub>
                              <m:sSubPr>
                                <m:ctrlPr>
                                  <a:rPr kumimoji="0" lang="en-US" altLang="zh-CN" sz="2400" i="1" dirty="0">
                                    <a:solidFill>
                                      <a:srgbClr val="000000"/>
                                    </a:solidFill>
                                    <a:latin typeface="Cambria Math" panose="02040503050406030204" pitchFamily="18" charset="0"/>
                                    <a:ea typeface="华文中宋" panose="02010600040101010101" pitchFamily="2" charset="-122"/>
                                  </a:rPr>
                                </m:ctrlPr>
                              </m:sSubPr>
                              <m:e>
                                <m:r>
                                  <a:rPr kumimoji="0" lang="en-US" altLang="zh-CN" sz="2400" i="1" dirty="0">
                                    <a:solidFill>
                                      <a:srgbClr val="000000"/>
                                    </a:solidFill>
                                    <a:latin typeface="Cambria Math" panose="02040503050406030204" pitchFamily="18" charset="0"/>
                                    <a:ea typeface="华文中宋" panose="02010600040101010101" pitchFamily="2" charset="-122"/>
                                  </a:rPr>
                                  <m:t>𝑞</m:t>
                                </m:r>
                              </m:e>
                              <m:sub>
                                <m:r>
                                  <a:rPr kumimoji="0" lang="en-US" altLang="zh-CN" sz="2400" i="1" dirty="0">
                                    <a:solidFill>
                                      <a:srgbClr val="000000"/>
                                    </a:solidFill>
                                    <a:latin typeface="Cambria Math" panose="02040503050406030204" pitchFamily="18" charset="0"/>
                                    <a:ea typeface="华文中宋" panose="02010600040101010101" pitchFamily="2" charset="-122"/>
                                  </a:rPr>
                                  <m:t>2</m:t>
                                </m:r>
                              </m:sub>
                            </m:sSub>
                          </m:sub>
                        </m:sSub>
                        <m:r>
                          <a:rPr kumimoji="0" lang="en-US" altLang="zh-CN" sz="2400" i="1" dirty="0">
                            <a:solidFill>
                              <a:srgbClr val="000000"/>
                            </a:solidFill>
                            <a:latin typeface="Cambria Math" panose="02040503050406030204" pitchFamily="18" charset="0"/>
                            <a:ea typeface="华文中宋" panose="02010600040101010101" pitchFamily="2" charset="-122"/>
                          </a:rPr>
                          <m:t>;⋯;</m:t>
                        </m:r>
                        <m:r>
                          <a:rPr kumimoji="0" lang="en-US" altLang="zh-CN" sz="2400" i="1" dirty="0">
                            <a:solidFill>
                              <a:srgbClr val="000000"/>
                            </a:solidFill>
                            <a:latin typeface="Cambria Math" panose="02040503050406030204" pitchFamily="18" charset="0"/>
                            <a:ea typeface="华文中宋" panose="02010600040101010101" pitchFamily="2" charset="-122"/>
                          </a:rPr>
                          <m:t>𝛼</m:t>
                        </m:r>
                      </m:e>
                      <m:sub>
                        <m:r>
                          <a:rPr kumimoji="0" lang="en-US" altLang="zh-CN" sz="2400" i="1" dirty="0">
                            <a:solidFill>
                              <a:srgbClr val="000000"/>
                            </a:solidFill>
                            <a:latin typeface="Cambria Math" panose="02040503050406030204" pitchFamily="18" charset="0"/>
                            <a:ea typeface="华文中宋" panose="02010600040101010101" pitchFamily="2" charset="-122"/>
                          </a:rPr>
                          <m:t>𝑟</m:t>
                        </m:r>
                        <m:r>
                          <a:rPr kumimoji="0" lang="en-US" altLang="zh-CN" sz="2400" i="1" dirty="0">
                            <a:solidFill>
                              <a:srgbClr val="000000"/>
                            </a:solidFill>
                            <a:latin typeface="Cambria Math" panose="02040503050406030204" pitchFamily="18" charset="0"/>
                            <a:ea typeface="华文中宋" panose="02010600040101010101" pitchFamily="2" charset="-122"/>
                          </a:rPr>
                          <m:t>1</m:t>
                        </m:r>
                      </m:sub>
                    </m:sSub>
                    <m:r>
                      <a:rPr kumimoji="0" lang="en-US" altLang="zh-CN" sz="2400" i="1" dirty="0">
                        <a:solidFill>
                          <a:srgbClr val="000000"/>
                        </a:solidFill>
                        <a:latin typeface="Cambria Math" panose="02040503050406030204" pitchFamily="18" charset="0"/>
                        <a:ea typeface="华文中宋" panose="02010600040101010101" pitchFamily="2" charset="-122"/>
                      </a:rPr>
                      <m:t>, </m:t>
                    </m:r>
                    <m:sSub>
                      <m:sSubPr>
                        <m:ctrlPr>
                          <a:rPr kumimoji="0" lang="en-US" altLang="zh-CN" sz="2400" i="1" dirty="0">
                            <a:solidFill>
                              <a:srgbClr val="000000"/>
                            </a:solidFill>
                            <a:latin typeface="Cambria Math" panose="02040503050406030204" pitchFamily="18" charset="0"/>
                            <a:ea typeface="华文中宋" panose="02010600040101010101" pitchFamily="2" charset="-122"/>
                          </a:rPr>
                        </m:ctrlPr>
                      </m:sSubPr>
                      <m:e>
                        <m:r>
                          <a:rPr kumimoji="0" lang="en-US" altLang="zh-CN" sz="2400" i="1" dirty="0">
                            <a:solidFill>
                              <a:srgbClr val="000000"/>
                            </a:solidFill>
                            <a:latin typeface="Cambria Math" panose="02040503050406030204" pitchFamily="18" charset="0"/>
                            <a:ea typeface="华文中宋" panose="02010600040101010101" pitchFamily="2" charset="-122"/>
                          </a:rPr>
                          <m:t>𝛼</m:t>
                        </m:r>
                      </m:e>
                      <m:sub>
                        <m:r>
                          <a:rPr kumimoji="0" lang="en-US" altLang="zh-CN" sz="2400" i="1" dirty="0">
                            <a:solidFill>
                              <a:srgbClr val="000000"/>
                            </a:solidFill>
                            <a:latin typeface="Cambria Math" panose="02040503050406030204" pitchFamily="18" charset="0"/>
                            <a:ea typeface="华文中宋" panose="02010600040101010101" pitchFamily="2" charset="-122"/>
                          </a:rPr>
                          <m:t>𝑟</m:t>
                        </m:r>
                        <m:r>
                          <a:rPr kumimoji="0" lang="en-US" altLang="zh-CN" sz="2400" i="1" dirty="0">
                            <a:solidFill>
                              <a:srgbClr val="000000"/>
                            </a:solidFill>
                            <a:latin typeface="Cambria Math" panose="02040503050406030204" pitchFamily="18" charset="0"/>
                            <a:ea typeface="华文中宋" panose="02010600040101010101" pitchFamily="2" charset="-122"/>
                          </a:rPr>
                          <m:t>2</m:t>
                        </m:r>
                      </m:sub>
                    </m:sSub>
                    <m:r>
                      <a:rPr kumimoji="0" lang="en-US" altLang="zh-CN" sz="2400" i="1" dirty="0">
                        <a:solidFill>
                          <a:srgbClr val="000000"/>
                        </a:solidFill>
                        <a:latin typeface="Cambria Math" panose="02040503050406030204" pitchFamily="18" charset="0"/>
                        <a:ea typeface="华文中宋" panose="02010600040101010101" pitchFamily="2" charset="-122"/>
                      </a:rPr>
                      <m:t>,⋯,</m:t>
                    </m:r>
                    <m:sSub>
                      <m:sSubPr>
                        <m:ctrlPr>
                          <a:rPr kumimoji="0" lang="en-US" altLang="zh-CN" sz="2400" i="1" dirty="0">
                            <a:solidFill>
                              <a:srgbClr val="000000"/>
                            </a:solidFill>
                            <a:latin typeface="Cambria Math" panose="02040503050406030204" pitchFamily="18" charset="0"/>
                            <a:ea typeface="华文中宋" panose="02010600040101010101" pitchFamily="2" charset="-122"/>
                          </a:rPr>
                        </m:ctrlPr>
                      </m:sSubPr>
                      <m:e>
                        <m:r>
                          <a:rPr kumimoji="0" lang="en-US" altLang="zh-CN" sz="2400" i="1" dirty="0">
                            <a:solidFill>
                              <a:srgbClr val="000000"/>
                            </a:solidFill>
                            <a:latin typeface="Cambria Math" panose="02040503050406030204" pitchFamily="18" charset="0"/>
                            <a:ea typeface="华文中宋" panose="02010600040101010101" pitchFamily="2" charset="-122"/>
                          </a:rPr>
                          <m:t>𝛼</m:t>
                        </m:r>
                      </m:e>
                      <m:sub>
                        <m:r>
                          <a:rPr kumimoji="0" lang="en-US" altLang="zh-CN" sz="2400" i="1" dirty="0">
                            <a:solidFill>
                              <a:srgbClr val="000000"/>
                            </a:solidFill>
                            <a:latin typeface="Cambria Math" panose="02040503050406030204" pitchFamily="18" charset="0"/>
                            <a:ea typeface="华文中宋" panose="02010600040101010101" pitchFamily="2" charset="-122"/>
                          </a:rPr>
                          <m:t>𝑟</m:t>
                        </m:r>
                        <m:sSub>
                          <m:sSubPr>
                            <m:ctrlPr>
                              <a:rPr kumimoji="0" lang="en-US" altLang="zh-CN" sz="2400" i="1" dirty="0">
                                <a:solidFill>
                                  <a:srgbClr val="000000"/>
                                </a:solidFill>
                                <a:latin typeface="Cambria Math" panose="02040503050406030204" pitchFamily="18" charset="0"/>
                                <a:ea typeface="华文中宋" panose="02010600040101010101" pitchFamily="2" charset="-122"/>
                              </a:rPr>
                            </m:ctrlPr>
                          </m:sSubPr>
                          <m:e>
                            <m:r>
                              <a:rPr kumimoji="0" lang="en-US" altLang="zh-CN" sz="2400" i="1" dirty="0">
                                <a:solidFill>
                                  <a:srgbClr val="000000"/>
                                </a:solidFill>
                                <a:latin typeface="Cambria Math" panose="02040503050406030204" pitchFamily="18" charset="0"/>
                                <a:ea typeface="华文中宋" panose="02010600040101010101" pitchFamily="2" charset="-122"/>
                              </a:rPr>
                              <m:t>𝑞</m:t>
                            </m:r>
                          </m:e>
                          <m:sub>
                            <m:r>
                              <a:rPr kumimoji="0" lang="en-US" altLang="zh-CN" sz="2400" i="1" dirty="0">
                                <a:solidFill>
                                  <a:srgbClr val="000000"/>
                                </a:solidFill>
                                <a:latin typeface="Cambria Math" panose="02040503050406030204" pitchFamily="18" charset="0"/>
                                <a:ea typeface="华文中宋" panose="02010600040101010101" pitchFamily="2" charset="-122"/>
                              </a:rPr>
                              <m:t>𝑟</m:t>
                            </m:r>
                          </m:sub>
                        </m:sSub>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仍线性无关。</a:t>
                </a:r>
              </a:p>
            </p:txBody>
          </p:sp>
        </mc:Choice>
        <mc:Fallback xmlns="">
          <p:sp>
            <p:nvSpPr>
              <p:cNvPr id="4" name="文本框 3">
                <a:extLst>
                  <a:ext uri="{FF2B5EF4-FFF2-40B4-BE49-F238E27FC236}">
                    <a16:creationId xmlns:a16="http://schemas.microsoft.com/office/drawing/2014/main" id="{CF860607-F7A2-43D2-8B1B-FA988862BA0A}"/>
                  </a:ext>
                </a:extLst>
              </p:cNvPr>
              <p:cNvSpPr txBox="1">
                <a:spLocks noRot="1" noChangeAspect="1" noMove="1" noResize="1" noEditPoints="1" noAdjustHandles="1" noChangeArrowheads="1" noChangeShapeType="1" noTextEdit="1"/>
              </p:cNvSpPr>
              <p:nvPr/>
            </p:nvSpPr>
            <p:spPr>
              <a:xfrm>
                <a:off x="771202" y="2657437"/>
                <a:ext cx="10581381" cy="1805879"/>
              </a:xfrm>
              <a:prstGeom prst="rect">
                <a:avLst/>
              </a:prstGeom>
              <a:blipFill>
                <a:blip r:embed="rId3"/>
                <a:stretch>
                  <a:fillRect l="-922" b="-5068"/>
                </a:stretch>
              </a:blipFill>
            </p:spPr>
            <p:txBody>
              <a:bodyPr/>
              <a:lstStyle/>
              <a:p>
                <a:r>
                  <a:rPr lang="zh-CN" altLang="en-US">
                    <a:noFill/>
                  </a:rPr>
                  <a:t> </a:t>
                </a:r>
              </a:p>
            </p:txBody>
          </p:sp>
        </mc:Fallback>
      </mc:AlternateContent>
      <p:sp>
        <p:nvSpPr>
          <p:cNvPr id="5" name="Rectangle 6">
            <a:extLst>
              <a:ext uri="{FF2B5EF4-FFF2-40B4-BE49-F238E27FC236}">
                <a16:creationId xmlns:a16="http://schemas.microsoft.com/office/drawing/2014/main" id="{56696655-A7AB-49AD-B7E8-56A4D2CF29DF}"/>
              </a:ext>
            </a:extLst>
          </p:cNvPr>
          <p:cNvSpPr>
            <a:spLocks noChangeArrowheads="1"/>
          </p:cNvSpPr>
          <p:nvPr/>
        </p:nvSpPr>
        <p:spPr bwMode="auto">
          <a:xfrm>
            <a:off x="1631504" y="600669"/>
            <a:ext cx="5328592" cy="461665"/>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400" b="1" dirty="0">
                <a:solidFill>
                  <a:srgbClr val="3333CC"/>
                </a:solidFill>
                <a:effectLst>
                  <a:outerShdw blurRad="38100" dist="38100" dir="2700000" algn="tl">
                    <a:srgbClr val="000000"/>
                  </a:outerShdw>
                </a:effectLst>
                <a:latin typeface="Calibri" panose="020F0502020204030204" pitchFamily="34" charset="0"/>
                <a:ea typeface="宋体"/>
              </a:rPr>
              <a:t>1.8.2   </a:t>
            </a:r>
            <a:r>
              <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rPr>
              <a:t>特征值与特征向量的性质</a:t>
            </a:r>
          </a:p>
        </p:txBody>
      </p:sp>
    </p:spTree>
    <p:extLst>
      <p:ext uri="{BB962C8B-B14F-4D97-AF65-F5344CB8AC3E}">
        <p14:creationId xmlns:p14="http://schemas.microsoft.com/office/powerpoint/2010/main" val="919259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6"/>
          <p:cNvSpPr>
            <a:spLocks noChangeArrowheads="1"/>
          </p:cNvSpPr>
          <p:nvPr/>
        </p:nvSpPr>
        <p:spPr bwMode="auto">
          <a:xfrm>
            <a:off x="1199456" y="1364933"/>
            <a:ext cx="46910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dirty="0">
                <a:latin typeface="华文中宋" panose="02010600040101010101" pitchFamily="2" charset="-122"/>
                <a:ea typeface="华文中宋" panose="02010600040101010101" pitchFamily="2" charset="-122"/>
              </a:rPr>
              <a:t>下面一一验证八条线性运算法则：</a:t>
            </a:r>
          </a:p>
        </p:txBody>
      </p:sp>
      <p:graphicFrame>
        <p:nvGraphicFramePr>
          <p:cNvPr id="11271" name="Object 7"/>
          <p:cNvGraphicFramePr>
            <a:graphicFrameLocks noChangeAspect="1"/>
          </p:cNvGraphicFramePr>
          <p:nvPr>
            <p:extLst>
              <p:ext uri="{D42A27DB-BD31-4B8C-83A1-F6EECF244321}">
                <p14:modId xmlns:p14="http://schemas.microsoft.com/office/powerpoint/2010/main" val="3183424460"/>
              </p:ext>
            </p:extLst>
          </p:nvPr>
        </p:nvGraphicFramePr>
        <p:xfrm>
          <a:off x="2370324" y="2123516"/>
          <a:ext cx="3979491" cy="470993"/>
        </p:xfrm>
        <a:graphic>
          <a:graphicData uri="http://schemas.openxmlformats.org/presentationml/2006/ole">
            <mc:AlternateContent xmlns:mc="http://schemas.openxmlformats.org/markup-compatibility/2006">
              <mc:Choice xmlns:v="urn:schemas-microsoft-com:vml" Requires="v">
                <p:oleObj spid="_x0000_s5122" name="Equation" r:id="rId4" imgW="1714320" imgH="203040" progId="Equation.DSMT4">
                  <p:embed/>
                </p:oleObj>
              </mc:Choice>
              <mc:Fallback>
                <p:oleObj name="Equation" r:id="rId4" imgW="1714320" imgH="203040" progId="Equation.DSMT4">
                  <p:embed/>
                  <p:pic>
                    <p:nvPicPr>
                      <p:cNvPr id="0" name="Object 7"/>
                      <p:cNvPicPr>
                        <a:picLocks noChangeAspect="1" noChangeArrowheads="1"/>
                      </p:cNvPicPr>
                      <p:nvPr/>
                    </p:nvPicPr>
                    <p:blipFill>
                      <a:blip r:embed="rId5"/>
                      <a:srcRect/>
                      <a:stretch>
                        <a:fillRect/>
                      </a:stretch>
                    </p:blipFill>
                    <p:spPr bwMode="auto">
                      <a:xfrm>
                        <a:off x="2370324" y="2123516"/>
                        <a:ext cx="3979491" cy="470993"/>
                      </a:xfrm>
                      <a:prstGeom prst="rect">
                        <a:avLst/>
                      </a:prstGeom>
                      <a:noFill/>
                      <a:ln>
                        <a:noFill/>
                      </a:ln>
                      <a:effectLst/>
                    </p:spPr>
                  </p:pic>
                </p:oleObj>
              </mc:Fallback>
            </mc:AlternateContent>
          </a:graphicData>
        </a:graphic>
      </p:graphicFrame>
      <p:graphicFrame>
        <p:nvGraphicFramePr>
          <p:cNvPr id="11272" name="Object 8"/>
          <p:cNvGraphicFramePr>
            <a:graphicFrameLocks noChangeAspect="1"/>
          </p:cNvGraphicFramePr>
          <p:nvPr>
            <p:extLst>
              <p:ext uri="{D42A27DB-BD31-4B8C-83A1-F6EECF244321}">
                <p14:modId xmlns:p14="http://schemas.microsoft.com/office/powerpoint/2010/main" val="1550181033"/>
              </p:ext>
            </p:extLst>
          </p:nvPr>
        </p:nvGraphicFramePr>
        <p:xfrm>
          <a:off x="2370323" y="2752922"/>
          <a:ext cx="6591440" cy="460389"/>
        </p:xfrm>
        <a:graphic>
          <a:graphicData uri="http://schemas.openxmlformats.org/presentationml/2006/ole">
            <mc:AlternateContent xmlns:mc="http://schemas.openxmlformats.org/markup-compatibility/2006">
              <mc:Choice xmlns:v="urn:schemas-microsoft-com:vml" Requires="v">
                <p:oleObj spid="_x0000_s5123" name="Equation" r:id="rId6" imgW="2933640" imgH="203040" progId="Equation.DSMT4">
                  <p:embed/>
                </p:oleObj>
              </mc:Choice>
              <mc:Fallback>
                <p:oleObj name="Equation" r:id="rId6" imgW="2933640" imgH="203040" progId="Equation.DSMT4">
                  <p:embed/>
                  <p:pic>
                    <p:nvPicPr>
                      <p:cNvPr id="0" name="Object 8"/>
                      <p:cNvPicPr>
                        <a:picLocks noChangeAspect="1" noChangeArrowheads="1"/>
                      </p:cNvPicPr>
                      <p:nvPr/>
                    </p:nvPicPr>
                    <p:blipFill>
                      <a:blip r:embed="rId7"/>
                      <a:srcRect/>
                      <a:stretch>
                        <a:fillRect/>
                      </a:stretch>
                    </p:blipFill>
                    <p:spPr bwMode="auto">
                      <a:xfrm>
                        <a:off x="2370323" y="2752922"/>
                        <a:ext cx="6591440" cy="460389"/>
                      </a:xfrm>
                      <a:prstGeom prst="rect">
                        <a:avLst/>
                      </a:prstGeom>
                      <a:noFill/>
                      <a:ln>
                        <a:noFill/>
                      </a:ln>
                    </p:spPr>
                  </p:pic>
                </p:oleObj>
              </mc:Fallback>
            </mc:AlternateContent>
          </a:graphicData>
        </a:graphic>
      </p:graphicFrame>
      <p:graphicFrame>
        <p:nvGraphicFramePr>
          <p:cNvPr id="11273" name="Object 9"/>
          <p:cNvGraphicFramePr>
            <a:graphicFrameLocks noChangeAspect="1"/>
          </p:cNvGraphicFramePr>
          <p:nvPr>
            <p:extLst>
              <p:ext uri="{D42A27DB-BD31-4B8C-83A1-F6EECF244321}">
                <p14:modId xmlns:p14="http://schemas.microsoft.com/office/powerpoint/2010/main" val="2654790741"/>
              </p:ext>
            </p:extLst>
          </p:nvPr>
        </p:nvGraphicFramePr>
        <p:xfrm>
          <a:off x="2370324" y="3311308"/>
          <a:ext cx="5669893" cy="446353"/>
        </p:xfrm>
        <a:graphic>
          <a:graphicData uri="http://schemas.openxmlformats.org/presentationml/2006/ole">
            <mc:AlternateContent xmlns:mc="http://schemas.openxmlformats.org/markup-compatibility/2006">
              <mc:Choice xmlns:v="urn:schemas-microsoft-com:vml" Requires="v">
                <p:oleObj spid="_x0000_s5124" name="Equation" r:id="rId8" imgW="5969000" imgH="469900" progId="Equation.3">
                  <p:embed/>
                </p:oleObj>
              </mc:Choice>
              <mc:Fallback>
                <p:oleObj name="Equation" r:id="rId8" imgW="5969000" imgH="469900" progId="Equation.3">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70324" y="3311308"/>
                        <a:ext cx="5669893" cy="446353"/>
                      </a:xfrm>
                      <a:prstGeom prst="rect">
                        <a:avLst/>
                      </a:prstGeom>
                      <a:noFill/>
                      <a:ln>
                        <a:noFill/>
                      </a:ln>
                      <a:effectLst/>
                    </p:spPr>
                  </p:pic>
                </p:oleObj>
              </mc:Fallback>
            </mc:AlternateContent>
          </a:graphicData>
        </a:graphic>
      </p:graphicFrame>
      <p:graphicFrame>
        <p:nvGraphicFramePr>
          <p:cNvPr id="11274" name="Object 10"/>
          <p:cNvGraphicFramePr>
            <a:graphicFrameLocks noChangeAspect="1"/>
          </p:cNvGraphicFramePr>
          <p:nvPr>
            <p:extLst>
              <p:ext uri="{D42A27DB-BD31-4B8C-83A1-F6EECF244321}">
                <p14:modId xmlns:p14="http://schemas.microsoft.com/office/powerpoint/2010/main" val="909163996"/>
              </p:ext>
            </p:extLst>
          </p:nvPr>
        </p:nvGraphicFramePr>
        <p:xfrm>
          <a:off x="3882513" y="3796546"/>
          <a:ext cx="2331731" cy="373592"/>
        </p:xfrm>
        <a:graphic>
          <a:graphicData uri="http://schemas.openxmlformats.org/presentationml/2006/ole">
            <mc:AlternateContent xmlns:mc="http://schemas.openxmlformats.org/markup-compatibility/2006">
              <mc:Choice xmlns:v="urn:schemas-microsoft-com:vml" Requires="v">
                <p:oleObj spid="_x0000_s5125" name="Equation" r:id="rId10" imgW="2298700" imgH="368300" progId="Equation.3">
                  <p:embed/>
                </p:oleObj>
              </mc:Choice>
              <mc:Fallback>
                <p:oleObj name="Equation" r:id="rId10" imgW="2298700" imgH="368300" progId="Equation.3">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82513" y="3796546"/>
                        <a:ext cx="2331731" cy="373592"/>
                      </a:xfrm>
                      <a:prstGeom prst="rect">
                        <a:avLst/>
                      </a:prstGeom>
                      <a:noFill/>
                      <a:ln>
                        <a:noFill/>
                      </a:ln>
                      <a:effectLst/>
                    </p:spPr>
                  </p:pic>
                </p:oleObj>
              </mc:Fallback>
            </mc:AlternateContent>
          </a:graphicData>
        </a:graphic>
      </p:graphicFrame>
      <p:graphicFrame>
        <p:nvGraphicFramePr>
          <p:cNvPr id="11275" name="Object 11"/>
          <p:cNvGraphicFramePr>
            <a:graphicFrameLocks noChangeAspect="1"/>
          </p:cNvGraphicFramePr>
          <p:nvPr>
            <p:extLst>
              <p:ext uri="{D42A27DB-BD31-4B8C-83A1-F6EECF244321}">
                <p14:modId xmlns:p14="http://schemas.microsoft.com/office/powerpoint/2010/main" val="1413072380"/>
              </p:ext>
            </p:extLst>
          </p:nvPr>
        </p:nvGraphicFramePr>
        <p:xfrm>
          <a:off x="2373709" y="4463745"/>
          <a:ext cx="4558218" cy="421811"/>
        </p:xfrm>
        <a:graphic>
          <a:graphicData uri="http://schemas.openxmlformats.org/presentationml/2006/ole">
            <mc:AlternateContent xmlns:mc="http://schemas.openxmlformats.org/markup-compatibility/2006">
              <mc:Choice xmlns:v="urn:schemas-microsoft-com:vml" Requires="v">
                <p:oleObj spid="_x0000_s5126" name="Equation" r:id="rId12" imgW="5080000" imgH="469900" progId="Equation.DSMT4">
                  <p:embed/>
                </p:oleObj>
              </mc:Choice>
              <mc:Fallback>
                <p:oleObj name="Equation" r:id="rId12" imgW="5080000" imgH="469900" progId="Equation.DSMT4">
                  <p:embed/>
                  <p:pic>
                    <p:nvPicPr>
                      <p:cNvPr id="0" name="Object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73709" y="4463745"/>
                        <a:ext cx="4558218" cy="421811"/>
                      </a:xfrm>
                      <a:prstGeom prst="rect">
                        <a:avLst/>
                      </a:prstGeom>
                      <a:noFill/>
                      <a:ln>
                        <a:noFill/>
                      </a:ln>
                      <a:effectLst/>
                    </p:spPr>
                  </p:pic>
                </p:oleObj>
              </mc:Fallback>
            </mc:AlternateContent>
          </a:graphicData>
        </a:graphic>
      </p:graphicFrame>
      <p:graphicFrame>
        <p:nvGraphicFramePr>
          <p:cNvPr id="11276" name="Object 12"/>
          <p:cNvGraphicFramePr>
            <a:graphicFrameLocks noChangeAspect="1"/>
          </p:cNvGraphicFramePr>
          <p:nvPr>
            <p:extLst>
              <p:ext uri="{D42A27DB-BD31-4B8C-83A1-F6EECF244321}">
                <p14:modId xmlns:p14="http://schemas.microsoft.com/office/powerpoint/2010/main" val="2071538945"/>
              </p:ext>
            </p:extLst>
          </p:nvPr>
        </p:nvGraphicFramePr>
        <p:xfrm>
          <a:off x="3882512" y="5061019"/>
          <a:ext cx="2467302" cy="432048"/>
        </p:xfrm>
        <a:graphic>
          <a:graphicData uri="http://schemas.openxmlformats.org/presentationml/2006/ole">
            <mc:AlternateContent xmlns:mc="http://schemas.openxmlformats.org/markup-compatibility/2006">
              <mc:Choice xmlns:v="urn:schemas-microsoft-com:vml" Requires="v">
                <p:oleObj spid="_x0000_s5127" name="Equation" r:id="rId14" imgW="2908300" imgH="444500" progId="Equation.3">
                  <p:embed/>
                </p:oleObj>
              </mc:Choice>
              <mc:Fallback>
                <p:oleObj name="Equation" r:id="rId14" imgW="2908300" imgH="444500" progId="Equation.3">
                  <p:embed/>
                  <p:pic>
                    <p:nvPicPr>
                      <p:cNvPr id="0" name="Object 1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82512" y="5061019"/>
                        <a:ext cx="2467302" cy="432048"/>
                      </a:xfrm>
                      <a:prstGeom prst="rect">
                        <a:avLst/>
                      </a:prstGeom>
                      <a:noFill/>
                      <a:ln>
                        <a:noFill/>
                      </a:ln>
                      <a:effectLst/>
                    </p:spPr>
                  </p:pic>
                </p:oleObj>
              </mc:Fallback>
            </mc:AlternateContent>
          </a:graphicData>
        </a:graphic>
      </p:graphicFrame>
      <p:sp>
        <p:nvSpPr>
          <p:cNvPr id="13" name="Rectangle 6"/>
          <p:cNvSpPr>
            <a:spLocks noChangeArrowheads="1"/>
          </p:cNvSpPr>
          <p:nvPr/>
        </p:nvSpPr>
        <p:spPr bwMode="auto">
          <a:xfrm>
            <a:off x="1562306" y="673027"/>
            <a:ext cx="4103737" cy="400110"/>
          </a:xfrm>
          <a:prstGeom prst="rect">
            <a:avLst/>
          </a:prstGeom>
          <a:noFill/>
          <a:ln w="9525" algn="ctr">
            <a:noFill/>
            <a:miter lim="800000"/>
            <a:headEnd/>
            <a:tailEnd/>
          </a:ln>
          <a:effectLst/>
        </p:spPr>
        <p:txBody>
          <a:bodyPr wrap="square">
            <a:spAutoFit/>
          </a:bodyPr>
          <a:lstStyle/>
          <a:p>
            <a:pPr eaLnBrk="1" hangingPunct="1">
              <a:defRPr/>
            </a:pPr>
            <a:r>
              <a:rPr lang="en-US" altLang="zh-CN" sz="2000" b="1" dirty="0">
                <a:solidFill>
                  <a:schemeClr val="folHlink"/>
                </a:solidFill>
                <a:effectLst>
                  <a:outerShdw blurRad="38100" dist="38100" dir="2700000" algn="tl">
                    <a:srgbClr val="000000"/>
                  </a:outerShdw>
                </a:effectLst>
              </a:rPr>
              <a:t>1.1.2   </a:t>
            </a:r>
            <a:r>
              <a:rPr lang="zh-CN" altLang="en-US" sz="2000" b="1" dirty="0">
                <a:solidFill>
                  <a:schemeClr val="folHlink"/>
                </a:solidFill>
                <a:effectLst>
                  <a:outerShdw blurRad="38100" dist="38100" dir="2700000" algn="tl">
                    <a:srgbClr val="000000"/>
                  </a:outerShdw>
                </a:effectLst>
              </a:rPr>
              <a:t>线性空间的判定方法</a:t>
            </a:r>
          </a:p>
        </p:txBody>
      </p:sp>
      <p:sp>
        <p:nvSpPr>
          <p:cNvPr id="3" name="灯片编号占位符 2"/>
          <p:cNvSpPr>
            <a:spLocks noGrp="1"/>
          </p:cNvSpPr>
          <p:nvPr>
            <p:ph type="sldNum" sz="quarter" idx="12"/>
          </p:nvPr>
        </p:nvSpPr>
        <p:spPr/>
        <p:txBody>
          <a:bodyPr/>
          <a:lstStyle/>
          <a:p>
            <a:fld id="{9EFF0944-2518-4343-8163-3F075A3F9F1C}" type="slidenum">
              <a:rPr kumimoji="0" lang="en-US" altLang="zh-CN" smtClean="0">
                <a:solidFill>
                  <a:srgbClr val="000000"/>
                </a:solidFill>
              </a:rPr>
              <a:pPr/>
              <a:t>14</a:t>
            </a:fld>
            <a:endParaRPr kumimoji="0" lang="en-US" altLang="zh-CN">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1271"/>
                                        </p:tgtEl>
                                        <p:attrNameLst>
                                          <p:attrName>style.visibility</p:attrName>
                                        </p:attrNameLst>
                                      </p:cBhvr>
                                      <p:to>
                                        <p:strVal val="visible"/>
                                      </p:to>
                                    </p:set>
                                    <p:animEffect transition="in" filter="wipe(down)">
                                      <p:cBhvr>
                                        <p:cTn id="7" dur="500"/>
                                        <p:tgtEl>
                                          <p:spTgt spid="1127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272"/>
                                        </p:tgtEl>
                                        <p:attrNameLst>
                                          <p:attrName>style.visibility</p:attrName>
                                        </p:attrNameLst>
                                      </p:cBhvr>
                                      <p:to>
                                        <p:strVal val="visible"/>
                                      </p:to>
                                    </p:set>
                                    <p:animEffect transition="in" filter="wipe(down)">
                                      <p:cBhvr>
                                        <p:cTn id="12" dur="500"/>
                                        <p:tgtEl>
                                          <p:spTgt spid="1127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273"/>
                                        </p:tgtEl>
                                        <p:attrNameLst>
                                          <p:attrName>style.visibility</p:attrName>
                                        </p:attrNameLst>
                                      </p:cBhvr>
                                      <p:to>
                                        <p:strVal val="visible"/>
                                      </p:to>
                                    </p:set>
                                    <p:animEffect transition="in" filter="wipe(down)">
                                      <p:cBhvr>
                                        <p:cTn id="17" dur="500"/>
                                        <p:tgtEl>
                                          <p:spTgt spid="11273"/>
                                        </p:tgtEl>
                                      </p:cBhvr>
                                    </p:animEffect>
                                  </p:childTnLst>
                                </p:cTn>
                              </p:par>
                              <p:par>
                                <p:cTn id="18" presetID="22" presetClass="entr" presetSubtype="4" fill="hold" nodeType="withEffect">
                                  <p:stCondLst>
                                    <p:cond delay="0"/>
                                  </p:stCondLst>
                                  <p:childTnLst>
                                    <p:set>
                                      <p:cBhvr>
                                        <p:cTn id="19" dur="1" fill="hold">
                                          <p:stCondLst>
                                            <p:cond delay="0"/>
                                          </p:stCondLst>
                                        </p:cTn>
                                        <p:tgtEl>
                                          <p:spTgt spid="11274"/>
                                        </p:tgtEl>
                                        <p:attrNameLst>
                                          <p:attrName>style.visibility</p:attrName>
                                        </p:attrNameLst>
                                      </p:cBhvr>
                                      <p:to>
                                        <p:strVal val="visible"/>
                                      </p:to>
                                    </p:set>
                                    <p:animEffect transition="in" filter="wipe(down)">
                                      <p:cBhvr>
                                        <p:cTn id="20" dur="500"/>
                                        <p:tgtEl>
                                          <p:spTgt spid="1127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1275"/>
                                        </p:tgtEl>
                                        <p:attrNameLst>
                                          <p:attrName>style.visibility</p:attrName>
                                        </p:attrNameLst>
                                      </p:cBhvr>
                                      <p:to>
                                        <p:strVal val="visible"/>
                                      </p:to>
                                    </p:set>
                                    <p:animEffect transition="in" filter="wipe(down)">
                                      <p:cBhvr>
                                        <p:cTn id="25" dur="500"/>
                                        <p:tgtEl>
                                          <p:spTgt spid="11275"/>
                                        </p:tgtEl>
                                      </p:cBhvr>
                                    </p:animEffect>
                                  </p:childTnLst>
                                </p:cTn>
                              </p:par>
                              <p:par>
                                <p:cTn id="26" presetID="22" presetClass="entr" presetSubtype="4" fill="hold" nodeType="withEffect">
                                  <p:stCondLst>
                                    <p:cond delay="0"/>
                                  </p:stCondLst>
                                  <p:childTnLst>
                                    <p:set>
                                      <p:cBhvr>
                                        <p:cTn id="27" dur="1" fill="hold">
                                          <p:stCondLst>
                                            <p:cond delay="0"/>
                                          </p:stCondLst>
                                        </p:cTn>
                                        <p:tgtEl>
                                          <p:spTgt spid="11276"/>
                                        </p:tgtEl>
                                        <p:attrNameLst>
                                          <p:attrName>style.visibility</p:attrName>
                                        </p:attrNameLst>
                                      </p:cBhvr>
                                      <p:to>
                                        <p:strVal val="visible"/>
                                      </p:to>
                                    </p:set>
                                    <p:animEffect transition="in" filter="wipe(down)">
                                      <p:cBhvr>
                                        <p:cTn id="28" dur="500"/>
                                        <p:tgtEl>
                                          <p:spTgt spid="11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140</a:t>
            </a:fld>
            <a:endParaRPr kumimoji="0" lang="en-US" altLang="zh-CN">
              <a:solidFill>
                <a:srgbClr val="000000"/>
              </a:solidFill>
            </a:endParaRPr>
          </a:p>
        </p:txBody>
      </p:sp>
      <p:sp>
        <p:nvSpPr>
          <p:cNvPr id="9" name="Rectangle 6">
            <a:extLst>
              <a:ext uri="{FF2B5EF4-FFF2-40B4-BE49-F238E27FC236}">
                <a16:creationId xmlns:a16="http://schemas.microsoft.com/office/drawing/2014/main" id="{DD4BE1BE-B2BC-4D4C-A0A2-33582DC056D4}"/>
              </a:ext>
            </a:extLst>
          </p:cNvPr>
          <p:cNvSpPr>
            <a:spLocks noChangeArrowheads="1"/>
          </p:cNvSpPr>
          <p:nvPr/>
        </p:nvSpPr>
        <p:spPr bwMode="auto">
          <a:xfrm>
            <a:off x="1703512" y="681963"/>
            <a:ext cx="5328592" cy="461665"/>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400" b="1" dirty="0">
                <a:solidFill>
                  <a:srgbClr val="3333CC"/>
                </a:solidFill>
                <a:effectLst>
                  <a:outerShdw blurRad="38100" dist="38100" dir="2700000" algn="tl">
                    <a:srgbClr val="000000"/>
                  </a:outerShdw>
                </a:effectLst>
                <a:latin typeface="Calibri" panose="020F0502020204030204" pitchFamily="34" charset="0"/>
                <a:ea typeface="宋体"/>
              </a:rPr>
              <a:t>1.8.2   </a:t>
            </a:r>
            <a:r>
              <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rPr>
              <a:t>特征值与特征向量的性质</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41769FBB-F3F5-4204-90E9-20D8FC9E816F}"/>
                  </a:ext>
                </a:extLst>
              </p:cNvPr>
              <p:cNvSpPr txBox="1"/>
              <p:nvPr/>
            </p:nvSpPr>
            <p:spPr>
              <a:xfrm>
                <a:off x="751134" y="1439362"/>
                <a:ext cx="10601450" cy="1757725"/>
              </a:xfrm>
              <a:prstGeom prst="rect">
                <a:avLst/>
              </a:prstGeom>
              <a:noFill/>
            </p:spPr>
            <p:txBody>
              <a:bodyPr wrap="square" rtlCol="0">
                <a:spAutoFit/>
              </a:bodyPr>
              <a:lstStyle/>
              <a:p>
                <a:pPr defTabSz="457200">
                  <a:lnSpc>
                    <a:spcPct val="150000"/>
                  </a:lnSpc>
                  <a:defRPr/>
                </a:pPr>
                <a:r>
                  <a:rPr kumimoji="0" lang="zh-CN" altLang="en-US" sz="2400" dirty="0">
                    <a:solidFill>
                      <a:srgbClr val="0000FF"/>
                    </a:solidFill>
                    <a:latin typeface="华文中宋" panose="02010600040101010101" pitchFamily="2" charset="-122"/>
                    <a:ea typeface="华文中宋" panose="02010600040101010101" pitchFamily="2" charset="-122"/>
                  </a:rPr>
                  <a:t>定义</a:t>
                </a:r>
                <a:r>
                  <a:rPr kumimoji="0" lang="en-US" altLang="zh-CN" sz="2400" dirty="0">
                    <a:solidFill>
                      <a:srgbClr val="0000FF"/>
                    </a:solidFill>
                    <a:latin typeface="华文中宋" panose="02010600040101010101" pitchFamily="2" charset="-122"/>
                    <a:ea typeface="华文中宋" panose="02010600040101010101" pitchFamily="2" charset="-122"/>
                  </a:rPr>
                  <a:t>8.4 </a:t>
                </a:r>
                <a:r>
                  <a:rPr kumimoji="0" lang="zh-CN" altLang="en-US" sz="2400" dirty="0">
                    <a:solidFill>
                      <a:srgbClr val="000000"/>
                    </a:solidFill>
                    <a:latin typeface="华文中宋" panose="02010600040101010101" pitchFamily="2" charset="-122"/>
                    <a:ea typeface="华文中宋" panose="02010600040101010101" pitchFamily="2" charset="-122"/>
                  </a:rPr>
                  <a:t>设</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𝐴</m:t>
                    </m:r>
                  </m:oMath>
                </a14:m>
                <a:r>
                  <a:rPr kumimoji="0" lang="zh-CN" altLang="en-US" sz="2400" dirty="0">
                    <a:solidFill>
                      <a:srgbClr val="000000"/>
                    </a:solidFill>
                    <a:latin typeface="华文中宋" panose="02010600040101010101" pitchFamily="2" charset="-122"/>
                    <a:ea typeface="华文中宋" panose="02010600040101010101" pitchFamily="2" charset="-122"/>
                  </a:rPr>
                  <a:t>是</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𝑛</m:t>
                    </m:r>
                  </m:oMath>
                </a14:m>
                <a:r>
                  <a:rPr kumimoji="0" lang="zh-CN" altLang="en-US" sz="2400" dirty="0">
                    <a:solidFill>
                      <a:srgbClr val="000000"/>
                    </a:solidFill>
                    <a:latin typeface="华文中宋" panose="02010600040101010101" pitchFamily="2" charset="-122"/>
                    <a:ea typeface="华文中宋" panose="02010600040101010101" pitchFamily="2" charset="-122"/>
                  </a:rPr>
                  <a:t>阶方阵，它的</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𝑟</m:t>
                    </m:r>
                  </m:oMath>
                </a14:m>
                <a:r>
                  <a:rPr kumimoji="0" lang="zh-CN" altLang="en-US" sz="2400" dirty="0">
                    <a:solidFill>
                      <a:srgbClr val="000000"/>
                    </a:solidFill>
                    <a:latin typeface="华文中宋" panose="02010600040101010101" pitchFamily="2" charset="-122"/>
                    <a:ea typeface="华文中宋" panose="02010600040101010101" pitchFamily="2" charset="-122"/>
                  </a:rPr>
                  <a:t>个互不相同的特征值</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𝜆</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𝜆</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𝜆</m:t>
                        </m:r>
                      </m:e>
                      <m:sub>
                        <m:r>
                          <a:rPr kumimoji="0" lang="en-US" altLang="zh-CN" sz="2400" i="1">
                            <a:solidFill>
                              <a:srgbClr val="000000"/>
                            </a:solidFill>
                            <a:latin typeface="Cambria Math" panose="02040503050406030204" pitchFamily="18" charset="0"/>
                            <a:ea typeface="华文中宋" panose="02010600040101010101" pitchFamily="2" charset="-122"/>
                          </a:rPr>
                          <m:t>𝑟</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，对应的重根数分别是</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𝑝</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𝑝</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𝑝</m:t>
                        </m:r>
                      </m:e>
                      <m:sub>
                        <m:r>
                          <a:rPr kumimoji="0" lang="en-US" altLang="zh-CN" sz="2400" i="1">
                            <a:solidFill>
                              <a:srgbClr val="000000"/>
                            </a:solidFill>
                            <a:latin typeface="Cambria Math" panose="02040503050406030204" pitchFamily="18" charset="0"/>
                            <a:ea typeface="华文中宋" panose="02010600040101010101" pitchFamily="2" charset="-122"/>
                          </a:rPr>
                          <m:t>𝑟</m:t>
                        </m:r>
                      </m:sub>
                    </m:sSub>
                    <m:r>
                      <a:rPr kumimoji="0" lang="en-US" altLang="zh-CN" sz="2400" i="1">
                        <a:solidFill>
                          <a:srgbClr val="000000"/>
                        </a:solidFill>
                        <a:latin typeface="Cambria Math" panose="02040503050406030204" pitchFamily="18" charset="0"/>
                        <a:ea typeface="华文中宋" panose="02010600040101010101" pitchFamily="2" charset="-122"/>
                      </a:rPr>
                      <m:t>,</m:t>
                    </m:r>
                  </m:oMath>
                </a14:m>
                <a:r>
                  <a:rPr kumimoji="0" lang="zh-CN" altLang="en-US" sz="2400" dirty="0">
                    <a:solidFill>
                      <a:srgbClr val="000000"/>
                    </a:solidFill>
                    <a:latin typeface="华文中宋" panose="02010600040101010101" pitchFamily="2" charset="-122"/>
                    <a:ea typeface="华文中宋" panose="02010600040101010101" pitchFamily="2" charset="-122"/>
                  </a:rPr>
                  <a:t>则称</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𝑝</m:t>
                        </m:r>
                      </m:e>
                      <m:sub>
                        <m:r>
                          <a:rPr kumimoji="0" lang="en-US" altLang="zh-CN" sz="2400" i="1">
                            <a:solidFill>
                              <a:srgbClr val="000000"/>
                            </a:solidFill>
                            <a:latin typeface="Cambria Math" panose="02040503050406030204" pitchFamily="18" charset="0"/>
                            <a:ea typeface="华文中宋" panose="02010600040101010101" pitchFamily="2" charset="-122"/>
                          </a:rPr>
                          <m:t>𝑖</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为</a:t>
                </a:r>
                <a14:m>
                  <m:oMath xmlns:m="http://schemas.openxmlformats.org/officeDocument/2006/math">
                    <m:sSub>
                      <m:sSubPr>
                        <m:ctrlPr>
                          <a:rPr kumimoji="0" lang="en-US" altLang="zh-CN" sz="2400" i="1" dirty="0">
                            <a:solidFill>
                              <a:srgbClr val="000000"/>
                            </a:solidFill>
                            <a:latin typeface="Cambria Math" panose="02040503050406030204" pitchFamily="18" charset="0"/>
                            <a:ea typeface="华文中宋" panose="02010600040101010101" pitchFamily="2" charset="-122"/>
                          </a:rPr>
                        </m:ctrlPr>
                      </m:sSubPr>
                      <m:e>
                        <m:r>
                          <a:rPr kumimoji="0" lang="en-US" altLang="zh-CN" sz="2400" i="1" dirty="0">
                            <a:solidFill>
                              <a:srgbClr val="000000"/>
                            </a:solidFill>
                            <a:latin typeface="Cambria Math" panose="02040503050406030204" pitchFamily="18" charset="0"/>
                            <a:ea typeface="华文中宋" panose="02010600040101010101" pitchFamily="2" charset="-122"/>
                          </a:rPr>
                          <m:t>𝜆</m:t>
                        </m:r>
                      </m:e>
                      <m:sub>
                        <m:r>
                          <a:rPr kumimoji="0" lang="en-US" altLang="zh-CN" sz="2400" i="1" dirty="0">
                            <a:solidFill>
                              <a:srgbClr val="000000"/>
                            </a:solidFill>
                            <a:latin typeface="Cambria Math" panose="02040503050406030204" pitchFamily="18" charset="0"/>
                            <a:ea typeface="华文中宋" panose="02010600040101010101" pitchFamily="2" charset="-122"/>
                          </a:rPr>
                          <m:t>𝑖</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的</a:t>
                </a:r>
                <a:r>
                  <a:rPr kumimoji="0" lang="zh-CN" altLang="en-US" sz="2400" dirty="0">
                    <a:solidFill>
                      <a:srgbClr val="FF0000"/>
                    </a:solidFill>
                    <a:latin typeface="华文中宋" panose="02010600040101010101" pitchFamily="2" charset="-122"/>
                    <a:ea typeface="华文中宋" panose="02010600040101010101" pitchFamily="2" charset="-122"/>
                  </a:rPr>
                  <a:t>代数重复度</a:t>
                </a:r>
                <a:r>
                  <a:rPr kumimoji="0" lang="en-US" altLang="zh-CN" sz="2400" dirty="0">
                    <a:solidFill>
                      <a:srgbClr val="000000"/>
                    </a:solidFill>
                    <a:latin typeface="华文中宋" panose="02010600040101010101" pitchFamily="2" charset="-122"/>
                    <a:ea typeface="华文中宋" panose="02010600040101010101" pitchFamily="2" charset="-122"/>
                  </a:rPr>
                  <a:t>.</a:t>
                </a:r>
                <a:r>
                  <a:rPr kumimoji="0" lang="zh-CN" altLang="en-US" sz="2400" dirty="0">
                    <a:solidFill>
                      <a:srgbClr val="000000"/>
                    </a:solidFill>
                    <a:latin typeface="华文中宋" panose="02010600040101010101" pitchFamily="2" charset="-122"/>
                    <a:ea typeface="华文中宋" panose="02010600040101010101" pitchFamily="2" charset="-122"/>
                  </a:rPr>
                  <a:t>特征子空间</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𝑉</m:t>
                        </m:r>
                      </m:e>
                      <m:sub>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𝜆</m:t>
                            </m:r>
                          </m:e>
                          <m:sub>
                            <m:r>
                              <a:rPr kumimoji="0" lang="en-US" altLang="zh-CN" sz="2400" i="1">
                                <a:solidFill>
                                  <a:srgbClr val="000000"/>
                                </a:solidFill>
                                <a:latin typeface="Cambria Math" panose="02040503050406030204" pitchFamily="18" charset="0"/>
                                <a:ea typeface="华文中宋" panose="02010600040101010101" pitchFamily="2" charset="-122"/>
                              </a:rPr>
                              <m:t>𝑖</m:t>
                            </m:r>
                          </m:sub>
                        </m:sSub>
                      </m:sub>
                    </m:sSub>
                    <m:r>
                      <a:rPr kumimoji="0" lang="en-US" altLang="zh-CN" sz="2400" i="1">
                        <a:solidFill>
                          <a:srgbClr val="000000"/>
                        </a:solidFill>
                        <a:latin typeface="Cambria Math" panose="02040503050406030204" pitchFamily="18" charset="0"/>
                        <a:ea typeface="华文中宋" panose="02010600040101010101" pitchFamily="2" charset="-122"/>
                      </a:rPr>
                      <m:t> </m:t>
                    </m:r>
                  </m:oMath>
                </a14:m>
                <a:r>
                  <a:rPr kumimoji="0" lang="zh-CN" altLang="en-US" sz="2400" dirty="0">
                    <a:solidFill>
                      <a:srgbClr val="000000"/>
                    </a:solidFill>
                    <a:latin typeface="华文中宋" panose="02010600040101010101" pitchFamily="2" charset="-122"/>
                    <a:ea typeface="华文中宋" panose="02010600040101010101" pitchFamily="2" charset="-122"/>
                  </a:rPr>
                  <a:t>的维数</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𝑞</m:t>
                        </m:r>
                      </m:e>
                      <m:sub>
                        <m:r>
                          <a:rPr kumimoji="0" lang="en-US" altLang="zh-CN" sz="2400" i="1">
                            <a:solidFill>
                              <a:srgbClr val="000000"/>
                            </a:solidFill>
                            <a:latin typeface="Cambria Math" panose="02040503050406030204" pitchFamily="18" charset="0"/>
                            <a:ea typeface="华文中宋" panose="02010600040101010101" pitchFamily="2" charset="-122"/>
                          </a:rPr>
                          <m:t>𝑖</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称为</a:t>
                </a:r>
                <a14:m>
                  <m:oMath xmlns:m="http://schemas.openxmlformats.org/officeDocument/2006/math">
                    <m:sSub>
                      <m:sSubPr>
                        <m:ctrlPr>
                          <a:rPr kumimoji="0" lang="en-US" altLang="zh-CN" sz="2400" i="1" dirty="0">
                            <a:solidFill>
                              <a:srgbClr val="000000"/>
                            </a:solidFill>
                            <a:latin typeface="Cambria Math" panose="02040503050406030204" pitchFamily="18" charset="0"/>
                            <a:ea typeface="华文中宋" panose="02010600040101010101" pitchFamily="2" charset="-122"/>
                          </a:rPr>
                        </m:ctrlPr>
                      </m:sSubPr>
                      <m:e>
                        <m:r>
                          <a:rPr kumimoji="0" lang="en-US" altLang="zh-CN" sz="2400" i="1" dirty="0">
                            <a:solidFill>
                              <a:srgbClr val="000000"/>
                            </a:solidFill>
                            <a:latin typeface="Cambria Math" panose="02040503050406030204" pitchFamily="18" charset="0"/>
                            <a:ea typeface="华文中宋" panose="02010600040101010101" pitchFamily="2" charset="-122"/>
                          </a:rPr>
                          <m:t>𝜆</m:t>
                        </m:r>
                      </m:e>
                      <m:sub>
                        <m:r>
                          <a:rPr kumimoji="0" lang="en-US" altLang="zh-CN" sz="2400" i="1" dirty="0">
                            <a:solidFill>
                              <a:srgbClr val="000000"/>
                            </a:solidFill>
                            <a:latin typeface="Cambria Math" panose="02040503050406030204" pitchFamily="18" charset="0"/>
                            <a:ea typeface="华文中宋" panose="02010600040101010101" pitchFamily="2" charset="-122"/>
                          </a:rPr>
                          <m:t>𝑖</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的</a:t>
                </a:r>
                <a:r>
                  <a:rPr kumimoji="0" lang="zh-CN" altLang="en-US" sz="2400" dirty="0">
                    <a:solidFill>
                      <a:srgbClr val="FF0000"/>
                    </a:solidFill>
                    <a:latin typeface="华文中宋" panose="02010600040101010101" pitchFamily="2" charset="-122"/>
                    <a:ea typeface="华文中宋" panose="02010600040101010101" pitchFamily="2" charset="-122"/>
                  </a:rPr>
                  <a:t>几何重复度</a:t>
                </a:r>
                <a:r>
                  <a:rPr kumimoji="0" lang="zh-CN" altLang="en-US" sz="2400" dirty="0">
                    <a:solidFill>
                      <a:srgbClr val="000000"/>
                    </a:solidFill>
                    <a:latin typeface="华文中宋" panose="02010600040101010101" pitchFamily="2" charset="-122"/>
                    <a:ea typeface="华文中宋" panose="02010600040101010101" pitchFamily="2" charset="-122"/>
                  </a:rPr>
                  <a:t>。</a:t>
                </a:r>
              </a:p>
            </p:txBody>
          </p:sp>
        </mc:Choice>
        <mc:Fallback xmlns="">
          <p:sp>
            <p:nvSpPr>
              <p:cNvPr id="12" name="文本框 11">
                <a:extLst>
                  <a:ext uri="{FF2B5EF4-FFF2-40B4-BE49-F238E27FC236}">
                    <a16:creationId xmlns:a16="http://schemas.microsoft.com/office/drawing/2014/main" id="{41769FBB-F3F5-4204-90E9-20D8FC9E816F}"/>
                  </a:ext>
                </a:extLst>
              </p:cNvPr>
              <p:cNvSpPr txBox="1">
                <a:spLocks noRot="1" noChangeAspect="1" noMove="1" noResize="1" noEditPoints="1" noAdjustHandles="1" noChangeArrowheads="1" noChangeShapeType="1" noTextEdit="1"/>
              </p:cNvSpPr>
              <p:nvPr/>
            </p:nvSpPr>
            <p:spPr>
              <a:xfrm>
                <a:off x="751134" y="1439362"/>
                <a:ext cx="10601450" cy="1757725"/>
              </a:xfrm>
              <a:prstGeom prst="rect">
                <a:avLst/>
              </a:prstGeom>
              <a:blipFill>
                <a:blip r:embed="rId2"/>
                <a:stretch>
                  <a:fillRect l="-863" b="-6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A15ED4D1-0E04-4E72-940A-A3EF28AF23B5}"/>
                  </a:ext>
                </a:extLst>
              </p:cNvPr>
              <p:cNvSpPr txBox="1"/>
              <p:nvPr/>
            </p:nvSpPr>
            <p:spPr>
              <a:xfrm>
                <a:off x="839416" y="3381375"/>
                <a:ext cx="10153128" cy="580928"/>
              </a:xfrm>
              <a:prstGeom prst="rect">
                <a:avLst/>
              </a:prstGeom>
              <a:noFill/>
            </p:spPr>
            <p:txBody>
              <a:bodyPr wrap="square" rtlCol="0">
                <a:spAutoFit/>
              </a:bodyPr>
              <a:lstStyle/>
              <a:p>
                <a:pPr defTabSz="457200">
                  <a:lnSpc>
                    <a:spcPct val="150000"/>
                  </a:lnSpc>
                  <a:defRPr/>
                </a:pPr>
                <a:r>
                  <a:rPr kumimoji="0" lang="zh-CN" altLang="en-US" sz="2400" dirty="0">
                    <a:solidFill>
                      <a:srgbClr val="0000FF"/>
                    </a:solidFill>
                    <a:latin typeface="华文中宋" panose="02010600040101010101" pitchFamily="2" charset="-122"/>
                    <a:ea typeface="华文中宋" panose="02010600040101010101" pitchFamily="2" charset="-122"/>
                  </a:rPr>
                  <a:t>定理</a:t>
                </a:r>
                <a:r>
                  <a:rPr kumimoji="0" lang="en-US" altLang="zh-CN" sz="2400" dirty="0">
                    <a:solidFill>
                      <a:srgbClr val="0000FF"/>
                    </a:solidFill>
                    <a:latin typeface="华文中宋" panose="02010600040101010101" pitchFamily="2" charset="-122"/>
                    <a:ea typeface="华文中宋" panose="02010600040101010101" pitchFamily="2" charset="-122"/>
                  </a:rPr>
                  <a:t>8.4 </a:t>
                </a:r>
                <a:r>
                  <a:rPr kumimoji="0" lang="zh-CN" altLang="en-US" sz="2400" dirty="0">
                    <a:solidFill>
                      <a:srgbClr val="000000"/>
                    </a:solidFill>
                    <a:latin typeface="华文中宋" panose="02010600040101010101" pitchFamily="2" charset="-122"/>
                    <a:ea typeface="华文中宋" panose="02010600040101010101" pitchFamily="2" charset="-122"/>
                  </a:rPr>
                  <a:t>矩阵</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𝐴</m:t>
                    </m:r>
                  </m:oMath>
                </a14:m>
                <a:r>
                  <a:rPr kumimoji="0" lang="zh-CN" altLang="en-US" sz="2400" dirty="0">
                    <a:solidFill>
                      <a:srgbClr val="000000"/>
                    </a:solidFill>
                    <a:latin typeface="华文中宋" panose="02010600040101010101" pitchFamily="2" charset="-122"/>
                    <a:ea typeface="华文中宋" panose="02010600040101010101" pitchFamily="2" charset="-122"/>
                  </a:rPr>
                  <a:t>的任一特征值</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𝜆</m:t>
                        </m:r>
                      </m:e>
                      <m:sub>
                        <m:r>
                          <a:rPr kumimoji="0" lang="en-US" altLang="zh-CN" sz="2400" i="1">
                            <a:solidFill>
                              <a:srgbClr val="000000"/>
                            </a:solidFill>
                            <a:latin typeface="Cambria Math" panose="02040503050406030204" pitchFamily="18" charset="0"/>
                            <a:ea typeface="华文中宋" panose="02010600040101010101" pitchFamily="2" charset="-122"/>
                          </a:rPr>
                          <m:t>𝑖</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的几何重复度</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𝑞</m:t>
                        </m:r>
                      </m:e>
                      <m:sub>
                        <m:r>
                          <a:rPr kumimoji="0" lang="en-US" altLang="zh-CN" sz="2400" i="1">
                            <a:solidFill>
                              <a:srgbClr val="000000"/>
                            </a:solidFill>
                            <a:latin typeface="Cambria Math" panose="02040503050406030204" pitchFamily="18" charset="0"/>
                            <a:ea typeface="华文中宋" panose="02010600040101010101" pitchFamily="2" charset="-122"/>
                          </a:rPr>
                          <m:t>𝑖</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不大于它的代数重复度</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𝑝</m:t>
                        </m:r>
                      </m:e>
                      <m:sub>
                        <m:r>
                          <a:rPr kumimoji="0" lang="en-US" altLang="zh-CN" sz="2400" i="1">
                            <a:solidFill>
                              <a:srgbClr val="000000"/>
                            </a:solidFill>
                            <a:latin typeface="Cambria Math" panose="02040503050406030204" pitchFamily="18" charset="0"/>
                            <a:ea typeface="华文中宋" panose="02010600040101010101" pitchFamily="2" charset="-122"/>
                          </a:rPr>
                          <m:t>𝑖</m:t>
                        </m:r>
                      </m:sub>
                    </m:sSub>
                    <m:r>
                      <a:rPr kumimoji="0" lang="en-US" altLang="zh-CN" sz="2400" i="1">
                        <a:solidFill>
                          <a:srgbClr val="000000"/>
                        </a:solidFill>
                        <a:latin typeface="Cambria Math" panose="02040503050406030204" pitchFamily="18" charset="0"/>
                        <a:ea typeface="华文中宋" panose="02010600040101010101" pitchFamily="2" charset="-122"/>
                      </a:rPr>
                      <m:t>.</m:t>
                    </m:r>
                  </m:oMath>
                </a14:m>
                <a:r>
                  <a:rPr kumimoji="0" lang="en-US" altLang="zh-CN" sz="2400" dirty="0">
                    <a:solidFill>
                      <a:srgbClr val="000000"/>
                    </a:solidFill>
                    <a:latin typeface="华文中宋" panose="02010600040101010101" pitchFamily="2" charset="-122"/>
                    <a:ea typeface="华文中宋" panose="02010600040101010101" pitchFamily="2" charset="-122"/>
                  </a:rPr>
                  <a:t> </a:t>
                </a:r>
                <a:endParaRPr kumimoji="0" lang="zh-CN" altLang="en-US" sz="2400" dirty="0">
                  <a:solidFill>
                    <a:srgbClr val="000000"/>
                  </a:solidFill>
                  <a:latin typeface="华文中宋" panose="02010600040101010101" pitchFamily="2" charset="-122"/>
                  <a:ea typeface="华文中宋" panose="02010600040101010101" pitchFamily="2" charset="-122"/>
                </a:endParaRPr>
              </a:p>
            </p:txBody>
          </p:sp>
        </mc:Choice>
        <mc:Fallback xmlns="">
          <p:sp>
            <p:nvSpPr>
              <p:cNvPr id="4" name="文本框 3">
                <a:extLst>
                  <a:ext uri="{FF2B5EF4-FFF2-40B4-BE49-F238E27FC236}">
                    <a16:creationId xmlns:a16="http://schemas.microsoft.com/office/drawing/2014/main" id="{A15ED4D1-0E04-4E72-940A-A3EF28AF23B5}"/>
                  </a:ext>
                </a:extLst>
              </p:cNvPr>
              <p:cNvSpPr txBox="1">
                <a:spLocks noRot="1" noChangeAspect="1" noMove="1" noResize="1" noEditPoints="1" noAdjustHandles="1" noChangeArrowheads="1" noChangeShapeType="1" noTextEdit="1"/>
              </p:cNvSpPr>
              <p:nvPr/>
            </p:nvSpPr>
            <p:spPr>
              <a:xfrm>
                <a:off x="839416" y="3381375"/>
                <a:ext cx="10153128" cy="580928"/>
              </a:xfrm>
              <a:prstGeom prst="rect">
                <a:avLst/>
              </a:prstGeom>
              <a:blipFill>
                <a:blip r:embed="rId3"/>
                <a:stretch>
                  <a:fillRect l="-961" b="-242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73550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ctrTitle"/>
          </p:nvPr>
        </p:nvSpPr>
        <p:spPr>
          <a:xfrm>
            <a:off x="3143672" y="2636913"/>
            <a:ext cx="7020272" cy="646331"/>
          </a:xfrm>
        </p:spPr>
        <p:txBody>
          <a:bodyPr wrap="square" anchor="t">
            <a:spAutoFit/>
          </a:bodyPr>
          <a:lstStyle/>
          <a:p>
            <a:pPr eaLnBrk="1" hangingPunct="1">
              <a:defRPr/>
            </a:pPr>
            <a:r>
              <a:rPr lang="en-US" altLang="zh-CN" sz="3600" dirty="0">
                <a:solidFill>
                  <a:schemeClr val="tx1"/>
                </a:solidFill>
                <a:effectLst>
                  <a:outerShdw blurRad="38100" dist="38100" dir="2700000" algn="tl">
                    <a:srgbClr val="FFFFFF"/>
                  </a:outerShdw>
                </a:effectLst>
                <a:latin typeface="华文中宋" panose="02010600040101010101" pitchFamily="2" charset="-122"/>
                <a:ea typeface="华文中宋" panose="02010600040101010101" pitchFamily="2" charset="-122"/>
              </a:rPr>
              <a:t>1.9 </a:t>
            </a:r>
            <a:r>
              <a:rPr lang="zh-CN" altLang="en-US" sz="3600" dirty="0">
                <a:solidFill>
                  <a:schemeClr val="tx1"/>
                </a:solidFill>
                <a:effectLst>
                  <a:outerShdw blurRad="38100" dist="38100" dir="2700000" algn="tl">
                    <a:srgbClr val="FFFFFF"/>
                  </a:outerShdw>
                </a:effectLst>
                <a:latin typeface="华文中宋" panose="02010600040101010101" pitchFamily="2" charset="-122"/>
                <a:ea typeface="华文中宋" panose="02010600040101010101" pitchFamily="2" charset="-122"/>
              </a:rPr>
              <a:t>线性变换的不变子空间</a:t>
            </a:r>
          </a:p>
        </p:txBody>
      </p:sp>
    </p:spTree>
    <p:extLst>
      <p:ext uri="{BB962C8B-B14F-4D97-AF65-F5344CB8AC3E}">
        <p14:creationId xmlns:p14="http://schemas.microsoft.com/office/powerpoint/2010/main" val="27125609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a:spLocks noChangeArrowheads="1"/>
          </p:cNvSpPr>
          <p:nvPr/>
        </p:nvSpPr>
        <p:spPr bwMode="auto">
          <a:xfrm>
            <a:off x="1631504" y="620688"/>
            <a:ext cx="5328592" cy="461665"/>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400" b="1" dirty="0">
                <a:solidFill>
                  <a:srgbClr val="3333CC"/>
                </a:solidFill>
                <a:effectLst>
                  <a:outerShdw blurRad="38100" dist="38100" dir="2700000" algn="tl">
                    <a:srgbClr val="000000"/>
                  </a:outerShdw>
                </a:effectLst>
                <a:latin typeface="Calibri" panose="020F0502020204030204" pitchFamily="34" charset="0"/>
                <a:ea typeface="宋体"/>
              </a:rPr>
              <a:t>1.9.1   </a:t>
            </a:r>
            <a:r>
              <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rPr>
              <a:t>不变子空间的定义</a:t>
            </a:r>
          </a:p>
        </p:txBody>
      </p:sp>
      <mc:AlternateContent xmlns:mc="http://schemas.openxmlformats.org/markup-compatibility/2006" xmlns:a14="http://schemas.microsoft.com/office/drawing/2010/main">
        <mc:Choice Requires="a14">
          <p:sp>
            <p:nvSpPr>
              <p:cNvPr id="3" name="文本框 2"/>
              <p:cNvSpPr txBox="1"/>
              <p:nvPr/>
            </p:nvSpPr>
            <p:spPr>
              <a:xfrm>
                <a:off x="689472" y="1479771"/>
                <a:ext cx="10892928" cy="2653996"/>
              </a:xfrm>
              <a:prstGeom prst="rect">
                <a:avLst/>
              </a:prstGeom>
              <a:noFill/>
            </p:spPr>
            <p:txBody>
              <a:bodyPr wrap="square" rtlCol="0">
                <a:spAutoFit/>
              </a:bodyPr>
              <a:lstStyle/>
              <a:p>
                <a:pPr defTabSz="457200">
                  <a:lnSpc>
                    <a:spcPct val="150000"/>
                  </a:lnSpc>
                  <a:defRPr/>
                </a:pPr>
                <a:r>
                  <a:rPr kumimoji="0" lang="zh-CN" altLang="en-US" sz="2400" dirty="0">
                    <a:solidFill>
                      <a:srgbClr val="1C08D6"/>
                    </a:solidFill>
                    <a:latin typeface="华文中宋" panose="02010600040101010101" pitchFamily="2" charset="-122"/>
                    <a:ea typeface="华文中宋" panose="02010600040101010101" pitchFamily="2" charset="-122"/>
                  </a:rPr>
                  <a:t>定义</a:t>
                </a:r>
                <a:r>
                  <a:rPr kumimoji="0" lang="en-US" altLang="zh-CN" sz="2400" dirty="0">
                    <a:solidFill>
                      <a:srgbClr val="1C08D6"/>
                    </a:solidFill>
                    <a:latin typeface="华文中宋" panose="02010600040101010101" pitchFamily="2" charset="-122"/>
                    <a:ea typeface="华文中宋" panose="02010600040101010101" pitchFamily="2" charset="-122"/>
                  </a:rPr>
                  <a:t>9.1 </a:t>
                </a:r>
                <a:r>
                  <a:rPr kumimoji="0" lang="zh-CN" altLang="en-US" sz="2400" dirty="0">
                    <a:solidFill>
                      <a:srgbClr val="000000"/>
                    </a:solidFill>
                    <a:latin typeface="华文中宋" panose="02010600040101010101" pitchFamily="2" charset="-122"/>
                    <a:ea typeface="华文中宋" panose="02010600040101010101" pitchFamily="2" charset="-122"/>
                  </a:rPr>
                  <a:t>设</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oMath>
                </a14:m>
                <a:r>
                  <a:rPr kumimoji="0" lang="zh-CN" altLang="en-US" sz="2400" dirty="0">
                    <a:solidFill>
                      <a:srgbClr val="000000"/>
                    </a:solidFill>
                    <a:latin typeface="华文中宋" panose="02010600040101010101" pitchFamily="2" charset="-122"/>
                    <a:ea typeface="华文中宋" panose="02010600040101010101" pitchFamily="2" charset="-122"/>
                  </a:rPr>
                  <a:t>是线性空间</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𝑉</m:t>
                    </m:r>
                  </m:oMath>
                </a14:m>
                <a:r>
                  <a:rPr kumimoji="0" lang="zh-CN" altLang="en-US" sz="2400" dirty="0">
                    <a:solidFill>
                      <a:srgbClr val="000000"/>
                    </a:solidFill>
                    <a:latin typeface="华文中宋" panose="02010600040101010101" pitchFamily="2" charset="-122"/>
                    <a:ea typeface="华文中宋" panose="02010600040101010101" pitchFamily="2" charset="-122"/>
                  </a:rPr>
                  <a:t>的线性变换，</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𝑊</m:t>
                    </m:r>
                  </m:oMath>
                </a14:m>
                <a:r>
                  <a:rPr kumimoji="0" lang="zh-CN" altLang="en-US" sz="2400" dirty="0">
                    <a:solidFill>
                      <a:srgbClr val="000000"/>
                    </a:solidFill>
                    <a:latin typeface="华文中宋" panose="02010600040101010101" pitchFamily="2" charset="-122"/>
                    <a:ea typeface="华文中宋" panose="02010600040101010101" pitchFamily="2" charset="-122"/>
                  </a:rPr>
                  <a:t>是</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𝑉</m:t>
                    </m:r>
                  </m:oMath>
                </a14:m>
                <a:r>
                  <a:rPr kumimoji="0" lang="zh-CN" altLang="en-US" sz="2400" dirty="0">
                    <a:solidFill>
                      <a:srgbClr val="000000"/>
                    </a:solidFill>
                    <a:latin typeface="华文中宋" panose="02010600040101010101" pitchFamily="2" charset="-122"/>
                    <a:ea typeface="华文中宋" panose="02010600040101010101" pitchFamily="2" charset="-122"/>
                  </a:rPr>
                  <a:t>的子空间，如果对于任意向量</a:t>
                </a:r>
                <a14:m>
                  <m:oMath xmlns:m="http://schemas.openxmlformats.org/officeDocument/2006/math">
                    <m:r>
                      <a:rPr kumimoji="0" lang="en-US" altLang="zh-CN" sz="2400" i="1">
                        <a:solidFill>
                          <a:srgbClr val="000000"/>
                        </a:solidFill>
                        <a:latin typeface="Cambria Math" panose="02040503050406030204" pitchFamily="18" charset="0"/>
                        <a:ea typeface="华文中宋" panose="02010600040101010101" pitchFamily="2" charset="-122"/>
                      </a:rPr>
                      <m:t>𝛼</m:t>
                    </m:r>
                    <m:r>
                      <a:rPr kumimoji="0" lang="en-US" altLang="zh-CN" sz="2400" i="1">
                        <a:solidFill>
                          <a:srgbClr val="000000"/>
                        </a:solidFill>
                        <a:latin typeface="Cambria Math" panose="02040503050406030204" pitchFamily="18" charset="0"/>
                        <a:ea typeface="华文中宋" panose="02010600040101010101" pitchFamily="2" charset="-122"/>
                      </a:rPr>
                      <m:t>∈</m:t>
                    </m:r>
                    <m:r>
                      <a:rPr kumimoji="0" lang="en-US" altLang="zh-CN" sz="2400" i="1">
                        <a:solidFill>
                          <a:srgbClr val="000000"/>
                        </a:solidFill>
                        <a:latin typeface="Cambria Math" panose="02040503050406030204" pitchFamily="18" charset="0"/>
                        <a:ea typeface="华文中宋" panose="02010600040101010101" pitchFamily="2" charset="-122"/>
                      </a:rPr>
                      <m:t>𝑊</m:t>
                    </m:r>
                    <m:r>
                      <a:rPr kumimoji="0" lang="en-US" altLang="zh-CN" sz="2400" i="1">
                        <a:solidFill>
                          <a:srgbClr val="000000"/>
                        </a:solidFill>
                        <a:latin typeface="Cambria Math" panose="02040503050406030204" pitchFamily="18" charset="0"/>
                        <a:ea typeface="华文中宋" panose="02010600040101010101" pitchFamily="2" charset="-122"/>
                      </a:rPr>
                      <m:t> </m:t>
                    </m:r>
                    <m:r>
                      <a:rPr kumimoji="0" lang="zh-CN" altLang="en-US" sz="2400" i="1">
                        <a:solidFill>
                          <a:srgbClr val="000000"/>
                        </a:solidFill>
                        <a:latin typeface="Cambria Math" panose="02040503050406030204" pitchFamily="18" charset="0"/>
                        <a:ea typeface="华文中宋" panose="02010600040101010101" pitchFamily="2" charset="-122"/>
                      </a:rPr>
                      <m:t>都有</m:t>
                    </m:r>
                    <m:r>
                      <a:rPr kumimoji="0" lang="zh-CN" altLang="en-US" sz="2400" i="1">
                        <a:solidFill>
                          <a:srgbClr val="000000"/>
                        </a:solidFill>
                        <a:latin typeface="Cambria Math" panose="02040503050406030204" pitchFamily="18" charset="0"/>
                        <a:ea typeface="华文中宋" panose="02010600040101010101" pitchFamily="2" charset="-122"/>
                      </a:rPr>
                      <m:t>𝒜</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r>
                          <a:rPr kumimoji="0" lang="en-US" altLang="zh-CN" sz="2400" i="1">
                            <a:solidFill>
                              <a:srgbClr val="000000"/>
                            </a:solidFill>
                            <a:latin typeface="Cambria Math" panose="02040503050406030204" pitchFamily="18" charset="0"/>
                            <a:ea typeface="华文中宋" panose="02010600040101010101" pitchFamily="2" charset="-122"/>
                          </a:rPr>
                          <m:t>𝛼</m:t>
                        </m:r>
                      </m:e>
                    </m:d>
                    <m:r>
                      <a:rPr kumimoji="0" lang="en-US" altLang="zh-CN" sz="2400" i="1">
                        <a:solidFill>
                          <a:srgbClr val="000000"/>
                        </a:solidFill>
                        <a:latin typeface="Cambria Math" panose="02040503050406030204" pitchFamily="18" charset="0"/>
                        <a:ea typeface="华文中宋" panose="02010600040101010101" pitchFamily="2" charset="-122"/>
                      </a:rPr>
                      <m:t>∈</m:t>
                    </m:r>
                    <m:r>
                      <a:rPr kumimoji="0" lang="en-US" altLang="zh-CN" sz="2400" i="1">
                        <a:solidFill>
                          <a:srgbClr val="000000"/>
                        </a:solidFill>
                        <a:latin typeface="Cambria Math" panose="02040503050406030204" pitchFamily="18" charset="0"/>
                        <a:ea typeface="华文中宋" panose="02010600040101010101" pitchFamily="2" charset="-122"/>
                      </a:rPr>
                      <m:t>𝑊</m:t>
                    </m:r>
                    <m:r>
                      <a:rPr kumimoji="0" lang="en-US" altLang="zh-CN" sz="2400" i="1">
                        <a:solidFill>
                          <a:srgbClr val="000000"/>
                        </a:solidFill>
                        <a:latin typeface="Cambria Math" panose="02040503050406030204" pitchFamily="18" charset="0"/>
                        <a:ea typeface="华文中宋" panose="02010600040101010101" pitchFamily="2" charset="-122"/>
                      </a:rPr>
                      <m:t>,</m:t>
                    </m:r>
                  </m:oMath>
                </a14:m>
                <a:r>
                  <a:rPr kumimoji="0" lang="zh-CN" altLang="en-US" sz="2400" dirty="0">
                    <a:solidFill>
                      <a:srgbClr val="000000"/>
                    </a:solidFill>
                    <a:latin typeface="华文中宋" panose="02010600040101010101" pitchFamily="2" charset="-122"/>
                    <a:ea typeface="华文中宋" panose="02010600040101010101" pitchFamily="2" charset="-122"/>
                  </a:rPr>
                  <a:t>则称</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𝑊</m:t>
                    </m:r>
                  </m:oMath>
                </a14:m>
                <a:r>
                  <a:rPr kumimoji="0" lang="zh-CN" altLang="en-US" sz="2400" dirty="0">
                    <a:solidFill>
                      <a:srgbClr val="000000"/>
                    </a:solidFill>
                    <a:latin typeface="华文中宋" panose="02010600040101010101" pitchFamily="2" charset="-122"/>
                    <a:ea typeface="华文中宋" panose="02010600040101010101" pitchFamily="2" charset="-122"/>
                  </a:rPr>
                  <a:t>是</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r>
                      <a:rPr kumimoji="0" lang="zh-CN" altLang="en-US" sz="2400" i="1">
                        <a:solidFill>
                          <a:srgbClr val="000000"/>
                        </a:solidFill>
                        <a:latin typeface="Cambria Math" panose="02040503050406030204" pitchFamily="18" charset="0"/>
                        <a:ea typeface="华文中宋" panose="02010600040101010101" pitchFamily="2" charset="-122"/>
                      </a:rPr>
                      <m:t>的</m:t>
                    </m:r>
                  </m:oMath>
                </a14:m>
                <a:r>
                  <a:rPr kumimoji="0" lang="zh-CN" altLang="en-US" sz="2400" dirty="0">
                    <a:solidFill>
                      <a:srgbClr val="FF0000"/>
                    </a:solidFill>
                    <a:latin typeface="华文中宋" panose="02010600040101010101" pitchFamily="2" charset="-122"/>
                    <a:ea typeface="华文中宋" panose="02010600040101010101" pitchFamily="2" charset="-122"/>
                  </a:rPr>
                  <a:t>不变子空间</a:t>
                </a:r>
                <a:r>
                  <a:rPr kumimoji="0" lang="zh-CN" altLang="en-US" sz="2400" dirty="0">
                    <a:solidFill>
                      <a:srgbClr val="000000"/>
                    </a:solidFill>
                    <a:latin typeface="华文中宋" panose="02010600040101010101" pitchFamily="2" charset="-122"/>
                    <a:ea typeface="华文中宋" panose="02010600040101010101" pitchFamily="2" charset="-122"/>
                  </a:rPr>
                  <a:t>。</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oMath>
                </a14:m>
                <a:r>
                  <a:rPr kumimoji="0" lang="zh-CN" altLang="en-US" sz="2400" dirty="0">
                    <a:solidFill>
                      <a:srgbClr val="000000"/>
                    </a:solidFill>
                    <a:latin typeface="华文中宋" panose="02010600040101010101" pitchFamily="2" charset="-122"/>
                    <a:ea typeface="华文中宋" panose="02010600040101010101" pitchFamily="2" charset="-122"/>
                  </a:rPr>
                  <a:t>可以看做子空间</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𝑊</m:t>
                    </m:r>
                  </m:oMath>
                </a14:m>
                <a:r>
                  <a:rPr kumimoji="0" lang="zh-CN" altLang="en-US" sz="2400" dirty="0">
                    <a:solidFill>
                      <a:srgbClr val="000000"/>
                    </a:solidFill>
                    <a:latin typeface="华文中宋" panose="02010600040101010101" pitchFamily="2" charset="-122"/>
                    <a:ea typeface="华文中宋" panose="02010600040101010101" pitchFamily="2" charset="-122"/>
                  </a:rPr>
                  <a:t>上的一个线性变换，称为</a:t>
                </a:r>
                <a14:m>
                  <m:oMath xmlns:m="http://schemas.openxmlformats.org/officeDocument/2006/math">
                    <m:r>
                      <a:rPr kumimoji="0" lang="zh-CN" altLang="en-US" sz="2400" i="1">
                        <a:solidFill>
                          <a:srgbClr val="FF0000"/>
                        </a:solidFill>
                        <a:latin typeface="Cambria Math" panose="02040503050406030204" pitchFamily="18" charset="0"/>
                        <a:ea typeface="华文中宋" panose="02010600040101010101" pitchFamily="2" charset="-122"/>
                      </a:rPr>
                      <m:t>𝒜</m:t>
                    </m:r>
                  </m:oMath>
                </a14:m>
                <a:r>
                  <a:rPr kumimoji="0" lang="zh-CN" altLang="en-US" sz="2400" dirty="0">
                    <a:solidFill>
                      <a:srgbClr val="FF0000"/>
                    </a:solidFill>
                    <a:latin typeface="华文中宋" panose="02010600040101010101" pitchFamily="2" charset="-122"/>
                    <a:ea typeface="华文中宋" panose="02010600040101010101" pitchFamily="2" charset="-122"/>
                  </a:rPr>
                  <a:t>在</a:t>
                </a:r>
                <a14:m>
                  <m:oMath xmlns:m="http://schemas.openxmlformats.org/officeDocument/2006/math">
                    <m:r>
                      <a:rPr kumimoji="0" lang="en-US" altLang="zh-CN" sz="2400" i="1" dirty="0">
                        <a:solidFill>
                          <a:srgbClr val="FF0000"/>
                        </a:solidFill>
                        <a:latin typeface="Cambria Math" panose="02040503050406030204" pitchFamily="18" charset="0"/>
                        <a:ea typeface="华文中宋" panose="02010600040101010101" pitchFamily="2" charset="-122"/>
                      </a:rPr>
                      <m:t>𝑊</m:t>
                    </m:r>
                  </m:oMath>
                </a14:m>
                <a:r>
                  <a:rPr kumimoji="0" lang="zh-CN" altLang="en-US" sz="2400" dirty="0">
                    <a:solidFill>
                      <a:srgbClr val="FF0000"/>
                    </a:solidFill>
                    <a:latin typeface="华文中宋" panose="02010600040101010101" pitchFamily="2" charset="-122"/>
                    <a:ea typeface="华文中宋" panose="02010600040101010101" pitchFamily="2" charset="-122"/>
                  </a:rPr>
                  <a:t>上的限制</a:t>
                </a:r>
                <a:r>
                  <a:rPr kumimoji="0" lang="zh-CN" altLang="en-US" sz="2400" dirty="0">
                    <a:solidFill>
                      <a:srgbClr val="000000"/>
                    </a:solidFill>
                    <a:latin typeface="华文中宋" panose="02010600040101010101" pitchFamily="2" charset="-122"/>
                    <a:ea typeface="华文中宋" panose="02010600040101010101" pitchFamily="2" charset="-122"/>
                  </a:rPr>
                  <a:t>，记作</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d>
                          <m:dPr>
                            <m:begChr m:val=""/>
                            <m:endChr m:val="|"/>
                            <m:ctrlPr>
                              <a:rPr kumimoji="0" lang="en-US" altLang="zh-CN" sz="2400" i="1">
                                <a:solidFill>
                                  <a:srgbClr val="000000"/>
                                </a:solidFill>
                                <a:latin typeface="Cambria Math" panose="02040503050406030204" pitchFamily="18" charset="0"/>
                                <a:ea typeface="华文中宋" panose="02010600040101010101" pitchFamily="2" charset="-122"/>
                              </a:rPr>
                            </m:ctrlPr>
                          </m:dPr>
                          <m:e>
                            <m:r>
                              <a:rPr kumimoji="0" lang="zh-CN" altLang="en-US" sz="1800">
                                <a:solidFill>
                                  <a:srgbClr val="000000"/>
                                </a:solidFill>
                                <a:latin typeface="Cambria Math" panose="02040503050406030204" pitchFamily="18" charset="0"/>
                              </a:rPr>
                              <m:t>​</m:t>
                            </m:r>
                          </m:e>
                        </m:d>
                      </m:e>
                      <m:sub>
                        <m:r>
                          <a:rPr kumimoji="0" lang="en-US" altLang="zh-CN" sz="2400" i="1">
                            <a:solidFill>
                              <a:srgbClr val="000000"/>
                            </a:solidFill>
                            <a:latin typeface="Cambria Math" panose="02040503050406030204" pitchFamily="18" charset="0"/>
                            <a:ea typeface="华文中宋" panose="02010600040101010101" pitchFamily="2" charset="-122"/>
                          </a:rPr>
                          <m:t>𝑊</m:t>
                        </m:r>
                      </m:sub>
                    </m:sSub>
                    <m:r>
                      <a:rPr kumimoji="0" lang="en-US" altLang="zh-CN" sz="2400" i="1">
                        <a:solidFill>
                          <a:srgbClr val="000000"/>
                        </a:solidFill>
                        <a:latin typeface="Cambria Math" panose="02040503050406030204" pitchFamily="18" charset="0"/>
                        <a:ea typeface="华文中宋" panose="02010600040101010101" pitchFamily="2" charset="-122"/>
                      </a:rPr>
                      <m:t>,</m:t>
                    </m:r>
                  </m:oMath>
                </a14:m>
                <a:r>
                  <a:rPr kumimoji="0" lang="zh-CN" altLang="en-US" sz="2400" dirty="0">
                    <a:solidFill>
                      <a:srgbClr val="000000"/>
                    </a:solidFill>
                    <a:latin typeface="华文中宋" panose="02010600040101010101" pitchFamily="2" charset="-122"/>
                    <a:ea typeface="华文中宋" panose="02010600040101010101" pitchFamily="2" charset="-122"/>
                  </a:rPr>
                  <a:t> 且</a:t>
                </a:r>
                <a:endParaRPr kumimoji="0" lang="en-US" altLang="zh-CN" sz="2400" dirty="0">
                  <a:solidFill>
                    <a:srgbClr val="000000"/>
                  </a:solidFill>
                  <a:latin typeface="华文中宋" panose="02010600040101010101" pitchFamily="2" charset="-122"/>
                  <a:ea typeface="华文中宋" panose="02010600040101010101" pitchFamily="2" charset="-122"/>
                </a:endParaRPr>
              </a:p>
              <a:p>
                <a:pPr defTabSz="457200">
                  <a:lnSpc>
                    <a:spcPct val="150000"/>
                  </a:lnSpc>
                  <a:defRPr/>
                </a:pPr>
                <a14:m>
                  <m:oMathPara xmlns:m="http://schemas.openxmlformats.org/officeDocument/2006/math">
                    <m:oMathParaPr>
                      <m:jc m:val="centerGroup"/>
                    </m:oMathParaPr>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d>
                            <m:dPr>
                              <m:begChr m:val=""/>
                              <m:endChr m:val="|"/>
                              <m:ctrlPr>
                                <a:rPr kumimoji="0" lang="en-US" altLang="zh-CN" sz="2400" i="1">
                                  <a:solidFill>
                                    <a:srgbClr val="000000"/>
                                  </a:solidFill>
                                  <a:latin typeface="Cambria Math" panose="02040503050406030204" pitchFamily="18" charset="0"/>
                                  <a:ea typeface="华文中宋" panose="02010600040101010101" pitchFamily="2" charset="-122"/>
                                </a:rPr>
                              </m:ctrlPr>
                            </m:dPr>
                            <m:e>
                              <m:r>
                                <a:rPr kumimoji="0" lang="zh-CN" altLang="en-US" sz="2400">
                                  <a:solidFill>
                                    <a:srgbClr val="000000"/>
                                  </a:solidFill>
                                  <a:latin typeface="Cambria Math" panose="02040503050406030204" pitchFamily="18" charset="0"/>
                                </a:rPr>
                                <m:t>​</m:t>
                              </m:r>
                            </m:e>
                          </m:d>
                        </m:e>
                        <m:sub>
                          <m:r>
                            <a:rPr kumimoji="0" lang="en-US" altLang="zh-CN" sz="2400" i="1">
                              <a:solidFill>
                                <a:srgbClr val="000000"/>
                              </a:solidFill>
                              <a:latin typeface="Cambria Math" panose="02040503050406030204" pitchFamily="18" charset="0"/>
                              <a:ea typeface="华文中宋" panose="02010600040101010101" pitchFamily="2" charset="-122"/>
                            </a:rPr>
                            <m:t>𝑊</m:t>
                          </m:r>
                        </m:sub>
                      </m:sSub>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r>
                            <a:rPr kumimoji="0" lang="en-US" altLang="zh-CN" sz="2400" i="1">
                              <a:solidFill>
                                <a:srgbClr val="000000"/>
                              </a:solidFill>
                              <a:latin typeface="Cambria Math" panose="02040503050406030204" pitchFamily="18" charset="0"/>
                              <a:ea typeface="华文中宋" panose="02010600040101010101" pitchFamily="2" charset="-122"/>
                            </a:rPr>
                            <m:t>𝛼</m:t>
                          </m:r>
                        </m:e>
                      </m:d>
                      <m:r>
                        <a:rPr kumimoji="0" lang="en-US" altLang="zh-CN" sz="2400">
                          <a:solidFill>
                            <a:srgbClr val="000000"/>
                          </a:solidFill>
                          <a:latin typeface="Cambria Math" panose="02040503050406030204" pitchFamily="18" charset="0"/>
                          <a:ea typeface="华文中宋" panose="02010600040101010101" pitchFamily="2" charset="-122"/>
                        </a:rPr>
                        <m:t>=</m:t>
                      </m:r>
                      <m:r>
                        <a:rPr kumimoji="0" lang="zh-CN" altLang="en-US" sz="2400" i="1">
                          <a:solidFill>
                            <a:srgbClr val="000000"/>
                          </a:solidFill>
                          <a:latin typeface="Cambria Math" panose="02040503050406030204" pitchFamily="18" charset="0"/>
                          <a:ea typeface="华文中宋" panose="02010600040101010101" pitchFamily="2" charset="-122"/>
                        </a:rPr>
                        <m:t>𝒜</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r>
                            <a:rPr kumimoji="0" lang="en-US" altLang="zh-CN" sz="2400" i="1">
                              <a:solidFill>
                                <a:srgbClr val="000000"/>
                              </a:solidFill>
                              <a:latin typeface="Cambria Math" panose="02040503050406030204" pitchFamily="18" charset="0"/>
                              <a:ea typeface="华文中宋" panose="02010600040101010101" pitchFamily="2" charset="-122"/>
                            </a:rPr>
                            <m:t>𝛼</m:t>
                          </m:r>
                        </m:e>
                      </m:d>
                      <m:r>
                        <a:rPr kumimoji="0" lang="en-US" altLang="zh-CN" sz="2400" i="1">
                          <a:solidFill>
                            <a:srgbClr val="000000"/>
                          </a:solidFill>
                          <a:latin typeface="Cambria Math" panose="02040503050406030204" pitchFamily="18" charset="0"/>
                          <a:ea typeface="华文中宋" panose="02010600040101010101" pitchFamily="2" charset="-122"/>
                        </a:rPr>
                        <m:t>,       ∀ </m:t>
                      </m:r>
                      <m:r>
                        <a:rPr kumimoji="0" lang="en-US" altLang="zh-CN" sz="2400" i="1">
                          <a:solidFill>
                            <a:srgbClr val="000000"/>
                          </a:solidFill>
                          <a:latin typeface="Cambria Math" panose="02040503050406030204" pitchFamily="18" charset="0"/>
                          <a:ea typeface="华文中宋" panose="02010600040101010101" pitchFamily="2" charset="-122"/>
                        </a:rPr>
                        <m:t>𝛼</m:t>
                      </m:r>
                      <m:r>
                        <a:rPr kumimoji="0" lang="en-US" altLang="zh-CN" sz="2400" i="1">
                          <a:solidFill>
                            <a:srgbClr val="000000"/>
                          </a:solidFill>
                          <a:latin typeface="Cambria Math" panose="02040503050406030204" pitchFamily="18" charset="0"/>
                          <a:ea typeface="华文中宋" panose="02010600040101010101" pitchFamily="2" charset="-122"/>
                        </a:rPr>
                        <m:t>∈</m:t>
                      </m:r>
                      <m:r>
                        <a:rPr kumimoji="0" lang="en-US" altLang="zh-CN" sz="2400" i="1">
                          <a:solidFill>
                            <a:srgbClr val="000000"/>
                          </a:solidFill>
                          <a:latin typeface="Cambria Math" panose="02040503050406030204" pitchFamily="18" charset="0"/>
                          <a:ea typeface="华文中宋" panose="02010600040101010101" pitchFamily="2" charset="-122"/>
                        </a:rPr>
                        <m:t>𝑊</m:t>
                      </m:r>
                    </m:oMath>
                  </m:oMathPara>
                </a14:m>
                <a:endParaRPr kumimoji="0" lang="zh-CN" altLang="en-US" sz="2400" dirty="0">
                  <a:solidFill>
                    <a:srgbClr val="000000"/>
                  </a:solidFill>
                  <a:latin typeface="华文中宋" panose="02010600040101010101" pitchFamily="2" charset="-122"/>
                  <a:ea typeface="华文中宋" panose="02010600040101010101" pitchFamily="2" charset="-122"/>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689472" y="1479771"/>
                <a:ext cx="10892928" cy="2653996"/>
              </a:xfrm>
              <a:prstGeom prst="rect">
                <a:avLst/>
              </a:prstGeom>
              <a:blipFill>
                <a:blip r:embed="rId2"/>
                <a:stretch>
                  <a:fillRect l="-8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839416" y="4549069"/>
                <a:ext cx="8352928" cy="580928"/>
              </a:xfrm>
              <a:prstGeom prst="rect">
                <a:avLst/>
              </a:prstGeom>
              <a:noFill/>
            </p:spPr>
            <p:txBody>
              <a:bodyPr wrap="square" rtlCol="0">
                <a:spAutoFit/>
              </a:bodyPr>
              <a:lstStyle/>
              <a:p>
                <a:pPr defTabSz="457200">
                  <a:lnSpc>
                    <a:spcPct val="150000"/>
                  </a:lnSpc>
                  <a:defRPr/>
                </a:pPr>
                <a:r>
                  <a:rPr kumimoji="0" lang="en-US" altLang="zh-CN" sz="2400" dirty="0">
                    <a:solidFill>
                      <a:srgbClr val="FF0000"/>
                    </a:solidFill>
                    <a:latin typeface="华文中宋" panose="02010600040101010101" pitchFamily="2" charset="-122"/>
                    <a:ea typeface="华文中宋" panose="02010600040101010101" pitchFamily="2" charset="-122"/>
                  </a:rPr>
                  <a:t>Remark: </a:t>
                </a:r>
                <a:r>
                  <a:rPr kumimoji="0" lang="zh-CN" altLang="en-US" sz="2400" dirty="0">
                    <a:solidFill>
                      <a:srgbClr val="000000"/>
                    </a:solidFill>
                    <a:latin typeface="华文中宋" panose="02010600040101010101" pitchFamily="2" charset="-122"/>
                    <a:ea typeface="华文中宋" panose="02010600040101010101" pitchFamily="2" charset="-122"/>
                  </a:rPr>
                  <a:t>若</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𝑊</m:t>
                    </m:r>
                  </m:oMath>
                </a14:m>
                <a:r>
                  <a:rPr kumimoji="0" lang="zh-CN" altLang="en-US" sz="2400" dirty="0">
                    <a:solidFill>
                      <a:srgbClr val="000000"/>
                    </a:solidFill>
                    <a:latin typeface="华文中宋" panose="02010600040101010101" pitchFamily="2" charset="-122"/>
                    <a:ea typeface="华文中宋" panose="02010600040101010101" pitchFamily="2" charset="-122"/>
                  </a:rPr>
                  <a:t>是</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oMath>
                </a14:m>
                <a:r>
                  <a:rPr kumimoji="0" lang="zh-CN" altLang="en-US" sz="2400" dirty="0">
                    <a:solidFill>
                      <a:srgbClr val="000000"/>
                    </a:solidFill>
                    <a:latin typeface="华文中宋" panose="02010600040101010101" pitchFamily="2" charset="-122"/>
                    <a:ea typeface="华文中宋" panose="02010600040101010101" pitchFamily="2" charset="-122"/>
                  </a:rPr>
                  <a:t>的不变子空间，则</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r>
                          <a:rPr kumimoji="0" lang="en-US" altLang="zh-CN" sz="2400" i="1">
                            <a:solidFill>
                              <a:srgbClr val="000000"/>
                            </a:solidFill>
                            <a:latin typeface="Cambria Math" panose="02040503050406030204" pitchFamily="18" charset="0"/>
                            <a:ea typeface="华文中宋" panose="02010600040101010101" pitchFamily="2" charset="-122"/>
                          </a:rPr>
                          <m:t>𝑊</m:t>
                        </m:r>
                      </m:e>
                    </m:d>
                    <m:r>
                      <a:rPr kumimoji="0" lang="en-US" altLang="zh-CN" sz="2400" i="1">
                        <a:solidFill>
                          <a:srgbClr val="000000"/>
                        </a:solidFill>
                        <a:latin typeface="Cambria Math" panose="02040503050406030204" pitchFamily="18" charset="0"/>
                        <a:ea typeface="Cambria Math" panose="02040503050406030204" pitchFamily="18" charset="0"/>
                      </a:rPr>
                      <m:t>⊂</m:t>
                    </m:r>
                    <m:r>
                      <a:rPr kumimoji="0" lang="en-US" altLang="zh-CN" sz="2400" i="1">
                        <a:solidFill>
                          <a:srgbClr val="000000"/>
                        </a:solidFill>
                        <a:latin typeface="Cambria Math" panose="02040503050406030204" pitchFamily="18" charset="0"/>
                        <a:ea typeface="华文中宋" panose="02010600040101010101" pitchFamily="2" charset="-122"/>
                      </a:rPr>
                      <m:t>𝑊</m:t>
                    </m:r>
                    <m:r>
                      <a:rPr kumimoji="0" lang="en-US" altLang="zh-CN" sz="2400" i="1">
                        <a:solidFill>
                          <a:srgbClr val="000000"/>
                        </a:solidFill>
                        <a:latin typeface="Cambria Math" panose="02040503050406030204" pitchFamily="18" charset="0"/>
                        <a:ea typeface="华文中宋" panose="02010600040101010101" pitchFamily="2" charset="-122"/>
                      </a:rPr>
                      <m:t>.</m:t>
                    </m:r>
                  </m:oMath>
                </a14:m>
                <a:endParaRPr kumimoji="0" lang="zh-CN" altLang="en-US" sz="2400" dirty="0">
                  <a:solidFill>
                    <a:srgbClr val="000000"/>
                  </a:solidFill>
                  <a:latin typeface="华文中宋" panose="02010600040101010101" pitchFamily="2" charset="-122"/>
                  <a:ea typeface="华文中宋" panose="02010600040101010101" pitchFamily="2" charset="-122"/>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839416" y="4549069"/>
                <a:ext cx="8352928" cy="580928"/>
              </a:xfrm>
              <a:prstGeom prst="rect">
                <a:avLst/>
              </a:prstGeom>
              <a:blipFill>
                <a:blip r:embed="rId3"/>
                <a:stretch>
                  <a:fillRect l="-1168" b="-22917"/>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142</a:t>
            </a:fld>
            <a:endParaRPr kumimoji="0" lang="en-US" altLang="zh-CN">
              <a:solidFill>
                <a:srgbClr val="000000"/>
              </a:solidFill>
            </a:endParaRPr>
          </a:p>
        </p:txBody>
      </p:sp>
    </p:spTree>
    <p:extLst>
      <p:ext uri="{BB962C8B-B14F-4D97-AF65-F5344CB8AC3E}">
        <p14:creationId xmlns:p14="http://schemas.microsoft.com/office/powerpoint/2010/main" val="2397807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a:spLocks noChangeArrowheads="1"/>
          </p:cNvSpPr>
          <p:nvPr/>
        </p:nvSpPr>
        <p:spPr bwMode="auto">
          <a:xfrm>
            <a:off x="1703512" y="620688"/>
            <a:ext cx="5328592" cy="461665"/>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400" b="1" dirty="0">
                <a:solidFill>
                  <a:srgbClr val="3333CC"/>
                </a:solidFill>
                <a:effectLst>
                  <a:outerShdw blurRad="38100" dist="38100" dir="2700000" algn="tl">
                    <a:srgbClr val="000000"/>
                  </a:outerShdw>
                </a:effectLst>
                <a:latin typeface="Calibri" panose="020F0502020204030204" pitchFamily="34" charset="0"/>
                <a:ea typeface="宋体"/>
              </a:rPr>
              <a:t>1.9.1   </a:t>
            </a:r>
            <a:r>
              <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rPr>
              <a:t>不变子空间的定义</a:t>
            </a:r>
          </a:p>
        </p:txBody>
      </p:sp>
      <mc:AlternateContent xmlns:mc="http://schemas.openxmlformats.org/markup-compatibility/2006" xmlns:a14="http://schemas.microsoft.com/office/drawing/2010/main">
        <mc:Choice Requires="a14">
          <p:sp>
            <p:nvSpPr>
              <p:cNvPr id="3" name="文本框 2"/>
              <p:cNvSpPr txBox="1"/>
              <p:nvPr/>
            </p:nvSpPr>
            <p:spPr>
              <a:xfrm>
                <a:off x="911424" y="1400194"/>
                <a:ext cx="10153128" cy="580928"/>
              </a:xfrm>
              <a:prstGeom prst="rect">
                <a:avLst/>
              </a:prstGeom>
              <a:noFill/>
            </p:spPr>
            <p:txBody>
              <a:bodyPr wrap="square" rtlCol="0">
                <a:spAutoFit/>
              </a:bodyPr>
              <a:lstStyle/>
              <a:p>
                <a:pPr defTabSz="457200">
                  <a:lnSpc>
                    <a:spcPct val="150000"/>
                  </a:lnSpc>
                  <a:defRPr/>
                </a:pPr>
                <a:r>
                  <a:rPr kumimoji="0" lang="zh-CN" altLang="en-US" sz="2400" dirty="0">
                    <a:solidFill>
                      <a:srgbClr val="1C08D6"/>
                    </a:solidFill>
                    <a:latin typeface="华文中宋" panose="02010600040101010101" pitchFamily="2" charset="-122"/>
                    <a:ea typeface="华文中宋" panose="02010600040101010101" pitchFamily="2" charset="-122"/>
                  </a:rPr>
                  <a:t>例</a:t>
                </a:r>
                <a:r>
                  <a:rPr kumimoji="0" lang="en-US" altLang="zh-CN" sz="2400" dirty="0">
                    <a:solidFill>
                      <a:srgbClr val="1C08D6"/>
                    </a:solidFill>
                    <a:latin typeface="华文中宋" panose="02010600040101010101" pitchFamily="2" charset="-122"/>
                    <a:ea typeface="华文中宋" panose="02010600040101010101" pitchFamily="2" charset="-122"/>
                  </a:rPr>
                  <a:t>1. </a:t>
                </a:r>
                <a:r>
                  <a:rPr kumimoji="0" lang="zh-CN" altLang="en-US" sz="2400" dirty="0">
                    <a:solidFill>
                      <a:srgbClr val="000000"/>
                    </a:solidFill>
                    <a:latin typeface="华文中宋" panose="02010600040101010101" pitchFamily="2" charset="-122"/>
                    <a:ea typeface="华文中宋" panose="02010600040101010101" pitchFamily="2" charset="-122"/>
                  </a:rPr>
                  <a:t>线性空间</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𝑉</m:t>
                    </m:r>
                  </m:oMath>
                </a14:m>
                <a:r>
                  <a:rPr kumimoji="0" lang="zh-CN" altLang="en-US" sz="2400" dirty="0">
                    <a:solidFill>
                      <a:srgbClr val="000000"/>
                    </a:solidFill>
                    <a:latin typeface="华文中宋" panose="02010600040101010101" pitchFamily="2" charset="-122"/>
                    <a:ea typeface="华文中宋" panose="02010600040101010101" pitchFamily="2" charset="-122"/>
                  </a:rPr>
                  <a:t>和零子空间</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m:t>
                    </m:r>
                    <m:r>
                      <a:rPr kumimoji="0" lang="en-US" altLang="zh-CN" sz="2400" i="1" dirty="0">
                        <a:solidFill>
                          <a:srgbClr val="000000"/>
                        </a:solidFill>
                        <a:latin typeface="Cambria Math" panose="02040503050406030204" pitchFamily="18" charset="0"/>
                        <a:ea typeface="华文中宋" panose="02010600040101010101" pitchFamily="2" charset="-122"/>
                      </a:rPr>
                      <m:t>𝜃</m:t>
                    </m:r>
                    <m:r>
                      <a:rPr kumimoji="0" lang="en-US" altLang="zh-CN" sz="2400" i="1" dirty="0">
                        <a:solidFill>
                          <a:srgbClr val="000000"/>
                        </a:solidFill>
                        <a:latin typeface="Cambria Math" panose="02040503050406030204" pitchFamily="18" charset="0"/>
                        <a:ea typeface="华文中宋" panose="02010600040101010101" pitchFamily="2" charset="-122"/>
                      </a:rPr>
                      <m:t>}</m:t>
                    </m:r>
                  </m:oMath>
                </a14:m>
                <a:r>
                  <a:rPr kumimoji="0" lang="zh-CN" altLang="en-US" sz="2400" dirty="0">
                    <a:solidFill>
                      <a:srgbClr val="000000"/>
                    </a:solidFill>
                    <a:latin typeface="华文中宋" panose="02010600040101010101" pitchFamily="2" charset="-122"/>
                    <a:ea typeface="华文中宋" panose="02010600040101010101" pitchFamily="2" charset="-122"/>
                  </a:rPr>
                  <a:t>都是</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𝑉</m:t>
                    </m:r>
                  </m:oMath>
                </a14:m>
                <a:r>
                  <a:rPr kumimoji="0" lang="zh-CN" altLang="en-US" sz="2400" dirty="0">
                    <a:solidFill>
                      <a:srgbClr val="000000"/>
                    </a:solidFill>
                    <a:latin typeface="华文中宋" panose="02010600040101010101" pitchFamily="2" charset="-122"/>
                    <a:ea typeface="华文中宋" panose="02010600040101010101" pitchFamily="2" charset="-122"/>
                  </a:rPr>
                  <a:t>的任何一个线性变换的不变子空间。</a:t>
                </a:r>
              </a:p>
            </p:txBody>
          </p:sp>
        </mc:Choice>
        <mc:Fallback xmlns="">
          <p:sp>
            <p:nvSpPr>
              <p:cNvPr id="3" name="文本框 2"/>
              <p:cNvSpPr txBox="1">
                <a:spLocks noRot="1" noChangeAspect="1" noMove="1" noResize="1" noEditPoints="1" noAdjustHandles="1" noChangeArrowheads="1" noChangeShapeType="1" noTextEdit="1"/>
              </p:cNvSpPr>
              <p:nvPr/>
            </p:nvSpPr>
            <p:spPr>
              <a:xfrm>
                <a:off x="911424" y="1400194"/>
                <a:ext cx="10153128" cy="580928"/>
              </a:xfrm>
              <a:prstGeom prst="rect">
                <a:avLst/>
              </a:prstGeom>
              <a:blipFill>
                <a:blip r:embed="rId2"/>
                <a:stretch>
                  <a:fillRect l="-961" b="-24211"/>
                </a:stretch>
              </a:blipFill>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143</a:t>
            </a:fld>
            <a:endParaRPr kumimoji="0" lang="en-US" altLang="zh-CN">
              <a:solidFill>
                <a:srgbClr val="000000"/>
              </a:solidFill>
            </a:endParaRPr>
          </a:p>
        </p:txBody>
      </p:sp>
      <mc:AlternateContent xmlns:mc="http://schemas.openxmlformats.org/markup-compatibility/2006" xmlns:a14="http://schemas.microsoft.com/office/drawing/2010/main">
        <mc:Choice Requires="a14">
          <p:sp>
            <p:nvSpPr>
              <p:cNvPr id="6" name="文本框 5"/>
              <p:cNvSpPr txBox="1"/>
              <p:nvPr/>
            </p:nvSpPr>
            <p:spPr>
              <a:xfrm>
                <a:off x="911424" y="2322238"/>
                <a:ext cx="8558608" cy="580928"/>
              </a:xfrm>
              <a:prstGeom prst="rect">
                <a:avLst/>
              </a:prstGeom>
              <a:noFill/>
            </p:spPr>
            <p:txBody>
              <a:bodyPr wrap="square" rtlCol="0">
                <a:spAutoFit/>
              </a:bodyPr>
              <a:lstStyle/>
              <a:p>
                <a:pPr defTabSz="457200">
                  <a:lnSpc>
                    <a:spcPct val="150000"/>
                  </a:lnSpc>
                  <a:defRPr/>
                </a:pPr>
                <a:r>
                  <a:rPr kumimoji="0" lang="zh-CN" altLang="en-US" sz="2400" dirty="0">
                    <a:solidFill>
                      <a:srgbClr val="1C08D6"/>
                    </a:solidFill>
                    <a:latin typeface="华文中宋" panose="02010600040101010101" pitchFamily="2" charset="-122"/>
                    <a:ea typeface="华文中宋" panose="02010600040101010101" pitchFamily="2" charset="-122"/>
                  </a:rPr>
                  <a:t>例</a:t>
                </a:r>
                <a:r>
                  <a:rPr kumimoji="0" lang="en-US" altLang="zh-CN" sz="2400" dirty="0">
                    <a:solidFill>
                      <a:srgbClr val="1C08D6"/>
                    </a:solidFill>
                    <a:latin typeface="华文中宋" panose="02010600040101010101" pitchFamily="2" charset="-122"/>
                    <a:ea typeface="华文中宋" panose="02010600040101010101" pitchFamily="2" charset="-122"/>
                  </a:rPr>
                  <a:t>2. </a:t>
                </a:r>
                <a:r>
                  <a:rPr kumimoji="0" lang="zh-CN" altLang="en-US" sz="2400" dirty="0">
                    <a:solidFill>
                      <a:srgbClr val="000000"/>
                    </a:solidFill>
                    <a:latin typeface="华文中宋" panose="02010600040101010101" pitchFamily="2" charset="-122"/>
                    <a:ea typeface="华文中宋" panose="02010600040101010101" pitchFamily="2" charset="-122"/>
                  </a:rPr>
                  <a:t>线性</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变换</m:t>
                    </m:r>
                    <m:r>
                      <a:rPr kumimoji="0" lang="zh-CN" altLang="en-US" sz="2400" i="1">
                        <a:solidFill>
                          <a:srgbClr val="000000"/>
                        </a:solidFill>
                        <a:latin typeface="Cambria Math" panose="02040503050406030204" pitchFamily="18" charset="0"/>
                        <a:ea typeface="华文中宋" panose="02010600040101010101" pitchFamily="2" charset="-122"/>
                      </a:rPr>
                      <m:t>𝒜</m:t>
                    </m:r>
                    <m:r>
                      <a:rPr kumimoji="0" lang="zh-CN" altLang="en-US" sz="2400" i="1">
                        <a:solidFill>
                          <a:srgbClr val="000000"/>
                        </a:solidFill>
                        <a:latin typeface="Cambria Math" panose="02040503050406030204" pitchFamily="18" charset="0"/>
                        <a:ea typeface="华文中宋" panose="02010600040101010101" pitchFamily="2" charset="-122"/>
                      </a:rPr>
                      <m:t>的</m:t>
                    </m:r>
                  </m:oMath>
                </a14:m>
                <a:r>
                  <a:rPr kumimoji="0" lang="zh-CN" altLang="en-US" sz="2400" dirty="0">
                    <a:solidFill>
                      <a:srgbClr val="000000"/>
                    </a:solidFill>
                    <a:latin typeface="华文中宋" panose="02010600040101010101" pitchFamily="2" charset="-122"/>
                    <a:ea typeface="华文中宋" panose="02010600040101010101" pitchFamily="2" charset="-122"/>
                  </a:rPr>
                  <a:t>核</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𝑁</m:t>
                    </m:r>
                    <m:d>
                      <m:dPr>
                        <m:ctrlPr>
                          <a:rPr kumimoji="0" lang="en-US" altLang="zh-CN" sz="2400" i="1" dirty="0">
                            <a:solidFill>
                              <a:srgbClr val="000000"/>
                            </a:solidFill>
                            <a:latin typeface="Cambria Math" panose="02040503050406030204" pitchFamily="18" charset="0"/>
                            <a:ea typeface="华文中宋" panose="02010600040101010101" pitchFamily="2" charset="-122"/>
                          </a:rPr>
                        </m:ctrlPr>
                      </m:dPr>
                      <m:e>
                        <m:r>
                          <a:rPr kumimoji="0" lang="zh-CN" altLang="en-US" sz="2400" i="1" dirty="0">
                            <a:solidFill>
                              <a:srgbClr val="000000"/>
                            </a:solidFill>
                            <a:latin typeface="Cambria Math" panose="02040503050406030204" pitchFamily="18" charset="0"/>
                            <a:ea typeface="华文中宋" panose="02010600040101010101" pitchFamily="2" charset="-122"/>
                          </a:rPr>
                          <m:t>𝒜</m:t>
                        </m:r>
                      </m:e>
                    </m:d>
                    <m:r>
                      <a:rPr kumimoji="0" lang="zh-CN" altLang="en-US" sz="2400" i="1" dirty="0">
                        <a:solidFill>
                          <a:srgbClr val="000000"/>
                        </a:solidFill>
                        <a:latin typeface="Cambria Math" panose="02040503050406030204" pitchFamily="18" charset="0"/>
                        <a:ea typeface="华文中宋" panose="02010600040101010101" pitchFamily="2" charset="-122"/>
                      </a:rPr>
                      <m:t>和值域</m:t>
                    </m:r>
                    <m:r>
                      <a:rPr kumimoji="0" lang="en-US" altLang="zh-CN" sz="2400" i="1" dirty="0">
                        <a:solidFill>
                          <a:srgbClr val="000000"/>
                        </a:solidFill>
                        <a:latin typeface="Cambria Math" panose="02040503050406030204" pitchFamily="18" charset="0"/>
                        <a:ea typeface="华文中宋" panose="02010600040101010101" pitchFamily="2" charset="-122"/>
                      </a:rPr>
                      <m:t>𝑅</m:t>
                    </m:r>
                    <m:r>
                      <a:rPr kumimoji="0" lang="en-US" altLang="zh-CN" sz="2400" i="1" dirty="0">
                        <a:solidFill>
                          <a:srgbClr val="000000"/>
                        </a:solidFill>
                        <a:latin typeface="Cambria Math" panose="02040503050406030204" pitchFamily="18" charset="0"/>
                        <a:ea typeface="华文中宋" panose="02010600040101010101" pitchFamily="2" charset="-122"/>
                      </a:rPr>
                      <m:t>(</m:t>
                    </m:r>
                    <m:r>
                      <a:rPr kumimoji="0" lang="zh-CN" altLang="en-US" sz="2400" i="1" dirty="0">
                        <a:solidFill>
                          <a:srgbClr val="000000"/>
                        </a:solidFill>
                        <a:latin typeface="Cambria Math" panose="02040503050406030204" pitchFamily="18" charset="0"/>
                        <a:ea typeface="华文中宋" panose="02010600040101010101" pitchFamily="2" charset="-122"/>
                      </a:rPr>
                      <m:t>𝒜</m:t>
                    </m:r>
                    <m:r>
                      <a:rPr kumimoji="0" lang="en-US" altLang="zh-CN" sz="2400" i="1" dirty="0">
                        <a:solidFill>
                          <a:srgbClr val="000000"/>
                        </a:solidFill>
                        <a:latin typeface="Cambria Math" panose="02040503050406030204" pitchFamily="18" charset="0"/>
                        <a:ea typeface="华文中宋" panose="02010600040101010101" pitchFamily="2" charset="-122"/>
                      </a:rPr>
                      <m:t>)</m:t>
                    </m:r>
                    <m:r>
                      <a:rPr kumimoji="0" lang="zh-CN" altLang="en-US" sz="2400" i="1" dirty="0">
                        <a:solidFill>
                          <a:srgbClr val="000000"/>
                        </a:solidFill>
                        <a:latin typeface="Cambria Math" panose="02040503050406030204" pitchFamily="18" charset="0"/>
                        <a:ea typeface="华文中宋" panose="02010600040101010101" pitchFamily="2" charset="-122"/>
                      </a:rPr>
                      <m:t>都是</m:t>
                    </m:r>
                    <m:r>
                      <a:rPr kumimoji="0" lang="zh-CN" altLang="en-US" sz="2400" i="1" dirty="0">
                        <a:solidFill>
                          <a:srgbClr val="000000"/>
                        </a:solidFill>
                        <a:latin typeface="Cambria Math" panose="02040503050406030204" pitchFamily="18" charset="0"/>
                        <a:ea typeface="华文中宋" panose="02010600040101010101" pitchFamily="2" charset="-122"/>
                      </a:rPr>
                      <m:t>𝒜</m:t>
                    </m:r>
                  </m:oMath>
                </a14:m>
                <a:r>
                  <a:rPr kumimoji="0" lang="zh-CN" altLang="en-US" sz="2400" dirty="0">
                    <a:solidFill>
                      <a:srgbClr val="000000"/>
                    </a:solidFill>
                    <a:latin typeface="华文中宋" panose="02010600040101010101" pitchFamily="2" charset="-122"/>
                    <a:ea typeface="华文中宋" panose="02010600040101010101" pitchFamily="2" charset="-122"/>
                  </a:rPr>
                  <a:t>的不变子空间。</a:t>
                </a:r>
              </a:p>
            </p:txBody>
          </p:sp>
        </mc:Choice>
        <mc:Fallback xmlns="">
          <p:sp>
            <p:nvSpPr>
              <p:cNvPr id="6" name="文本框 5"/>
              <p:cNvSpPr txBox="1">
                <a:spLocks noRot="1" noChangeAspect="1" noMove="1" noResize="1" noEditPoints="1" noAdjustHandles="1" noChangeArrowheads="1" noChangeShapeType="1" noTextEdit="1"/>
              </p:cNvSpPr>
              <p:nvPr/>
            </p:nvSpPr>
            <p:spPr>
              <a:xfrm>
                <a:off x="911424" y="2322238"/>
                <a:ext cx="8558608" cy="580928"/>
              </a:xfrm>
              <a:prstGeom prst="rect">
                <a:avLst/>
              </a:prstGeom>
              <a:blipFill>
                <a:blip r:embed="rId3"/>
                <a:stretch>
                  <a:fillRect l="-1140" b="-24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911424" y="3017935"/>
                <a:ext cx="10513168" cy="1134926"/>
              </a:xfrm>
              <a:prstGeom prst="rect">
                <a:avLst/>
              </a:prstGeom>
              <a:noFill/>
            </p:spPr>
            <p:txBody>
              <a:bodyPr wrap="square" rtlCol="0">
                <a:spAutoFit/>
              </a:bodyPr>
              <a:lstStyle/>
              <a:p>
                <a:pPr defTabSz="457200">
                  <a:lnSpc>
                    <a:spcPct val="150000"/>
                  </a:lnSpc>
                  <a:defRPr/>
                </a:pPr>
                <a:r>
                  <a:rPr kumimoji="0" lang="zh-CN" altLang="en-US" sz="2400" dirty="0">
                    <a:solidFill>
                      <a:srgbClr val="1C08D6"/>
                    </a:solidFill>
                    <a:latin typeface="华文中宋" panose="02010600040101010101" pitchFamily="2" charset="-122"/>
                    <a:ea typeface="华文中宋" panose="02010600040101010101" pitchFamily="2" charset="-122"/>
                  </a:rPr>
                  <a:t>例</a:t>
                </a:r>
                <a:r>
                  <a:rPr kumimoji="0" lang="en-US" altLang="zh-CN" sz="2400" dirty="0">
                    <a:solidFill>
                      <a:srgbClr val="1C08D6"/>
                    </a:solidFill>
                    <a:latin typeface="华文中宋" panose="02010600040101010101" pitchFamily="2" charset="-122"/>
                    <a:ea typeface="华文中宋" panose="02010600040101010101" pitchFamily="2" charset="-122"/>
                  </a:rPr>
                  <a:t>3. </a:t>
                </a:r>
                <a:r>
                  <a:rPr kumimoji="0" lang="zh-CN" altLang="en-US" sz="2400" dirty="0">
                    <a:solidFill>
                      <a:srgbClr val="000000"/>
                    </a:solidFill>
                    <a:latin typeface="华文中宋" panose="02010600040101010101" pitchFamily="2" charset="-122"/>
                    <a:ea typeface="华文中宋" panose="02010600040101010101" pitchFamily="2" charset="-122"/>
                  </a:rPr>
                  <a:t>若</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𝑊</m:t>
                    </m:r>
                  </m:oMath>
                </a14:m>
                <a:r>
                  <a:rPr kumimoji="0" lang="zh-CN" altLang="en-US" sz="2400" dirty="0">
                    <a:solidFill>
                      <a:srgbClr val="000000"/>
                    </a:solidFill>
                    <a:latin typeface="华文中宋" panose="02010600040101010101" pitchFamily="2" charset="-122"/>
                    <a:ea typeface="华文中宋" panose="02010600040101010101" pitchFamily="2" charset="-122"/>
                  </a:rPr>
                  <a:t>是线性</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变换</m:t>
                    </m:r>
                    <m:r>
                      <a:rPr kumimoji="0" lang="zh-CN" altLang="en-US" sz="2400" i="1">
                        <a:solidFill>
                          <a:srgbClr val="000000"/>
                        </a:solidFill>
                        <a:latin typeface="Cambria Math" panose="02040503050406030204" pitchFamily="18" charset="0"/>
                        <a:ea typeface="华文中宋" panose="02010600040101010101" pitchFamily="2" charset="-122"/>
                      </a:rPr>
                      <m:t>𝒜</m:t>
                    </m:r>
                    <m:r>
                      <a:rPr kumimoji="0" lang="zh-CN" altLang="en-US" sz="2400" i="1">
                        <a:solidFill>
                          <a:srgbClr val="000000"/>
                        </a:solidFill>
                        <a:latin typeface="Cambria Math" panose="02040503050406030204" pitchFamily="18" charset="0"/>
                        <a:ea typeface="华文中宋" panose="02010600040101010101" pitchFamily="2" charset="-122"/>
                      </a:rPr>
                      <m:t>的</m:t>
                    </m:r>
                  </m:oMath>
                </a14:m>
                <a:r>
                  <a:rPr kumimoji="0" lang="zh-CN" altLang="en-US" sz="2400" dirty="0">
                    <a:solidFill>
                      <a:srgbClr val="000000"/>
                    </a:solidFill>
                    <a:latin typeface="华文中宋" panose="02010600040101010101" pitchFamily="2" charset="-122"/>
                    <a:ea typeface="华文中宋" panose="02010600040101010101" pitchFamily="2" charset="-122"/>
                  </a:rPr>
                  <a:t>不变子空间，那么</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r>
                          <a:rPr kumimoji="0" lang="en-US" altLang="zh-CN" sz="2400" i="1">
                            <a:solidFill>
                              <a:srgbClr val="000000"/>
                            </a:solidFill>
                            <a:latin typeface="Cambria Math" panose="02040503050406030204" pitchFamily="18" charset="0"/>
                            <a:ea typeface="华文中宋" panose="02010600040101010101" pitchFamily="2" charset="-122"/>
                          </a:rPr>
                          <m:t>𝑊</m:t>
                        </m:r>
                      </m:e>
                    </m:d>
                    <m:r>
                      <a:rPr kumimoji="0" lang="en-US" altLang="zh-CN" sz="2400" i="1">
                        <a:solidFill>
                          <a:srgbClr val="000000"/>
                        </a:solidFill>
                        <a:latin typeface="Cambria Math" panose="02040503050406030204" pitchFamily="18" charset="0"/>
                        <a:ea typeface="华文中宋" panose="02010600040101010101" pitchFamily="2" charset="-122"/>
                      </a:rPr>
                      <m:t>={</m:t>
                    </m:r>
                    <m:r>
                      <a:rPr kumimoji="0" lang="zh-CN" altLang="en-US" sz="2400" i="1">
                        <a:solidFill>
                          <a:srgbClr val="000000"/>
                        </a:solidFill>
                        <a:latin typeface="Cambria Math" panose="02040503050406030204" pitchFamily="18" charset="0"/>
                        <a:ea typeface="华文中宋" panose="02010600040101010101" pitchFamily="2" charset="-122"/>
                      </a:rPr>
                      <m:t>𝒜</m:t>
                    </m:r>
                    <m:r>
                      <a:rPr kumimoji="0" lang="en-US" altLang="zh-CN" sz="2400" i="1">
                        <a:solidFill>
                          <a:srgbClr val="000000"/>
                        </a:solidFill>
                        <a:latin typeface="Cambria Math" panose="02040503050406030204" pitchFamily="18" charset="0"/>
                        <a:ea typeface="华文中宋" panose="02010600040101010101" pitchFamily="2" charset="-122"/>
                      </a:rPr>
                      <m:t>(</m:t>
                    </m:r>
                    <m:r>
                      <a:rPr kumimoji="0" lang="en-US" altLang="zh-CN" sz="2400" i="1">
                        <a:solidFill>
                          <a:srgbClr val="000000"/>
                        </a:solidFill>
                        <a:latin typeface="Cambria Math" panose="02040503050406030204" pitchFamily="18" charset="0"/>
                        <a:ea typeface="华文中宋" panose="02010600040101010101" pitchFamily="2" charset="-122"/>
                      </a:rPr>
                      <m:t>𝛼</m:t>
                    </m:r>
                    <m:r>
                      <a:rPr kumimoji="0" lang="en-US" altLang="zh-CN" sz="2400" i="1">
                        <a:solidFill>
                          <a:srgbClr val="000000"/>
                        </a:solidFill>
                        <a:latin typeface="Cambria Math" panose="02040503050406030204" pitchFamily="18" charset="0"/>
                        <a:ea typeface="华文中宋" panose="02010600040101010101" pitchFamily="2" charset="-122"/>
                      </a:rPr>
                      <m:t>)|</m:t>
                    </m:r>
                    <m:r>
                      <a:rPr kumimoji="0" lang="en-US" altLang="zh-CN" sz="2400" i="1">
                        <a:solidFill>
                          <a:srgbClr val="000000"/>
                        </a:solidFill>
                        <a:latin typeface="Cambria Math" panose="02040503050406030204" pitchFamily="18" charset="0"/>
                        <a:ea typeface="华文中宋" panose="02010600040101010101" pitchFamily="2" charset="-122"/>
                      </a:rPr>
                      <m:t>𝛼</m:t>
                    </m:r>
                    <m:r>
                      <a:rPr kumimoji="0" lang="en-US" altLang="zh-CN" sz="2400" i="1">
                        <a:solidFill>
                          <a:srgbClr val="000000"/>
                        </a:solidFill>
                        <a:latin typeface="Cambria Math" panose="02040503050406030204" pitchFamily="18" charset="0"/>
                        <a:ea typeface="华文中宋" panose="02010600040101010101" pitchFamily="2" charset="-122"/>
                      </a:rPr>
                      <m:t>∈</m:t>
                    </m:r>
                    <m:r>
                      <a:rPr kumimoji="0" lang="en-US" altLang="zh-CN" sz="2400" i="1">
                        <a:solidFill>
                          <a:srgbClr val="000000"/>
                        </a:solidFill>
                        <a:latin typeface="Cambria Math" panose="02040503050406030204" pitchFamily="18" charset="0"/>
                        <a:ea typeface="华文中宋" panose="02010600040101010101" pitchFamily="2" charset="-122"/>
                      </a:rPr>
                      <m:t>𝑊</m:t>
                    </m:r>
                    <m:r>
                      <a:rPr kumimoji="0" lang="en-US" altLang="zh-CN" sz="2400" i="1">
                        <a:solidFill>
                          <a:srgbClr val="000000"/>
                        </a:solidFill>
                        <a:latin typeface="Cambria Math" panose="02040503050406030204" pitchFamily="18" charset="0"/>
                        <a:ea typeface="华文中宋" panose="02010600040101010101" pitchFamily="2" charset="-122"/>
                      </a:rPr>
                      <m:t>}</m:t>
                    </m:r>
                  </m:oMath>
                </a14:m>
                <a:r>
                  <a:rPr kumimoji="0" lang="zh-CN" altLang="en-US" sz="2400" dirty="0">
                    <a:solidFill>
                      <a:srgbClr val="000000"/>
                    </a:solidFill>
                    <a:latin typeface="华文中宋" panose="02010600040101010101" pitchFamily="2" charset="-122"/>
                    <a:ea typeface="华文中宋" panose="02010600040101010101" pitchFamily="2" charset="-122"/>
                  </a:rPr>
                  <a:t>也是</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r>
                      <a:rPr kumimoji="0" lang="zh-CN" altLang="en-US" sz="2400" i="1">
                        <a:solidFill>
                          <a:srgbClr val="000000"/>
                        </a:solidFill>
                        <a:latin typeface="Cambria Math" panose="02040503050406030204" pitchFamily="18" charset="0"/>
                        <a:ea typeface="华文中宋" panose="02010600040101010101" pitchFamily="2" charset="-122"/>
                      </a:rPr>
                      <m:t>的</m:t>
                    </m:r>
                  </m:oMath>
                </a14:m>
                <a:r>
                  <a:rPr kumimoji="0" lang="zh-CN" altLang="en-US" sz="2400" dirty="0">
                    <a:solidFill>
                      <a:srgbClr val="000000"/>
                    </a:solidFill>
                    <a:latin typeface="华文中宋" panose="02010600040101010101" pitchFamily="2" charset="-122"/>
                    <a:ea typeface="华文中宋" panose="02010600040101010101" pitchFamily="2" charset="-122"/>
                  </a:rPr>
                  <a:t>不变子空间，且</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r>
                      <a:rPr kumimoji="0" lang="en-US" altLang="zh-CN" sz="2400" i="1">
                        <a:solidFill>
                          <a:srgbClr val="000000"/>
                        </a:solidFill>
                        <a:latin typeface="Cambria Math" panose="02040503050406030204" pitchFamily="18" charset="0"/>
                        <a:ea typeface="华文中宋" panose="02010600040101010101" pitchFamily="2" charset="-122"/>
                      </a:rPr>
                      <m:t>(</m:t>
                    </m:r>
                    <m:r>
                      <a:rPr kumimoji="0" lang="en-US" altLang="zh-CN" sz="2400" i="1">
                        <a:solidFill>
                          <a:srgbClr val="000000"/>
                        </a:solidFill>
                        <a:latin typeface="Cambria Math" panose="02040503050406030204" pitchFamily="18" charset="0"/>
                        <a:ea typeface="华文中宋" panose="02010600040101010101" pitchFamily="2" charset="-122"/>
                      </a:rPr>
                      <m:t>𝑊</m:t>
                    </m:r>
                    <m:r>
                      <a:rPr kumimoji="0" lang="en-US" altLang="zh-CN" sz="2400" i="1">
                        <a:solidFill>
                          <a:srgbClr val="000000"/>
                        </a:solidFill>
                        <a:latin typeface="Cambria Math" panose="02040503050406030204" pitchFamily="18" charset="0"/>
                        <a:ea typeface="华文中宋" panose="02010600040101010101" pitchFamily="2" charset="-122"/>
                      </a:rPr>
                      <m:t>)⊆</m:t>
                    </m:r>
                    <m:r>
                      <a:rPr kumimoji="0" lang="en-US" altLang="zh-CN" sz="2400" i="1">
                        <a:solidFill>
                          <a:srgbClr val="000000"/>
                        </a:solidFill>
                        <a:latin typeface="Cambria Math" panose="02040503050406030204" pitchFamily="18" charset="0"/>
                        <a:ea typeface="Cambria Math" panose="02040503050406030204" pitchFamily="18" charset="0"/>
                      </a:rPr>
                      <m:t>𝑊</m:t>
                    </m:r>
                  </m:oMath>
                </a14:m>
                <a:r>
                  <a:rPr kumimoji="0" lang="zh-CN" altLang="en-US" sz="2400" dirty="0">
                    <a:solidFill>
                      <a:srgbClr val="000000"/>
                    </a:solidFill>
                    <a:latin typeface="华文中宋" panose="02010600040101010101" pitchFamily="2" charset="-122"/>
                    <a:ea typeface="华文中宋" panose="02010600040101010101" pitchFamily="2" charset="-122"/>
                  </a:rPr>
                  <a:t>。</a:t>
                </a:r>
              </a:p>
            </p:txBody>
          </p:sp>
        </mc:Choice>
        <mc:Fallback xmlns="">
          <p:sp>
            <p:nvSpPr>
              <p:cNvPr id="7" name="文本框 6"/>
              <p:cNvSpPr txBox="1">
                <a:spLocks noRot="1" noChangeAspect="1" noMove="1" noResize="1" noEditPoints="1" noAdjustHandles="1" noChangeArrowheads="1" noChangeShapeType="1" noTextEdit="1"/>
              </p:cNvSpPr>
              <p:nvPr/>
            </p:nvSpPr>
            <p:spPr>
              <a:xfrm>
                <a:off x="911424" y="3017935"/>
                <a:ext cx="10513168" cy="1134926"/>
              </a:xfrm>
              <a:prstGeom prst="rect">
                <a:avLst/>
              </a:prstGeom>
              <a:blipFill>
                <a:blip r:embed="rId4"/>
                <a:stretch>
                  <a:fillRect l="-928" b="-118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983432" y="4322880"/>
                <a:ext cx="10225136" cy="1134926"/>
              </a:xfrm>
              <a:prstGeom prst="rect">
                <a:avLst/>
              </a:prstGeom>
              <a:noFill/>
            </p:spPr>
            <p:txBody>
              <a:bodyPr wrap="square" rtlCol="0">
                <a:spAutoFit/>
              </a:bodyPr>
              <a:lstStyle/>
              <a:p>
                <a:pPr defTabSz="457200">
                  <a:lnSpc>
                    <a:spcPct val="150000"/>
                  </a:lnSpc>
                  <a:defRPr/>
                </a:pPr>
                <a:r>
                  <a:rPr kumimoji="0" lang="zh-CN" altLang="en-US" sz="2400" dirty="0">
                    <a:solidFill>
                      <a:srgbClr val="1C08D6"/>
                    </a:solidFill>
                    <a:latin typeface="华文中宋" panose="02010600040101010101" pitchFamily="2" charset="-122"/>
                    <a:ea typeface="华文中宋" panose="02010600040101010101" pitchFamily="2" charset="-122"/>
                  </a:rPr>
                  <a:t>例</a:t>
                </a:r>
                <a:r>
                  <a:rPr kumimoji="0" lang="en-US" altLang="zh-CN" sz="2400" dirty="0">
                    <a:solidFill>
                      <a:srgbClr val="1C08D6"/>
                    </a:solidFill>
                    <a:latin typeface="华文中宋" panose="02010600040101010101" pitchFamily="2" charset="-122"/>
                    <a:ea typeface="华文中宋" panose="02010600040101010101" pitchFamily="2" charset="-122"/>
                  </a:rPr>
                  <a:t>4. </a:t>
                </a:r>
                <a:r>
                  <a:rPr kumimoji="0" lang="zh-CN" altLang="en-US" sz="2400" dirty="0">
                    <a:solidFill>
                      <a:srgbClr val="000000"/>
                    </a:solidFill>
                    <a:latin typeface="华文中宋" panose="02010600040101010101" pitchFamily="2" charset="-122"/>
                    <a:ea typeface="华文中宋" panose="02010600040101010101" pitchFamily="2" charset="-122"/>
                  </a:rPr>
                  <a:t>设</a:t>
                </a:r>
                <a14:m>
                  <m:oMath xmlns:m="http://schemas.openxmlformats.org/officeDocument/2006/math">
                    <m:r>
                      <a:rPr kumimoji="0" lang="en-US" altLang="zh-CN" sz="2400" i="1">
                        <a:solidFill>
                          <a:srgbClr val="000000"/>
                        </a:solidFill>
                        <a:latin typeface="Cambria Math" panose="02040503050406030204" pitchFamily="18" charset="0"/>
                        <a:ea typeface="华文中宋" panose="02010600040101010101" pitchFamily="2" charset="-122"/>
                      </a:rPr>
                      <m:t>0</m:t>
                    </m:r>
                    <m:r>
                      <a:rPr kumimoji="0" lang="en-US" altLang="zh-CN" sz="2400" i="1">
                        <a:solidFill>
                          <a:srgbClr val="000000"/>
                        </a:solidFill>
                        <a:latin typeface="Cambria Math" panose="02040503050406030204" pitchFamily="18" charset="0"/>
                        <a:ea typeface="Cambria Math" panose="02040503050406030204" pitchFamily="18" charset="0"/>
                      </a:rPr>
                      <m:t>≠</m:t>
                    </m:r>
                    <m:r>
                      <a:rPr kumimoji="0" lang="en-US" altLang="zh-CN" sz="2400" i="1">
                        <a:solidFill>
                          <a:srgbClr val="000000"/>
                        </a:solidFill>
                        <a:latin typeface="Cambria Math" panose="02040503050406030204" pitchFamily="18" charset="0"/>
                        <a:ea typeface="Cambria Math" panose="02040503050406030204" pitchFamily="18" charset="0"/>
                      </a:rPr>
                      <m:t>𝛼</m:t>
                    </m:r>
                    <m:r>
                      <a:rPr kumimoji="0" lang="en-US" altLang="zh-CN" sz="2400" i="1">
                        <a:solidFill>
                          <a:srgbClr val="000000"/>
                        </a:solidFill>
                        <a:latin typeface="Cambria Math" panose="02040503050406030204" pitchFamily="18" charset="0"/>
                        <a:ea typeface="Cambria Math" panose="02040503050406030204" pitchFamily="18" charset="0"/>
                      </a:rPr>
                      <m:t>∈</m:t>
                    </m:r>
                    <m:r>
                      <a:rPr kumimoji="0" lang="en-US" altLang="zh-CN" sz="2400" i="1">
                        <a:solidFill>
                          <a:srgbClr val="000000"/>
                        </a:solidFill>
                        <a:latin typeface="Cambria Math" panose="02040503050406030204" pitchFamily="18" charset="0"/>
                        <a:ea typeface="Cambria Math" panose="02040503050406030204" pitchFamily="18" charset="0"/>
                      </a:rPr>
                      <m:t>𝑉</m:t>
                    </m:r>
                    <m:r>
                      <a:rPr kumimoji="0" lang="en-US" altLang="zh-CN" sz="2400" i="1">
                        <a:solidFill>
                          <a:srgbClr val="000000"/>
                        </a:solidFill>
                        <a:latin typeface="Cambria Math" panose="02040503050406030204" pitchFamily="18" charset="0"/>
                        <a:ea typeface="Cambria Math" panose="02040503050406030204" pitchFamily="18" charset="0"/>
                      </a:rPr>
                      <m:t>,</m:t>
                    </m:r>
                  </m:oMath>
                </a14:m>
                <a:r>
                  <a:rPr kumimoji="0" lang="zh-CN" altLang="en-US" sz="2400" dirty="0">
                    <a:solidFill>
                      <a:srgbClr val="000000"/>
                    </a:solidFill>
                    <a:latin typeface="华文中宋" panose="02010600040101010101" pitchFamily="2" charset="-122"/>
                    <a:ea typeface="华文中宋" panose="02010600040101010101" pitchFamily="2" charset="-122"/>
                  </a:rPr>
                  <a:t> 那么</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𝑠𝑝𝑎𝑛</m:t>
                    </m:r>
                    <m:r>
                      <a:rPr kumimoji="0" lang="en-US" altLang="zh-CN" sz="2400" i="1" dirty="0">
                        <a:solidFill>
                          <a:srgbClr val="000000"/>
                        </a:solidFill>
                        <a:latin typeface="Cambria Math" panose="02040503050406030204" pitchFamily="18" charset="0"/>
                        <a:ea typeface="华文中宋" panose="02010600040101010101" pitchFamily="2" charset="-122"/>
                      </a:rPr>
                      <m:t>{</m:t>
                    </m:r>
                    <m:r>
                      <a:rPr kumimoji="0" lang="en-US" altLang="zh-CN" sz="2400" i="1" dirty="0">
                        <a:solidFill>
                          <a:srgbClr val="000000"/>
                        </a:solidFill>
                        <a:latin typeface="Cambria Math" panose="02040503050406030204" pitchFamily="18" charset="0"/>
                        <a:ea typeface="华文中宋" panose="02010600040101010101" pitchFamily="2" charset="-122"/>
                      </a:rPr>
                      <m:t>𝛼</m:t>
                    </m:r>
                    <m:r>
                      <a:rPr kumimoji="0" lang="en-US" altLang="zh-CN" sz="2400" i="1" dirty="0">
                        <a:solidFill>
                          <a:srgbClr val="000000"/>
                        </a:solidFill>
                        <a:latin typeface="Cambria Math" panose="02040503050406030204" pitchFamily="18" charset="0"/>
                        <a:ea typeface="华文中宋" panose="02010600040101010101" pitchFamily="2" charset="-122"/>
                      </a:rPr>
                      <m:t>}</m:t>
                    </m:r>
                  </m:oMath>
                </a14:m>
                <a:r>
                  <a:rPr kumimoji="0" lang="zh-CN" altLang="en-US" sz="2400" dirty="0">
                    <a:solidFill>
                      <a:srgbClr val="000000"/>
                    </a:solidFill>
                    <a:latin typeface="华文中宋" panose="02010600040101010101" pitchFamily="2" charset="-122"/>
                    <a:ea typeface="华文中宋" panose="02010600040101010101" pitchFamily="2" charset="-122"/>
                  </a:rPr>
                  <a:t>是线性变换</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oMath>
                </a14:m>
                <a:r>
                  <a:rPr kumimoji="0" lang="zh-CN" altLang="en-US" sz="2400" dirty="0">
                    <a:solidFill>
                      <a:srgbClr val="000000"/>
                    </a:solidFill>
                    <a:latin typeface="华文中宋" panose="02010600040101010101" pitchFamily="2" charset="-122"/>
                    <a:ea typeface="华文中宋" panose="02010600040101010101" pitchFamily="2" charset="-122"/>
                  </a:rPr>
                  <a:t>的不变子空间的充分必要条件</a:t>
                </a:r>
                <a14:m>
                  <m:oMath xmlns:m="http://schemas.openxmlformats.org/officeDocument/2006/math">
                    <m:r>
                      <a:rPr kumimoji="0" lang="en-US" altLang="zh-CN" sz="2400" i="1">
                        <a:solidFill>
                          <a:srgbClr val="000000"/>
                        </a:solidFill>
                        <a:latin typeface="Cambria Math" panose="02040503050406030204" pitchFamily="18" charset="0"/>
                        <a:ea typeface="华文中宋" panose="02010600040101010101" pitchFamily="2" charset="-122"/>
                      </a:rPr>
                      <m:t>𝛼</m:t>
                    </m:r>
                  </m:oMath>
                </a14:m>
                <a:r>
                  <a:rPr kumimoji="0" lang="zh-CN" altLang="en-US" sz="2400" dirty="0">
                    <a:solidFill>
                      <a:srgbClr val="000000"/>
                    </a:solidFill>
                    <a:latin typeface="华文中宋" panose="02010600040101010101" pitchFamily="2" charset="-122"/>
                    <a:ea typeface="华文中宋" panose="02010600040101010101" pitchFamily="2" charset="-122"/>
                  </a:rPr>
                  <a:t>是</a:t>
                </a:r>
                <a14:m>
                  <m:oMath xmlns:m="http://schemas.openxmlformats.org/officeDocument/2006/math">
                    <m:r>
                      <a:rPr kumimoji="0" lang="zh-CN" altLang="en-US" sz="2400" i="1" dirty="0">
                        <a:solidFill>
                          <a:srgbClr val="000000"/>
                        </a:solidFill>
                        <a:latin typeface="Cambria Math" panose="02040503050406030204" pitchFamily="18" charset="0"/>
                        <a:ea typeface="华文中宋" panose="02010600040101010101" pitchFamily="2" charset="-122"/>
                      </a:rPr>
                      <m:t>𝒜</m:t>
                    </m:r>
                    <m:r>
                      <a:rPr kumimoji="0" lang="zh-CN" altLang="en-US" sz="2400" i="1" dirty="0">
                        <a:solidFill>
                          <a:srgbClr val="000000"/>
                        </a:solidFill>
                        <a:latin typeface="Cambria Math" panose="02040503050406030204" pitchFamily="18" charset="0"/>
                        <a:ea typeface="华文中宋" panose="02010600040101010101" pitchFamily="2" charset="-122"/>
                      </a:rPr>
                      <m:t>的</m:t>
                    </m:r>
                  </m:oMath>
                </a14:m>
                <a:r>
                  <a:rPr kumimoji="0" lang="zh-CN" altLang="en-US" sz="2400" dirty="0">
                    <a:solidFill>
                      <a:srgbClr val="000000"/>
                    </a:solidFill>
                    <a:latin typeface="华文中宋" panose="02010600040101010101" pitchFamily="2" charset="-122"/>
                    <a:ea typeface="华文中宋" panose="02010600040101010101" pitchFamily="2" charset="-122"/>
                  </a:rPr>
                  <a:t>特征向量。</a:t>
                </a:r>
              </a:p>
            </p:txBody>
          </p:sp>
        </mc:Choice>
        <mc:Fallback xmlns="">
          <p:sp>
            <p:nvSpPr>
              <p:cNvPr id="9" name="文本框 8"/>
              <p:cNvSpPr txBox="1">
                <a:spLocks noRot="1" noChangeAspect="1" noMove="1" noResize="1" noEditPoints="1" noAdjustHandles="1" noChangeArrowheads="1" noChangeShapeType="1" noTextEdit="1"/>
              </p:cNvSpPr>
              <p:nvPr/>
            </p:nvSpPr>
            <p:spPr>
              <a:xfrm>
                <a:off x="983432" y="4322880"/>
                <a:ext cx="10225136" cy="1134926"/>
              </a:xfrm>
              <a:prstGeom prst="rect">
                <a:avLst/>
              </a:prstGeom>
              <a:blipFill>
                <a:blip r:embed="rId5"/>
                <a:stretch>
                  <a:fillRect l="-894" b="-118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05723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a:spLocks noChangeArrowheads="1"/>
          </p:cNvSpPr>
          <p:nvPr/>
        </p:nvSpPr>
        <p:spPr bwMode="auto">
          <a:xfrm>
            <a:off x="1631504" y="551783"/>
            <a:ext cx="5328592" cy="461665"/>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400" b="1" dirty="0">
                <a:solidFill>
                  <a:srgbClr val="3333CC"/>
                </a:solidFill>
                <a:effectLst>
                  <a:outerShdw blurRad="38100" dist="38100" dir="2700000" algn="tl">
                    <a:srgbClr val="000000"/>
                  </a:outerShdw>
                </a:effectLst>
                <a:latin typeface="Calibri" panose="020F0502020204030204" pitchFamily="34" charset="0"/>
                <a:ea typeface="宋体"/>
              </a:rPr>
              <a:t>1.9.1   </a:t>
            </a:r>
            <a:r>
              <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rPr>
              <a:t>不变子空间的定义</a:t>
            </a:r>
          </a:p>
        </p:txBody>
      </p:sp>
      <mc:AlternateContent xmlns:mc="http://schemas.openxmlformats.org/markup-compatibility/2006" xmlns:a14="http://schemas.microsoft.com/office/drawing/2010/main">
        <mc:Choice Requires="a14">
          <p:sp>
            <p:nvSpPr>
              <p:cNvPr id="3" name="文本框 2"/>
              <p:cNvSpPr txBox="1"/>
              <p:nvPr/>
            </p:nvSpPr>
            <p:spPr>
              <a:xfrm>
                <a:off x="1343472" y="1795921"/>
                <a:ext cx="8352928" cy="580928"/>
              </a:xfrm>
              <a:prstGeom prst="rect">
                <a:avLst/>
              </a:prstGeom>
              <a:noFill/>
            </p:spPr>
            <p:txBody>
              <a:bodyPr wrap="square" rtlCol="0">
                <a:spAutoFit/>
              </a:bodyPr>
              <a:lstStyle/>
              <a:p>
                <a:pPr defTabSz="457200">
                  <a:lnSpc>
                    <a:spcPct val="150000"/>
                  </a:lnSpc>
                  <a:defRPr/>
                </a:pPr>
                <a:r>
                  <a:rPr kumimoji="0" lang="zh-CN" altLang="en-US" sz="2400" dirty="0">
                    <a:solidFill>
                      <a:srgbClr val="1C08D6"/>
                    </a:solidFill>
                    <a:latin typeface="华文中宋" panose="02010600040101010101" pitchFamily="2" charset="-122"/>
                    <a:ea typeface="华文中宋" panose="02010600040101010101" pitchFamily="2" charset="-122"/>
                  </a:rPr>
                  <a:t>定理</a:t>
                </a:r>
                <a:r>
                  <a:rPr kumimoji="0" lang="en-US" altLang="zh-CN" sz="2400" dirty="0">
                    <a:solidFill>
                      <a:srgbClr val="1C08D6"/>
                    </a:solidFill>
                    <a:latin typeface="华文中宋" panose="02010600040101010101" pitchFamily="2" charset="-122"/>
                    <a:ea typeface="华文中宋" panose="02010600040101010101" pitchFamily="2" charset="-122"/>
                  </a:rPr>
                  <a:t>9.1 </a:t>
                </a:r>
                <a:r>
                  <a:rPr kumimoji="0" lang="zh-CN" altLang="en-US" sz="2400" dirty="0">
                    <a:solidFill>
                      <a:srgbClr val="000000"/>
                    </a:solidFill>
                    <a:latin typeface="华文中宋" panose="02010600040101010101" pitchFamily="2" charset="-122"/>
                    <a:ea typeface="华文中宋" panose="02010600040101010101" pitchFamily="2" charset="-122"/>
                  </a:rPr>
                  <a:t>线性</a:t>
                </a:r>
                <a14:m>
                  <m:oMath xmlns:m="http://schemas.openxmlformats.org/officeDocument/2006/math">
                    <m:r>
                      <a:rPr kumimoji="0" lang="zh-CN" altLang="en-US" sz="2400" i="1" dirty="0">
                        <a:solidFill>
                          <a:srgbClr val="000000"/>
                        </a:solidFill>
                        <a:latin typeface="Cambria Math" panose="02040503050406030204" pitchFamily="18" charset="0"/>
                        <a:ea typeface="华文中宋" panose="02010600040101010101" pitchFamily="2" charset="-122"/>
                      </a:rPr>
                      <m:t>变换</m:t>
                    </m:r>
                    <m:r>
                      <a:rPr kumimoji="0" lang="zh-CN" altLang="en-US" sz="2400" i="1" dirty="0">
                        <a:solidFill>
                          <a:srgbClr val="000000"/>
                        </a:solidFill>
                        <a:latin typeface="Cambria Math" panose="02040503050406030204" pitchFamily="18" charset="0"/>
                        <a:ea typeface="华文中宋" panose="02010600040101010101" pitchFamily="2" charset="-122"/>
                      </a:rPr>
                      <m:t>𝒜</m:t>
                    </m:r>
                  </m:oMath>
                </a14:m>
                <a:r>
                  <a:rPr kumimoji="0" lang="zh-CN" altLang="en-US" sz="2400" dirty="0">
                    <a:solidFill>
                      <a:srgbClr val="000000"/>
                    </a:solidFill>
                    <a:latin typeface="华文中宋" panose="02010600040101010101" pitchFamily="2" charset="-122"/>
                    <a:ea typeface="华文中宋" panose="02010600040101010101" pitchFamily="2" charset="-122"/>
                  </a:rPr>
                  <a:t>的特征子空间</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𝑉</m:t>
                        </m:r>
                      </m:e>
                      <m:sub>
                        <m:r>
                          <a:rPr kumimoji="0" lang="en-US" altLang="zh-CN" sz="2400" i="1">
                            <a:solidFill>
                              <a:srgbClr val="000000"/>
                            </a:solidFill>
                            <a:latin typeface="Cambria Math" panose="02040503050406030204" pitchFamily="18" charset="0"/>
                            <a:ea typeface="华文中宋" panose="02010600040101010101" pitchFamily="2" charset="-122"/>
                          </a:rPr>
                          <m:t>𝜆</m:t>
                        </m:r>
                      </m:sub>
                    </m:sSub>
                    <m:r>
                      <a:rPr kumimoji="0" lang="zh-CN" altLang="en-US" sz="2400" i="1">
                        <a:solidFill>
                          <a:srgbClr val="000000"/>
                        </a:solidFill>
                        <a:latin typeface="Cambria Math" panose="02040503050406030204" pitchFamily="18" charset="0"/>
                        <a:ea typeface="华文中宋" panose="02010600040101010101" pitchFamily="2" charset="-122"/>
                      </a:rPr>
                      <m:t>是</m:t>
                    </m:r>
                    <m:r>
                      <a:rPr kumimoji="0" lang="zh-CN" altLang="en-US" sz="2400" i="1">
                        <a:solidFill>
                          <a:srgbClr val="000000"/>
                        </a:solidFill>
                        <a:latin typeface="Cambria Math" panose="02040503050406030204" pitchFamily="18" charset="0"/>
                        <a:ea typeface="华文中宋" panose="02010600040101010101" pitchFamily="2" charset="-122"/>
                      </a:rPr>
                      <m:t>𝒜</m:t>
                    </m:r>
                    <m:r>
                      <a:rPr kumimoji="0" lang="zh-CN" altLang="en-US" sz="2400" i="1" dirty="0">
                        <a:solidFill>
                          <a:srgbClr val="000000"/>
                        </a:solidFill>
                        <a:latin typeface="Cambria Math" panose="02040503050406030204" pitchFamily="18" charset="0"/>
                        <a:ea typeface="华文中宋" panose="02010600040101010101" pitchFamily="2" charset="-122"/>
                      </a:rPr>
                      <m:t>的</m:t>
                    </m:r>
                  </m:oMath>
                </a14:m>
                <a:r>
                  <a:rPr kumimoji="0" lang="zh-CN" altLang="en-US" sz="2400" dirty="0">
                    <a:solidFill>
                      <a:srgbClr val="000000"/>
                    </a:solidFill>
                    <a:latin typeface="华文中宋" panose="02010600040101010101" pitchFamily="2" charset="-122"/>
                    <a:ea typeface="华文中宋" panose="02010600040101010101" pitchFamily="2" charset="-122"/>
                  </a:rPr>
                  <a:t>不变子空间。</a:t>
                </a:r>
              </a:p>
            </p:txBody>
          </p:sp>
        </mc:Choice>
        <mc:Fallback xmlns="">
          <p:sp>
            <p:nvSpPr>
              <p:cNvPr id="3" name="文本框 2"/>
              <p:cNvSpPr txBox="1">
                <a:spLocks noRot="1" noChangeAspect="1" noMove="1" noResize="1" noEditPoints="1" noAdjustHandles="1" noChangeArrowheads="1" noChangeShapeType="1" noTextEdit="1"/>
              </p:cNvSpPr>
              <p:nvPr/>
            </p:nvSpPr>
            <p:spPr>
              <a:xfrm>
                <a:off x="1343472" y="1795921"/>
                <a:ext cx="8352928" cy="580928"/>
              </a:xfrm>
              <a:prstGeom prst="rect">
                <a:avLst/>
              </a:prstGeom>
              <a:blipFill>
                <a:blip r:embed="rId2"/>
                <a:stretch>
                  <a:fillRect l="-1094" b="-24211"/>
                </a:stretch>
              </a:blipFill>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144</a:t>
            </a:fld>
            <a:endParaRPr kumimoji="0" lang="en-US" altLang="zh-CN">
              <a:solidFill>
                <a:srgbClr val="000000"/>
              </a:solidFill>
            </a:endParaRPr>
          </a:p>
        </p:txBody>
      </p:sp>
      <mc:AlternateContent xmlns:mc="http://schemas.openxmlformats.org/markup-compatibility/2006" xmlns:a14="http://schemas.microsoft.com/office/drawing/2010/main">
        <mc:Choice Requires="a14">
          <p:sp>
            <p:nvSpPr>
              <p:cNvPr id="6" name="文本框 5"/>
              <p:cNvSpPr txBox="1"/>
              <p:nvPr/>
            </p:nvSpPr>
            <p:spPr>
              <a:xfrm>
                <a:off x="1343472" y="2924944"/>
                <a:ext cx="8558608" cy="1754326"/>
              </a:xfrm>
              <a:prstGeom prst="rect">
                <a:avLst/>
              </a:prstGeom>
              <a:noFill/>
            </p:spPr>
            <p:txBody>
              <a:bodyPr wrap="square" rtlCol="0">
                <a:spAutoFit/>
              </a:bodyPr>
              <a:lstStyle/>
              <a:p>
                <a:pPr defTabSz="457200">
                  <a:lnSpc>
                    <a:spcPct val="150000"/>
                  </a:lnSpc>
                  <a:defRPr/>
                </a:pPr>
                <a:r>
                  <a:rPr kumimoji="0" lang="zh-CN" altLang="en-US" sz="2400" dirty="0">
                    <a:solidFill>
                      <a:srgbClr val="1C08D6"/>
                    </a:solidFill>
                    <a:latin typeface="华文中宋" panose="02010600040101010101" pitchFamily="2" charset="-122"/>
                    <a:ea typeface="华文中宋" panose="02010600040101010101" pitchFamily="2" charset="-122"/>
                  </a:rPr>
                  <a:t>定理</a:t>
                </a:r>
                <a:r>
                  <a:rPr kumimoji="0" lang="en-US" altLang="zh-CN" sz="2400" dirty="0">
                    <a:solidFill>
                      <a:srgbClr val="1C08D6"/>
                    </a:solidFill>
                    <a:latin typeface="华文中宋" panose="02010600040101010101" pitchFamily="2" charset="-122"/>
                    <a:ea typeface="华文中宋" panose="02010600040101010101" pitchFamily="2" charset="-122"/>
                  </a:rPr>
                  <a:t>9.2 </a:t>
                </a:r>
                <a:r>
                  <a:rPr kumimoji="0" lang="zh-CN" altLang="en-US" sz="2400" dirty="0">
                    <a:solidFill>
                      <a:srgbClr val="000000"/>
                    </a:solidFill>
                    <a:latin typeface="华文中宋" panose="02010600040101010101" pitchFamily="2" charset="-122"/>
                    <a:ea typeface="华文中宋" panose="02010600040101010101" pitchFamily="2" charset="-122"/>
                  </a:rPr>
                  <a:t>设</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r>
                      <a:rPr kumimoji="0" lang="zh-CN" altLang="en-US" sz="2400" i="1">
                        <a:solidFill>
                          <a:srgbClr val="000000"/>
                        </a:solidFill>
                        <a:latin typeface="Cambria Math" panose="02040503050406030204" pitchFamily="18" charset="0"/>
                        <a:ea typeface="华文中宋" panose="02010600040101010101" pitchFamily="2" charset="-122"/>
                      </a:rPr>
                      <m:t>，</m:t>
                    </m:r>
                    <m:r>
                      <a:rPr kumimoji="0" lang="en-US" altLang="zh-CN" sz="2400" i="1">
                        <a:solidFill>
                          <a:srgbClr val="000000"/>
                        </a:solidFill>
                        <a:latin typeface="Cambria Math" panose="02040503050406030204" pitchFamily="18" charset="0"/>
                        <a:ea typeface="Cambria Math" panose="02040503050406030204" pitchFamily="18" charset="0"/>
                      </a:rPr>
                      <m:t>ℬ</m:t>
                    </m:r>
                  </m:oMath>
                </a14:m>
                <a:r>
                  <a:rPr kumimoji="0" lang="zh-CN" altLang="en-US" sz="2400" dirty="0">
                    <a:solidFill>
                      <a:srgbClr val="000000"/>
                    </a:solidFill>
                    <a:latin typeface="华文中宋" panose="02010600040101010101" pitchFamily="2" charset="-122"/>
                    <a:ea typeface="华文中宋" panose="02010600040101010101" pitchFamily="2" charset="-122"/>
                  </a:rPr>
                  <a:t>是</a:t>
                </a:r>
                <a:r>
                  <a:rPr kumimoji="0" lang="en-US" altLang="zh-CN" sz="2400" dirty="0">
                    <a:solidFill>
                      <a:srgbClr val="000000"/>
                    </a:solidFill>
                    <a:latin typeface="华文中宋" panose="02010600040101010101" pitchFamily="2" charset="-122"/>
                    <a:ea typeface="华文中宋" panose="02010600040101010101" pitchFamily="2" charset="-122"/>
                  </a:rPr>
                  <a:t>V</a:t>
                </a:r>
                <a:r>
                  <a:rPr kumimoji="0" lang="zh-CN" altLang="en-US" sz="2400" dirty="0">
                    <a:solidFill>
                      <a:srgbClr val="000000"/>
                    </a:solidFill>
                    <a:latin typeface="华文中宋" panose="02010600040101010101" pitchFamily="2" charset="-122"/>
                    <a:ea typeface="华文中宋" panose="02010600040101010101" pitchFamily="2" charset="-122"/>
                  </a:rPr>
                  <a:t>的两个线性变换，而且</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r>
                      <a:rPr kumimoji="0" lang="en-US" altLang="zh-CN" sz="2400" i="1">
                        <a:solidFill>
                          <a:srgbClr val="000000"/>
                        </a:solidFill>
                        <a:latin typeface="Cambria Math" panose="02040503050406030204" pitchFamily="18" charset="0"/>
                        <a:ea typeface="Cambria Math" panose="02040503050406030204" pitchFamily="18" charset="0"/>
                      </a:rPr>
                      <m:t>ℬ</m:t>
                    </m:r>
                    <m:r>
                      <a:rPr kumimoji="0" lang="en-US" altLang="zh-CN" sz="2400" i="1">
                        <a:solidFill>
                          <a:srgbClr val="000000"/>
                        </a:solidFill>
                        <a:latin typeface="Cambria Math" panose="02040503050406030204" pitchFamily="18" charset="0"/>
                        <a:ea typeface="Cambria Math" panose="02040503050406030204" pitchFamily="18" charset="0"/>
                      </a:rPr>
                      <m:t>=</m:t>
                    </m:r>
                    <m:r>
                      <a:rPr kumimoji="0" lang="en-US" altLang="zh-CN" sz="2400" i="1">
                        <a:solidFill>
                          <a:srgbClr val="000000"/>
                        </a:solidFill>
                        <a:latin typeface="Cambria Math" panose="02040503050406030204" pitchFamily="18" charset="0"/>
                        <a:ea typeface="Cambria Math" panose="02040503050406030204" pitchFamily="18" charset="0"/>
                      </a:rPr>
                      <m:t>ℬ𝒜</m:t>
                    </m:r>
                    <m:r>
                      <a:rPr kumimoji="0" lang="zh-CN" altLang="en-US" sz="2400" i="1">
                        <a:solidFill>
                          <a:srgbClr val="000000"/>
                        </a:solidFill>
                        <a:latin typeface="Cambria Math" panose="02040503050406030204" pitchFamily="18" charset="0"/>
                        <a:ea typeface="Cambria Math" panose="02040503050406030204" pitchFamily="18" charset="0"/>
                      </a:rPr>
                      <m:t>，</m:t>
                    </m:r>
                  </m:oMath>
                </a14:m>
                <a:r>
                  <a:rPr kumimoji="0" lang="zh-CN" altLang="en-US" sz="2400" dirty="0">
                    <a:solidFill>
                      <a:srgbClr val="000000"/>
                    </a:solidFill>
                    <a:latin typeface="华文中宋" panose="02010600040101010101" pitchFamily="2" charset="-122"/>
                    <a:ea typeface="华文中宋" panose="02010600040101010101" pitchFamily="2" charset="-122"/>
                  </a:rPr>
                  <a:t>则</a:t>
                </a:r>
                <a:endParaRPr kumimoji="0" lang="en-US" altLang="zh-CN" sz="2400" dirty="0">
                  <a:solidFill>
                    <a:srgbClr val="000000"/>
                  </a:solidFill>
                  <a:latin typeface="华文中宋" panose="02010600040101010101" pitchFamily="2" charset="-122"/>
                  <a:ea typeface="华文中宋" panose="02010600040101010101" pitchFamily="2" charset="-122"/>
                </a:endParaRPr>
              </a:p>
              <a:p>
                <a:pPr defTabSz="457200">
                  <a:lnSpc>
                    <a:spcPct val="150000"/>
                  </a:lnSpc>
                  <a:defRPr/>
                </a:pPr>
                <a:r>
                  <a:rPr kumimoji="0" lang="zh-CN" altLang="en-US" sz="2400" dirty="0">
                    <a:solidFill>
                      <a:srgbClr val="000000"/>
                    </a:solidFill>
                    <a:latin typeface="华文中宋" panose="02010600040101010101" pitchFamily="2" charset="-122"/>
                    <a:ea typeface="华文中宋" panose="02010600040101010101" pitchFamily="2" charset="-122"/>
                  </a:rPr>
                  <a:t>（</a:t>
                </a:r>
                <a:r>
                  <a:rPr kumimoji="0" lang="en-US" altLang="zh-CN" sz="2400" dirty="0">
                    <a:solidFill>
                      <a:srgbClr val="000000"/>
                    </a:solidFill>
                    <a:latin typeface="华文中宋" panose="02010600040101010101" pitchFamily="2" charset="-122"/>
                    <a:ea typeface="华文中宋" panose="02010600040101010101" pitchFamily="2" charset="-122"/>
                  </a:rPr>
                  <a:t>1</a:t>
                </a:r>
                <a:r>
                  <a:rPr kumimoji="0" lang="zh-CN" altLang="en-US" sz="2400" dirty="0">
                    <a:solidFill>
                      <a:srgbClr val="000000"/>
                    </a:solidFill>
                    <a:latin typeface="华文中宋" panose="02010600040101010101" pitchFamily="2" charset="-122"/>
                    <a:ea typeface="华文中宋" panose="02010600040101010101" pitchFamily="2" charset="-122"/>
                  </a:rPr>
                  <a:t>）</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r>
                      <a:rPr kumimoji="0" lang="zh-CN" altLang="en-US" sz="2400" i="1">
                        <a:solidFill>
                          <a:srgbClr val="000000"/>
                        </a:solidFill>
                        <a:latin typeface="Cambria Math" panose="02040503050406030204" pitchFamily="18" charset="0"/>
                        <a:ea typeface="华文中宋" panose="02010600040101010101" pitchFamily="2" charset="-122"/>
                      </a:rPr>
                      <m:t>的</m:t>
                    </m:r>
                  </m:oMath>
                </a14:m>
                <a:r>
                  <a:rPr kumimoji="0" lang="zh-CN" altLang="en-US" sz="2400" dirty="0">
                    <a:solidFill>
                      <a:srgbClr val="000000"/>
                    </a:solidFill>
                    <a:latin typeface="华文中宋" panose="02010600040101010101" pitchFamily="2" charset="-122"/>
                    <a:ea typeface="华文中宋" panose="02010600040101010101" pitchFamily="2" charset="-122"/>
                  </a:rPr>
                  <a:t>值域</a:t>
                </a:r>
                <a14:m>
                  <m:oMath xmlns:m="http://schemas.openxmlformats.org/officeDocument/2006/math">
                    <m:r>
                      <a:rPr kumimoji="0" lang="en-US" altLang="zh-CN" sz="2400" i="1">
                        <a:solidFill>
                          <a:srgbClr val="000000"/>
                        </a:solidFill>
                        <a:latin typeface="Cambria Math" panose="02040503050406030204" pitchFamily="18" charset="0"/>
                        <a:ea typeface="华文中宋" panose="02010600040101010101" pitchFamily="2" charset="-122"/>
                      </a:rPr>
                      <m:t>𝑅</m:t>
                    </m:r>
                    <m:r>
                      <a:rPr kumimoji="0" lang="en-US" altLang="zh-CN" sz="2400" i="1">
                        <a:solidFill>
                          <a:srgbClr val="000000"/>
                        </a:solidFill>
                        <a:latin typeface="Cambria Math" panose="02040503050406030204" pitchFamily="18" charset="0"/>
                        <a:ea typeface="华文中宋" panose="02010600040101010101" pitchFamily="2" charset="-122"/>
                      </a:rPr>
                      <m:t>(</m:t>
                    </m:r>
                    <m:r>
                      <a:rPr kumimoji="0" lang="zh-CN" altLang="en-US" sz="2400" i="1">
                        <a:solidFill>
                          <a:srgbClr val="000000"/>
                        </a:solidFill>
                        <a:latin typeface="Cambria Math" panose="02040503050406030204" pitchFamily="18" charset="0"/>
                        <a:ea typeface="华文中宋" panose="02010600040101010101" pitchFamily="2" charset="-122"/>
                      </a:rPr>
                      <m:t>𝒜</m:t>
                    </m:r>
                    <m:r>
                      <a:rPr kumimoji="0" lang="en-US" altLang="zh-CN" sz="2400" i="1">
                        <a:solidFill>
                          <a:srgbClr val="000000"/>
                        </a:solidFill>
                        <a:latin typeface="Cambria Math" panose="02040503050406030204" pitchFamily="18" charset="0"/>
                        <a:ea typeface="华文中宋" panose="02010600040101010101" pitchFamily="2" charset="-122"/>
                      </a:rPr>
                      <m:t>)</m:t>
                    </m:r>
                  </m:oMath>
                </a14:m>
                <a:r>
                  <a:rPr kumimoji="0" lang="zh-CN" altLang="en-US" sz="2400" dirty="0">
                    <a:solidFill>
                      <a:srgbClr val="000000"/>
                    </a:solidFill>
                    <a:latin typeface="华文中宋" panose="02010600040101010101" pitchFamily="2" charset="-122"/>
                    <a:ea typeface="华文中宋" panose="02010600040101010101" pitchFamily="2" charset="-122"/>
                  </a:rPr>
                  <a:t>与核</a:t>
                </a:r>
                <a14:m>
                  <m:oMath xmlns:m="http://schemas.openxmlformats.org/officeDocument/2006/math">
                    <m:r>
                      <a:rPr kumimoji="0" lang="en-US" altLang="zh-CN" sz="2400" i="1">
                        <a:solidFill>
                          <a:srgbClr val="000000"/>
                        </a:solidFill>
                        <a:latin typeface="Cambria Math" panose="02040503050406030204" pitchFamily="18" charset="0"/>
                        <a:ea typeface="华文中宋" panose="02010600040101010101" pitchFamily="2" charset="-122"/>
                      </a:rPr>
                      <m:t>𝑁</m:t>
                    </m:r>
                    <m:r>
                      <a:rPr kumimoji="0" lang="en-US" altLang="zh-CN" sz="2400" i="1">
                        <a:solidFill>
                          <a:srgbClr val="000000"/>
                        </a:solidFill>
                        <a:latin typeface="Cambria Math" panose="02040503050406030204" pitchFamily="18" charset="0"/>
                        <a:ea typeface="华文中宋" panose="02010600040101010101" pitchFamily="2" charset="-122"/>
                      </a:rPr>
                      <m:t>(</m:t>
                    </m:r>
                    <m:r>
                      <a:rPr kumimoji="0" lang="zh-CN" altLang="en-US" sz="2400" i="1">
                        <a:solidFill>
                          <a:srgbClr val="000000"/>
                        </a:solidFill>
                        <a:latin typeface="Cambria Math" panose="02040503050406030204" pitchFamily="18" charset="0"/>
                        <a:ea typeface="华文中宋" panose="02010600040101010101" pitchFamily="2" charset="-122"/>
                      </a:rPr>
                      <m:t>𝒜</m:t>
                    </m:r>
                    <m:r>
                      <a:rPr kumimoji="0" lang="en-US" altLang="zh-CN" sz="2400" i="1">
                        <a:solidFill>
                          <a:srgbClr val="000000"/>
                        </a:solidFill>
                        <a:latin typeface="Cambria Math" panose="02040503050406030204" pitchFamily="18" charset="0"/>
                        <a:ea typeface="华文中宋" panose="02010600040101010101" pitchFamily="2" charset="-122"/>
                      </a:rPr>
                      <m:t>)</m:t>
                    </m:r>
                  </m:oMath>
                </a14:m>
                <a:r>
                  <a:rPr kumimoji="0" lang="zh-CN" altLang="en-US" sz="2400" dirty="0">
                    <a:solidFill>
                      <a:srgbClr val="000000"/>
                    </a:solidFill>
                    <a:latin typeface="华文中宋" panose="02010600040101010101" pitchFamily="2" charset="-122"/>
                    <a:ea typeface="华文中宋" panose="02010600040101010101" pitchFamily="2" charset="-122"/>
                  </a:rPr>
                  <a:t>都是</a:t>
                </a:r>
                <a14:m>
                  <m:oMath xmlns:m="http://schemas.openxmlformats.org/officeDocument/2006/math">
                    <m:r>
                      <a:rPr kumimoji="0" lang="en-US" altLang="zh-CN" sz="2400" i="1" dirty="0">
                        <a:solidFill>
                          <a:srgbClr val="000000"/>
                        </a:solidFill>
                        <a:latin typeface="Cambria Math" panose="02040503050406030204" pitchFamily="18" charset="0"/>
                        <a:ea typeface="Cambria Math" panose="02040503050406030204" pitchFamily="18" charset="0"/>
                      </a:rPr>
                      <m:t>ℬ</m:t>
                    </m:r>
                  </m:oMath>
                </a14:m>
                <a:r>
                  <a:rPr kumimoji="0" lang="zh-CN" altLang="en-US" sz="2400" dirty="0">
                    <a:solidFill>
                      <a:srgbClr val="000000"/>
                    </a:solidFill>
                    <a:latin typeface="华文中宋" panose="02010600040101010101" pitchFamily="2" charset="-122"/>
                    <a:ea typeface="华文中宋" panose="02010600040101010101" pitchFamily="2" charset="-122"/>
                  </a:rPr>
                  <a:t>的不变子空间。</a:t>
                </a:r>
                <a:endParaRPr kumimoji="0" lang="en-US" altLang="zh-CN" sz="2400" dirty="0">
                  <a:solidFill>
                    <a:srgbClr val="000000"/>
                  </a:solidFill>
                  <a:latin typeface="华文中宋" panose="02010600040101010101" pitchFamily="2" charset="-122"/>
                  <a:ea typeface="华文中宋" panose="02010600040101010101" pitchFamily="2" charset="-122"/>
                </a:endParaRPr>
              </a:p>
              <a:p>
                <a:pPr defTabSz="457200">
                  <a:lnSpc>
                    <a:spcPct val="150000"/>
                  </a:lnSpc>
                  <a:defRPr/>
                </a:pPr>
                <a:r>
                  <a:rPr kumimoji="0" lang="zh-CN" altLang="en-US" sz="2400" dirty="0">
                    <a:solidFill>
                      <a:srgbClr val="000000"/>
                    </a:solidFill>
                    <a:latin typeface="华文中宋" panose="02010600040101010101" pitchFamily="2" charset="-122"/>
                    <a:ea typeface="华文中宋" panose="02010600040101010101" pitchFamily="2" charset="-122"/>
                  </a:rPr>
                  <a:t>（</a:t>
                </a:r>
                <a:r>
                  <a:rPr kumimoji="0" lang="en-US" altLang="zh-CN" sz="2400" dirty="0">
                    <a:solidFill>
                      <a:srgbClr val="000000"/>
                    </a:solidFill>
                    <a:latin typeface="华文中宋" panose="02010600040101010101" pitchFamily="2" charset="-122"/>
                    <a:ea typeface="华文中宋" panose="02010600040101010101" pitchFamily="2" charset="-122"/>
                  </a:rPr>
                  <a:t>2</a:t>
                </a:r>
                <a:r>
                  <a:rPr kumimoji="0" lang="zh-CN" altLang="en-US" sz="2400" dirty="0">
                    <a:solidFill>
                      <a:srgbClr val="000000"/>
                    </a:solidFill>
                    <a:latin typeface="华文中宋" panose="02010600040101010101" pitchFamily="2" charset="-122"/>
                    <a:ea typeface="华文中宋" panose="02010600040101010101" pitchFamily="2" charset="-122"/>
                  </a:rPr>
                  <a:t>）</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oMath>
                </a14:m>
                <a:r>
                  <a:rPr kumimoji="0" lang="zh-CN" altLang="en-US" sz="2400" dirty="0">
                    <a:solidFill>
                      <a:srgbClr val="000000"/>
                    </a:solidFill>
                    <a:latin typeface="华文中宋" panose="02010600040101010101" pitchFamily="2" charset="-122"/>
                    <a:ea typeface="华文中宋" panose="02010600040101010101" pitchFamily="2" charset="-122"/>
                  </a:rPr>
                  <a:t>的特征子空间是</a:t>
                </a:r>
                <a14:m>
                  <m:oMath xmlns:m="http://schemas.openxmlformats.org/officeDocument/2006/math">
                    <m:r>
                      <a:rPr kumimoji="0" lang="en-US" altLang="zh-CN" sz="2400" i="1">
                        <a:solidFill>
                          <a:srgbClr val="000000"/>
                        </a:solidFill>
                        <a:latin typeface="Cambria Math" panose="02040503050406030204" pitchFamily="18" charset="0"/>
                        <a:ea typeface="Cambria Math" panose="02040503050406030204" pitchFamily="18" charset="0"/>
                      </a:rPr>
                      <m:t>ℬ</m:t>
                    </m:r>
                    <m:r>
                      <a:rPr kumimoji="0" lang="zh-CN" altLang="en-US" sz="2400" i="1">
                        <a:solidFill>
                          <a:srgbClr val="000000"/>
                        </a:solidFill>
                        <a:latin typeface="Cambria Math" panose="02040503050406030204" pitchFamily="18" charset="0"/>
                        <a:ea typeface="华文中宋" panose="02010600040101010101" pitchFamily="2" charset="-122"/>
                      </a:rPr>
                      <m:t>的</m:t>
                    </m:r>
                  </m:oMath>
                </a14:m>
                <a:r>
                  <a:rPr kumimoji="0" lang="zh-CN" altLang="en-US" sz="2400" dirty="0">
                    <a:solidFill>
                      <a:srgbClr val="000000"/>
                    </a:solidFill>
                    <a:latin typeface="华文中宋" panose="02010600040101010101" pitchFamily="2" charset="-122"/>
                    <a:ea typeface="华文中宋" panose="02010600040101010101" pitchFamily="2" charset="-122"/>
                  </a:rPr>
                  <a:t>不变子空间。</a:t>
                </a:r>
              </a:p>
            </p:txBody>
          </p:sp>
        </mc:Choice>
        <mc:Fallback xmlns="">
          <p:sp>
            <p:nvSpPr>
              <p:cNvPr id="6" name="文本框 5"/>
              <p:cNvSpPr txBox="1">
                <a:spLocks noRot="1" noChangeAspect="1" noMove="1" noResize="1" noEditPoints="1" noAdjustHandles="1" noChangeArrowheads="1" noChangeShapeType="1" noTextEdit="1"/>
              </p:cNvSpPr>
              <p:nvPr/>
            </p:nvSpPr>
            <p:spPr>
              <a:xfrm>
                <a:off x="1343472" y="2924944"/>
                <a:ext cx="8558608" cy="1754326"/>
              </a:xfrm>
              <a:prstGeom prst="rect">
                <a:avLst/>
              </a:prstGeom>
              <a:blipFill>
                <a:blip r:embed="rId3"/>
                <a:stretch>
                  <a:fillRect l="-1068" b="-34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9728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a:spLocks noChangeArrowheads="1"/>
          </p:cNvSpPr>
          <p:nvPr/>
        </p:nvSpPr>
        <p:spPr bwMode="auto">
          <a:xfrm>
            <a:off x="1703512" y="588600"/>
            <a:ext cx="5328592" cy="461665"/>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400" b="1" dirty="0">
                <a:solidFill>
                  <a:srgbClr val="3333CC"/>
                </a:solidFill>
                <a:effectLst>
                  <a:outerShdw blurRad="38100" dist="38100" dir="2700000" algn="tl">
                    <a:srgbClr val="000000"/>
                  </a:outerShdw>
                </a:effectLst>
                <a:latin typeface="Calibri" panose="020F0502020204030204" pitchFamily="34" charset="0"/>
                <a:ea typeface="宋体"/>
              </a:rPr>
              <a:t>1.9.2   </a:t>
            </a:r>
            <a:r>
              <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rPr>
              <a:t>不变子空间的性质</a:t>
            </a:r>
          </a:p>
        </p:txBody>
      </p:sp>
      <mc:AlternateContent xmlns:mc="http://schemas.openxmlformats.org/markup-compatibility/2006" xmlns:a14="http://schemas.microsoft.com/office/drawing/2010/main">
        <mc:Choice Requires="a14">
          <p:sp>
            <p:nvSpPr>
              <p:cNvPr id="3" name="文本框 2"/>
              <p:cNvSpPr txBox="1"/>
              <p:nvPr/>
            </p:nvSpPr>
            <p:spPr>
              <a:xfrm>
                <a:off x="1343472" y="1803723"/>
                <a:ext cx="9649072" cy="580928"/>
              </a:xfrm>
              <a:prstGeom prst="rect">
                <a:avLst/>
              </a:prstGeom>
              <a:noFill/>
            </p:spPr>
            <p:txBody>
              <a:bodyPr wrap="square" rtlCol="0">
                <a:spAutoFit/>
              </a:bodyPr>
              <a:lstStyle/>
              <a:p>
                <a:pPr defTabSz="457200">
                  <a:lnSpc>
                    <a:spcPct val="150000"/>
                  </a:lnSpc>
                  <a:defRPr/>
                </a:pPr>
                <a:r>
                  <a:rPr kumimoji="0" lang="zh-CN" altLang="en-US" sz="2400" dirty="0">
                    <a:solidFill>
                      <a:srgbClr val="000000"/>
                    </a:solidFill>
                    <a:latin typeface="华文中宋" panose="02010600040101010101" pitchFamily="2" charset="-122"/>
                    <a:ea typeface="华文中宋" panose="02010600040101010101" pitchFamily="2" charset="-122"/>
                  </a:rPr>
                  <a:t>（</a:t>
                </a:r>
                <a:r>
                  <a:rPr kumimoji="0" lang="en-US" altLang="zh-CN" sz="2400" dirty="0">
                    <a:solidFill>
                      <a:srgbClr val="000000"/>
                    </a:solidFill>
                    <a:latin typeface="华文中宋" panose="02010600040101010101" pitchFamily="2" charset="-122"/>
                    <a:ea typeface="华文中宋" panose="02010600040101010101" pitchFamily="2" charset="-122"/>
                  </a:rPr>
                  <a:t>1</a:t>
                </a:r>
                <a:r>
                  <a:rPr kumimoji="0" lang="zh-CN" altLang="en-US" sz="2400" dirty="0">
                    <a:solidFill>
                      <a:srgbClr val="000000"/>
                    </a:solidFill>
                    <a:latin typeface="华文中宋" panose="02010600040101010101" pitchFamily="2" charset="-122"/>
                    <a:ea typeface="华文中宋" panose="02010600040101010101" pitchFamily="2" charset="-122"/>
                  </a:rPr>
                  <a:t>）线性</a:t>
                </a:r>
                <a14:m>
                  <m:oMath xmlns:m="http://schemas.openxmlformats.org/officeDocument/2006/math">
                    <m:r>
                      <a:rPr kumimoji="0" lang="zh-CN" altLang="en-US" sz="2400" i="1" dirty="0">
                        <a:solidFill>
                          <a:srgbClr val="000000"/>
                        </a:solidFill>
                        <a:latin typeface="Cambria Math" panose="02040503050406030204" pitchFamily="18" charset="0"/>
                        <a:ea typeface="华文中宋" panose="02010600040101010101" pitchFamily="2" charset="-122"/>
                      </a:rPr>
                      <m:t>变换</m:t>
                    </m:r>
                    <m:r>
                      <a:rPr kumimoji="0" lang="zh-CN" altLang="en-US" sz="2400" i="1" dirty="0">
                        <a:solidFill>
                          <a:srgbClr val="000000"/>
                        </a:solidFill>
                        <a:latin typeface="Cambria Math" panose="02040503050406030204" pitchFamily="18" charset="0"/>
                        <a:ea typeface="华文中宋" panose="02010600040101010101" pitchFamily="2" charset="-122"/>
                      </a:rPr>
                      <m:t>𝒜</m:t>
                    </m:r>
                  </m:oMath>
                </a14:m>
                <a:r>
                  <a:rPr kumimoji="0" lang="zh-CN" altLang="en-US" sz="2400" dirty="0">
                    <a:solidFill>
                      <a:srgbClr val="000000"/>
                    </a:solidFill>
                    <a:latin typeface="华文中宋" panose="02010600040101010101" pitchFamily="2" charset="-122"/>
                    <a:ea typeface="华文中宋" panose="02010600040101010101" pitchFamily="2" charset="-122"/>
                  </a:rPr>
                  <a:t>的不变子空间的和与交仍然是</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r>
                      <a:rPr kumimoji="0" lang="zh-CN" altLang="en-US" sz="2400" i="1">
                        <a:solidFill>
                          <a:srgbClr val="000000"/>
                        </a:solidFill>
                        <a:latin typeface="Cambria Math" panose="02040503050406030204" pitchFamily="18" charset="0"/>
                        <a:ea typeface="华文中宋" panose="02010600040101010101" pitchFamily="2" charset="-122"/>
                      </a:rPr>
                      <m:t>的</m:t>
                    </m:r>
                  </m:oMath>
                </a14:m>
                <a:r>
                  <a:rPr kumimoji="0" lang="zh-CN" altLang="en-US" sz="2400" dirty="0">
                    <a:solidFill>
                      <a:srgbClr val="000000"/>
                    </a:solidFill>
                    <a:latin typeface="华文中宋" panose="02010600040101010101" pitchFamily="2" charset="-122"/>
                    <a:ea typeface="华文中宋" panose="02010600040101010101" pitchFamily="2" charset="-122"/>
                  </a:rPr>
                  <a:t>不变子空间。</a:t>
                </a:r>
              </a:p>
            </p:txBody>
          </p:sp>
        </mc:Choice>
        <mc:Fallback xmlns="">
          <p:sp>
            <p:nvSpPr>
              <p:cNvPr id="3" name="文本框 2"/>
              <p:cNvSpPr txBox="1">
                <a:spLocks noRot="1" noChangeAspect="1" noMove="1" noResize="1" noEditPoints="1" noAdjustHandles="1" noChangeArrowheads="1" noChangeShapeType="1" noTextEdit="1"/>
              </p:cNvSpPr>
              <p:nvPr/>
            </p:nvSpPr>
            <p:spPr>
              <a:xfrm>
                <a:off x="1343472" y="1803723"/>
                <a:ext cx="9649072" cy="580928"/>
              </a:xfrm>
              <a:prstGeom prst="rect">
                <a:avLst/>
              </a:prstGeom>
              <a:blipFill>
                <a:blip r:embed="rId2"/>
                <a:stretch>
                  <a:fillRect l="-948" b="-24211"/>
                </a:stretch>
              </a:blipFill>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145</a:t>
            </a:fld>
            <a:endParaRPr kumimoji="0" lang="en-US" altLang="zh-CN">
              <a:solidFill>
                <a:srgbClr val="000000"/>
              </a:solidFill>
            </a:endParaRPr>
          </a:p>
        </p:txBody>
      </p:sp>
      <mc:AlternateContent xmlns:mc="http://schemas.openxmlformats.org/markup-compatibility/2006" xmlns:a14="http://schemas.microsoft.com/office/drawing/2010/main">
        <mc:Choice Requires="a14">
          <p:sp>
            <p:nvSpPr>
              <p:cNvPr id="6" name="文本框 5"/>
              <p:cNvSpPr txBox="1"/>
              <p:nvPr/>
            </p:nvSpPr>
            <p:spPr>
              <a:xfrm>
                <a:off x="1366316" y="3929053"/>
                <a:ext cx="9914259" cy="1134926"/>
              </a:xfrm>
              <a:prstGeom prst="rect">
                <a:avLst/>
              </a:prstGeom>
              <a:noFill/>
            </p:spPr>
            <p:txBody>
              <a:bodyPr wrap="square" rtlCol="0">
                <a:spAutoFit/>
              </a:bodyPr>
              <a:lstStyle/>
              <a:p>
                <a:pPr defTabSz="457200">
                  <a:lnSpc>
                    <a:spcPct val="150000"/>
                  </a:lnSpc>
                  <a:defRPr/>
                </a:pPr>
                <a:r>
                  <a:rPr kumimoji="0" lang="zh-CN" altLang="en-US" sz="2400" dirty="0">
                    <a:solidFill>
                      <a:srgbClr val="000000"/>
                    </a:solidFill>
                    <a:latin typeface="华文中宋" panose="02010600040101010101" pitchFamily="2" charset="-122"/>
                    <a:ea typeface="华文中宋" panose="02010600040101010101" pitchFamily="2" charset="-122"/>
                  </a:rPr>
                  <a:t>（</a:t>
                </a:r>
                <a:r>
                  <a:rPr kumimoji="0" lang="en-US" altLang="zh-CN" sz="2400" dirty="0">
                    <a:solidFill>
                      <a:srgbClr val="000000"/>
                    </a:solidFill>
                    <a:latin typeface="华文中宋" panose="02010600040101010101" pitchFamily="2" charset="-122"/>
                    <a:ea typeface="华文中宋" panose="02010600040101010101" pitchFamily="2" charset="-122"/>
                  </a:rPr>
                  <a:t>3</a:t>
                </a:r>
                <a:r>
                  <a:rPr kumimoji="0" lang="zh-CN" altLang="en-US" sz="2400" dirty="0">
                    <a:solidFill>
                      <a:srgbClr val="000000"/>
                    </a:solidFill>
                    <a:latin typeface="华文中宋" panose="02010600040101010101" pitchFamily="2" charset="-122"/>
                    <a:ea typeface="华文中宋" panose="02010600040101010101" pitchFamily="2" charset="-122"/>
                  </a:rPr>
                  <a:t>）</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𝑉</m:t>
                    </m:r>
                  </m:oMath>
                </a14:m>
                <a:r>
                  <a:rPr kumimoji="0" lang="zh-CN" altLang="en-US" sz="2400" dirty="0">
                    <a:solidFill>
                      <a:srgbClr val="000000"/>
                    </a:solidFill>
                    <a:latin typeface="华文中宋" panose="02010600040101010101" pitchFamily="2" charset="-122"/>
                    <a:ea typeface="华文中宋" panose="02010600040101010101" pitchFamily="2" charset="-122"/>
                  </a:rPr>
                  <a:t>的任何一个子空间都是数乘变换的不变子空间，有数乘变换的定义可证。</a:t>
                </a:r>
              </a:p>
            </p:txBody>
          </p:sp>
        </mc:Choice>
        <mc:Fallback xmlns="">
          <p:sp>
            <p:nvSpPr>
              <p:cNvPr id="6" name="文本框 5"/>
              <p:cNvSpPr txBox="1">
                <a:spLocks noRot="1" noChangeAspect="1" noMove="1" noResize="1" noEditPoints="1" noAdjustHandles="1" noChangeArrowheads="1" noChangeShapeType="1" noTextEdit="1"/>
              </p:cNvSpPr>
              <p:nvPr/>
            </p:nvSpPr>
            <p:spPr>
              <a:xfrm>
                <a:off x="1366316" y="3929053"/>
                <a:ext cx="9914259" cy="1134926"/>
              </a:xfrm>
              <a:prstGeom prst="rect">
                <a:avLst/>
              </a:prstGeom>
              <a:blipFill>
                <a:blip r:embed="rId3"/>
                <a:stretch>
                  <a:fillRect l="-923" b="-118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1343472" y="2668433"/>
                <a:ext cx="10009112" cy="1134926"/>
              </a:xfrm>
              <a:prstGeom prst="rect">
                <a:avLst/>
              </a:prstGeom>
              <a:noFill/>
            </p:spPr>
            <p:txBody>
              <a:bodyPr wrap="square" rtlCol="0">
                <a:spAutoFit/>
              </a:bodyPr>
              <a:lstStyle/>
              <a:p>
                <a:pPr defTabSz="457200">
                  <a:lnSpc>
                    <a:spcPct val="150000"/>
                  </a:lnSpc>
                  <a:defRPr/>
                </a:pPr>
                <a:r>
                  <a:rPr kumimoji="0" lang="zh-CN" altLang="en-US" sz="2400" dirty="0">
                    <a:solidFill>
                      <a:srgbClr val="000000"/>
                    </a:solidFill>
                    <a:latin typeface="华文中宋" panose="02010600040101010101" pitchFamily="2" charset="-122"/>
                    <a:ea typeface="华文中宋" panose="02010600040101010101" pitchFamily="2" charset="-122"/>
                  </a:rPr>
                  <a:t>（</a:t>
                </a:r>
                <a:r>
                  <a:rPr kumimoji="0" lang="en-US" altLang="zh-CN" sz="2400" dirty="0">
                    <a:solidFill>
                      <a:srgbClr val="000000"/>
                    </a:solidFill>
                    <a:latin typeface="华文中宋" panose="02010600040101010101" pitchFamily="2" charset="-122"/>
                    <a:ea typeface="华文中宋" panose="02010600040101010101" pitchFamily="2" charset="-122"/>
                  </a:rPr>
                  <a:t>2</a:t>
                </a:r>
                <a:r>
                  <a:rPr kumimoji="0" lang="zh-CN" altLang="en-US" sz="2400" dirty="0">
                    <a:solidFill>
                      <a:srgbClr val="000000"/>
                    </a:solidFill>
                    <a:latin typeface="华文中宋" panose="02010600040101010101" pitchFamily="2" charset="-122"/>
                    <a:ea typeface="华文中宋" panose="02010600040101010101" pitchFamily="2" charset="-122"/>
                  </a:rPr>
                  <a:t>）设</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𝑊</m:t>
                    </m:r>
                    <m:r>
                      <a:rPr kumimoji="0" lang="en-US" altLang="zh-CN" sz="2400" i="1" dirty="0">
                        <a:solidFill>
                          <a:srgbClr val="000000"/>
                        </a:solidFill>
                        <a:latin typeface="Cambria Math" panose="02040503050406030204" pitchFamily="18" charset="0"/>
                        <a:ea typeface="华文中宋" panose="02010600040101010101" pitchFamily="2" charset="-122"/>
                      </a:rPr>
                      <m:t>=</m:t>
                    </m:r>
                    <m:r>
                      <a:rPr kumimoji="0" lang="en-US" altLang="zh-CN" sz="2400" i="1" dirty="0">
                        <a:solidFill>
                          <a:srgbClr val="000000"/>
                        </a:solidFill>
                        <a:latin typeface="Cambria Math" panose="02040503050406030204" pitchFamily="18" charset="0"/>
                        <a:ea typeface="华文中宋" panose="02010600040101010101" pitchFamily="2" charset="-122"/>
                      </a:rPr>
                      <m:t>𝑠𝑝𝑎𝑛</m:t>
                    </m:r>
                    <m:d>
                      <m:dPr>
                        <m:begChr m:val="{"/>
                        <m:endChr m:val="}"/>
                        <m:ctrlPr>
                          <a:rPr kumimoji="0" lang="en-US" altLang="zh-CN" sz="2400" i="1" dirty="0">
                            <a:solidFill>
                              <a:srgbClr val="000000"/>
                            </a:solidFill>
                            <a:latin typeface="Cambria Math" panose="02040503050406030204" pitchFamily="18" charset="0"/>
                            <a:ea typeface="华文中宋" panose="02010600040101010101" pitchFamily="2" charset="-122"/>
                          </a:rPr>
                        </m:ctrlPr>
                      </m:dPr>
                      <m:e>
                        <m:sSub>
                          <m:sSubPr>
                            <m:ctrlPr>
                              <a:rPr kumimoji="0" lang="en-US" altLang="zh-CN" sz="2400" i="1" dirty="0">
                                <a:solidFill>
                                  <a:srgbClr val="000000"/>
                                </a:solidFill>
                                <a:latin typeface="Cambria Math" panose="02040503050406030204" pitchFamily="18" charset="0"/>
                                <a:ea typeface="华文中宋" panose="02010600040101010101" pitchFamily="2" charset="-122"/>
                              </a:rPr>
                            </m:ctrlPr>
                          </m:sSubPr>
                          <m:e>
                            <m:r>
                              <a:rPr kumimoji="0" lang="en-US" altLang="zh-CN" sz="2400" i="1" dirty="0">
                                <a:solidFill>
                                  <a:srgbClr val="000000"/>
                                </a:solidFill>
                                <a:latin typeface="Cambria Math" panose="02040503050406030204" pitchFamily="18" charset="0"/>
                                <a:ea typeface="华文中宋" panose="02010600040101010101" pitchFamily="2" charset="-122"/>
                              </a:rPr>
                              <m:t>𝛼</m:t>
                            </m:r>
                          </m:e>
                          <m:sub>
                            <m:r>
                              <a:rPr kumimoji="0" lang="en-US" altLang="zh-CN" sz="2400" i="1" dirty="0">
                                <a:solidFill>
                                  <a:srgbClr val="000000"/>
                                </a:solidFill>
                                <a:latin typeface="Cambria Math" panose="02040503050406030204" pitchFamily="18" charset="0"/>
                                <a:ea typeface="华文中宋" panose="02010600040101010101" pitchFamily="2" charset="-122"/>
                              </a:rPr>
                              <m:t>1</m:t>
                            </m:r>
                          </m:sub>
                        </m:sSub>
                        <m:r>
                          <a:rPr kumimoji="0" lang="en-US" altLang="zh-CN" sz="2400" i="1" dirty="0">
                            <a:solidFill>
                              <a:srgbClr val="000000"/>
                            </a:solidFill>
                            <a:latin typeface="Cambria Math" panose="02040503050406030204" pitchFamily="18" charset="0"/>
                            <a:ea typeface="华文中宋" panose="02010600040101010101" pitchFamily="2" charset="-122"/>
                          </a:rPr>
                          <m:t>,</m:t>
                        </m:r>
                        <m:sSub>
                          <m:sSubPr>
                            <m:ctrlPr>
                              <a:rPr kumimoji="0" lang="en-US" altLang="zh-CN" sz="2400" i="1" dirty="0">
                                <a:solidFill>
                                  <a:srgbClr val="000000"/>
                                </a:solidFill>
                                <a:latin typeface="Cambria Math" panose="02040503050406030204" pitchFamily="18" charset="0"/>
                                <a:ea typeface="华文中宋" panose="02010600040101010101" pitchFamily="2" charset="-122"/>
                              </a:rPr>
                            </m:ctrlPr>
                          </m:sSubPr>
                          <m:e>
                            <m:r>
                              <a:rPr kumimoji="0" lang="en-US" altLang="zh-CN" sz="2400" i="1" dirty="0">
                                <a:solidFill>
                                  <a:srgbClr val="000000"/>
                                </a:solidFill>
                                <a:latin typeface="Cambria Math" panose="02040503050406030204" pitchFamily="18" charset="0"/>
                                <a:ea typeface="华文中宋" panose="02010600040101010101" pitchFamily="2" charset="-122"/>
                              </a:rPr>
                              <m:t>𝛼</m:t>
                            </m:r>
                          </m:e>
                          <m:sub>
                            <m:r>
                              <a:rPr kumimoji="0" lang="en-US" altLang="zh-CN" sz="2400" i="1" dirty="0">
                                <a:solidFill>
                                  <a:srgbClr val="000000"/>
                                </a:solidFill>
                                <a:latin typeface="Cambria Math" panose="02040503050406030204" pitchFamily="18" charset="0"/>
                                <a:ea typeface="华文中宋" panose="02010600040101010101" pitchFamily="2" charset="-122"/>
                              </a:rPr>
                              <m:t>2</m:t>
                            </m:r>
                          </m:sub>
                        </m:sSub>
                        <m:r>
                          <a:rPr kumimoji="0" lang="en-US" altLang="zh-CN" sz="2400" i="1" dirty="0">
                            <a:solidFill>
                              <a:srgbClr val="000000"/>
                            </a:solidFill>
                            <a:latin typeface="Cambria Math" panose="02040503050406030204" pitchFamily="18" charset="0"/>
                            <a:ea typeface="华文中宋" panose="02010600040101010101" pitchFamily="2" charset="-122"/>
                          </a:rPr>
                          <m:t>,⋯,</m:t>
                        </m:r>
                        <m:sSub>
                          <m:sSubPr>
                            <m:ctrlPr>
                              <a:rPr kumimoji="0" lang="en-US" altLang="zh-CN" sz="2400" i="1" dirty="0">
                                <a:solidFill>
                                  <a:srgbClr val="000000"/>
                                </a:solidFill>
                                <a:latin typeface="Cambria Math" panose="02040503050406030204" pitchFamily="18" charset="0"/>
                                <a:ea typeface="华文中宋" panose="02010600040101010101" pitchFamily="2" charset="-122"/>
                              </a:rPr>
                            </m:ctrlPr>
                          </m:sSubPr>
                          <m:e>
                            <m:r>
                              <a:rPr kumimoji="0" lang="en-US" altLang="zh-CN" sz="2400" i="1" dirty="0">
                                <a:solidFill>
                                  <a:srgbClr val="000000"/>
                                </a:solidFill>
                                <a:latin typeface="Cambria Math" panose="02040503050406030204" pitchFamily="18" charset="0"/>
                                <a:ea typeface="华文中宋" panose="02010600040101010101" pitchFamily="2" charset="-122"/>
                              </a:rPr>
                              <m:t>𝛼</m:t>
                            </m:r>
                          </m:e>
                          <m:sub>
                            <m:r>
                              <a:rPr kumimoji="0" lang="en-US" altLang="zh-CN" sz="2400" i="1" dirty="0">
                                <a:solidFill>
                                  <a:srgbClr val="000000"/>
                                </a:solidFill>
                                <a:latin typeface="Cambria Math" panose="02040503050406030204" pitchFamily="18" charset="0"/>
                                <a:ea typeface="华文中宋" panose="02010600040101010101" pitchFamily="2" charset="-122"/>
                              </a:rPr>
                              <m:t>𝑠</m:t>
                            </m:r>
                          </m:sub>
                        </m:sSub>
                      </m:e>
                    </m:d>
                    <m:r>
                      <a:rPr kumimoji="0" lang="en-US" altLang="zh-CN" sz="2400" i="1" dirty="0">
                        <a:solidFill>
                          <a:srgbClr val="000000"/>
                        </a:solidFill>
                        <a:latin typeface="Cambria Math" panose="02040503050406030204" pitchFamily="18" charset="0"/>
                        <a:ea typeface="华文中宋" panose="02010600040101010101" pitchFamily="2" charset="-122"/>
                      </a:rPr>
                      <m:t>, </m:t>
                    </m:r>
                    <m:r>
                      <a:rPr kumimoji="0" lang="zh-CN" altLang="en-US" sz="2400" i="1" dirty="0">
                        <a:solidFill>
                          <a:srgbClr val="000000"/>
                        </a:solidFill>
                        <a:latin typeface="Cambria Math" panose="02040503050406030204" pitchFamily="18" charset="0"/>
                        <a:ea typeface="华文中宋" panose="02010600040101010101" pitchFamily="2" charset="-122"/>
                      </a:rPr>
                      <m:t>则</m:t>
                    </m:r>
                    <m:r>
                      <a:rPr kumimoji="0" lang="en-US" altLang="zh-CN" sz="2400" i="1" dirty="0">
                        <a:solidFill>
                          <a:srgbClr val="000000"/>
                        </a:solidFill>
                        <a:latin typeface="Cambria Math" panose="02040503050406030204" pitchFamily="18" charset="0"/>
                        <a:ea typeface="华文中宋" panose="02010600040101010101" pitchFamily="2" charset="-122"/>
                      </a:rPr>
                      <m:t>𝑊</m:t>
                    </m:r>
                  </m:oMath>
                </a14:m>
                <a:r>
                  <a:rPr kumimoji="0" lang="zh-CN" altLang="en-US" sz="2400" dirty="0">
                    <a:solidFill>
                      <a:srgbClr val="000000"/>
                    </a:solidFill>
                    <a:latin typeface="华文中宋" panose="02010600040101010101" pitchFamily="2" charset="-122"/>
                    <a:ea typeface="华文中宋" panose="02010600040101010101" pitchFamily="2" charset="-122"/>
                  </a:rPr>
                  <a:t>是线性</a:t>
                </a:r>
                <a14:m>
                  <m:oMath xmlns:m="http://schemas.openxmlformats.org/officeDocument/2006/math">
                    <m:r>
                      <a:rPr kumimoji="0" lang="zh-CN" altLang="en-US" sz="2400" i="1" dirty="0">
                        <a:solidFill>
                          <a:srgbClr val="000000"/>
                        </a:solidFill>
                        <a:latin typeface="Cambria Math" panose="02040503050406030204" pitchFamily="18" charset="0"/>
                        <a:ea typeface="华文中宋" panose="02010600040101010101" pitchFamily="2" charset="-122"/>
                      </a:rPr>
                      <m:t>变换</m:t>
                    </m:r>
                    <m:r>
                      <a:rPr kumimoji="0" lang="zh-CN" altLang="en-US" sz="2400" i="1" dirty="0">
                        <a:solidFill>
                          <a:srgbClr val="000000"/>
                        </a:solidFill>
                        <a:latin typeface="Cambria Math" panose="02040503050406030204" pitchFamily="18" charset="0"/>
                        <a:ea typeface="华文中宋" panose="02010600040101010101" pitchFamily="2" charset="-122"/>
                      </a:rPr>
                      <m:t>𝒜</m:t>
                    </m:r>
                  </m:oMath>
                </a14:m>
                <a:r>
                  <a:rPr kumimoji="0" lang="zh-CN" altLang="en-US" sz="2400" dirty="0">
                    <a:solidFill>
                      <a:srgbClr val="000000"/>
                    </a:solidFill>
                    <a:latin typeface="华文中宋" panose="02010600040101010101" pitchFamily="2" charset="-122"/>
                    <a:ea typeface="华文中宋" panose="02010600040101010101" pitchFamily="2" charset="-122"/>
                  </a:rPr>
                  <a:t>的不变子空间的充分必要条件是</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𝑖</m:t>
                            </m:r>
                          </m:sub>
                        </m:sSub>
                      </m:e>
                    </m:d>
                    <m:r>
                      <a:rPr kumimoji="0" lang="en-US" altLang="zh-CN" sz="2400" i="1">
                        <a:solidFill>
                          <a:srgbClr val="000000"/>
                        </a:solidFill>
                        <a:latin typeface="Cambria Math" panose="02040503050406030204" pitchFamily="18" charset="0"/>
                        <a:ea typeface="华文中宋" panose="02010600040101010101" pitchFamily="2" charset="-122"/>
                      </a:rPr>
                      <m:t>∈</m:t>
                    </m:r>
                    <m:r>
                      <a:rPr kumimoji="0" lang="en-US" altLang="zh-CN" sz="2400" i="1">
                        <a:solidFill>
                          <a:srgbClr val="000000"/>
                        </a:solidFill>
                        <a:latin typeface="Cambria Math" panose="02040503050406030204" pitchFamily="18" charset="0"/>
                        <a:ea typeface="华文中宋" panose="02010600040101010101" pitchFamily="2" charset="-122"/>
                      </a:rPr>
                      <m:t>𝑊</m:t>
                    </m:r>
                    <m:r>
                      <a:rPr kumimoji="0" lang="en-US" altLang="zh-CN" sz="2400" i="1">
                        <a:solidFill>
                          <a:srgbClr val="000000"/>
                        </a:solidFill>
                        <a:latin typeface="Cambria Math" panose="02040503050406030204" pitchFamily="18" charset="0"/>
                        <a:ea typeface="华文中宋" panose="02010600040101010101" pitchFamily="2" charset="-122"/>
                      </a:rPr>
                      <m:t>,(1≤</m:t>
                    </m:r>
                    <m:r>
                      <a:rPr kumimoji="0" lang="en-US" altLang="zh-CN" sz="2400" i="1">
                        <a:solidFill>
                          <a:srgbClr val="000000"/>
                        </a:solidFill>
                        <a:latin typeface="Cambria Math" panose="02040503050406030204" pitchFamily="18" charset="0"/>
                        <a:ea typeface="Cambria Math" panose="02040503050406030204" pitchFamily="18" charset="0"/>
                      </a:rPr>
                      <m:t>𝑖</m:t>
                    </m:r>
                    <m:r>
                      <a:rPr kumimoji="0" lang="en-US" altLang="zh-CN" sz="2400" i="1">
                        <a:solidFill>
                          <a:srgbClr val="000000"/>
                        </a:solidFill>
                        <a:latin typeface="Cambria Math" panose="02040503050406030204" pitchFamily="18" charset="0"/>
                        <a:ea typeface="Cambria Math" panose="02040503050406030204" pitchFamily="18" charset="0"/>
                      </a:rPr>
                      <m:t>≤</m:t>
                    </m:r>
                    <m:r>
                      <a:rPr kumimoji="0" lang="en-US" altLang="zh-CN" sz="2400" i="1">
                        <a:solidFill>
                          <a:srgbClr val="000000"/>
                        </a:solidFill>
                        <a:latin typeface="Cambria Math" panose="02040503050406030204" pitchFamily="18" charset="0"/>
                        <a:ea typeface="Cambria Math" panose="02040503050406030204" pitchFamily="18" charset="0"/>
                      </a:rPr>
                      <m:t>𝑠</m:t>
                    </m:r>
                    <m:r>
                      <a:rPr kumimoji="0" lang="en-US" altLang="zh-CN" sz="2400" i="1">
                        <a:solidFill>
                          <a:srgbClr val="000000"/>
                        </a:solidFill>
                        <a:latin typeface="Cambria Math" panose="02040503050406030204" pitchFamily="18" charset="0"/>
                        <a:ea typeface="华文中宋" panose="02010600040101010101" pitchFamily="2" charset="-122"/>
                      </a:rPr>
                      <m:t>)</m:t>
                    </m:r>
                  </m:oMath>
                </a14:m>
                <a:r>
                  <a:rPr kumimoji="0" lang="zh-CN" altLang="en-US" sz="2400" dirty="0">
                    <a:solidFill>
                      <a:srgbClr val="000000"/>
                    </a:solidFill>
                    <a:latin typeface="华文中宋" panose="02010600040101010101" pitchFamily="2" charset="-122"/>
                    <a:ea typeface="华文中宋" panose="02010600040101010101" pitchFamily="2" charset="-122"/>
                  </a:rPr>
                  <a:t>。</a:t>
                </a:r>
              </a:p>
            </p:txBody>
          </p:sp>
        </mc:Choice>
        <mc:Fallback xmlns="">
          <p:sp>
            <p:nvSpPr>
              <p:cNvPr id="7" name="文本框 6"/>
              <p:cNvSpPr txBox="1">
                <a:spLocks noRot="1" noChangeAspect="1" noMove="1" noResize="1" noEditPoints="1" noAdjustHandles="1" noChangeArrowheads="1" noChangeShapeType="1" noTextEdit="1"/>
              </p:cNvSpPr>
              <p:nvPr/>
            </p:nvSpPr>
            <p:spPr>
              <a:xfrm>
                <a:off x="1343472" y="2668433"/>
                <a:ext cx="10009112" cy="1134926"/>
              </a:xfrm>
              <a:prstGeom prst="rect">
                <a:avLst/>
              </a:prstGeom>
              <a:blipFill>
                <a:blip r:embed="rId4"/>
                <a:stretch>
                  <a:fillRect l="-914" b="-11828"/>
                </a:stretch>
              </a:blipFill>
            </p:spPr>
            <p:txBody>
              <a:bodyPr/>
              <a:lstStyle/>
              <a:p>
                <a:r>
                  <a:rPr lang="zh-CN" altLang="en-US">
                    <a:noFill/>
                  </a:rPr>
                  <a:t> </a:t>
                </a:r>
              </a:p>
            </p:txBody>
          </p:sp>
        </mc:Fallback>
      </mc:AlternateContent>
      <p:sp>
        <p:nvSpPr>
          <p:cNvPr id="9" name="文本框 8"/>
          <p:cNvSpPr txBox="1"/>
          <p:nvPr/>
        </p:nvSpPr>
        <p:spPr>
          <a:xfrm>
            <a:off x="1487488" y="1222795"/>
            <a:ext cx="8558608" cy="580928"/>
          </a:xfrm>
          <a:prstGeom prst="rect">
            <a:avLst/>
          </a:prstGeom>
          <a:noFill/>
        </p:spPr>
        <p:txBody>
          <a:bodyPr wrap="square" rtlCol="0">
            <a:spAutoFit/>
          </a:bodyPr>
          <a:lstStyle/>
          <a:p>
            <a:pPr defTabSz="457200">
              <a:lnSpc>
                <a:spcPct val="150000"/>
              </a:lnSpc>
              <a:defRPr/>
            </a:pPr>
            <a:r>
              <a:rPr kumimoji="0" lang="zh-CN" altLang="en-US" sz="2400" dirty="0">
                <a:solidFill>
                  <a:srgbClr val="1C08D6"/>
                </a:solidFill>
                <a:latin typeface="华文中宋" panose="02010600040101010101" pitchFamily="2" charset="-122"/>
                <a:ea typeface="华文中宋" panose="02010600040101010101" pitchFamily="2" charset="-122"/>
              </a:rPr>
              <a:t>不变子空间的简单性质：</a:t>
            </a:r>
          </a:p>
        </p:txBody>
      </p:sp>
    </p:spTree>
    <p:extLst>
      <p:ext uri="{BB962C8B-B14F-4D97-AF65-F5344CB8AC3E}">
        <p14:creationId xmlns:p14="http://schemas.microsoft.com/office/powerpoint/2010/main" val="254673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Rectangle 6"/>
              <p:cNvSpPr>
                <a:spLocks noChangeArrowheads="1"/>
              </p:cNvSpPr>
              <p:nvPr/>
            </p:nvSpPr>
            <p:spPr bwMode="auto">
              <a:xfrm>
                <a:off x="1636242" y="637692"/>
                <a:ext cx="7416824" cy="400110"/>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000" b="1" dirty="0">
                    <a:solidFill>
                      <a:srgbClr val="3333CC"/>
                    </a:solidFill>
                    <a:effectLst>
                      <a:outerShdw blurRad="38100" dist="38100" dir="2700000" algn="tl">
                        <a:srgbClr val="000000"/>
                      </a:outerShdw>
                    </a:effectLst>
                    <a:latin typeface="Calibri" panose="020F0502020204030204" pitchFamily="34" charset="0"/>
                    <a:ea typeface="宋体"/>
                  </a:rPr>
                  <a:t>1.9.3   </a:t>
                </a:r>
                <a:r>
                  <a:rPr lang="zh-CN" altLang="en-US" sz="2000" b="1" dirty="0">
                    <a:solidFill>
                      <a:srgbClr val="3333CC"/>
                    </a:solidFill>
                    <a:effectLst>
                      <a:outerShdw blurRad="38100" dist="38100" dir="2700000" algn="tl">
                        <a:srgbClr val="000000"/>
                      </a:outerShdw>
                    </a:effectLst>
                    <a:latin typeface="Calibri" panose="020F0502020204030204" pitchFamily="34" charset="0"/>
                    <a:ea typeface="宋体"/>
                  </a:rPr>
                  <a:t>线性变换</a:t>
                </a:r>
                <a14:m>
                  <m:oMath xmlns:m="http://schemas.openxmlformats.org/officeDocument/2006/math">
                    <m:r>
                      <a:rPr lang="zh-CN" altLang="en-US" sz="2000" b="1" i="1">
                        <a:solidFill>
                          <a:srgbClr val="3333CC"/>
                        </a:solidFill>
                        <a:effectLst>
                          <a:outerShdw blurRad="38100" dist="38100" dir="2700000" algn="tl">
                            <a:srgbClr val="000000"/>
                          </a:outerShdw>
                        </a:effectLst>
                        <a:latin typeface="Cambria Math" panose="02040503050406030204" pitchFamily="18" charset="0"/>
                        <a:ea typeface="宋体"/>
                      </a:rPr>
                      <m:t>𝓐</m:t>
                    </m:r>
                  </m:oMath>
                </a14:m>
                <a:r>
                  <a:rPr lang="zh-CN" altLang="en-US" sz="2000" b="1" dirty="0">
                    <a:solidFill>
                      <a:srgbClr val="3333CC"/>
                    </a:solidFill>
                    <a:effectLst>
                      <a:outerShdw blurRad="38100" dist="38100" dir="2700000" algn="tl">
                        <a:srgbClr val="000000"/>
                      </a:outerShdw>
                    </a:effectLst>
                    <a:latin typeface="Calibri" panose="020F0502020204030204" pitchFamily="34" charset="0"/>
                    <a:ea typeface="宋体"/>
                  </a:rPr>
                  <a:t>的矩阵表示与</a:t>
                </a:r>
                <a14:m>
                  <m:oMath xmlns:m="http://schemas.openxmlformats.org/officeDocument/2006/math">
                    <m:r>
                      <a:rPr lang="zh-CN" altLang="en-US" sz="2000" b="1" i="1">
                        <a:solidFill>
                          <a:srgbClr val="3333CC"/>
                        </a:solidFill>
                        <a:effectLst>
                          <a:outerShdw blurRad="38100" dist="38100" dir="2700000" algn="tl">
                            <a:srgbClr val="000000"/>
                          </a:outerShdw>
                        </a:effectLst>
                        <a:latin typeface="Cambria Math" panose="02040503050406030204" pitchFamily="18" charset="0"/>
                      </a:rPr>
                      <m:t>𝓐</m:t>
                    </m:r>
                  </m:oMath>
                </a14:m>
                <a:r>
                  <a:rPr lang="zh-CN" altLang="en-US" sz="2000" b="1" dirty="0">
                    <a:solidFill>
                      <a:srgbClr val="3333CC"/>
                    </a:solidFill>
                    <a:effectLst>
                      <a:outerShdw blurRad="38100" dist="38100" dir="2700000" algn="tl">
                        <a:srgbClr val="000000"/>
                      </a:outerShdw>
                    </a:effectLst>
                    <a:latin typeface="Calibri" panose="020F0502020204030204" pitchFamily="34" charset="0"/>
                    <a:ea typeface="宋体"/>
                  </a:rPr>
                  <a:t>的不变子空间之间的关系</a:t>
                </a:r>
              </a:p>
            </p:txBody>
          </p:sp>
        </mc:Choice>
        <mc:Fallback xmlns="">
          <p:sp>
            <p:nvSpPr>
              <p:cNvPr id="8" name="Rectangle 6"/>
              <p:cNvSpPr>
                <a:spLocks noRot="1" noChangeAspect="1" noMove="1" noResize="1" noEditPoints="1" noAdjustHandles="1" noChangeArrowheads="1" noChangeShapeType="1" noTextEdit="1"/>
              </p:cNvSpPr>
              <p:nvPr/>
            </p:nvSpPr>
            <p:spPr bwMode="auto">
              <a:xfrm>
                <a:off x="1636242" y="637692"/>
                <a:ext cx="7416824" cy="400110"/>
              </a:xfrm>
              <a:prstGeom prst="rect">
                <a:avLst/>
              </a:prstGeom>
              <a:blipFill>
                <a:blip r:embed="rId2"/>
                <a:stretch>
                  <a:fillRect l="-904" t="-15385" b="-35385"/>
                </a:stretch>
              </a:blipFill>
              <a:ln w="9525" algn="ctr">
                <a:noFill/>
                <a:miter lim="800000"/>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983432" y="1788726"/>
                <a:ext cx="10513168" cy="1754326"/>
              </a:xfrm>
              <a:prstGeom prst="rect">
                <a:avLst/>
              </a:prstGeom>
              <a:noFill/>
            </p:spPr>
            <p:txBody>
              <a:bodyPr wrap="square" rtlCol="0">
                <a:spAutoFit/>
              </a:bodyPr>
              <a:lstStyle/>
              <a:p>
                <a:pPr defTabSz="457200">
                  <a:lnSpc>
                    <a:spcPct val="150000"/>
                  </a:lnSpc>
                  <a:defRPr/>
                </a:pPr>
                <a:r>
                  <a:rPr kumimoji="0" lang="zh-CN" altLang="en-US" sz="2400" dirty="0">
                    <a:solidFill>
                      <a:srgbClr val="000000"/>
                    </a:solidFill>
                    <a:latin typeface="华文中宋" panose="02010600040101010101" pitchFamily="2" charset="-122"/>
                    <a:ea typeface="华文中宋" panose="02010600040101010101" pitchFamily="2" charset="-122"/>
                  </a:rPr>
                  <a:t>     设</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𝑊</m:t>
                    </m:r>
                  </m:oMath>
                </a14:m>
                <a:r>
                  <a:rPr kumimoji="0" lang="zh-CN" altLang="en-US" sz="2400" dirty="0">
                    <a:solidFill>
                      <a:srgbClr val="000000"/>
                    </a:solidFill>
                    <a:latin typeface="华文中宋" panose="02010600040101010101" pitchFamily="2" charset="-122"/>
                    <a:ea typeface="华文中宋" panose="02010600040101010101" pitchFamily="2" charset="-122"/>
                  </a:rPr>
                  <a:t>是</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𝑛</m:t>
                    </m:r>
                  </m:oMath>
                </a14:m>
                <a:r>
                  <a:rPr kumimoji="0" lang="zh-CN" altLang="en-US" sz="2400" dirty="0">
                    <a:solidFill>
                      <a:srgbClr val="000000"/>
                    </a:solidFill>
                    <a:latin typeface="华文中宋" panose="02010600040101010101" pitchFamily="2" charset="-122"/>
                    <a:ea typeface="华文中宋" panose="02010600040101010101" pitchFamily="2" charset="-122"/>
                  </a:rPr>
                  <a:t>维线性空间</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𝑉</m:t>
                    </m:r>
                  </m:oMath>
                </a14:m>
                <a:r>
                  <a:rPr kumimoji="0" lang="zh-CN" altLang="en-US" sz="2400" dirty="0">
                    <a:solidFill>
                      <a:srgbClr val="000000"/>
                    </a:solidFill>
                    <a:latin typeface="华文中宋" panose="02010600040101010101" pitchFamily="2" charset="-122"/>
                    <a:ea typeface="华文中宋" panose="02010600040101010101" pitchFamily="2" charset="-122"/>
                  </a:rPr>
                  <a:t>的线性变换</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r>
                      <a:rPr kumimoji="0" lang="zh-CN" altLang="en-US" sz="2400" i="1">
                        <a:solidFill>
                          <a:srgbClr val="000000"/>
                        </a:solidFill>
                        <a:latin typeface="Cambria Math" panose="02040503050406030204" pitchFamily="18" charset="0"/>
                        <a:ea typeface="华文中宋" panose="02010600040101010101" pitchFamily="2" charset="-122"/>
                      </a:rPr>
                      <m:t>的</m:t>
                    </m:r>
                  </m:oMath>
                </a14:m>
                <a:r>
                  <a:rPr kumimoji="0" lang="zh-CN" altLang="en-US" sz="2400" dirty="0">
                    <a:solidFill>
                      <a:srgbClr val="000000"/>
                    </a:solidFill>
                    <a:latin typeface="华文中宋" panose="02010600040101010101" pitchFamily="2" charset="-122"/>
                    <a:ea typeface="华文中宋" panose="02010600040101010101" pitchFamily="2" charset="-122"/>
                  </a:rPr>
                  <a:t>不变子空间，</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𝑟</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是</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𝑊</m:t>
                    </m:r>
                  </m:oMath>
                </a14:m>
                <a:r>
                  <a:rPr kumimoji="0" lang="zh-CN" altLang="en-US" sz="2400" dirty="0">
                    <a:solidFill>
                      <a:srgbClr val="000000"/>
                    </a:solidFill>
                    <a:latin typeface="华文中宋" panose="02010600040101010101" pitchFamily="2" charset="-122"/>
                    <a:ea typeface="华文中宋" panose="02010600040101010101" pitchFamily="2" charset="-122"/>
                  </a:rPr>
                  <a:t>的一组基，</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𝑟</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𝑟</m:t>
                        </m:r>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𝑛</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是</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𝑉</m:t>
                    </m:r>
                  </m:oMath>
                </a14:m>
                <a:r>
                  <a:rPr kumimoji="0" lang="zh-CN" altLang="en-US" sz="2400" dirty="0">
                    <a:solidFill>
                      <a:srgbClr val="000000"/>
                    </a:solidFill>
                    <a:latin typeface="华文中宋" panose="02010600040101010101" pitchFamily="2" charset="-122"/>
                    <a:ea typeface="华文中宋" panose="02010600040101010101" pitchFamily="2" charset="-122"/>
                  </a:rPr>
                  <a:t>的一组基，现求</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oMath>
                </a14:m>
                <a:r>
                  <a:rPr kumimoji="0" lang="zh-CN" altLang="en-US" sz="2400" dirty="0">
                    <a:solidFill>
                      <a:srgbClr val="000000"/>
                    </a:solidFill>
                    <a:latin typeface="华文中宋" panose="02010600040101010101" pitchFamily="2" charset="-122"/>
                    <a:ea typeface="华文中宋" panose="02010600040101010101" pitchFamily="2" charset="-122"/>
                  </a:rPr>
                  <a:t>在基</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𝑟</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𝑟</m:t>
                        </m:r>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𝑛</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下的矩阵表示。</a:t>
                </a:r>
              </a:p>
            </p:txBody>
          </p:sp>
        </mc:Choice>
        <mc:Fallback xmlns="">
          <p:sp>
            <p:nvSpPr>
              <p:cNvPr id="3" name="文本框 2"/>
              <p:cNvSpPr txBox="1">
                <a:spLocks noRot="1" noChangeAspect="1" noMove="1" noResize="1" noEditPoints="1" noAdjustHandles="1" noChangeArrowheads="1" noChangeShapeType="1" noTextEdit="1"/>
              </p:cNvSpPr>
              <p:nvPr/>
            </p:nvSpPr>
            <p:spPr>
              <a:xfrm>
                <a:off x="983432" y="1788726"/>
                <a:ext cx="10513168" cy="1754326"/>
              </a:xfrm>
              <a:prstGeom prst="rect">
                <a:avLst/>
              </a:prstGeom>
              <a:blipFill>
                <a:blip r:embed="rId3"/>
                <a:stretch>
                  <a:fillRect l="-870" b="-3472"/>
                </a:stretch>
              </a:blipFill>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146</a:t>
            </a:fld>
            <a:endParaRPr kumimoji="0" lang="en-US" altLang="zh-CN">
              <a:solidFill>
                <a:srgbClr val="000000"/>
              </a:solidFill>
            </a:endParaRPr>
          </a:p>
        </p:txBody>
      </p:sp>
      <p:sp>
        <p:nvSpPr>
          <p:cNvPr id="9" name="文本框 8"/>
          <p:cNvSpPr txBox="1"/>
          <p:nvPr/>
        </p:nvSpPr>
        <p:spPr>
          <a:xfrm>
            <a:off x="1065350" y="1207798"/>
            <a:ext cx="8558608" cy="580928"/>
          </a:xfrm>
          <a:prstGeom prst="rect">
            <a:avLst/>
          </a:prstGeom>
          <a:noFill/>
        </p:spPr>
        <p:txBody>
          <a:bodyPr wrap="square" rtlCol="0">
            <a:spAutoFit/>
          </a:bodyPr>
          <a:lstStyle/>
          <a:p>
            <a:pPr marL="342900" indent="-342900" defTabSz="457200">
              <a:lnSpc>
                <a:spcPct val="150000"/>
              </a:lnSpc>
              <a:buFont typeface="Wingdings" panose="05000000000000000000" pitchFamily="2" charset="2"/>
              <a:buChar char="Ø"/>
              <a:defRPr/>
            </a:pPr>
            <a:r>
              <a:rPr kumimoji="0" lang="zh-CN" altLang="en-US" sz="2400" dirty="0">
                <a:solidFill>
                  <a:srgbClr val="1C08D6"/>
                </a:solidFill>
                <a:latin typeface="华文中宋" panose="02010600040101010101" pitchFamily="2" charset="-122"/>
                <a:ea typeface="华文中宋" panose="02010600040101010101" pitchFamily="2" charset="-122"/>
              </a:rPr>
              <a:t>准三角形矩阵表示与不变子空间的关系</a:t>
            </a:r>
          </a:p>
        </p:txBody>
      </p:sp>
      <mc:AlternateContent xmlns:mc="http://schemas.openxmlformats.org/markup-compatibility/2006" xmlns:a14="http://schemas.microsoft.com/office/drawing/2010/main">
        <mc:Choice Requires="a14">
          <p:sp>
            <p:nvSpPr>
              <p:cNvPr id="10" name="文本框 9"/>
              <p:cNvSpPr txBox="1"/>
              <p:nvPr/>
            </p:nvSpPr>
            <p:spPr>
              <a:xfrm>
                <a:off x="1037544" y="3645024"/>
                <a:ext cx="10315040" cy="1134926"/>
              </a:xfrm>
              <a:prstGeom prst="rect">
                <a:avLst/>
              </a:prstGeom>
              <a:noFill/>
            </p:spPr>
            <p:txBody>
              <a:bodyPr wrap="square" rtlCol="0">
                <a:spAutoFit/>
              </a:bodyPr>
              <a:lstStyle/>
              <a:p>
                <a:pPr defTabSz="457200">
                  <a:lnSpc>
                    <a:spcPct val="150000"/>
                  </a:lnSpc>
                  <a:defRPr/>
                </a:pPr>
                <a:r>
                  <a:rPr kumimoji="0" lang="zh-CN" altLang="en-US" sz="2400" dirty="0">
                    <a:solidFill>
                      <a:srgbClr val="000000"/>
                    </a:solidFill>
                    <a:latin typeface="华文中宋" panose="02010600040101010101" pitchFamily="2" charset="-122"/>
                    <a:ea typeface="华文中宋" panose="02010600040101010101" pitchFamily="2" charset="-122"/>
                  </a:rPr>
                  <a:t>     由于</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r>
                          <a:rPr kumimoji="0" lang="en-US" altLang="zh-CN" sz="2400" i="1">
                            <a:solidFill>
                              <a:srgbClr val="000000"/>
                            </a:solidFill>
                            <a:latin typeface="Cambria Math" panose="02040503050406030204" pitchFamily="18" charset="0"/>
                            <a:ea typeface="华文中宋" panose="02010600040101010101" pitchFamily="2" charset="-122"/>
                          </a:rPr>
                          <m:t>𝑊</m:t>
                        </m:r>
                      </m:e>
                    </m:d>
                    <m:r>
                      <a:rPr kumimoji="0" lang="en-US" altLang="zh-CN" sz="2400" i="1">
                        <a:solidFill>
                          <a:srgbClr val="000000"/>
                        </a:solidFill>
                        <a:latin typeface="Cambria Math" panose="02040503050406030204" pitchFamily="18" charset="0"/>
                        <a:ea typeface="Cambria Math" panose="02040503050406030204" pitchFamily="18" charset="0"/>
                      </a:rPr>
                      <m:t>⊂</m:t>
                    </m:r>
                    <m:r>
                      <a:rPr kumimoji="0" lang="en-US" altLang="zh-CN" sz="2400" i="1">
                        <a:solidFill>
                          <a:srgbClr val="000000"/>
                        </a:solidFill>
                        <a:latin typeface="Cambria Math" panose="02040503050406030204" pitchFamily="18" charset="0"/>
                        <a:ea typeface="Cambria Math" panose="02040503050406030204" pitchFamily="18" charset="0"/>
                      </a:rPr>
                      <m:t>𝑊</m:t>
                    </m:r>
                    <m:r>
                      <a:rPr kumimoji="0" lang="en-US" altLang="zh-CN" sz="2400" i="1">
                        <a:solidFill>
                          <a:srgbClr val="000000"/>
                        </a:solidFill>
                        <a:latin typeface="Cambria Math" panose="02040503050406030204" pitchFamily="18" charset="0"/>
                        <a:ea typeface="Cambria Math" panose="02040503050406030204" pitchFamily="18" charset="0"/>
                      </a:rPr>
                      <m:t>,</m:t>
                    </m:r>
                  </m:oMath>
                </a14:m>
                <a:r>
                  <a:rPr kumimoji="0" lang="zh-CN" altLang="en-US" sz="2400" dirty="0">
                    <a:solidFill>
                      <a:srgbClr val="000000"/>
                    </a:solidFill>
                    <a:latin typeface="华文中宋" panose="02010600040101010101" pitchFamily="2" charset="-122"/>
                    <a:ea typeface="华文中宋" panose="02010600040101010101" pitchFamily="2" charset="-122"/>
                  </a:rPr>
                  <a:t> 故</a:t>
                </a:r>
                <a14:m>
                  <m:oMath xmlns:m="http://schemas.openxmlformats.org/officeDocument/2006/math">
                    <m:r>
                      <a:rPr kumimoji="0" lang="zh-CN" altLang="en-US" sz="2400" i="1" dirty="0">
                        <a:solidFill>
                          <a:srgbClr val="000000"/>
                        </a:solidFill>
                        <a:latin typeface="Cambria Math" panose="02040503050406030204" pitchFamily="18" charset="0"/>
                        <a:ea typeface="华文中宋" panose="02010600040101010101" pitchFamily="2" charset="-122"/>
                      </a:rPr>
                      <m:t>𝒜</m:t>
                    </m:r>
                    <m:d>
                      <m:dPr>
                        <m:ctrlPr>
                          <a:rPr kumimoji="0" lang="en-US" altLang="zh-CN" sz="2400" i="1" dirty="0">
                            <a:solidFill>
                              <a:srgbClr val="000000"/>
                            </a:solidFill>
                            <a:latin typeface="Cambria Math" panose="02040503050406030204" pitchFamily="18" charset="0"/>
                            <a:ea typeface="华文中宋" panose="02010600040101010101" pitchFamily="2" charset="-122"/>
                          </a:rPr>
                        </m:ctrlPr>
                      </m:dPr>
                      <m:e>
                        <m:sSub>
                          <m:sSubPr>
                            <m:ctrlPr>
                              <a:rPr kumimoji="0" lang="en-US" altLang="zh-CN" sz="2400" i="1" dirty="0">
                                <a:solidFill>
                                  <a:srgbClr val="000000"/>
                                </a:solidFill>
                                <a:latin typeface="Cambria Math" panose="02040503050406030204" pitchFamily="18" charset="0"/>
                                <a:ea typeface="华文中宋" panose="02010600040101010101" pitchFamily="2" charset="-122"/>
                              </a:rPr>
                            </m:ctrlPr>
                          </m:sSubPr>
                          <m:e>
                            <m:r>
                              <a:rPr kumimoji="0" lang="en-US" altLang="zh-CN" sz="2400" i="1" dirty="0">
                                <a:solidFill>
                                  <a:srgbClr val="000000"/>
                                </a:solidFill>
                                <a:latin typeface="Cambria Math" panose="02040503050406030204" pitchFamily="18" charset="0"/>
                                <a:ea typeface="华文中宋" panose="02010600040101010101" pitchFamily="2" charset="-122"/>
                              </a:rPr>
                              <m:t>𝛼</m:t>
                            </m:r>
                          </m:e>
                          <m:sub>
                            <m:r>
                              <a:rPr kumimoji="0" lang="en-US" altLang="zh-CN" sz="2400" i="1" dirty="0">
                                <a:solidFill>
                                  <a:srgbClr val="000000"/>
                                </a:solidFill>
                                <a:latin typeface="Cambria Math" panose="02040503050406030204" pitchFamily="18" charset="0"/>
                                <a:ea typeface="华文中宋" panose="02010600040101010101" pitchFamily="2" charset="-122"/>
                              </a:rPr>
                              <m:t>1</m:t>
                            </m:r>
                          </m:sub>
                        </m:sSub>
                      </m:e>
                    </m:d>
                    <m:r>
                      <a:rPr kumimoji="0" lang="en-US" altLang="zh-CN" sz="2400" i="1" dirty="0">
                        <a:solidFill>
                          <a:srgbClr val="000000"/>
                        </a:solidFill>
                        <a:latin typeface="Cambria Math" panose="02040503050406030204" pitchFamily="18" charset="0"/>
                        <a:ea typeface="华文中宋" panose="02010600040101010101" pitchFamily="2" charset="-122"/>
                      </a:rPr>
                      <m:t>,</m:t>
                    </m:r>
                    <m:r>
                      <a:rPr kumimoji="0" lang="zh-CN" altLang="en-US" sz="2400" i="1" dirty="0">
                        <a:solidFill>
                          <a:srgbClr val="000000"/>
                        </a:solidFill>
                        <a:latin typeface="Cambria Math" panose="02040503050406030204" pitchFamily="18" charset="0"/>
                        <a:ea typeface="华文中宋" panose="02010600040101010101" pitchFamily="2" charset="-122"/>
                      </a:rPr>
                      <m:t>𝒜</m:t>
                    </m:r>
                    <m:d>
                      <m:dPr>
                        <m:ctrlPr>
                          <a:rPr kumimoji="0" lang="en-US" altLang="zh-CN" sz="2400" i="1" dirty="0">
                            <a:solidFill>
                              <a:srgbClr val="000000"/>
                            </a:solidFill>
                            <a:latin typeface="Cambria Math" panose="02040503050406030204" pitchFamily="18" charset="0"/>
                            <a:ea typeface="华文中宋" panose="02010600040101010101" pitchFamily="2" charset="-122"/>
                          </a:rPr>
                        </m:ctrlPr>
                      </m:dPr>
                      <m:e>
                        <m:sSub>
                          <m:sSubPr>
                            <m:ctrlPr>
                              <a:rPr kumimoji="0" lang="en-US" altLang="zh-CN" sz="2400" i="1" dirty="0">
                                <a:solidFill>
                                  <a:srgbClr val="000000"/>
                                </a:solidFill>
                                <a:latin typeface="Cambria Math" panose="02040503050406030204" pitchFamily="18" charset="0"/>
                                <a:ea typeface="华文中宋" panose="02010600040101010101" pitchFamily="2" charset="-122"/>
                              </a:rPr>
                            </m:ctrlPr>
                          </m:sSubPr>
                          <m:e>
                            <m:r>
                              <a:rPr kumimoji="0" lang="en-US" altLang="zh-CN" sz="2400" i="1" dirty="0">
                                <a:solidFill>
                                  <a:srgbClr val="000000"/>
                                </a:solidFill>
                                <a:latin typeface="Cambria Math" panose="02040503050406030204" pitchFamily="18" charset="0"/>
                                <a:ea typeface="华文中宋" panose="02010600040101010101" pitchFamily="2" charset="-122"/>
                              </a:rPr>
                              <m:t>𝛼</m:t>
                            </m:r>
                          </m:e>
                          <m:sub>
                            <m:r>
                              <a:rPr kumimoji="0" lang="en-US" altLang="zh-CN" sz="2400" i="1" dirty="0">
                                <a:solidFill>
                                  <a:srgbClr val="000000"/>
                                </a:solidFill>
                                <a:latin typeface="Cambria Math" panose="02040503050406030204" pitchFamily="18" charset="0"/>
                                <a:ea typeface="华文中宋" panose="02010600040101010101" pitchFamily="2" charset="-122"/>
                              </a:rPr>
                              <m:t>2</m:t>
                            </m:r>
                          </m:sub>
                        </m:sSub>
                      </m:e>
                    </m:d>
                    <m:r>
                      <a:rPr kumimoji="0" lang="en-US" altLang="zh-CN" sz="2400" i="1" dirty="0">
                        <a:solidFill>
                          <a:srgbClr val="000000"/>
                        </a:solidFill>
                        <a:latin typeface="Cambria Math" panose="02040503050406030204" pitchFamily="18" charset="0"/>
                        <a:ea typeface="华文中宋" panose="02010600040101010101" pitchFamily="2" charset="-122"/>
                      </a:rPr>
                      <m:t>,⋯,</m:t>
                    </m:r>
                    <m:r>
                      <a:rPr kumimoji="0" lang="zh-CN" altLang="en-US" sz="2400" i="1" dirty="0">
                        <a:solidFill>
                          <a:srgbClr val="000000"/>
                        </a:solidFill>
                        <a:latin typeface="Cambria Math" panose="02040503050406030204" pitchFamily="18" charset="0"/>
                        <a:ea typeface="华文中宋" panose="02010600040101010101" pitchFamily="2" charset="-122"/>
                      </a:rPr>
                      <m:t>𝒜</m:t>
                    </m:r>
                    <m:d>
                      <m:dPr>
                        <m:ctrlPr>
                          <a:rPr kumimoji="0" lang="en-US" altLang="zh-CN" sz="2400" i="1" dirty="0">
                            <a:solidFill>
                              <a:srgbClr val="000000"/>
                            </a:solidFill>
                            <a:latin typeface="Cambria Math" panose="02040503050406030204" pitchFamily="18" charset="0"/>
                            <a:ea typeface="华文中宋" panose="02010600040101010101" pitchFamily="2" charset="-122"/>
                          </a:rPr>
                        </m:ctrlPr>
                      </m:dPr>
                      <m:e>
                        <m:sSub>
                          <m:sSubPr>
                            <m:ctrlPr>
                              <a:rPr kumimoji="0" lang="en-US" altLang="zh-CN" sz="2400" i="1" dirty="0">
                                <a:solidFill>
                                  <a:srgbClr val="000000"/>
                                </a:solidFill>
                                <a:latin typeface="Cambria Math" panose="02040503050406030204" pitchFamily="18" charset="0"/>
                                <a:ea typeface="华文中宋" panose="02010600040101010101" pitchFamily="2" charset="-122"/>
                              </a:rPr>
                            </m:ctrlPr>
                          </m:sSubPr>
                          <m:e>
                            <m:r>
                              <a:rPr kumimoji="0" lang="en-US" altLang="zh-CN" sz="2400" i="1" dirty="0">
                                <a:solidFill>
                                  <a:srgbClr val="000000"/>
                                </a:solidFill>
                                <a:latin typeface="Cambria Math" panose="02040503050406030204" pitchFamily="18" charset="0"/>
                                <a:ea typeface="华文中宋" panose="02010600040101010101" pitchFamily="2" charset="-122"/>
                              </a:rPr>
                              <m:t>𝛼</m:t>
                            </m:r>
                          </m:e>
                          <m:sub>
                            <m:r>
                              <a:rPr kumimoji="0" lang="en-US" altLang="zh-CN" sz="2400" i="1" dirty="0">
                                <a:solidFill>
                                  <a:srgbClr val="000000"/>
                                </a:solidFill>
                                <a:latin typeface="Cambria Math" panose="02040503050406030204" pitchFamily="18" charset="0"/>
                                <a:ea typeface="华文中宋" panose="02010600040101010101" pitchFamily="2" charset="-122"/>
                              </a:rPr>
                              <m:t>𝑟</m:t>
                            </m:r>
                          </m:sub>
                        </m:sSub>
                      </m:e>
                    </m:d>
                    <m:r>
                      <a:rPr kumimoji="0" lang="zh-CN" altLang="en-US" sz="2400" i="1" dirty="0">
                        <a:solidFill>
                          <a:srgbClr val="000000"/>
                        </a:solidFill>
                        <a:latin typeface="Cambria Math" panose="02040503050406030204" pitchFamily="18" charset="0"/>
                        <a:ea typeface="华文中宋" panose="02010600040101010101" pitchFamily="2" charset="-122"/>
                      </a:rPr>
                      <m:t>是</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𝑟</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的线性组合，而</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𝑟</m:t>
                            </m:r>
                            <m:r>
                              <a:rPr kumimoji="0" lang="en-US" altLang="zh-CN" sz="2400" i="1">
                                <a:solidFill>
                                  <a:srgbClr val="000000"/>
                                </a:solidFill>
                                <a:latin typeface="Cambria Math" panose="02040503050406030204" pitchFamily="18" charset="0"/>
                                <a:ea typeface="华文中宋" panose="02010600040101010101" pitchFamily="2" charset="-122"/>
                              </a:rPr>
                              <m:t>+1</m:t>
                            </m:r>
                          </m:sub>
                        </m:sSub>
                      </m:e>
                    </m:d>
                    <m:r>
                      <a:rPr kumimoji="0" lang="en-US" altLang="zh-CN" sz="2400" i="1">
                        <a:solidFill>
                          <a:srgbClr val="000000"/>
                        </a:solidFill>
                        <a:latin typeface="Cambria Math" panose="02040503050406030204" pitchFamily="18" charset="0"/>
                        <a:ea typeface="华文中宋" panose="02010600040101010101" pitchFamily="2" charset="-122"/>
                      </a:rPr>
                      <m:t>,</m:t>
                    </m:r>
                    <m:r>
                      <a:rPr kumimoji="0" lang="zh-CN" altLang="en-US" sz="2400" i="1">
                        <a:solidFill>
                          <a:srgbClr val="000000"/>
                        </a:solidFill>
                        <a:latin typeface="Cambria Math" panose="02040503050406030204" pitchFamily="18" charset="0"/>
                        <a:ea typeface="华文中宋" panose="02010600040101010101" pitchFamily="2" charset="-122"/>
                      </a:rPr>
                      <m:t>𝒜</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𝑟</m:t>
                            </m:r>
                            <m:r>
                              <a:rPr kumimoji="0" lang="en-US" altLang="zh-CN" sz="2400" i="1">
                                <a:solidFill>
                                  <a:srgbClr val="000000"/>
                                </a:solidFill>
                                <a:latin typeface="Cambria Math" panose="02040503050406030204" pitchFamily="18" charset="0"/>
                                <a:ea typeface="华文中宋" panose="02010600040101010101" pitchFamily="2" charset="-122"/>
                              </a:rPr>
                              <m:t>+2</m:t>
                            </m:r>
                          </m:sub>
                        </m:sSub>
                      </m:e>
                    </m:d>
                    <m:r>
                      <a:rPr kumimoji="0" lang="en-US" altLang="zh-CN" sz="2400" i="1">
                        <a:solidFill>
                          <a:srgbClr val="000000"/>
                        </a:solidFill>
                        <a:latin typeface="Cambria Math" panose="02040503050406030204" pitchFamily="18" charset="0"/>
                        <a:ea typeface="华文中宋" panose="02010600040101010101" pitchFamily="2" charset="-122"/>
                      </a:rPr>
                      <m:t>,⋯,</m:t>
                    </m:r>
                    <m:r>
                      <a:rPr kumimoji="0" lang="zh-CN" altLang="en-US" sz="2400" i="1">
                        <a:solidFill>
                          <a:srgbClr val="000000"/>
                        </a:solidFill>
                        <a:latin typeface="Cambria Math" panose="02040503050406030204" pitchFamily="18" charset="0"/>
                        <a:ea typeface="华文中宋" panose="02010600040101010101" pitchFamily="2" charset="-122"/>
                      </a:rPr>
                      <m:t>𝒜</m:t>
                    </m:r>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𝑛</m:t>
                        </m:r>
                      </m:sub>
                    </m:sSub>
                    <m:r>
                      <a:rPr kumimoji="0" lang="en-US" altLang="zh-CN" sz="2400" i="1">
                        <a:solidFill>
                          <a:srgbClr val="000000"/>
                        </a:solidFill>
                        <a:latin typeface="Cambria Math" panose="02040503050406030204" pitchFamily="18" charset="0"/>
                        <a:ea typeface="华文中宋" panose="02010600040101010101" pitchFamily="2" charset="-122"/>
                      </a:rPr>
                      <m:t>)</m:t>
                    </m:r>
                  </m:oMath>
                </a14:m>
                <a:r>
                  <a:rPr kumimoji="0" lang="zh-CN" altLang="en-US" sz="2400" dirty="0">
                    <a:solidFill>
                      <a:srgbClr val="000000"/>
                    </a:solidFill>
                    <a:latin typeface="华文中宋" panose="02010600040101010101" pitchFamily="2" charset="-122"/>
                    <a:ea typeface="华文中宋" panose="02010600040101010101" pitchFamily="2" charset="-122"/>
                  </a:rPr>
                  <a:t>是</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𝑟</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𝑟</m:t>
                        </m:r>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𝑛</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的线性组合，即</a:t>
                </a:r>
                <a:endParaRPr kumimoji="0" lang="en-US" altLang="zh-CN" sz="2400" dirty="0">
                  <a:solidFill>
                    <a:srgbClr val="000000"/>
                  </a:solidFill>
                  <a:latin typeface="华文中宋" panose="02010600040101010101" pitchFamily="2" charset="-122"/>
                  <a:ea typeface="华文中宋" panose="02010600040101010101" pitchFamily="2" charset="-122"/>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1037544" y="3645024"/>
                <a:ext cx="10315040" cy="1134926"/>
              </a:xfrm>
              <a:prstGeom prst="rect">
                <a:avLst/>
              </a:prstGeom>
              <a:blipFill>
                <a:blip r:embed="rId4"/>
                <a:stretch>
                  <a:fillRect l="-887" r="-177" b="-118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6970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Rectangle 6"/>
              <p:cNvSpPr>
                <a:spLocks noChangeArrowheads="1"/>
              </p:cNvSpPr>
              <p:nvPr/>
            </p:nvSpPr>
            <p:spPr bwMode="auto">
              <a:xfrm>
                <a:off x="1847528" y="663292"/>
                <a:ext cx="7416824" cy="400110"/>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000" b="1" dirty="0">
                    <a:solidFill>
                      <a:srgbClr val="3333CC"/>
                    </a:solidFill>
                    <a:effectLst>
                      <a:outerShdw blurRad="38100" dist="38100" dir="2700000" algn="tl">
                        <a:srgbClr val="000000"/>
                      </a:outerShdw>
                    </a:effectLst>
                    <a:latin typeface="Calibri" panose="020F0502020204030204" pitchFamily="34" charset="0"/>
                    <a:ea typeface="宋体"/>
                  </a:rPr>
                  <a:t>1.9.3   </a:t>
                </a:r>
                <a:r>
                  <a:rPr lang="zh-CN" altLang="en-US" sz="2000" b="1" dirty="0">
                    <a:solidFill>
                      <a:srgbClr val="3333CC"/>
                    </a:solidFill>
                    <a:effectLst>
                      <a:outerShdw blurRad="38100" dist="38100" dir="2700000" algn="tl">
                        <a:srgbClr val="000000"/>
                      </a:outerShdw>
                    </a:effectLst>
                    <a:latin typeface="Calibri" panose="020F0502020204030204" pitchFamily="34" charset="0"/>
                    <a:ea typeface="宋体"/>
                  </a:rPr>
                  <a:t>线性变换</a:t>
                </a:r>
                <a14:m>
                  <m:oMath xmlns:m="http://schemas.openxmlformats.org/officeDocument/2006/math">
                    <m:r>
                      <a:rPr lang="zh-CN" altLang="en-US" sz="2000" b="1" i="1">
                        <a:solidFill>
                          <a:srgbClr val="3333CC"/>
                        </a:solidFill>
                        <a:effectLst>
                          <a:outerShdw blurRad="38100" dist="38100" dir="2700000" algn="tl">
                            <a:srgbClr val="000000"/>
                          </a:outerShdw>
                        </a:effectLst>
                        <a:latin typeface="Cambria Math" panose="02040503050406030204" pitchFamily="18" charset="0"/>
                        <a:ea typeface="宋体"/>
                      </a:rPr>
                      <m:t>𝓐</m:t>
                    </m:r>
                  </m:oMath>
                </a14:m>
                <a:r>
                  <a:rPr lang="zh-CN" altLang="en-US" sz="2000" b="1" dirty="0">
                    <a:solidFill>
                      <a:srgbClr val="3333CC"/>
                    </a:solidFill>
                    <a:effectLst>
                      <a:outerShdw blurRad="38100" dist="38100" dir="2700000" algn="tl">
                        <a:srgbClr val="000000"/>
                      </a:outerShdw>
                    </a:effectLst>
                    <a:latin typeface="Calibri" panose="020F0502020204030204" pitchFamily="34" charset="0"/>
                    <a:ea typeface="宋体"/>
                  </a:rPr>
                  <a:t>的矩阵表示与</a:t>
                </a:r>
                <a14:m>
                  <m:oMath xmlns:m="http://schemas.openxmlformats.org/officeDocument/2006/math">
                    <m:r>
                      <a:rPr lang="zh-CN" altLang="en-US" sz="2000" b="1" i="1">
                        <a:solidFill>
                          <a:srgbClr val="3333CC"/>
                        </a:solidFill>
                        <a:effectLst>
                          <a:outerShdw blurRad="38100" dist="38100" dir="2700000" algn="tl">
                            <a:srgbClr val="000000"/>
                          </a:outerShdw>
                        </a:effectLst>
                        <a:latin typeface="Cambria Math" panose="02040503050406030204" pitchFamily="18" charset="0"/>
                      </a:rPr>
                      <m:t>𝓐</m:t>
                    </m:r>
                  </m:oMath>
                </a14:m>
                <a:r>
                  <a:rPr lang="zh-CN" altLang="en-US" sz="2000" b="1" dirty="0">
                    <a:solidFill>
                      <a:srgbClr val="3333CC"/>
                    </a:solidFill>
                    <a:effectLst>
                      <a:outerShdw blurRad="38100" dist="38100" dir="2700000" algn="tl">
                        <a:srgbClr val="000000"/>
                      </a:outerShdw>
                    </a:effectLst>
                    <a:latin typeface="Calibri" panose="020F0502020204030204" pitchFamily="34" charset="0"/>
                    <a:ea typeface="宋体"/>
                  </a:rPr>
                  <a:t>的不变子空间之间的关系</a:t>
                </a:r>
              </a:p>
            </p:txBody>
          </p:sp>
        </mc:Choice>
        <mc:Fallback xmlns="">
          <p:sp>
            <p:nvSpPr>
              <p:cNvPr id="8" name="Rectangle 6"/>
              <p:cNvSpPr>
                <a:spLocks noRot="1" noChangeAspect="1" noMove="1" noResize="1" noEditPoints="1" noAdjustHandles="1" noChangeArrowheads="1" noChangeShapeType="1" noTextEdit="1"/>
              </p:cNvSpPr>
              <p:nvPr/>
            </p:nvSpPr>
            <p:spPr bwMode="auto">
              <a:xfrm>
                <a:off x="1847528" y="663292"/>
                <a:ext cx="7416824" cy="400110"/>
              </a:xfrm>
              <a:prstGeom prst="rect">
                <a:avLst/>
              </a:prstGeom>
              <a:blipFill>
                <a:blip r:embed="rId2"/>
                <a:stretch>
                  <a:fillRect l="-904" t="-13846" b="-35385"/>
                </a:stretch>
              </a:blipFill>
              <a:ln w="9525" algn="ctr">
                <a:noFill/>
                <a:miter lim="800000"/>
                <a:headEnd/>
                <a:tailEnd/>
              </a:ln>
              <a:effectLst/>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147</a:t>
            </a:fld>
            <a:endParaRPr kumimoji="0" lang="en-US" altLang="zh-CN">
              <a:solidFill>
                <a:srgbClr val="000000"/>
              </a:solidFill>
            </a:endParaRPr>
          </a:p>
        </p:txBody>
      </p:sp>
      <p:sp>
        <p:nvSpPr>
          <p:cNvPr id="9" name="文本框 8"/>
          <p:cNvSpPr txBox="1"/>
          <p:nvPr/>
        </p:nvSpPr>
        <p:spPr>
          <a:xfrm>
            <a:off x="1127448" y="1195812"/>
            <a:ext cx="8558608" cy="580928"/>
          </a:xfrm>
          <a:prstGeom prst="rect">
            <a:avLst/>
          </a:prstGeom>
          <a:noFill/>
        </p:spPr>
        <p:txBody>
          <a:bodyPr wrap="square" rtlCol="0">
            <a:spAutoFit/>
          </a:bodyPr>
          <a:lstStyle/>
          <a:p>
            <a:pPr marL="342900" indent="-342900" defTabSz="457200">
              <a:lnSpc>
                <a:spcPct val="150000"/>
              </a:lnSpc>
              <a:buFont typeface="Wingdings" panose="05000000000000000000" pitchFamily="2" charset="2"/>
              <a:buChar char="Ø"/>
              <a:defRPr/>
            </a:pPr>
            <a:r>
              <a:rPr kumimoji="0" lang="zh-CN" altLang="en-US" sz="2400" dirty="0">
                <a:solidFill>
                  <a:srgbClr val="1C08D6"/>
                </a:solidFill>
                <a:latin typeface="华文中宋" panose="02010600040101010101" pitchFamily="2" charset="-122"/>
                <a:ea typeface="华文中宋" panose="02010600040101010101" pitchFamily="2" charset="-122"/>
              </a:rPr>
              <a:t>准三角形矩阵表示与不变子空间的关系</a:t>
            </a:r>
          </a:p>
        </p:txBody>
      </p:sp>
      <mc:AlternateContent xmlns:mc="http://schemas.openxmlformats.org/markup-compatibility/2006" xmlns:a14="http://schemas.microsoft.com/office/drawing/2010/main">
        <mc:Choice Requires="a14">
          <p:sp>
            <p:nvSpPr>
              <p:cNvPr id="10" name="文本框 9"/>
              <p:cNvSpPr txBox="1"/>
              <p:nvPr/>
            </p:nvSpPr>
            <p:spPr>
              <a:xfrm>
                <a:off x="1487488" y="1694801"/>
                <a:ext cx="9217024" cy="4524315"/>
              </a:xfrm>
              <a:prstGeom prst="rect">
                <a:avLst/>
              </a:prstGeom>
              <a:noFill/>
            </p:spPr>
            <p:txBody>
              <a:bodyPr wrap="square" rtlCol="0">
                <a:spAutoFit/>
              </a:bodyPr>
              <a:lstStyle/>
              <a:p>
                <a:pPr defTabSz="457200">
                  <a:lnSpc>
                    <a:spcPct val="150000"/>
                  </a:lnSpc>
                  <a:defRPr/>
                </a:pPr>
                <a14:m>
                  <m:oMathPara xmlns:m="http://schemas.openxmlformats.org/officeDocument/2006/math">
                    <m:oMathParaPr>
                      <m:jc m:val="centerGroup"/>
                    </m:oMathParaPr>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e>
                      </m:d>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𝑎</m:t>
                          </m:r>
                        </m:e>
                        <m:sub>
                          <m:r>
                            <a:rPr kumimoji="0" lang="en-US" altLang="zh-CN" sz="2400" i="1">
                              <a:solidFill>
                                <a:srgbClr val="000000"/>
                              </a:solidFill>
                              <a:latin typeface="Cambria Math" panose="02040503050406030204" pitchFamily="18" charset="0"/>
                              <a:ea typeface="华文中宋" panose="02010600040101010101" pitchFamily="2" charset="-122"/>
                            </a:rPr>
                            <m:t>11</m:t>
                          </m:r>
                        </m:sub>
                      </m:sSub>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𝑎</m:t>
                          </m:r>
                        </m:e>
                        <m:sub>
                          <m:r>
                            <a:rPr kumimoji="0" lang="en-US" altLang="zh-CN" sz="2400" i="1">
                              <a:solidFill>
                                <a:srgbClr val="000000"/>
                              </a:solidFill>
                              <a:latin typeface="Cambria Math" panose="02040503050406030204" pitchFamily="18" charset="0"/>
                              <a:ea typeface="华文中宋" panose="02010600040101010101" pitchFamily="2" charset="-122"/>
                            </a:rPr>
                            <m:t>21</m:t>
                          </m:r>
                        </m:sub>
                      </m:sSub>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𝑎</m:t>
                          </m:r>
                        </m:e>
                        <m:sub>
                          <m:r>
                            <a:rPr kumimoji="0" lang="en-US" altLang="zh-CN" sz="2400" i="1">
                              <a:solidFill>
                                <a:srgbClr val="000000"/>
                              </a:solidFill>
                              <a:latin typeface="Cambria Math" panose="02040503050406030204" pitchFamily="18" charset="0"/>
                              <a:ea typeface="华文中宋" panose="02010600040101010101" pitchFamily="2" charset="-122"/>
                            </a:rPr>
                            <m:t>𝑟</m:t>
                          </m:r>
                          <m:r>
                            <a:rPr kumimoji="0" lang="en-US" altLang="zh-CN" sz="2400" i="1">
                              <a:solidFill>
                                <a:srgbClr val="000000"/>
                              </a:solidFill>
                              <a:latin typeface="Cambria Math" panose="02040503050406030204" pitchFamily="18" charset="0"/>
                              <a:ea typeface="华文中宋" panose="02010600040101010101" pitchFamily="2" charset="-122"/>
                            </a:rPr>
                            <m:t>1</m:t>
                          </m:r>
                        </m:sub>
                      </m:sSub>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𝑟</m:t>
                          </m:r>
                        </m:sub>
                      </m:sSub>
                    </m:oMath>
                  </m:oMathPara>
                </a14:m>
                <a:endParaRPr kumimoji="0" lang="en-US" altLang="zh-CN" sz="2400" dirty="0">
                  <a:solidFill>
                    <a:srgbClr val="000000"/>
                  </a:solidFill>
                  <a:latin typeface="华文中宋" panose="02010600040101010101" pitchFamily="2" charset="-122"/>
                  <a:ea typeface="华文中宋" panose="02010600040101010101" pitchFamily="2" charset="-122"/>
                </a:endParaRPr>
              </a:p>
              <a:p>
                <a:pPr defTabSz="457200">
                  <a:lnSpc>
                    <a:spcPct val="150000"/>
                  </a:lnSpc>
                  <a:defRPr/>
                </a:pPr>
                <a14:m>
                  <m:oMathPara xmlns:m="http://schemas.openxmlformats.org/officeDocument/2006/math">
                    <m:oMathParaPr>
                      <m:jc m:val="centerGroup"/>
                    </m:oMathParaPr>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e>
                      </m:d>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𝑎</m:t>
                          </m:r>
                        </m:e>
                        <m:sub>
                          <m:r>
                            <a:rPr kumimoji="0" lang="en-US" altLang="zh-CN" sz="2400" i="1">
                              <a:solidFill>
                                <a:srgbClr val="000000"/>
                              </a:solidFill>
                              <a:latin typeface="Cambria Math" panose="02040503050406030204" pitchFamily="18" charset="0"/>
                              <a:ea typeface="华文中宋" panose="02010600040101010101" pitchFamily="2" charset="-122"/>
                            </a:rPr>
                            <m:t>12</m:t>
                          </m:r>
                        </m:sub>
                      </m:sSub>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𝑎</m:t>
                          </m:r>
                        </m:e>
                        <m:sub>
                          <m:r>
                            <a:rPr kumimoji="0" lang="en-US" altLang="zh-CN" sz="2400" i="1">
                              <a:solidFill>
                                <a:srgbClr val="000000"/>
                              </a:solidFill>
                              <a:latin typeface="Cambria Math" panose="02040503050406030204" pitchFamily="18" charset="0"/>
                              <a:ea typeface="华文中宋" panose="02010600040101010101" pitchFamily="2" charset="-122"/>
                            </a:rPr>
                            <m:t>22</m:t>
                          </m:r>
                        </m:sub>
                      </m:sSub>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𝑎</m:t>
                          </m:r>
                        </m:e>
                        <m:sub>
                          <m:r>
                            <a:rPr kumimoji="0" lang="en-US" altLang="zh-CN" sz="2400" i="1">
                              <a:solidFill>
                                <a:srgbClr val="000000"/>
                              </a:solidFill>
                              <a:latin typeface="Cambria Math" panose="02040503050406030204" pitchFamily="18" charset="0"/>
                              <a:ea typeface="华文中宋" panose="02010600040101010101" pitchFamily="2" charset="-122"/>
                            </a:rPr>
                            <m:t>𝑟</m:t>
                          </m:r>
                          <m:r>
                            <a:rPr kumimoji="0" lang="en-US" altLang="zh-CN" sz="2400" i="1">
                              <a:solidFill>
                                <a:srgbClr val="000000"/>
                              </a:solidFill>
                              <a:latin typeface="Cambria Math" panose="02040503050406030204" pitchFamily="18" charset="0"/>
                              <a:ea typeface="华文中宋" panose="02010600040101010101" pitchFamily="2" charset="-122"/>
                            </a:rPr>
                            <m:t>2</m:t>
                          </m:r>
                        </m:sub>
                      </m:sSub>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𝑟</m:t>
                          </m:r>
                        </m:sub>
                      </m:sSub>
                    </m:oMath>
                  </m:oMathPara>
                </a14:m>
                <a:endParaRPr kumimoji="0" lang="en-US" altLang="zh-CN" sz="2400" dirty="0">
                  <a:solidFill>
                    <a:srgbClr val="000000"/>
                  </a:solidFill>
                  <a:latin typeface="华文中宋" panose="02010600040101010101" pitchFamily="2" charset="-122"/>
                  <a:ea typeface="华文中宋" panose="02010600040101010101" pitchFamily="2" charset="-122"/>
                </a:endParaRPr>
              </a:p>
              <a:p>
                <a:pPr defTabSz="457200">
                  <a:lnSpc>
                    <a:spcPct val="150000"/>
                  </a:lnSpc>
                  <a:defRPr/>
                </a:pPr>
                <a14:m>
                  <m:oMathPara xmlns:m="http://schemas.openxmlformats.org/officeDocument/2006/math">
                    <m:oMathParaPr>
                      <m:jc m:val="centerGroup"/>
                    </m:oMathParaPr>
                    <m:oMath xmlns:m="http://schemas.openxmlformats.org/officeDocument/2006/math">
                      <m:r>
                        <a:rPr kumimoji="0" lang="en-US" altLang="zh-CN" sz="2400" i="1">
                          <a:solidFill>
                            <a:srgbClr val="000000"/>
                          </a:solidFill>
                          <a:latin typeface="Cambria Math" panose="02040503050406030204" pitchFamily="18" charset="0"/>
                          <a:ea typeface="华文中宋" panose="02010600040101010101" pitchFamily="2" charset="-122"/>
                        </a:rPr>
                        <m:t>⋯⋯                                                            </m:t>
                      </m:r>
                    </m:oMath>
                  </m:oMathPara>
                </a14:m>
                <a:endParaRPr kumimoji="0" lang="en-US" altLang="zh-CN" sz="2400" i="1" dirty="0">
                  <a:solidFill>
                    <a:srgbClr val="000000"/>
                  </a:solidFill>
                  <a:latin typeface="Cambria Math" panose="02040503050406030204" pitchFamily="18" charset="0"/>
                  <a:ea typeface="华文中宋" panose="02010600040101010101" pitchFamily="2" charset="-122"/>
                </a:endParaRPr>
              </a:p>
              <a:p>
                <a:pPr defTabSz="457200">
                  <a:lnSpc>
                    <a:spcPct val="150000"/>
                  </a:lnSpc>
                  <a:defRPr/>
                </a:pPr>
                <a14:m>
                  <m:oMathPara xmlns:m="http://schemas.openxmlformats.org/officeDocument/2006/math">
                    <m:oMathParaPr>
                      <m:jc m:val="centerGroup"/>
                    </m:oMathParaPr>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𝑟</m:t>
                              </m:r>
                            </m:sub>
                          </m:sSub>
                        </m:e>
                      </m:d>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𝑎</m:t>
                          </m:r>
                        </m:e>
                        <m:sub>
                          <m:r>
                            <a:rPr kumimoji="0" lang="en-US" altLang="zh-CN" sz="2400" i="1">
                              <a:solidFill>
                                <a:srgbClr val="000000"/>
                              </a:solidFill>
                              <a:latin typeface="Cambria Math" panose="02040503050406030204" pitchFamily="18" charset="0"/>
                              <a:ea typeface="华文中宋" panose="02010600040101010101" pitchFamily="2" charset="-122"/>
                            </a:rPr>
                            <m:t>1</m:t>
                          </m:r>
                          <m:r>
                            <a:rPr kumimoji="0" lang="en-US" altLang="zh-CN" sz="2400" i="1">
                              <a:solidFill>
                                <a:srgbClr val="000000"/>
                              </a:solidFill>
                              <a:latin typeface="Cambria Math" panose="02040503050406030204" pitchFamily="18" charset="0"/>
                              <a:ea typeface="华文中宋" panose="02010600040101010101" pitchFamily="2" charset="-122"/>
                            </a:rPr>
                            <m:t>𝑟</m:t>
                          </m:r>
                        </m:sub>
                      </m:sSub>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𝑎</m:t>
                          </m:r>
                        </m:e>
                        <m:sub>
                          <m:r>
                            <a:rPr kumimoji="0" lang="en-US" altLang="zh-CN" sz="2400" i="1">
                              <a:solidFill>
                                <a:srgbClr val="000000"/>
                              </a:solidFill>
                              <a:latin typeface="Cambria Math" panose="02040503050406030204" pitchFamily="18" charset="0"/>
                              <a:ea typeface="华文中宋" panose="02010600040101010101" pitchFamily="2" charset="-122"/>
                            </a:rPr>
                            <m:t>2</m:t>
                          </m:r>
                          <m:r>
                            <a:rPr kumimoji="0" lang="en-US" altLang="zh-CN" sz="2400" i="1">
                              <a:solidFill>
                                <a:srgbClr val="000000"/>
                              </a:solidFill>
                              <a:latin typeface="Cambria Math" panose="02040503050406030204" pitchFamily="18" charset="0"/>
                              <a:ea typeface="华文中宋" panose="02010600040101010101" pitchFamily="2" charset="-122"/>
                            </a:rPr>
                            <m:t>𝑟</m:t>
                          </m:r>
                        </m:sub>
                      </m:sSub>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𝑎</m:t>
                          </m:r>
                        </m:e>
                        <m:sub>
                          <m:r>
                            <a:rPr kumimoji="0" lang="en-US" altLang="zh-CN" sz="2400" i="1">
                              <a:solidFill>
                                <a:srgbClr val="000000"/>
                              </a:solidFill>
                              <a:latin typeface="Cambria Math" panose="02040503050406030204" pitchFamily="18" charset="0"/>
                              <a:ea typeface="华文中宋" panose="02010600040101010101" pitchFamily="2" charset="-122"/>
                            </a:rPr>
                            <m:t>𝑟𝑟</m:t>
                          </m:r>
                        </m:sub>
                      </m:sSub>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𝑟</m:t>
                          </m:r>
                        </m:sub>
                      </m:sSub>
                    </m:oMath>
                  </m:oMathPara>
                </a14:m>
                <a:endParaRPr kumimoji="0" lang="en-US" altLang="zh-CN" sz="2400" dirty="0">
                  <a:solidFill>
                    <a:srgbClr val="000000"/>
                  </a:solidFill>
                  <a:latin typeface="华文中宋" panose="02010600040101010101" pitchFamily="2" charset="-122"/>
                  <a:ea typeface="华文中宋" panose="02010600040101010101" pitchFamily="2" charset="-122"/>
                </a:endParaRPr>
              </a:p>
              <a:p>
                <a:pPr defTabSz="457200">
                  <a:lnSpc>
                    <a:spcPct val="150000"/>
                  </a:lnSpc>
                  <a:defRPr/>
                </a:pPr>
                <a14:m>
                  <m:oMathPara xmlns:m="http://schemas.openxmlformats.org/officeDocument/2006/math">
                    <m:oMathParaPr>
                      <m:jc m:val="centerGroup"/>
                    </m:oMathParaPr>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𝑟</m:t>
                              </m:r>
                              <m:r>
                                <a:rPr kumimoji="0" lang="en-US" altLang="zh-CN" sz="2400" i="1">
                                  <a:solidFill>
                                    <a:srgbClr val="000000"/>
                                  </a:solidFill>
                                  <a:latin typeface="Cambria Math" panose="02040503050406030204" pitchFamily="18" charset="0"/>
                                  <a:ea typeface="华文中宋" panose="02010600040101010101" pitchFamily="2" charset="-122"/>
                                </a:rPr>
                                <m:t>+1</m:t>
                              </m:r>
                            </m:sub>
                          </m:sSub>
                        </m:e>
                      </m:d>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𝑎</m:t>
                          </m:r>
                        </m:e>
                        <m:sub>
                          <m:r>
                            <a:rPr kumimoji="0" lang="en-US" altLang="zh-CN" sz="2400" i="1">
                              <a:solidFill>
                                <a:srgbClr val="000000"/>
                              </a:solidFill>
                              <a:latin typeface="Cambria Math" panose="02040503050406030204" pitchFamily="18" charset="0"/>
                              <a:ea typeface="华文中宋" panose="02010600040101010101" pitchFamily="2" charset="-122"/>
                            </a:rPr>
                            <m:t>1</m:t>
                          </m:r>
                          <m:r>
                            <a:rPr kumimoji="0" lang="en-US" altLang="zh-CN" sz="2400" i="1">
                              <a:solidFill>
                                <a:srgbClr val="000000"/>
                              </a:solidFill>
                              <a:latin typeface="Cambria Math" panose="02040503050406030204" pitchFamily="18" charset="0"/>
                              <a:ea typeface="华文中宋" panose="02010600040101010101" pitchFamily="2" charset="-122"/>
                            </a:rPr>
                            <m:t>𝑟</m:t>
                          </m:r>
                          <m:r>
                            <a:rPr kumimoji="0" lang="en-US" altLang="zh-CN" sz="2400" i="1">
                              <a:solidFill>
                                <a:srgbClr val="000000"/>
                              </a:solidFill>
                              <a:latin typeface="Cambria Math" panose="02040503050406030204" pitchFamily="18" charset="0"/>
                              <a:ea typeface="华文中宋" panose="02010600040101010101" pitchFamily="2" charset="-122"/>
                            </a:rPr>
                            <m:t>+1</m:t>
                          </m:r>
                        </m:sub>
                      </m:sSub>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𝑎</m:t>
                          </m:r>
                        </m:e>
                        <m:sub>
                          <m:r>
                            <a:rPr kumimoji="0" lang="en-US" altLang="zh-CN" sz="2400" i="1">
                              <a:solidFill>
                                <a:srgbClr val="000000"/>
                              </a:solidFill>
                              <a:latin typeface="Cambria Math" panose="02040503050406030204" pitchFamily="18" charset="0"/>
                              <a:ea typeface="华文中宋" panose="02010600040101010101" pitchFamily="2" charset="-122"/>
                            </a:rPr>
                            <m:t>2</m:t>
                          </m:r>
                          <m:r>
                            <a:rPr kumimoji="0" lang="en-US" altLang="zh-CN" sz="2400" i="1">
                              <a:solidFill>
                                <a:srgbClr val="000000"/>
                              </a:solidFill>
                              <a:latin typeface="Cambria Math" panose="02040503050406030204" pitchFamily="18" charset="0"/>
                              <a:ea typeface="华文中宋" panose="02010600040101010101" pitchFamily="2" charset="-122"/>
                            </a:rPr>
                            <m:t>𝑟</m:t>
                          </m:r>
                          <m:r>
                            <a:rPr kumimoji="0" lang="en-US" altLang="zh-CN" sz="2400" i="1">
                              <a:solidFill>
                                <a:srgbClr val="000000"/>
                              </a:solidFill>
                              <a:latin typeface="Cambria Math" panose="02040503050406030204" pitchFamily="18" charset="0"/>
                              <a:ea typeface="华文中宋" panose="02010600040101010101" pitchFamily="2" charset="-122"/>
                            </a:rPr>
                            <m:t>+1</m:t>
                          </m:r>
                        </m:sub>
                      </m:sSub>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𝑎</m:t>
                          </m:r>
                        </m:e>
                        <m:sub>
                          <m:r>
                            <a:rPr kumimoji="0" lang="en-US" altLang="zh-CN" sz="2400" i="1">
                              <a:solidFill>
                                <a:srgbClr val="000000"/>
                              </a:solidFill>
                              <a:latin typeface="Cambria Math" panose="02040503050406030204" pitchFamily="18" charset="0"/>
                              <a:ea typeface="华文中宋" panose="02010600040101010101" pitchFamily="2" charset="-122"/>
                            </a:rPr>
                            <m:t>𝑟𝑟</m:t>
                          </m:r>
                          <m:r>
                            <a:rPr kumimoji="0" lang="en-US" altLang="zh-CN" sz="2400" i="1">
                              <a:solidFill>
                                <a:srgbClr val="000000"/>
                              </a:solidFill>
                              <a:latin typeface="Cambria Math" panose="02040503050406030204" pitchFamily="18" charset="0"/>
                              <a:ea typeface="华文中宋" panose="02010600040101010101" pitchFamily="2" charset="-122"/>
                            </a:rPr>
                            <m:t>+1</m:t>
                          </m:r>
                        </m:sub>
                      </m:sSub>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𝑟</m:t>
                          </m:r>
                        </m:sub>
                      </m:sSub>
                      <m:r>
                        <a:rPr kumimoji="0" lang="en-US" altLang="zh-CN" sz="2400" i="1">
                          <a:solidFill>
                            <a:srgbClr val="000000"/>
                          </a:solidFill>
                          <a:latin typeface="Cambria Math" panose="02040503050406030204" pitchFamily="18" charset="0"/>
                          <a:ea typeface="华文中宋" panose="02010600040101010101" pitchFamily="2" charset="-122"/>
                        </a:rPr>
                        <m:t>+</m:t>
                      </m:r>
                    </m:oMath>
                  </m:oMathPara>
                </a14:m>
                <a:endParaRPr kumimoji="0" lang="en-US" altLang="zh-CN" sz="2400" i="1" dirty="0">
                  <a:solidFill>
                    <a:srgbClr val="000000"/>
                  </a:solidFill>
                  <a:latin typeface="Cambria Math" panose="02040503050406030204" pitchFamily="18" charset="0"/>
                  <a:ea typeface="华文中宋" panose="02010600040101010101" pitchFamily="2" charset="-122"/>
                </a:endParaRPr>
              </a:p>
              <a:p>
                <a:pPr defTabSz="457200">
                  <a:lnSpc>
                    <a:spcPct val="150000"/>
                  </a:lnSpc>
                  <a:defRPr/>
                </a:pPr>
                <a:r>
                  <a:rPr kumimoji="0" lang="en-US" altLang="zh-CN" sz="2400" dirty="0">
                    <a:solidFill>
                      <a:srgbClr val="000000"/>
                    </a:solidFill>
                    <a:latin typeface="Calibri" panose="020F0502020204030204" pitchFamily="34" charset="0"/>
                    <a:ea typeface="华文中宋" panose="02010600040101010101" pitchFamily="2" charset="-122"/>
                  </a:rPr>
                  <a:t>                                           </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𝑎</m:t>
                        </m:r>
                      </m:e>
                      <m:sub>
                        <m:r>
                          <a:rPr kumimoji="0" lang="en-US" altLang="zh-CN" sz="2400" i="1">
                            <a:solidFill>
                              <a:srgbClr val="000000"/>
                            </a:solidFill>
                            <a:latin typeface="Cambria Math" panose="02040503050406030204" pitchFamily="18" charset="0"/>
                            <a:ea typeface="华文中宋" panose="02010600040101010101" pitchFamily="2" charset="-122"/>
                          </a:rPr>
                          <m:t>𝑟</m:t>
                        </m:r>
                        <m:r>
                          <a:rPr kumimoji="0" lang="en-US" altLang="zh-CN" sz="2400" i="1">
                            <a:solidFill>
                              <a:srgbClr val="000000"/>
                            </a:solidFill>
                            <a:latin typeface="Cambria Math" panose="02040503050406030204" pitchFamily="18" charset="0"/>
                            <a:ea typeface="华文中宋" panose="02010600040101010101" pitchFamily="2" charset="-122"/>
                          </a:rPr>
                          <m:t>+1</m:t>
                        </m:r>
                        <m:r>
                          <a:rPr kumimoji="0" lang="en-US" altLang="zh-CN" sz="2400" i="1">
                            <a:solidFill>
                              <a:srgbClr val="000000"/>
                            </a:solidFill>
                            <a:latin typeface="Cambria Math" panose="02040503050406030204" pitchFamily="18" charset="0"/>
                            <a:ea typeface="华文中宋" panose="02010600040101010101" pitchFamily="2" charset="-122"/>
                          </a:rPr>
                          <m:t>𝑟</m:t>
                        </m:r>
                        <m:r>
                          <a:rPr kumimoji="0" lang="en-US" altLang="zh-CN" sz="2400" i="1">
                            <a:solidFill>
                              <a:srgbClr val="000000"/>
                            </a:solidFill>
                            <a:latin typeface="Cambria Math" panose="02040503050406030204" pitchFamily="18" charset="0"/>
                            <a:ea typeface="华文中宋" panose="02010600040101010101" pitchFamily="2" charset="-122"/>
                          </a:rPr>
                          <m:t>+1</m:t>
                        </m:r>
                      </m:sub>
                    </m:sSub>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𝑟</m:t>
                        </m:r>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𝑎</m:t>
                        </m:r>
                      </m:e>
                      <m:sub>
                        <m:r>
                          <a:rPr kumimoji="0" lang="en-US" altLang="zh-CN" sz="2400" i="1">
                            <a:solidFill>
                              <a:srgbClr val="000000"/>
                            </a:solidFill>
                            <a:latin typeface="Cambria Math" panose="02040503050406030204" pitchFamily="18" charset="0"/>
                            <a:ea typeface="华文中宋" panose="02010600040101010101" pitchFamily="2" charset="-122"/>
                          </a:rPr>
                          <m:t>𝑛𝑟</m:t>
                        </m:r>
                        <m:r>
                          <a:rPr kumimoji="0" lang="en-US" altLang="zh-CN" sz="2400" i="1">
                            <a:solidFill>
                              <a:srgbClr val="000000"/>
                            </a:solidFill>
                            <a:latin typeface="Cambria Math" panose="02040503050406030204" pitchFamily="18" charset="0"/>
                            <a:ea typeface="华文中宋" panose="02010600040101010101" pitchFamily="2" charset="-122"/>
                          </a:rPr>
                          <m:t>+1</m:t>
                        </m:r>
                      </m:sub>
                    </m:sSub>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𝑛</m:t>
                        </m:r>
                      </m:sub>
                    </m:sSub>
                  </m:oMath>
                </a14:m>
                <a:endParaRPr kumimoji="0" lang="en-US" altLang="zh-CN" sz="2400" dirty="0">
                  <a:solidFill>
                    <a:srgbClr val="000000"/>
                  </a:solidFill>
                  <a:latin typeface="华文中宋" panose="02010600040101010101" pitchFamily="2" charset="-122"/>
                  <a:ea typeface="华文中宋" panose="02010600040101010101" pitchFamily="2" charset="-122"/>
                </a:endParaRPr>
              </a:p>
              <a:p>
                <a:pPr defTabSz="457200">
                  <a:lnSpc>
                    <a:spcPct val="150000"/>
                  </a:lnSpc>
                  <a:defRPr/>
                </a:pPr>
                <a14:m>
                  <m:oMathPara xmlns:m="http://schemas.openxmlformats.org/officeDocument/2006/math">
                    <m:oMathParaPr>
                      <m:jc m:val="centerGroup"/>
                    </m:oMathParaPr>
                    <m:oMath xmlns:m="http://schemas.openxmlformats.org/officeDocument/2006/math">
                      <m:r>
                        <a:rPr kumimoji="0" lang="en-US" altLang="zh-CN" sz="2400" i="1">
                          <a:solidFill>
                            <a:srgbClr val="000000"/>
                          </a:solidFill>
                          <a:latin typeface="Cambria Math" panose="02040503050406030204" pitchFamily="18" charset="0"/>
                          <a:ea typeface="华文中宋" panose="02010600040101010101" pitchFamily="2" charset="-122"/>
                        </a:rPr>
                        <m:t>⋯⋯  </m:t>
                      </m:r>
                    </m:oMath>
                  </m:oMathPara>
                </a14:m>
                <a:endParaRPr kumimoji="0" lang="en-US" altLang="zh-CN" sz="2400" i="1" dirty="0">
                  <a:solidFill>
                    <a:srgbClr val="000000"/>
                  </a:solidFill>
                  <a:latin typeface="Cambria Math" panose="02040503050406030204" pitchFamily="18" charset="0"/>
                  <a:ea typeface="华文中宋" panose="02010600040101010101" pitchFamily="2" charset="-122"/>
                </a:endParaRPr>
              </a:p>
              <a:p>
                <a:pPr defTabSz="457200">
                  <a:lnSpc>
                    <a:spcPct val="150000"/>
                  </a:lnSpc>
                  <a:defRPr/>
                </a:pPr>
                <a14:m>
                  <m:oMathPara xmlns:m="http://schemas.openxmlformats.org/officeDocument/2006/math">
                    <m:oMathParaPr>
                      <m:jc m:val="centerGroup"/>
                    </m:oMathParaPr>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𝑛</m:t>
                              </m:r>
                            </m:sub>
                          </m:sSub>
                        </m:e>
                      </m:d>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𝑎</m:t>
                          </m:r>
                        </m:e>
                        <m:sub>
                          <m:r>
                            <a:rPr kumimoji="0" lang="en-US" altLang="zh-CN" sz="2400" i="1">
                              <a:solidFill>
                                <a:srgbClr val="000000"/>
                              </a:solidFill>
                              <a:latin typeface="Cambria Math" panose="02040503050406030204" pitchFamily="18" charset="0"/>
                              <a:ea typeface="华文中宋" panose="02010600040101010101" pitchFamily="2" charset="-122"/>
                            </a:rPr>
                            <m:t>1</m:t>
                          </m:r>
                          <m:r>
                            <a:rPr kumimoji="0" lang="en-US" altLang="zh-CN" sz="2400" i="1">
                              <a:solidFill>
                                <a:srgbClr val="000000"/>
                              </a:solidFill>
                              <a:latin typeface="Cambria Math" panose="02040503050406030204" pitchFamily="18" charset="0"/>
                              <a:ea typeface="华文中宋" panose="02010600040101010101" pitchFamily="2" charset="-122"/>
                            </a:rPr>
                            <m:t>𝑛</m:t>
                          </m:r>
                        </m:sub>
                      </m:sSub>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𝑎</m:t>
                          </m:r>
                        </m:e>
                        <m:sub>
                          <m:r>
                            <a:rPr kumimoji="0" lang="en-US" altLang="zh-CN" sz="2400" i="1">
                              <a:solidFill>
                                <a:srgbClr val="000000"/>
                              </a:solidFill>
                              <a:latin typeface="Cambria Math" panose="02040503050406030204" pitchFamily="18" charset="0"/>
                              <a:ea typeface="华文中宋" panose="02010600040101010101" pitchFamily="2" charset="-122"/>
                            </a:rPr>
                            <m:t>2</m:t>
                          </m:r>
                          <m:r>
                            <a:rPr kumimoji="0" lang="en-US" altLang="zh-CN" sz="2400" i="1">
                              <a:solidFill>
                                <a:srgbClr val="000000"/>
                              </a:solidFill>
                              <a:latin typeface="Cambria Math" panose="02040503050406030204" pitchFamily="18" charset="0"/>
                              <a:ea typeface="华文中宋" panose="02010600040101010101" pitchFamily="2" charset="-122"/>
                            </a:rPr>
                            <m:t>𝑛</m:t>
                          </m:r>
                        </m:sub>
                      </m:sSub>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𝑎</m:t>
                          </m:r>
                        </m:e>
                        <m:sub>
                          <m:r>
                            <a:rPr kumimoji="0" lang="en-US" altLang="zh-CN" sz="2400" i="1">
                              <a:solidFill>
                                <a:srgbClr val="000000"/>
                              </a:solidFill>
                              <a:latin typeface="Cambria Math" panose="02040503050406030204" pitchFamily="18" charset="0"/>
                              <a:ea typeface="华文中宋" panose="02010600040101010101" pitchFamily="2" charset="-122"/>
                            </a:rPr>
                            <m:t>𝑟𝑛</m:t>
                          </m:r>
                        </m:sub>
                      </m:sSub>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𝑟</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𝑎</m:t>
                          </m:r>
                        </m:e>
                        <m:sub>
                          <m:r>
                            <a:rPr kumimoji="0" lang="en-US" altLang="zh-CN" sz="2400" i="1">
                              <a:solidFill>
                                <a:srgbClr val="000000"/>
                              </a:solidFill>
                              <a:latin typeface="Cambria Math" panose="02040503050406030204" pitchFamily="18" charset="0"/>
                              <a:ea typeface="华文中宋" panose="02010600040101010101" pitchFamily="2" charset="-122"/>
                            </a:rPr>
                            <m:t>𝑟</m:t>
                          </m:r>
                          <m:r>
                            <a:rPr kumimoji="0" lang="en-US" altLang="zh-CN" sz="2400" i="1">
                              <a:solidFill>
                                <a:srgbClr val="000000"/>
                              </a:solidFill>
                              <a:latin typeface="Cambria Math" panose="02040503050406030204" pitchFamily="18" charset="0"/>
                              <a:ea typeface="华文中宋" panose="02010600040101010101" pitchFamily="2" charset="-122"/>
                            </a:rPr>
                            <m:t>+1</m:t>
                          </m:r>
                          <m:r>
                            <a:rPr kumimoji="0" lang="en-US" altLang="zh-CN" sz="2400" i="1">
                              <a:solidFill>
                                <a:srgbClr val="000000"/>
                              </a:solidFill>
                              <a:latin typeface="Cambria Math" panose="02040503050406030204" pitchFamily="18" charset="0"/>
                              <a:ea typeface="华文中宋" panose="02010600040101010101" pitchFamily="2" charset="-122"/>
                            </a:rPr>
                            <m:t>𝑛</m:t>
                          </m:r>
                        </m:sub>
                      </m:sSub>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𝑟</m:t>
                          </m:r>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𝑎</m:t>
                          </m:r>
                        </m:e>
                        <m:sub>
                          <m:r>
                            <a:rPr kumimoji="0" lang="en-US" altLang="zh-CN" sz="2400" i="1">
                              <a:solidFill>
                                <a:srgbClr val="000000"/>
                              </a:solidFill>
                              <a:latin typeface="Cambria Math" panose="02040503050406030204" pitchFamily="18" charset="0"/>
                              <a:ea typeface="华文中宋" panose="02010600040101010101" pitchFamily="2" charset="-122"/>
                            </a:rPr>
                            <m:t>𝑛𝑛</m:t>
                          </m:r>
                        </m:sub>
                      </m:sSub>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𝑛</m:t>
                          </m:r>
                        </m:sub>
                      </m:sSub>
                    </m:oMath>
                  </m:oMathPara>
                </a14:m>
                <a:endParaRPr kumimoji="0" lang="zh-CN" altLang="en-US" sz="2400" dirty="0">
                  <a:solidFill>
                    <a:srgbClr val="000000"/>
                  </a:solidFill>
                  <a:latin typeface="华文中宋" panose="02010600040101010101" pitchFamily="2" charset="-122"/>
                  <a:ea typeface="华文中宋" panose="02010600040101010101" pitchFamily="2" charset="-122"/>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1487488" y="1694801"/>
                <a:ext cx="9217024" cy="452431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89139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Rectangle 6"/>
              <p:cNvSpPr>
                <a:spLocks noChangeArrowheads="1"/>
              </p:cNvSpPr>
              <p:nvPr/>
            </p:nvSpPr>
            <p:spPr bwMode="auto">
              <a:xfrm>
                <a:off x="1703512" y="662353"/>
                <a:ext cx="7416824" cy="400110"/>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000" b="1" dirty="0">
                    <a:solidFill>
                      <a:srgbClr val="3333CC"/>
                    </a:solidFill>
                    <a:effectLst>
                      <a:outerShdw blurRad="38100" dist="38100" dir="2700000" algn="tl">
                        <a:srgbClr val="000000"/>
                      </a:outerShdw>
                    </a:effectLst>
                    <a:latin typeface="Calibri" panose="020F0502020204030204" pitchFamily="34" charset="0"/>
                    <a:ea typeface="宋体"/>
                  </a:rPr>
                  <a:t>1.9.3   </a:t>
                </a:r>
                <a:r>
                  <a:rPr lang="zh-CN" altLang="en-US" sz="2000" b="1" dirty="0">
                    <a:solidFill>
                      <a:srgbClr val="3333CC"/>
                    </a:solidFill>
                    <a:effectLst>
                      <a:outerShdw blurRad="38100" dist="38100" dir="2700000" algn="tl">
                        <a:srgbClr val="000000"/>
                      </a:outerShdw>
                    </a:effectLst>
                    <a:latin typeface="Calibri" panose="020F0502020204030204" pitchFamily="34" charset="0"/>
                    <a:ea typeface="宋体"/>
                  </a:rPr>
                  <a:t>线性变换</a:t>
                </a:r>
                <a14:m>
                  <m:oMath xmlns:m="http://schemas.openxmlformats.org/officeDocument/2006/math">
                    <m:r>
                      <a:rPr lang="zh-CN" altLang="en-US" sz="2000" b="1" i="1">
                        <a:solidFill>
                          <a:srgbClr val="3333CC"/>
                        </a:solidFill>
                        <a:effectLst>
                          <a:outerShdw blurRad="38100" dist="38100" dir="2700000" algn="tl">
                            <a:srgbClr val="000000"/>
                          </a:outerShdw>
                        </a:effectLst>
                        <a:latin typeface="Cambria Math" panose="02040503050406030204" pitchFamily="18" charset="0"/>
                        <a:ea typeface="宋体"/>
                      </a:rPr>
                      <m:t>𝓐</m:t>
                    </m:r>
                  </m:oMath>
                </a14:m>
                <a:r>
                  <a:rPr lang="zh-CN" altLang="en-US" sz="2000" b="1" dirty="0">
                    <a:solidFill>
                      <a:srgbClr val="3333CC"/>
                    </a:solidFill>
                    <a:effectLst>
                      <a:outerShdw blurRad="38100" dist="38100" dir="2700000" algn="tl">
                        <a:srgbClr val="000000"/>
                      </a:outerShdw>
                    </a:effectLst>
                    <a:latin typeface="Calibri" panose="020F0502020204030204" pitchFamily="34" charset="0"/>
                    <a:ea typeface="宋体"/>
                  </a:rPr>
                  <a:t>的矩阵表示与</a:t>
                </a:r>
                <a14:m>
                  <m:oMath xmlns:m="http://schemas.openxmlformats.org/officeDocument/2006/math">
                    <m:r>
                      <a:rPr lang="zh-CN" altLang="en-US" sz="2000" b="1" i="1">
                        <a:solidFill>
                          <a:srgbClr val="3333CC"/>
                        </a:solidFill>
                        <a:effectLst>
                          <a:outerShdw blurRad="38100" dist="38100" dir="2700000" algn="tl">
                            <a:srgbClr val="000000"/>
                          </a:outerShdw>
                        </a:effectLst>
                        <a:latin typeface="Cambria Math" panose="02040503050406030204" pitchFamily="18" charset="0"/>
                      </a:rPr>
                      <m:t>𝓐</m:t>
                    </m:r>
                  </m:oMath>
                </a14:m>
                <a:r>
                  <a:rPr lang="zh-CN" altLang="en-US" sz="2000" b="1" dirty="0">
                    <a:solidFill>
                      <a:srgbClr val="3333CC"/>
                    </a:solidFill>
                    <a:effectLst>
                      <a:outerShdw blurRad="38100" dist="38100" dir="2700000" algn="tl">
                        <a:srgbClr val="000000"/>
                      </a:outerShdw>
                    </a:effectLst>
                    <a:latin typeface="Calibri" panose="020F0502020204030204" pitchFamily="34" charset="0"/>
                    <a:ea typeface="宋体"/>
                  </a:rPr>
                  <a:t>的不变子空间之间的关系</a:t>
                </a:r>
              </a:p>
            </p:txBody>
          </p:sp>
        </mc:Choice>
        <mc:Fallback xmlns="">
          <p:sp>
            <p:nvSpPr>
              <p:cNvPr id="8" name="Rectangle 6"/>
              <p:cNvSpPr>
                <a:spLocks noRot="1" noChangeAspect="1" noMove="1" noResize="1" noEditPoints="1" noAdjustHandles="1" noChangeArrowheads="1" noChangeShapeType="1" noTextEdit="1"/>
              </p:cNvSpPr>
              <p:nvPr/>
            </p:nvSpPr>
            <p:spPr bwMode="auto">
              <a:xfrm>
                <a:off x="1703512" y="662353"/>
                <a:ext cx="7416824" cy="400110"/>
              </a:xfrm>
              <a:prstGeom prst="rect">
                <a:avLst/>
              </a:prstGeom>
              <a:blipFill>
                <a:blip r:embed="rId3"/>
                <a:stretch>
                  <a:fillRect l="-904" t="-15385" b="-35385"/>
                </a:stretch>
              </a:blipFill>
              <a:ln w="9525" algn="ctr">
                <a:noFill/>
                <a:miter lim="800000"/>
                <a:headEnd/>
                <a:tailEnd/>
              </a:ln>
              <a:effectLst/>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148</a:t>
            </a:fld>
            <a:endParaRPr kumimoji="0" lang="en-US" altLang="zh-CN">
              <a:solidFill>
                <a:srgbClr val="000000"/>
              </a:solidFill>
            </a:endParaRPr>
          </a:p>
        </p:txBody>
      </p:sp>
      <p:sp>
        <p:nvSpPr>
          <p:cNvPr id="9" name="文本框 8"/>
          <p:cNvSpPr txBox="1"/>
          <p:nvPr/>
        </p:nvSpPr>
        <p:spPr>
          <a:xfrm>
            <a:off x="1240632" y="1196752"/>
            <a:ext cx="8558608" cy="580928"/>
          </a:xfrm>
          <a:prstGeom prst="rect">
            <a:avLst/>
          </a:prstGeom>
          <a:noFill/>
        </p:spPr>
        <p:txBody>
          <a:bodyPr wrap="square" rtlCol="0">
            <a:spAutoFit/>
          </a:bodyPr>
          <a:lstStyle/>
          <a:p>
            <a:pPr marL="342900" indent="-342900" defTabSz="457200">
              <a:lnSpc>
                <a:spcPct val="150000"/>
              </a:lnSpc>
              <a:buFont typeface="Wingdings" panose="05000000000000000000" pitchFamily="2" charset="2"/>
              <a:buChar char="Ø"/>
              <a:defRPr/>
            </a:pPr>
            <a:r>
              <a:rPr kumimoji="0" lang="zh-CN" altLang="en-US" sz="2400" dirty="0">
                <a:solidFill>
                  <a:srgbClr val="1C08D6"/>
                </a:solidFill>
                <a:latin typeface="华文中宋" panose="02010600040101010101" pitchFamily="2" charset="-122"/>
                <a:ea typeface="华文中宋" panose="02010600040101010101" pitchFamily="2" charset="-122"/>
              </a:rPr>
              <a:t>准三角形矩阵表示与不变子空间的关系</a:t>
            </a:r>
          </a:p>
        </p:txBody>
      </p:sp>
      <mc:AlternateContent xmlns:mc="http://schemas.openxmlformats.org/markup-compatibility/2006" xmlns:a14="http://schemas.microsoft.com/office/drawing/2010/main">
        <mc:Choice Requires="a14">
          <p:sp>
            <p:nvSpPr>
              <p:cNvPr id="10" name="文本框 9"/>
              <p:cNvSpPr txBox="1"/>
              <p:nvPr/>
            </p:nvSpPr>
            <p:spPr>
              <a:xfrm>
                <a:off x="1677988" y="1812285"/>
                <a:ext cx="6624736" cy="580928"/>
              </a:xfrm>
              <a:prstGeom prst="rect">
                <a:avLst/>
              </a:prstGeom>
              <a:noFill/>
            </p:spPr>
            <p:txBody>
              <a:bodyPr wrap="square" rtlCol="0">
                <a:spAutoFit/>
              </a:bodyPr>
              <a:lstStyle/>
              <a:p>
                <a:pPr defTabSz="457200">
                  <a:lnSpc>
                    <a:spcPct val="150000"/>
                  </a:lnSpc>
                  <a:defRPr/>
                </a:pPr>
                <a:r>
                  <a:rPr kumimoji="0" lang="zh-CN" altLang="en-US" sz="2400" dirty="0">
                    <a:solidFill>
                      <a:srgbClr val="000000"/>
                    </a:solidFill>
                    <a:latin typeface="华文中宋" panose="02010600040101010101" pitchFamily="2" charset="-122"/>
                    <a:ea typeface="华文中宋" panose="02010600040101010101" pitchFamily="2" charset="-122"/>
                  </a:rPr>
                  <a:t>所以，</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oMath>
                </a14:m>
                <a:r>
                  <a:rPr kumimoji="0" lang="zh-CN" altLang="en-US" sz="2400" dirty="0">
                    <a:solidFill>
                      <a:srgbClr val="000000"/>
                    </a:solidFill>
                    <a:latin typeface="华文中宋" panose="02010600040101010101" pitchFamily="2" charset="-122"/>
                    <a:ea typeface="华文中宋" panose="02010600040101010101" pitchFamily="2" charset="-122"/>
                  </a:rPr>
                  <a:t>在基</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𝑛</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下的矩阵表示为</a:t>
                </a:r>
                <a:endParaRPr kumimoji="0" lang="en-US" altLang="zh-CN" sz="2400" dirty="0">
                  <a:solidFill>
                    <a:srgbClr val="000000"/>
                  </a:solidFill>
                  <a:latin typeface="华文中宋" panose="02010600040101010101" pitchFamily="2" charset="-122"/>
                  <a:ea typeface="华文中宋" panose="02010600040101010101" pitchFamily="2" charset="-122"/>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1677988" y="1812285"/>
                <a:ext cx="6624736" cy="580928"/>
              </a:xfrm>
              <a:prstGeom prst="rect">
                <a:avLst/>
              </a:prstGeom>
              <a:blipFill>
                <a:blip r:embed="rId4"/>
                <a:stretch>
                  <a:fillRect l="-1380" b="-22917"/>
                </a:stretch>
              </a:blipFill>
            </p:spPr>
            <p:txBody>
              <a:bodyPr/>
              <a:lstStyle/>
              <a:p>
                <a:r>
                  <a:rPr lang="zh-CN" altLang="en-US">
                    <a:noFill/>
                  </a:rPr>
                  <a:t> </a:t>
                </a:r>
              </a:p>
            </p:txBody>
          </p:sp>
        </mc:Fallback>
      </mc:AlternateContent>
      <p:graphicFrame>
        <p:nvGraphicFramePr>
          <p:cNvPr id="6" name="Object 4"/>
          <p:cNvGraphicFramePr>
            <a:graphicFrameLocks noChangeAspect="1"/>
          </p:cNvGraphicFramePr>
          <p:nvPr>
            <p:extLst>
              <p:ext uri="{D42A27DB-BD31-4B8C-83A1-F6EECF244321}">
                <p14:modId xmlns:p14="http://schemas.microsoft.com/office/powerpoint/2010/main" val="2684055488"/>
              </p:ext>
            </p:extLst>
          </p:nvPr>
        </p:nvGraphicFramePr>
        <p:xfrm>
          <a:off x="3575720" y="2611413"/>
          <a:ext cx="5184576" cy="3941787"/>
        </p:xfrm>
        <a:graphic>
          <a:graphicData uri="http://schemas.openxmlformats.org/presentationml/2006/ole">
            <mc:AlternateContent xmlns:mc="http://schemas.openxmlformats.org/markup-compatibility/2006">
              <mc:Choice xmlns:v="urn:schemas-microsoft-com:vml" Requires="v">
                <p:oleObj spid="_x0000_s64514" name="Equation" r:id="rId5" imgW="2539800" imgH="1930320" progId="Equation.DSMT4">
                  <p:embed/>
                </p:oleObj>
              </mc:Choice>
              <mc:Fallback>
                <p:oleObj name="Equation" r:id="rId5" imgW="2539800" imgH="1930320" progId="Equation.DSMT4">
                  <p:embed/>
                  <p:pic>
                    <p:nvPicPr>
                      <p:cNvPr id="6" name="Object 4"/>
                      <p:cNvPicPr>
                        <a:picLocks noChangeAspect="1" noChangeArrowheads="1"/>
                      </p:cNvPicPr>
                      <p:nvPr/>
                    </p:nvPicPr>
                    <p:blipFill>
                      <a:blip r:embed="rId6"/>
                      <a:srcRect/>
                      <a:stretch>
                        <a:fillRect/>
                      </a:stretch>
                    </p:blipFill>
                    <p:spPr bwMode="auto">
                      <a:xfrm>
                        <a:off x="3575720" y="2611413"/>
                        <a:ext cx="5184576" cy="394178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965228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Rectangle 6"/>
              <p:cNvSpPr>
                <a:spLocks noChangeArrowheads="1"/>
              </p:cNvSpPr>
              <p:nvPr/>
            </p:nvSpPr>
            <p:spPr bwMode="auto">
              <a:xfrm>
                <a:off x="2658631" y="674311"/>
                <a:ext cx="7416824" cy="400110"/>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000" b="1" dirty="0">
                    <a:solidFill>
                      <a:srgbClr val="3333CC"/>
                    </a:solidFill>
                    <a:effectLst>
                      <a:outerShdw blurRad="38100" dist="38100" dir="2700000" algn="tl">
                        <a:srgbClr val="000000"/>
                      </a:outerShdw>
                    </a:effectLst>
                    <a:latin typeface="Calibri" panose="020F0502020204030204" pitchFamily="34" charset="0"/>
                    <a:ea typeface="宋体"/>
                  </a:rPr>
                  <a:t>1.9.3   </a:t>
                </a:r>
                <a:r>
                  <a:rPr lang="zh-CN" altLang="en-US" sz="2000" b="1" dirty="0">
                    <a:solidFill>
                      <a:srgbClr val="3333CC"/>
                    </a:solidFill>
                    <a:effectLst>
                      <a:outerShdw blurRad="38100" dist="38100" dir="2700000" algn="tl">
                        <a:srgbClr val="000000"/>
                      </a:outerShdw>
                    </a:effectLst>
                    <a:latin typeface="Calibri" panose="020F0502020204030204" pitchFamily="34" charset="0"/>
                    <a:ea typeface="宋体"/>
                  </a:rPr>
                  <a:t>线性变换</a:t>
                </a:r>
                <a14:m>
                  <m:oMath xmlns:m="http://schemas.openxmlformats.org/officeDocument/2006/math">
                    <m:r>
                      <a:rPr lang="zh-CN" altLang="en-US" sz="2000" b="1" i="1">
                        <a:solidFill>
                          <a:srgbClr val="3333CC"/>
                        </a:solidFill>
                        <a:effectLst>
                          <a:outerShdw blurRad="38100" dist="38100" dir="2700000" algn="tl">
                            <a:srgbClr val="000000"/>
                          </a:outerShdw>
                        </a:effectLst>
                        <a:latin typeface="Cambria Math" panose="02040503050406030204" pitchFamily="18" charset="0"/>
                        <a:ea typeface="宋体"/>
                      </a:rPr>
                      <m:t>𝓐</m:t>
                    </m:r>
                  </m:oMath>
                </a14:m>
                <a:r>
                  <a:rPr lang="zh-CN" altLang="en-US" sz="2000" b="1" dirty="0">
                    <a:solidFill>
                      <a:srgbClr val="3333CC"/>
                    </a:solidFill>
                    <a:effectLst>
                      <a:outerShdw blurRad="38100" dist="38100" dir="2700000" algn="tl">
                        <a:srgbClr val="000000"/>
                      </a:outerShdw>
                    </a:effectLst>
                    <a:latin typeface="Calibri" panose="020F0502020204030204" pitchFamily="34" charset="0"/>
                    <a:ea typeface="宋体"/>
                  </a:rPr>
                  <a:t>的矩阵表示与</a:t>
                </a:r>
                <a14:m>
                  <m:oMath xmlns:m="http://schemas.openxmlformats.org/officeDocument/2006/math">
                    <m:r>
                      <a:rPr lang="zh-CN" altLang="en-US" sz="2000" b="1" i="1">
                        <a:solidFill>
                          <a:srgbClr val="3333CC"/>
                        </a:solidFill>
                        <a:effectLst>
                          <a:outerShdw blurRad="38100" dist="38100" dir="2700000" algn="tl">
                            <a:srgbClr val="000000"/>
                          </a:outerShdw>
                        </a:effectLst>
                        <a:latin typeface="Cambria Math" panose="02040503050406030204" pitchFamily="18" charset="0"/>
                      </a:rPr>
                      <m:t>𝓐</m:t>
                    </m:r>
                  </m:oMath>
                </a14:m>
                <a:r>
                  <a:rPr lang="zh-CN" altLang="en-US" sz="2000" b="1" dirty="0">
                    <a:solidFill>
                      <a:srgbClr val="3333CC"/>
                    </a:solidFill>
                    <a:effectLst>
                      <a:outerShdw blurRad="38100" dist="38100" dir="2700000" algn="tl">
                        <a:srgbClr val="000000"/>
                      </a:outerShdw>
                    </a:effectLst>
                    <a:latin typeface="Calibri" panose="020F0502020204030204" pitchFamily="34" charset="0"/>
                    <a:ea typeface="宋体"/>
                  </a:rPr>
                  <a:t>的不变子空间之间的关系</a:t>
                </a:r>
              </a:p>
            </p:txBody>
          </p:sp>
        </mc:Choice>
        <mc:Fallback xmlns="">
          <p:sp>
            <p:nvSpPr>
              <p:cNvPr id="8" name="Rectangle 6"/>
              <p:cNvSpPr>
                <a:spLocks noRot="1" noChangeAspect="1" noMove="1" noResize="1" noEditPoints="1" noAdjustHandles="1" noChangeArrowheads="1" noChangeShapeType="1" noTextEdit="1"/>
              </p:cNvSpPr>
              <p:nvPr/>
            </p:nvSpPr>
            <p:spPr bwMode="auto">
              <a:xfrm>
                <a:off x="2658631" y="674311"/>
                <a:ext cx="7416824" cy="400110"/>
              </a:xfrm>
              <a:prstGeom prst="rect">
                <a:avLst/>
              </a:prstGeom>
              <a:blipFill>
                <a:blip r:embed="rId2"/>
                <a:stretch>
                  <a:fillRect l="-904" t="-15385" b="-35385"/>
                </a:stretch>
              </a:blipFill>
              <a:ln w="9525" algn="ctr">
                <a:noFill/>
                <a:miter lim="800000"/>
                <a:headEnd/>
                <a:tailEnd/>
              </a:ln>
              <a:effectLst/>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149</a:t>
            </a:fld>
            <a:endParaRPr kumimoji="0" lang="en-US" altLang="zh-CN">
              <a:solidFill>
                <a:srgbClr val="000000"/>
              </a:solidFill>
            </a:endParaRPr>
          </a:p>
        </p:txBody>
      </p:sp>
      <p:sp>
        <p:nvSpPr>
          <p:cNvPr id="9" name="文本框 8"/>
          <p:cNvSpPr txBox="1"/>
          <p:nvPr/>
        </p:nvSpPr>
        <p:spPr>
          <a:xfrm>
            <a:off x="1991544" y="1196752"/>
            <a:ext cx="8558608" cy="580928"/>
          </a:xfrm>
          <a:prstGeom prst="rect">
            <a:avLst/>
          </a:prstGeom>
          <a:noFill/>
        </p:spPr>
        <p:txBody>
          <a:bodyPr wrap="square" rtlCol="0">
            <a:spAutoFit/>
          </a:bodyPr>
          <a:lstStyle/>
          <a:p>
            <a:pPr marL="342900" indent="-342900" defTabSz="457200">
              <a:lnSpc>
                <a:spcPct val="150000"/>
              </a:lnSpc>
              <a:buFont typeface="Wingdings" panose="05000000000000000000" pitchFamily="2" charset="2"/>
              <a:buChar char="Ø"/>
              <a:defRPr/>
            </a:pPr>
            <a:r>
              <a:rPr kumimoji="0" lang="zh-CN" altLang="en-US" sz="2400" dirty="0">
                <a:solidFill>
                  <a:srgbClr val="1C08D6"/>
                </a:solidFill>
                <a:latin typeface="华文中宋" panose="02010600040101010101" pitchFamily="2" charset="-122"/>
                <a:ea typeface="华文中宋" panose="02010600040101010101" pitchFamily="2" charset="-122"/>
              </a:rPr>
              <a:t>准三角形矩阵表示与不变子空间的关系</a:t>
            </a:r>
          </a:p>
        </p:txBody>
      </p:sp>
      <mc:AlternateContent xmlns:mc="http://schemas.openxmlformats.org/markup-compatibility/2006" xmlns:a14="http://schemas.microsoft.com/office/drawing/2010/main">
        <mc:Choice Requires="a14">
          <p:sp>
            <p:nvSpPr>
              <p:cNvPr id="10" name="文本框 9"/>
              <p:cNvSpPr txBox="1"/>
              <p:nvPr/>
            </p:nvSpPr>
            <p:spPr>
              <a:xfrm>
                <a:off x="1876837" y="1965414"/>
                <a:ext cx="8198619" cy="1134926"/>
              </a:xfrm>
              <a:prstGeom prst="rect">
                <a:avLst/>
              </a:prstGeom>
              <a:noFill/>
            </p:spPr>
            <p:txBody>
              <a:bodyPr wrap="square" rtlCol="0">
                <a:spAutoFit/>
              </a:bodyPr>
              <a:lstStyle/>
              <a:p>
                <a:pPr defTabSz="457200">
                  <a:lnSpc>
                    <a:spcPct val="150000"/>
                  </a:lnSpc>
                  <a:defRPr/>
                </a:pPr>
                <a:r>
                  <a:rPr kumimoji="0" lang="zh-CN" altLang="en-US" sz="2400" dirty="0">
                    <a:solidFill>
                      <a:srgbClr val="000000"/>
                    </a:solidFill>
                    <a:latin typeface="华文中宋" panose="02010600040101010101" pitchFamily="2" charset="-122"/>
                    <a:ea typeface="华文中宋" panose="02010600040101010101" pitchFamily="2" charset="-122"/>
                  </a:rPr>
                  <a:t>      反之，</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若</m:t>
                    </m:r>
                    <m:r>
                      <a:rPr kumimoji="0" lang="zh-CN" altLang="en-US" sz="2400" i="1">
                        <a:solidFill>
                          <a:srgbClr val="000000"/>
                        </a:solidFill>
                        <a:latin typeface="Cambria Math" panose="02040503050406030204" pitchFamily="18" charset="0"/>
                        <a:ea typeface="华文中宋" panose="02010600040101010101" pitchFamily="2" charset="-122"/>
                      </a:rPr>
                      <m:t>𝒜</m:t>
                    </m:r>
                  </m:oMath>
                </a14:m>
                <a:r>
                  <a:rPr kumimoji="0" lang="zh-CN" altLang="en-US" sz="2400" dirty="0">
                    <a:solidFill>
                      <a:srgbClr val="000000"/>
                    </a:solidFill>
                    <a:latin typeface="华文中宋" panose="02010600040101010101" pitchFamily="2" charset="-122"/>
                    <a:ea typeface="华文中宋" panose="02010600040101010101" pitchFamily="2" charset="-122"/>
                  </a:rPr>
                  <a:t>在基</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𝑛</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下的矩阵表示为上式，容易验证由</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𝑟</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生成的子空间是</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oMath>
                </a14:m>
                <a:r>
                  <a:rPr kumimoji="0" lang="zh-CN" altLang="en-US" sz="2400" dirty="0">
                    <a:solidFill>
                      <a:srgbClr val="000000"/>
                    </a:solidFill>
                    <a:latin typeface="华文中宋" panose="02010600040101010101" pitchFamily="2" charset="-122"/>
                    <a:ea typeface="华文中宋" panose="02010600040101010101" pitchFamily="2" charset="-122"/>
                  </a:rPr>
                  <a:t>的不变子空间。</a:t>
                </a:r>
                <a:endParaRPr kumimoji="0" lang="en-US" altLang="zh-CN" sz="2400" dirty="0">
                  <a:solidFill>
                    <a:srgbClr val="000000"/>
                  </a:solidFill>
                  <a:latin typeface="华文中宋" panose="02010600040101010101" pitchFamily="2" charset="-122"/>
                  <a:ea typeface="华文中宋" panose="02010600040101010101" pitchFamily="2" charset="-122"/>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1876837" y="1965414"/>
                <a:ext cx="8198619" cy="1134926"/>
              </a:xfrm>
              <a:prstGeom prst="rect">
                <a:avLst/>
              </a:prstGeom>
              <a:blipFill>
                <a:blip r:embed="rId3"/>
                <a:stretch>
                  <a:fillRect l="-1190" r="-669" b="-112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75833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650" name="Object 4"/>
          <p:cNvGraphicFramePr>
            <a:graphicFrameLocks noChangeAspect="1"/>
          </p:cNvGraphicFramePr>
          <p:nvPr>
            <p:extLst>
              <p:ext uri="{D42A27DB-BD31-4B8C-83A1-F6EECF244321}">
                <p14:modId xmlns:p14="http://schemas.microsoft.com/office/powerpoint/2010/main" val="2203454007"/>
              </p:ext>
            </p:extLst>
          </p:nvPr>
        </p:nvGraphicFramePr>
        <p:xfrm>
          <a:off x="2411838" y="1510593"/>
          <a:ext cx="2111491" cy="406902"/>
        </p:xfrm>
        <a:graphic>
          <a:graphicData uri="http://schemas.openxmlformats.org/presentationml/2006/ole">
            <mc:AlternateContent xmlns:mc="http://schemas.openxmlformats.org/markup-compatibility/2006">
              <mc:Choice xmlns:v="urn:schemas-microsoft-com:vml" Requires="v">
                <p:oleObj spid="_x0000_s6146" name="Equation" r:id="rId4" imgW="2438400" imgH="469900" progId="Equation.3">
                  <p:embed/>
                </p:oleObj>
              </mc:Choice>
              <mc:Fallback>
                <p:oleObj name="Equation" r:id="rId4" imgW="2438400" imgH="4699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1838" y="1510593"/>
                        <a:ext cx="2111491" cy="406902"/>
                      </a:xfrm>
                      <a:prstGeom prst="rect">
                        <a:avLst/>
                      </a:prstGeom>
                      <a:noFill/>
                      <a:ln>
                        <a:noFill/>
                      </a:ln>
                      <a:effectLst/>
                    </p:spPr>
                  </p:pic>
                </p:oleObj>
              </mc:Fallback>
            </mc:AlternateContent>
          </a:graphicData>
        </a:graphic>
      </p:graphicFrame>
      <p:graphicFrame>
        <p:nvGraphicFramePr>
          <p:cNvPr id="27651" name="Object 5"/>
          <p:cNvGraphicFramePr>
            <a:graphicFrameLocks noChangeAspect="1"/>
          </p:cNvGraphicFramePr>
          <p:nvPr>
            <p:extLst>
              <p:ext uri="{D42A27DB-BD31-4B8C-83A1-F6EECF244321}">
                <p14:modId xmlns:p14="http://schemas.microsoft.com/office/powerpoint/2010/main" val="2928741140"/>
              </p:ext>
            </p:extLst>
          </p:nvPr>
        </p:nvGraphicFramePr>
        <p:xfrm>
          <a:off x="2411838" y="2002631"/>
          <a:ext cx="5899707" cy="476366"/>
        </p:xfrm>
        <a:graphic>
          <a:graphicData uri="http://schemas.openxmlformats.org/presentationml/2006/ole">
            <mc:AlternateContent xmlns:mc="http://schemas.openxmlformats.org/markup-compatibility/2006">
              <mc:Choice xmlns:v="urn:schemas-microsoft-com:vml" Requires="v">
                <p:oleObj spid="_x0000_s6147" name="Equation" r:id="rId6" imgW="6743700" imgH="546100" progId="Equation.3">
                  <p:embed/>
                </p:oleObj>
              </mc:Choice>
              <mc:Fallback>
                <p:oleObj name="Equation" r:id="rId6" imgW="6743700" imgH="5461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11838" y="2002631"/>
                        <a:ext cx="5899707" cy="476366"/>
                      </a:xfrm>
                      <a:prstGeom prst="rect">
                        <a:avLst/>
                      </a:prstGeom>
                      <a:noFill/>
                      <a:ln>
                        <a:noFill/>
                      </a:ln>
                      <a:effectLst/>
                    </p:spPr>
                  </p:pic>
                </p:oleObj>
              </mc:Fallback>
            </mc:AlternateContent>
          </a:graphicData>
        </a:graphic>
      </p:graphicFrame>
      <p:graphicFrame>
        <p:nvGraphicFramePr>
          <p:cNvPr id="27652" name="Object 6"/>
          <p:cNvGraphicFramePr>
            <a:graphicFrameLocks noChangeAspect="1"/>
          </p:cNvGraphicFramePr>
          <p:nvPr>
            <p:extLst>
              <p:ext uri="{D42A27DB-BD31-4B8C-83A1-F6EECF244321}">
                <p14:modId xmlns:p14="http://schemas.microsoft.com/office/powerpoint/2010/main" val="2689482267"/>
              </p:ext>
            </p:extLst>
          </p:nvPr>
        </p:nvGraphicFramePr>
        <p:xfrm>
          <a:off x="2411414" y="2673350"/>
          <a:ext cx="5081587" cy="895350"/>
        </p:xfrm>
        <a:graphic>
          <a:graphicData uri="http://schemas.openxmlformats.org/presentationml/2006/ole">
            <mc:AlternateContent xmlns:mc="http://schemas.openxmlformats.org/markup-compatibility/2006">
              <mc:Choice xmlns:v="urn:schemas-microsoft-com:vml" Requires="v">
                <p:oleObj spid="_x0000_s6148" name="Equation" r:id="rId8" imgW="5702300" imgH="1003300" progId="Equation.DSMT4">
                  <p:embed/>
                </p:oleObj>
              </mc:Choice>
              <mc:Fallback>
                <p:oleObj name="Equation" r:id="rId8" imgW="5702300" imgH="1003300" progId="Equation.DSMT4">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11414" y="2673350"/>
                        <a:ext cx="5081587" cy="895350"/>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27659" name="Rectangle 9"/>
              <p:cNvSpPr>
                <a:spLocks noChangeArrowheads="1"/>
              </p:cNvSpPr>
              <p:nvPr/>
            </p:nvSpPr>
            <p:spPr bwMode="auto">
              <a:xfrm>
                <a:off x="2279576" y="4995855"/>
                <a:ext cx="5489964"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dirty="0">
                    <a:latin typeface="华文中宋" panose="02010600040101010101" pitchFamily="2" charset="-122"/>
                    <a:ea typeface="华文中宋" panose="02010600040101010101" pitchFamily="2" charset="-122"/>
                  </a:rPr>
                  <a:t>所以</a:t>
                </a:r>
                <a14:m>
                  <m:oMath xmlns:m="http://schemas.openxmlformats.org/officeDocument/2006/math">
                    <m:sSup>
                      <m:sSupPr>
                        <m:ctrlPr>
                          <a:rPr lang="en-US" altLang="zh-CN" sz="2400" i="1">
                            <a:latin typeface="Cambria Math" panose="02040503050406030204" pitchFamily="18" charset="0"/>
                            <a:ea typeface="华文中宋" panose="02010600040101010101" pitchFamily="2" charset="-122"/>
                          </a:rPr>
                        </m:ctrlPr>
                      </m:sSupPr>
                      <m:e>
                        <m:r>
                          <a:rPr lang="en-US" altLang="zh-CN" sz="2400" i="1">
                            <a:latin typeface="Cambria Math" panose="02040503050406030204" pitchFamily="18" charset="0"/>
                            <a:ea typeface="华文中宋" panose="02010600040101010101" pitchFamily="2" charset="-122"/>
                          </a:rPr>
                          <m:t>𝑅</m:t>
                        </m:r>
                      </m:e>
                      <m:sup>
                        <m:r>
                          <a:rPr lang="en-US" altLang="zh-CN" sz="2400" i="1">
                            <a:latin typeface="Cambria Math" panose="02040503050406030204" pitchFamily="18" charset="0"/>
                            <a:ea typeface="华文中宋" panose="02010600040101010101" pitchFamily="2" charset="-122"/>
                          </a:rPr>
                          <m:t>+</m:t>
                        </m:r>
                      </m:sup>
                    </m:sSup>
                  </m:oMath>
                </a14:m>
                <a:r>
                  <a:rPr lang="zh-CN" altLang="en-US" sz="2400" dirty="0">
                    <a:latin typeface="华文中宋" panose="02010600040101010101" pitchFamily="2" charset="-122"/>
                    <a:ea typeface="华文中宋" panose="02010600040101010101" pitchFamily="2" charset="-122"/>
                  </a:rPr>
                  <a:t>对所定义的运算构成线性空间．</a:t>
                </a:r>
              </a:p>
            </p:txBody>
          </p:sp>
        </mc:Choice>
        <mc:Fallback xmlns="">
          <p:sp>
            <p:nvSpPr>
              <p:cNvPr id="27659" name="Rectangle 9"/>
              <p:cNvSpPr>
                <a:spLocks noRot="1" noChangeAspect="1" noMove="1" noResize="1" noEditPoints="1" noAdjustHandles="1" noChangeArrowheads="1" noChangeShapeType="1" noTextEdit="1"/>
              </p:cNvSpPr>
              <p:nvPr/>
            </p:nvSpPr>
            <p:spPr bwMode="auto">
              <a:xfrm>
                <a:off x="2279576" y="4995855"/>
                <a:ext cx="5489964" cy="461665"/>
              </a:xfrm>
              <a:prstGeom prst="rect">
                <a:avLst/>
              </a:prstGeom>
              <a:blipFill>
                <a:blip r:embed="rId10"/>
                <a:stretch>
                  <a:fillRect l="-1776" t="-10667" r="-666" b="-306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3" name="组合 2"/>
          <p:cNvGrpSpPr/>
          <p:nvPr/>
        </p:nvGrpSpPr>
        <p:grpSpPr>
          <a:xfrm>
            <a:off x="2411413" y="3763053"/>
            <a:ext cx="4403948" cy="949362"/>
            <a:chOff x="890691" y="3825019"/>
            <a:chExt cx="4092989" cy="812042"/>
          </a:xfrm>
        </p:grpSpPr>
        <p:graphicFrame>
          <p:nvGraphicFramePr>
            <p:cNvPr id="27653" name="Object 7"/>
            <p:cNvGraphicFramePr>
              <a:graphicFrameLocks noChangeAspect="1"/>
            </p:cNvGraphicFramePr>
            <p:nvPr>
              <p:extLst>
                <p:ext uri="{D42A27DB-BD31-4B8C-83A1-F6EECF244321}">
                  <p14:modId xmlns:p14="http://schemas.microsoft.com/office/powerpoint/2010/main" val="2834430534"/>
                </p:ext>
              </p:extLst>
            </p:nvPr>
          </p:nvGraphicFramePr>
          <p:xfrm>
            <a:off x="890691" y="3825019"/>
            <a:ext cx="4033838" cy="370284"/>
          </p:xfrm>
          <a:graphic>
            <a:graphicData uri="http://schemas.openxmlformats.org/presentationml/2006/ole">
              <mc:AlternateContent xmlns:mc="http://schemas.openxmlformats.org/markup-compatibility/2006">
                <mc:Choice xmlns:v="urn:schemas-microsoft-com:vml" Requires="v">
                  <p:oleObj spid="_x0000_s6149" name="Equation" r:id="rId11" imgW="5664200" imgH="495300" progId="Equation.3">
                    <p:embed/>
                  </p:oleObj>
                </mc:Choice>
                <mc:Fallback>
                  <p:oleObj name="Equation" r:id="rId11" imgW="5664200" imgH="495300" progId="Equation.3">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0691" y="3825019"/>
                          <a:ext cx="4033838" cy="3702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7655" name="Object 11"/>
            <p:cNvGraphicFramePr>
              <a:graphicFrameLocks noChangeAspect="1"/>
            </p:cNvGraphicFramePr>
            <p:nvPr>
              <p:extLst>
                <p:ext uri="{D42A27DB-BD31-4B8C-83A1-F6EECF244321}">
                  <p14:modId xmlns:p14="http://schemas.microsoft.com/office/powerpoint/2010/main" val="3973258833"/>
                </p:ext>
              </p:extLst>
            </p:nvPr>
          </p:nvGraphicFramePr>
          <p:xfrm>
            <a:off x="2389308" y="4342977"/>
            <a:ext cx="2594372" cy="294084"/>
          </p:xfrm>
          <a:graphic>
            <a:graphicData uri="http://schemas.openxmlformats.org/presentationml/2006/ole">
              <mc:AlternateContent xmlns:mc="http://schemas.openxmlformats.org/markup-compatibility/2006">
                <mc:Choice xmlns:v="urn:schemas-microsoft-com:vml" Requires="v">
                  <p:oleObj spid="_x0000_s6150" name="Equation" r:id="rId13" imgW="3644900" imgH="393700" progId="Equation.3">
                    <p:embed/>
                  </p:oleObj>
                </mc:Choice>
                <mc:Fallback>
                  <p:oleObj name="Equation" r:id="rId13" imgW="3644900" imgH="393700" progId="Equation.3">
                    <p:embed/>
                    <p:pic>
                      <p:nvPicPr>
                        <p:cNvPr id="0" name="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89308" y="4342977"/>
                          <a:ext cx="2594372" cy="2940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sp>
        <p:nvSpPr>
          <p:cNvPr id="14" name="Rectangle 6"/>
          <p:cNvSpPr>
            <a:spLocks noChangeArrowheads="1"/>
          </p:cNvSpPr>
          <p:nvPr/>
        </p:nvSpPr>
        <p:spPr bwMode="auto">
          <a:xfrm>
            <a:off x="1631504" y="596961"/>
            <a:ext cx="4103737" cy="400110"/>
          </a:xfrm>
          <a:prstGeom prst="rect">
            <a:avLst/>
          </a:prstGeom>
          <a:noFill/>
          <a:ln w="9525" algn="ctr">
            <a:noFill/>
            <a:miter lim="800000"/>
            <a:headEnd/>
            <a:tailEnd/>
          </a:ln>
          <a:effectLst/>
        </p:spPr>
        <p:txBody>
          <a:bodyPr wrap="square">
            <a:spAutoFit/>
          </a:bodyPr>
          <a:lstStyle/>
          <a:p>
            <a:pPr eaLnBrk="1" hangingPunct="1">
              <a:defRPr/>
            </a:pPr>
            <a:r>
              <a:rPr lang="en-US" altLang="zh-CN" sz="2000" b="1" dirty="0">
                <a:solidFill>
                  <a:schemeClr val="folHlink"/>
                </a:solidFill>
                <a:effectLst>
                  <a:outerShdw blurRad="38100" dist="38100" dir="2700000" algn="tl">
                    <a:srgbClr val="000000"/>
                  </a:outerShdw>
                </a:effectLst>
              </a:rPr>
              <a:t>1.1.2   </a:t>
            </a:r>
            <a:r>
              <a:rPr lang="zh-CN" altLang="en-US" sz="2000" b="1" dirty="0">
                <a:solidFill>
                  <a:schemeClr val="folHlink"/>
                </a:solidFill>
                <a:effectLst>
                  <a:outerShdw blurRad="38100" dist="38100" dir="2700000" algn="tl">
                    <a:srgbClr val="000000"/>
                  </a:outerShdw>
                </a:effectLst>
              </a:rPr>
              <a:t>线性空间的判定方法</a:t>
            </a:r>
          </a:p>
        </p:txBody>
      </p:sp>
      <p:sp>
        <p:nvSpPr>
          <p:cNvPr id="4" name="灯片编号占位符 3"/>
          <p:cNvSpPr>
            <a:spLocks noGrp="1"/>
          </p:cNvSpPr>
          <p:nvPr>
            <p:ph type="sldNum" sz="quarter" idx="12"/>
          </p:nvPr>
        </p:nvSpPr>
        <p:spPr/>
        <p:txBody>
          <a:bodyPr/>
          <a:lstStyle/>
          <a:p>
            <a:fld id="{9EFF0944-2518-4343-8163-3F075A3F9F1C}" type="slidenum">
              <a:rPr kumimoji="0" lang="en-US" altLang="zh-CN" smtClean="0">
                <a:solidFill>
                  <a:srgbClr val="000000"/>
                </a:solidFill>
              </a:rPr>
              <a:pPr/>
              <a:t>15</a:t>
            </a:fld>
            <a:endParaRPr kumimoji="0" lang="en-US" altLang="zh-CN">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7651"/>
                                        </p:tgtEl>
                                        <p:attrNameLst>
                                          <p:attrName>style.visibility</p:attrName>
                                        </p:attrNameLst>
                                      </p:cBhvr>
                                      <p:to>
                                        <p:strVal val="visible"/>
                                      </p:to>
                                    </p:set>
                                    <p:animEffect transition="in" filter="wipe(down)">
                                      <p:cBhvr>
                                        <p:cTn id="7" dur="500"/>
                                        <p:tgtEl>
                                          <p:spTgt spid="2765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7652"/>
                                        </p:tgtEl>
                                        <p:attrNameLst>
                                          <p:attrName>style.visibility</p:attrName>
                                        </p:attrNameLst>
                                      </p:cBhvr>
                                      <p:to>
                                        <p:strVal val="visible"/>
                                      </p:to>
                                    </p:set>
                                    <p:animEffect transition="in" filter="wipe(down)">
                                      <p:cBhvr>
                                        <p:cTn id="12" dur="500"/>
                                        <p:tgtEl>
                                          <p:spTgt spid="2765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7659"/>
                                        </p:tgtEl>
                                        <p:attrNameLst>
                                          <p:attrName>style.visibility</p:attrName>
                                        </p:attrNameLst>
                                      </p:cBhvr>
                                      <p:to>
                                        <p:strVal val="visible"/>
                                      </p:to>
                                    </p:set>
                                    <p:animEffect transition="in" filter="wipe(down)">
                                      <p:cBhvr>
                                        <p:cTn id="22" dur="500"/>
                                        <p:tgtEl>
                                          <p:spTgt spid="27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9"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Rectangle 6"/>
              <p:cNvSpPr>
                <a:spLocks noChangeArrowheads="1"/>
              </p:cNvSpPr>
              <p:nvPr/>
            </p:nvSpPr>
            <p:spPr bwMode="auto">
              <a:xfrm>
                <a:off x="1625576" y="622438"/>
                <a:ext cx="7416824" cy="400110"/>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000" b="1" dirty="0">
                    <a:solidFill>
                      <a:srgbClr val="3333CC"/>
                    </a:solidFill>
                    <a:effectLst>
                      <a:outerShdw blurRad="38100" dist="38100" dir="2700000" algn="tl">
                        <a:srgbClr val="000000"/>
                      </a:outerShdw>
                    </a:effectLst>
                    <a:latin typeface="Calibri" panose="020F0502020204030204" pitchFamily="34" charset="0"/>
                    <a:ea typeface="宋体"/>
                  </a:rPr>
                  <a:t>1.9.3   </a:t>
                </a:r>
                <a:r>
                  <a:rPr lang="zh-CN" altLang="en-US" sz="2000" b="1" dirty="0">
                    <a:solidFill>
                      <a:srgbClr val="3333CC"/>
                    </a:solidFill>
                    <a:effectLst>
                      <a:outerShdw blurRad="38100" dist="38100" dir="2700000" algn="tl">
                        <a:srgbClr val="000000"/>
                      </a:outerShdw>
                    </a:effectLst>
                    <a:latin typeface="Calibri" panose="020F0502020204030204" pitchFamily="34" charset="0"/>
                    <a:ea typeface="宋体"/>
                  </a:rPr>
                  <a:t>线性变换</a:t>
                </a:r>
                <a14:m>
                  <m:oMath xmlns:m="http://schemas.openxmlformats.org/officeDocument/2006/math">
                    <m:r>
                      <a:rPr lang="zh-CN" altLang="en-US" sz="2000" b="1" i="1">
                        <a:solidFill>
                          <a:srgbClr val="3333CC"/>
                        </a:solidFill>
                        <a:effectLst>
                          <a:outerShdw blurRad="38100" dist="38100" dir="2700000" algn="tl">
                            <a:srgbClr val="000000"/>
                          </a:outerShdw>
                        </a:effectLst>
                        <a:latin typeface="Cambria Math" panose="02040503050406030204" pitchFamily="18" charset="0"/>
                        <a:ea typeface="宋体"/>
                      </a:rPr>
                      <m:t>𝓐</m:t>
                    </m:r>
                  </m:oMath>
                </a14:m>
                <a:r>
                  <a:rPr lang="zh-CN" altLang="en-US" sz="2000" b="1" dirty="0">
                    <a:solidFill>
                      <a:srgbClr val="3333CC"/>
                    </a:solidFill>
                    <a:effectLst>
                      <a:outerShdw blurRad="38100" dist="38100" dir="2700000" algn="tl">
                        <a:srgbClr val="000000"/>
                      </a:outerShdw>
                    </a:effectLst>
                    <a:latin typeface="Calibri" panose="020F0502020204030204" pitchFamily="34" charset="0"/>
                    <a:ea typeface="宋体"/>
                  </a:rPr>
                  <a:t>的矩阵表示与</a:t>
                </a:r>
                <a14:m>
                  <m:oMath xmlns:m="http://schemas.openxmlformats.org/officeDocument/2006/math">
                    <m:r>
                      <a:rPr lang="zh-CN" altLang="en-US" sz="2000" b="1" i="1">
                        <a:solidFill>
                          <a:srgbClr val="3333CC"/>
                        </a:solidFill>
                        <a:effectLst>
                          <a:outerShdw blurRad="38100" dist="38100" dir="2700000" algn="tl">
                            <a:srgbClr val="000000"/>
                          </a:outerShdw>
                        </a:effectLst>
                        <a:latin typeface="Cambria Math" panose="02040503050406030204" pitchFamily="18" charset="0"/>
                      </a:rPr>
                      <m:t>𝓐</m:t>
                    </m:r>
                  </m:oMath>
                </a14:m>
                <a:r>
                  <a:rPr lang="zh-CN" altLang="en-US" sz="2000" b="1" dirty="0">
                    <a:solidFill>
                      <a:srgbClr val="3333CC"/>
                    </a:solidFill>
                    <a:effectLst>
                      <a:outerShdw blurRad="38100" dist="38100" dir="2700000" algn="tl">
                        <a:srgbClr val="000000"/>
                      </a:outerShdw>
                    </a:effectLst>
                    <a:latin typeface="Calibri" panose="020F0502020204030204" pitchFamily="34" charset="0"/>
                    <a:ea typeface="宋体"/>
                  </a:rPr>
                  <a:t>的不变子空间之间的关系</a:t>
                </a:r>
              </a:p>
            </p:txBody>
          </p:sp>
        </mc:Choice>
        <mc:Fallback xmlns="">
          <p:sp>
            <p:nvSpPr>
              <p:cNvPr id="8" name="Rectangle 6"/>
              <p:cNvSpPr>
                <a:spLocks noRot="1" noChangeAspect="1" noMove="1" noResize="1" noEditPoints="1" noAdjustHandles="1" noChangeArrowheads="1" noChangeShapeType="1" noTextEdit="1"/>
              </p:cNvSpPr>
              <p:nvPr/>
            </p:nvSpPr>
            <p:spPr bwMode="auto">
              <a:xfrm>
                <a:off x="1625576" y="622438"/>
                <a:ext cx="7416824" cy="400110"/>
              </a:xfrm>
              <a:prstGeom prst="rect">
                <a:avLst/>
              </a:prstGeom>
              <a:blipFill>
                <a:blip r:embed="rId2"/>
                <a:stretch>
                  <a:fillRect l="-987" t="-13636" b="-34848"/>
                </a:stretch>
              </a:blipFill>
              <a:ln w="9525" algn="ctr">
                <a:noFill/>
                <a:miter lim="800000"/>
                <a:headEnd/>
                <a:tailEnd/>
              </a:ln>
              <a:effectLst/>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150</a:t>
            </a:fld>
            <a:endParaRPr kumimoji="0" lang="en-US" altLang="zh-CN">
              <a:solidFill>
                <a:srgbClr val="000000"/>
              </a:solidFill>
            </a:endParaRPr>
          </a:p>
        </p:txBody>
      </p:sp>
      <p:sp>
        <p:nvSpPr>
          <p:cNvPr id="9" name="文本框 8"/>
          <p:cNvSpPr txBox="1"/>
          <p:nvPr/>
        </p:nvSpPr>
        <p:spPr>
          <a:xfrm>
            <a:off x="911424" y="1384486"/>
            <a:ext cx="8558608" cy="580928"/>
          </a:xfrm>
          <a:prstGeom prst="rect">
            <a:avLst/>
          </a:prstGeom>
          <a:noFill/>
        </p:spPr>
        <p:txBody>
          <a:bodyPr wrap="square" rtlCol="0">
            <a:spAutoFit/>
          </a:bodyPr>
          <a:lstStyle/>
          <a:p>
            <a:pPr marL="342900" indent="-342900" defTabSz="457200">
              <a:lnSpc>
                <a:spcPct val="150000"/>
              </a:lnSpc>
              <a:buFont typeface="Wingdings" panose="05000000000000000000" pitchFamily="2" charset="2"/>
              <a:buChar char="Ø"/>
              <a:defRPr/>
            </a:pPr>
            <a:r>
              <a:rPr kumimoji="0" lang="zh-CN" altLang="en-US" sz="2400" dirty="0">
                <a:solidFill>
                  <a:srgbClr val="1C08D6"/>
                </a:solidFill>
                <a:latin typeface="华文中宋" panose="02010600040101010101" pitchFamily="2" charset="-122"/>
                <a:ea typeface="华文中宋" panose="02010600040101010101" pitchFamily="2" charset="-122"/>
              </a:rPr>
              <a:t>准对角矩阵表示与不变子空间的关系</a:t>
            </a:r>
          </a:p>
        </p:txBody>
      </p:sp>
      <mc:AlternateContent xmlns:mc="http://schemas.openxmlformats.org/markup-compatibility/2006" xmlns:a14="http://schemas.microsoft.com/office/drawing/2010/main">
        <mc:Choice Requires="a14">
          <p:sp>
            <p:nvSpPr>
              <p:cNvPr id="10" name="文本框 9"/>
              <p:cNvSpPr txBox="1"/>
              <p:nvPr/>
            </p:nvSpPr>
            <p:spPr>
              <a:xfrm>
                <a:off x="894556" y="2132856"/>
                <a:ext cx="10530036" cy="2865721"/>
              </a:xfrm>
              <a:prstGeom prst="rect">
                <a:avLst/>
              </a:prstGeom>
              <a:noFill/>
            </p:spPr>
            <p:txBody>
              <a:bodyPr wrap="square" rtlCol="0">
                <a:spAutoFit/>
              </a:bodyPr>
              <a:lstStyle/>
              <a:p>
                <a:pPr defTabSz="457200">
                  <a:lnSpc>
                    <a:spcPct val="150000"/>
                  </a:lnSpc>
                  <a:defRPr/>
                </a:pPr>
                <a:r>
                  <a:rPr kumimoji="0" lang="zh-CN" altLang="en-US" sz="2400" dirty="0">
                    <a:solidFill>
                      <a:srgbClr val="1C08D6"/>
                    </a:solidFill>
                    <a:latin typeface="华文中宋" panose="02010600040101010101" pitchFamily="2" charset="-122"/>
                    <a:ea typeface="华文中宋" panose="02010600040101010101" pitchFamily="2" charset="-122"/>
                  </a:rPr>
                  <a:t>定理</a:t>
                </a:r>
                <a:r>
                  <a:rPr kumimoji="0" lang="en-US" altLang="zh-CN" sz="2400" dirty="0">
                    <a:solidFill>
                      <a:srgbClr val="1C08D6"/>
                    </a:solidFill>
                    <a:latin typeface="华文中宋" panose="02010600040101010101" pitchFamily="2" charset="-122"/>
                    <a:ea typeface="华文中宋" panose="02010600040101010101" pitchFamily="2" charset="-122"/>
                  </a:rPr>
                  <a:t>9.3 </a:t>
                </a:r>
                <a:r>
                  <a:rPr kumimoji="0" lang="zh-CN" altLang="en-US" sz="2400" dirty="0">
                    <a:solidFill>
                      <a:srgbClr val="000000"/>
                    </a:solidFill>
                    <a:latin typeface="华文中宋" panose="02010600040101010101" pitchFamily="2" charset="-122"/>
                    <a:ea typeface="华文中宋" panose="02010600040101010101" pitchFamily="2" charset="-122"/>
                  </a:rPr>
                  <a:t>设</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r>
                      <a:rPr kumimoji="0" lang="zh-CN" altLang="en-US" sz="2400" i="1">
                        <a:solidFill>
                          <a:srgbClr val="000000"/>
                        </a:solidFill>
                        <a:latin typeface="Cambria Math" panose="02040503050406030204" pitchFamily="18" charset="0"/>
                        <a:ea typeface="华文中宋" panose="02010600040101010101" pitchFamily="2" charset="-122"/>
                      </a:rPr>
                      <m:t>是</m:t>
                    </m:r>
                  </m:oMath>
                </a14:m>
                <a:r>
                  <a:rPr kumimoji="0" lang="zh-CN" altLang="en-US" sz="2400" dirty="0">
                    <a:solidFill>
                      <a:srgbClr val="000000"/>
                    </a:solidFill>
                    <a:latin typeface="华文中宋" panose="02010600040101010101" pitchFamily="2" charset="-122"/>
                    <a:ea typeface="华文中宋" panose="02010600040101010101" pitchFamily="2" charset="-122"/>
                  </a:rPr>
                  <a:t>线性空间</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𝑉</m:t>
                    </m:r>
                  </m:oMath>
                </a14:m>
                <a:r>
                  <a:rPr kumimoji="0" lang="zh-CN" altLang="en-US" sz="2400" dirty="0">
                    <a:solidFill>
                      <a:srgbClr val="000000"/>
                    </a:solidFill>
                    <a:latin typeface="华文中宋" panose="02010600040101010101" pitchFamily="2" charset="-122"/>
                    <a:ea typeface="华文中宋" panose="02010600040101010101" pitchFamily="2" charset="-122"/>
                  </a:rPr>
                  <a:t>的线性变换，则</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𝑉</m:t>
                    </m:r>
                  </m:oMath>
                </a14:m>
                <a:r>
                  <a:rPr kumimoji="0" lang="zh-CN" altLang="en-US" sz="2400" dirty="0">
                    <a:solidFill>
                      <a:srgbClr val="000000"/>
                    </a:solidFill>
                    <a:latin typeface="华文中宋" panose="02010600040101010101" pitchFamily="2" charset="-122"/>
                    <a:ea typeface="华文中宋" panose="02010600040101010101" pitchFamily="2" charset="-122"/>
                  </a:rPr>
                  <a:t>可以分解为</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oMath>
                </a14:m>
                <a:r>
                  <a:rPr kumimoji="0" lang="zh-CN" altLang="en-US" sz="2400" dirty="0">
                    <a:solidFill>
                      <a:srgbClr val="000000"/>
                    </a:solidFill>
                    <a:latin typeface="华文中宋" panose="02010600040101010101" pitchFamily="2" charset="-122"/>
                    <a:ea typeface="华文中宋" panose="02010600040101010101" pitchFamily="2" charset="-122"/>
                  </a:rPr>
                  <a:t>的不变子空间直和</a:t>
                </a:r>
                <a:endParaRPr kumimoji="0" lang="en-US" altLang="zh-CN" sz="2400" dirty="0">
                  <a:solidFill>
                    <a:srgbClr val="000000"/>
                  </a:solidFill>
                  <a:latin typeface="华文中宋" panose="02010600040101010101" pitchFamily="2" charset="-122"/>
                  <a:ea typeface="华文中宋" panose="02010600040101010101" pitchFamily="2" charset="-122"/>
                </a:endParaRPr>
              </a:p>
              <a:p>
                <a:pPr defTabSz="457200">
                  <a:lnSpc>
                    <a:spcPct val="150000"/>
                  </a:lnSpc>
                  <a:defRPr/>
                </a:pPr>
                <a14:m>
                  <m:oMathPara xmlns:m="http://schemas.openxmlformats.org/officeDocument/2006/math">
                    <m:oMathParaPr>
                      <m:jc m:val="centerGroup"/>
                    </m:oMathParaPr>
                    <m:oMath xmlns:m="http://schemas.openxmlformats.org/officeDocument/2006/math">
                      <m:r>
                        <a:rPr kumimoji="0" lang="en-US" altLang="zh-CN" sz="2400" i="1">
                          <a:solidFill>
                            <a:srgbClr val="000000"/>
                          </a:solidFill>
                          <a:latin typeface="Cambria Math" panose="02040503050406030204" pitchFamily="18" charset="0"/>
                          <a:ea typeface="华文中宋" panose="02010600040101010101" pitchFamily="2" charset="-122"/>
                        </a:rPr>
                        <m:t>𝑉</m:t>
                      </m:r>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𝑊</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Cambria Math" panose="02040503050406030204" pitchFamily="18" charset="0"/>
                        </a:rPr>
                        <m:t>⊕</m:t>
                      </m:r>
                      <m:sSub>
                        <m:sSubPr>
                          <m:ctrlPr>
                            <a:rPr kumimoji="0" lang="en-US" altLang="zh-CN" sz="2400" i="1">
                              <a:solidFill>
                                <a:srgbClr val="000000"/>
                              </a:solidFill>
                              <a:latin typeface="Cambria Math" panose="02040503050406030204" pitchFamily="18" charset="0"/>
                              <a:ea typeface="Cambria Math" panose="02040503050406030204" pitchFamily="18" charset="0"/>
                            </a:rPr>
                          </m:ctrlPr>
                        </m:sSubPr>
                        <m:e>
                          <m:r>
                            <a:rPr kumimoji="0" lang="en-US" altLang="zh-CN" sz="2400" i="1">
                              <a:solidFill>
                                <a:srgbClr val="000000"/>
                              </a:solidFill>
                              <a:latin typeface="Cambria Math" panose="02040503050406030204" pitchFamily="18" charset="0"/>
                              <a:ea typeface="Cambria Math" panose="02040503050406030204" pitchFamily="18" charset="0"/>
                            </a:rPr>
                            <m:t>𝑊</m:t>
                          </m:r>
                        </m:e>
                        <m:sub>
                          <m:r>
                            <a:rPr kumimoji="0" lang="en-US" altLang="zh-CN" sz="2400" i="1">
                              <a:solidFill>
                                <a:srgbClr val="000000"/>
                              </a:solidFill>
                              <a:latin typeface="Cambria Math" panose="02040503050406030204" pitchFamily="18" charset="0"/>
                              <a:ea typeface="Cambria Math" panose="02040503050406030204" pitchFamily="18" charset="0"/>
                            </a:rPr>
                            <m:t>2</m:t>
                          </m:r>
                        </m:sub>
                      </m:sSub>
                      <m:r>
                        <a:rPr kumimoji="0" lang="en-US" altLang="zh-CN" sz="2400" i="1">
                          <a:solidFill>
                            <a:srgbClr val="000000"/>
                          </a:solidFill>
                          <a:latin typeface="Cambria Math" panose="02040503050406030204" pitchFamily="18" charset="0"/>
                          <a:ea typeface="Cambria Math" panose="02040503050406030204" pitchFamily="18" charset="0"/>
                        </a:rPr>
                        <m:t>⊕⋯⊕</m:t>
                      </m:r>
                      <m:sSub>
                        <m:sSubPr>
                          <m:ctrlPr>
                            <a:rPr kumimoji="0" lang="en-US" altLang="zh-CN" sz="2400" i="1">
                              <a:solidFill>
                                <a:srgbClr val="000000"/>
                              </a:solidFill>
                              <a:latin typeface="Cambria Math" panose="02040503050406030204" pitchFamily="18" charset="0"/>
                              <a:ea typeface="Cambria Math" panose="02040503050406030204" pitchFamily="18" charset="0"/>
                            </a:rPr>
                          </m:ctrlPr>
                        </m:sSubPr>
                        <m:e>
                          <m:r>
                            <a:rPr kumimoji="0" lang="en-US" altLang="zh-CN" sz="2400" i="1">
                              <a:solidFill>
                                <a:srgbClr val="000000"/>
                              </a:solidFill>
                              <a:latin typeface="Cambria Math" panose="02040503050406030204" pitchFamily="18" charset="0"/>
                              <a:ea typeface="Cambria Math" panose="02040503050406030204" pitchFamily="18" charset="0"/>
                            </a:rPr>
                            <m:t>𝑊</m:t>
                          </m:r>
                        </m:e>
                        <m:sub>
                          <m:r>
                            <a:rPr kumimoji="0" lang="en-US" altLang="zh-CN" sz="2400" i="1">
                              <a:solidFill>
                                <a:srgbClr val="000000"/>
                              </a:solidFill>
                              <a:latin typeface="Cambria Math" panose="02040503050406030204" pitchFamily="18" charset="0"/>
                              <a:ea typeface="Cambria Math" panose="02040503050406030204" pitchFamily="18" charset="0"/>
                            </a:rPr>
                            <m:t>𝑠</m:t>
                          </m:r>
                        </m:sub>
                      </m:sSub>
                    </m:oMath>
                  </m:oMathPara>
                </a14:m>
                <a:endParaRPr kumimoji="0" lang="en-US" altLang="zh-CN" sz="2400" dirty="0">
                  <a:solidFill>
                    <a:srgbClr val="000000"/>
                  </a:solidFill>
                  <a:latin typeface="华文中宋" panose="02010600040101010101" pitchFamily="2" charset="-122"/>
                  <a:ea typeface="Cambria Math" panose="02040503050406030204" pitchFamily="18" charset="0"/>
                </a:endParaRPr>
              </a:p>
              <a:p>
                <a:pPr defTabSz="457200">
                  <a:lnSpc>
                    <a:spcPct val="150000"/>
                  </a:lnSpc>
                  <a:defRPr/>
                </a:pPr>
                <a:r>
                  <a:rPr kumimoji="0" lang="zh-CN" altLang="en-US" sz="2400" dirty="0">
                    <a:solidFill>
                      <a:srgbClr val="000000"/>
                    </a:solidFill>
                    <a:latin typeface="华文中宋" panose="02010600040101010101" pitchFamily="2" charset="-122"/>
                    <a:ea typeface="华文中宋" panose="02010600040101010101" pitchFamily="2" charset="-122"/>
                  </a:rPr>
                  <a:t>的充分必要条件为</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r>
                      <a:rPr kumimoji="0" lang="zh-CN" altLang="en-US" sz="2400" i="1">
                        <a:solidFill>
                          <a:srgbClr val="000000"/>
                        </a:solidFill>
                        <a:latin typeface="Cambria Math" panose="02040503050406030204" pitchFamily="18" charset="0"/>
                        <a:ea typeface="华文中宋" panose="02010600040101010101" pitchFamily="2" charset="-122"/>
                      </a:rPr>
                      <m:t>在</m:t>
                    </m:r>
                  </m:oMath>
                </a14:m>
                <a:r>
                  <a:rPr kumimoji="0" lang="zh-CN" altLang="en-US" sz="2400" dirty="0">
                    <a:solidFill>
                      <a:srgbClr val="000000"/>
                    </a:solidFill>
                    <a:latin typeface="华文中宋" panose="02010600040101010101" pitchFamily="2" charset="-122"/>
                    <a:ea typeface="华文中宋" panose="02010600040101010101" pitchFamily="2" charset="-122"/>
                  </a:rPr>
                  <a:t>某组基下的矩阵是准对角矩阵</a:t>
                </a:r>
                <a:endParaRPr kumimoji="0" lang="en-US" altLang="zh-CN" sz="2400" dirty="0">
                  <a:solidFill>
                    <a:srgbClr val="000000"/>
                  </a:solidFill>
                  <a:latin typeface="华文中宋" panose="02010600040101010101" pitchFamily="2" charset="-122"/>
                  <a:ea typeface="华文中宋" panose="02010600040101010101" pitchFamily="2" charset="-122"/>
                </a:endParaRPr>
              </a:p>
              <a:p>
                <a:pPr defTabSz="457200">
                  <a:lnSpc>
                    <a:spcPct val="150000"/>
                  </a:lnSpc>
                  <a:defRPr/>
                </a:pPr>
                <a14:m>
                  <m:oMathPara xmlns:m="http://schemas.openxmlformats.org/officeDocument/2006/math">
                    <m:oMathParaPr>
                      <m:jc m:val="centerGroup"/>
                    </m:oMathParaPr>
                    <m:oMath xmlns:m="http://schemas.openxmlformats.org/officeDocument/2006/math">
                      <m:r>
                        <a:rPr kumimoji="0" lang="en-US" altLang="zh-CN" sz="2400" i="1">
                          <a:solidFill>
                            <a:srgbClr val="000000"/>
                          </a:solidFill>
                          <a:latin typeface="Cambria Math" panose="02040503050406030204" pitchFamily="18" charset="0"/>
                          <a:ea typeface="华文中宋" panose="02010600040101010101" pitchFamily="2" charset="-122"/>
                        </a:rPr>
                        <m:t>𝑑𝑖𝑎𝑔</m:t>
                      </m:r>
                      <m:d>
                        <m:dPr>
                          <m:begChr m:val="{"/>
                          <m:endChr m:val="}"/>
                          <m:ctrlPr>
                            <a:rPr kumimoji="0" lang="en-US" altLang="zh-CN" sz="2400" i="1">
                              <a:solidFill>
                                <a:srgbClr val="000000"/>
                              </a:solidFill>
                              <a:latin typeface="Cambria Math" panose="02040503050406030204" pitchFamily="18" charset="0"/>
                              <a:ea typeface="华文中宋" panose="02010600040101010101" pitchFamily="2" charset="-122"/>
                            </a:rPr>
                          </m:ctrlPr>
                        </m:dP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𝐴</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𝐴</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𝐴</m:t>
                              </m:r>
                            </m:e>
                            <m:sub>
                              <m:r>
                                <a:rPr kumimoji="0" lang="en-US" altLang="zh-CN" sz="2400" i="1">
                                  <a:solidFill>
                                    <a:srgbClr val="000000"/>
                                  </a:solidFill>
                                  <a:latin typeface="Cambria Math" panose="02040503050406030204" pitchFamily="18" charset="0"/>
                                  <a:ea typeface="华文中宋" panose="02010600040101010101" pitchFamily="2" charset="-122"/>
                                </a:rPr>
                                <m:t>𝑠</m:t>
                              </m:r>
                            </m:sub>
                          </m:sSub>
                        </m:e>
                      </m:d>
                    </m:oMath>
                  </m:oMathPara>
                </a14:m>
                <a:endParaRPr kumimoji="0" lang="en-US" altLang="zh-CN" sz="2400" dirty="0">
                  <a:solidFill>
                    <a:srgbClr val="000000"/>
                  </a:solidFill>
                  <a:latin typeface="华文中宋" panose="02010600040101010101" pitchFamily="2" charset="-122"/>
                  <a:ea typeface="华文中宋" panose="02010600040101010101" pitchFamily="2" charset="-122"/>
                </a:endParaRPr>
              </a:p>
              <a:p>
                <a:pPr defTabSz="457200">
                  <a:lnSpc>
                    <a:spcPct val="150000"/>
                  </a:lnSpc>
                  <a:defRPr/>
                </a:pPr>
                <a:r>
                  <a:rPr kumimoji="0" lang="zh-CN" altLang="en-US" sz="2400" dirty="0">
                    <a:solidFill>
                      <a:srgbClr val="000000"/>
                    </a:solidFill>
                    <a:latin typeface="华文中宋" panose="02010600040101010101" pitchFamily="2" charset="-122"/>
                    <a:ea typeface="华文中宋" panose="02010600040101010101" pitchFamily="2" charset="-122"/>
                  </a:rPr>
                  <a:t>其中</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𝐴</m:t>
                        </m:r>
                      </m:e>
                      <m:sub>
                        <m:r>
                          <a:rPr kumimoji="0" lang="en-US" altLang="zh-CN" sz="2400" i="1">
                            <a:solidFill>
                              <a:srgbClr val="000000"/>
                            </a:solidFill>
                            <a:latin typeface="Cambria Math" panose="02040503050406030204" pitchFamily="18" charset="0"/>
                            <a:ea typeface="华文中宋" panose="02010600040101010101" pitchFamily="2" charset="-122"/>
                          </a:rPr>
                          <m:t>𝑖</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为</a:t>
                </a:r>
                <a14:m>
                  <m:oMath xmlns:m="http://schemas.openxmlformats.org/officeDocument/2006/math">
                    <m:r>
                      <a:rPr kumimoji="0" lang="zh-CN" altLang="en-US" sz="2400" i="1" dirty="0">
                        <a:solidFill>
                          <a:srgbClr val="000000"/>
                        </a:solidFill>
                        <a:latin typeface="Cambria Math" panose="02040503050406030204" pitchFamily="18" charset="0"/>
                        <a:ea typeface="华文中宋" panose="02010600040101010101" pitchFamily="2" charset="-122"/>
                      </a:rPr>
                      <m:t>𝒜</m:t>
                    </m:r>
                    <m:sSub>
                      <m:sSubPr>
                        <m:ctrlPr>
                          <a:rPr kumimoji="0" lang="en-US" altLang="zh-CN" sz="2400" i="1" dirty="0">
                            <a:solidFill>
                              <a:srgbClr val="000000"/>
                            </a:solidFill>
                            <a:latin typeface="Cambria Math" panose="02040503050406030204" pitchFamily="18" charset="0"/>
                            <a:ea typeface="华文中宋" panose="02010600040101010101" pitchFamily="2" charset="-122"/>
                          </a:rPr>
                        </m:ctrlPr>
                      </m:sSubPr>
                      <m:e>
                        <m:d>
                          <m:dPr>
                            <m:begChr m:val=""/>
                            <m:endChr m:val="|"/>
                            <m:ctrlPr>
                              <a:rPr kumimoji="0" lang="en-US" altLang="zh-CN" sz="2400" i="1" dirty="0">
                                <a:solidFill>
                                  <a:srgbClr val="000000"/>
                                </a:solidFill>
                                <a:latin typeface="Cambria Math" panose="02040503050406030204" pitchFamily="18" charset="0"/>
                                <a:ea typeface="华文中宋" panose="02010600040101010101" pitchFamily="2" charset="-122"/>
                              </a:rPr>
                            </m:ctrlPr>
                          </m:dPr>
                          <m:e>
                            <m:r>
                              <a:rPr kumimoji="0" lang="zh-CN" altLang="en-US" sz="1800">
                                <a:solidFill>
                                  <a:srgbClr val="000000"/>
                                </a:solidFill>
                                <a:latin typeface="Cambria Math" panose="02040503050406030204" pitchFamily="18" charset="0"/>
                              </a:rPr>
                              <m:t>​</m:t>
                            </m:r>
                          </m:e>
                        </m:d>
                      </m:e>
                      <m:sub>
                        <m:sSub>
                          <m:sSubPr>
                            <m:ctrlPr>
                              <a:rPr kumimoji="0" lang="en-US" altLang="zh-CN" sz="2400" i="1" dirty="0">
                                <a:solidFill>
                                  <a:srgbClr val="000000"/>
                                </a:solidFill>
                                <a:latin typeface="Cambria Math" panose="02040503050406030204" pitchFamily="18" charset="0"/>
                                <a:ea typeface="华文中宋" panose="02010600040101010101" pitchFamily="2" charset="-122"/>
                              </a:rPr>
                            </m:ctrlPr>
                          </m:sSubPr>
                          <m:e>
                            <m:r>
                              <a:rPr kumimoji="0" lang="en-US" altLang="zh-CN" sz="2400" i="1" dirty="0">
                                <a:solidFill>
                                  <a:srgbClr val="000000"/>
                                </a:solidFill>
                                <a:latin typeface="Cambria Math" panose="02040503050406030204" pitchFamily="18" charset="0"/>
                                <a:ea typeface="华文中宋" panose="02010600040101010101" pitchFamily="2" charset="-122"/>
                              </a:rPr>
                              <m:t>𝑊</m:t>
                            </m:r>
                          </m:e>
                          <m:sub>
                            <m:r>
                              <a:rPr kumimoji="0" lang="en-US" altLang="zh-CN" sz="2400" i="1" dirty="0">
                                <a:solidFill>
                                  <a:srgbClr val="000000"/>
                                </a:solidFill>
                                <a:latin typeface="Cambria Math" panose="02040503050406030204" pitchFamily="18" charset="0"/>
                                <a:ea typeface="华文中宋" panose="02010600040101010101" pitchFamily="2" charset="-122"/>
                              </a:rPr>
                              <m:t>𝑖</m:t>
                            </m:r>
                          </m:sub>
                        </m:sSub>
                      </m:sub>
                    </m:sSub>
                    <m:r>
                      <a:rPr kumimoji="0" lang="zh-CN" altLang="en-US" sz="2400" i="1" dirty="0">
                        <a:solidFill>
                          <a:srgbClr val="000000"/>
                        </a:solidFill>
                        <a:latin typeface="Cambria Math" panose="02040503050406030204" pitchFamily="18" charset="0"/>
                        <a:ea typeface="华文中宋" panose="02010600040101010101" pitchFamily="2" charset="-122"/>
                      </a:rPr>
                      <m:t>在</m:t>
                    </m:r>
                  </m:oMath>
                </a14:m>
                <a:r>
                  <a:rPr kumimoji="0" lang="zh-CN" altLang="en-US" sz="2400" dirty="0">
                    <a:solidFill>
                      <a:srgbClr val="000000"/>
                    </a:solidFill>
                    <a:latin typeface="华文中宋" panose="02010600040101010101" pitchFamily="2" charset="-122"/>
                    <a:ea typeface="华文中宋" panose="02010600040101010101" pitchFamily="2" charset="-122"/>
                  </a:rPr>
                  <a:t>相应基下对应的矩阵。</a:t>
                </a:r>
                <a:endParaRPr kumimoji="0" lang="en-US" altLang="zh-CN" sz="2400" dirty="0">
                  <a:solidFill>
                    <a:srgbClr val="000000"/>
                  </a:solidFill>
                  <a:latin typeface="华文中宋" panose="02010600040101010101" pitchFamily="2" charset="-122"/>
                  <a:ea typeface="华文中宋" panose="02010600040101010101" pitchFamily="2" charset="-122"/>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894556" y="2132856"/>
                <a:ext cx="10530036" cy="2865721"/>
              </a:xfrm>
              <a:prstGeom prst="rect">
                <a:avLst/>
              </a:prstGeom>
              <a:blipFill>
                <a:blip r:embed="rId3"/>
                <a:stretch>
                  <a:fillRect l="-926" b="-295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90773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Rectangle 6"/>
              <p:cNvSpPr>
                <a:spLocks noChangeArrowheads="1"/>
              </p:cNvSpPr>
              <p:nvPr/>
            </p:nvSpPr>
            <p:spPr bwMode="auto">
              <a:xfrm>
                <a:off x="1625576" y="672704"/>
                <a:ext cx="7416824" cy="400110"/>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000" b="1" dirty="0">
                    <a:solidFill>
                      <a:srgbClr val="3333CC"/>
                    </a:solidFill>
                    <a:effectLst>
                      <a:outerShdw blurRad="38100" dist="38100" dir="2700000" algn="tl">
                        <a:srgbClr val="000000"/>
                      </a:outerShdw>
                    </a:effectLst>
                    <a:latin typeface="Calibri" panose="020F0502020204030204" pitchFamily="34" charset="0"/>
                    <a:ea typeface="宋体"/>
                  </a:rPr>
                  <a:t>1.9.3   </a:t>
                </a:r>
                <a:r>
                  <a:rPr lang="zh-CN" altLang="en-US" sz="2000" b="1" dirty="0">
                    <a:solidFill>
                      <a:srgbClr val="3333CC"/>
                    </a:solidFill>
                    <a:effectLst>
                      <a:outerShdw blurRad="38100" dist="38100" dir="2700000" algn="tl">
                        <a:srgbClr val="000000"/>
                      </a:outerShdw>
                    </a:effectLst>
                    <a:latin typeface="Calibri" panose="020F0502020204030204" pitchFamily="34" charset="0"/>
                    <a:ea typeface="宋体"/>
                  </a:rPr>
                  <a:t>线性变换</a:t>
                </a:r>
                <a14:m>
                  <m:oMath xmlns:m="http://schemas.openxmlformats.org/officeDocument/2006/math">
                    <m:r>
                      <a:rPr lang="zh-CN" altLang="en-US" sz="2000" b="1" i="1">
                        <a:solidFill>
                          <a:srgbClr val="3333CC"/>
                        </a:solidFill>
                        <a:effectLst>
                          <a:outerShdw blurRad="38100" dist="38100" dir="2700000" algn="tl">
                            <a:srgbClr val="000000"/>
                          </a:outerShdw>
                        </a:effectLst>
                        <a:latin typeface="Cambria Math" panose="02040503050406030204" pitchFamily="18" charset="0"/>
                        <a:ea typeface="宋体"/>
                      </a:rPr>
                      <m:t>𝓐</m:t>
                    </m:r>
                  </m:oMath>
                </a14:m>
                <a:r>
                  <a:rPr lang="zh-CN" altLang="en-US" sz="2000" b="1" dirty="0">
                    <a:solidFill>
                      <a:srgbClr val="3333CC"/>
                    </a:solidFill>
                    <a:effectLst>
                      <a:outerShdw blurRad="38100" dist="38100" dir="2700000" algn="tl">
                        <a:srgbClr val="000000"/>
                      </a:outerShdw>
                    </a:effectLst>
                    <a:latin typeface="Calibri" panose="020F0502020204030204" pitchFamily="34" charset="0"/>
                    <a:ea typeface="宋体"/>
                  </a:rPr>
                  <a:t>的矩阵表示与</a:t>
                </a:r>
                <a14:m>
                  <m:oMath xmlns:m="http://schemas.openxmlformats.org/officeDocument/2006/math">
                    <m:r>
                      <a:rPr lang="zh-CN" altLang="en-US" sz="2000" b="1" i="1">
                        <a:solidFill>
                          <a:srgbClr val="3333CC"/>
                        </a:solidFill>
                        <a:effectLst>
                          <a:outerShdw blurRad="38100" dist="38100" dir="2700000" algn="tl">
                            <a:srgbClr val="000000"/>
                          </a:outerShdw>
                        </a:effectLst>
                        <a:latin typeface="Cambria Math" panose="02040503050406030204" pitchFamily="18" charset="0"/>
                      </a:rPr>
                      <m:t>𝓐</m:t>
                    </m:r>
                  </m:oMath>
                </a14:m>
                <a:r>
                  <a:rPr lang="zh-CN" altLang="en-US" sz="2000" b="1" dirty="0">
                    <a:solidFill>
                      <a:srgbClr val="3333CC"/>
                    </a:solidFill>
                    <a:effectLst>
                      <a:outerShdw blurRad="38100" dist="38100" dir="2700000" algn="tl">
                        <a:srgbClr val="000000"/>
                      </a:outerShdw>
                    </a:effectLst>
                    <a:latin typeface="Calibri" panose="020F0502020204030204" pitchFamily="34" charset="0"/>
                    <a:ea typeface="宋体"/>
                  </a:rPr>
                  <a:t>的不变子空间之间的关系</a:t>
                </a:r>
              </a:p>
            </p:txBody>
          </p:sp>
        </mc:Choice>
        <mc:Fallback xmlns="">
          <p:sp>
            <p:nvSpPr>
              <p:cNvPr id="8" name="Rectangle 6"/>
              <p:cNvSpPr>
                <a:spLocks noRot="1" noChangeAspect="1" noMove="1" noResize="1" noEditPoints="1" noAdjustHandles="1" noChangeArrowheads="1" noChangeShapeType="1" noTextEdit="1"/>
              </p:cNvSpPr>
              <p:nvPr/>
            </p:nvSpPr>
            <p:spPr bwMode="auto">
              <a:xfrm>
                <a:off x="1625576" y="672704"/>
                <a:ext cx="7416824" cy="400110"/>
              </a:xfrm>
              <a:prstGeom prst="rect">
                <a:avLst/>
              </a:prstGeom>
              <a:blipFill>
                <a:blip r:embed="rId2"/>
                <a:stretch>
                  <a:fillRect l="-987" t="-13636" b="-34848"/>
                </a:stretch>
              </a:blipFill>
              <a:ln w="9525" algn="ctr">
                <a:noFill/>
                <a:miter lim="800000"/>
                <a:headEnd/>
                <a:tailEnd/>
              </a:ln>
              <a:effectLst/>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151</a:t>
            </a:fld>
            <a:endParaRPr kumimoji="0" lang="en-US" altLang="zh-CN">
              <a:solidFill>
                <a:srgbClr val="000000"/>
              </a:solidFill>
            </a:endParaRPr>
          </a:p>
        </p:txBody>
      </p:sp>
      <p:sp>
        <p:nvSpPr>
          <p:cNvPr id="9" name="文本框 8"/>
          <p:cNvSpPr txBox="1"/>
          <p:nvPr/>
        </p:nvSpPr>
        <p:spPr>
          <a:xfrm>
            <a:off x="911424" y="1196752"/>
            <a:ext cx="8558608" cy="580928"/>
          </a:xfrm>
          <a:prstGeom prst="rect">
            <a:avLst/>
          </a:prstGeom>
          <a:noFill/>
        </p:spPr>
        <p:txBody>
          <a:bodyPr wrap="square" rtlCol="0">
            <a:spAutoFit/>
          </a:bodyPr>
          <a:lstStyle/>
          <a:p>
            <a:pPr marL="342900" indent="-342900" defTabSz="457200">
              <a:lnSpc>
                <a:spcPct val="150000"/>
              </a:lnSpc>
              <a:buFont typeface="Wingdings" panose="05000000000000000000" pitchFamily="2" charset="2"/>
              <a:buChar char="Ø"/>
              <a:defRPr/>
            </a:pPr>
            <a:r>
              <a:rPr kumimoji="0" lang="zh-CN" altLang="en-US" sz="2400" dirty="0">
                <a:solidFill>
                  <a:srgbClr val="1C08D6"/>
                </a:solidFill>
                <a:latin typeface="华文中宋" panose="02010600040101010101" pitchFamily="2" charset="-122"/>
                <a:ea typeface="华文中宋" panose="02010600040101010101" pitchFamily="2" charset="-122"/>
              </a:rPr>
              <a:t>准对角矩阵表示与不变子空间的关系</a:t>
            </a:r>
          </a:p>
        </p:txBody>
      </p:sp>
      <p:grpSp>
        <p:nvGrpSpPr>
          <p:cNvPr id="4" name="组合 3"/>
          <p:cNvGrpSpPr/>
          <p:nvPr/>
        </p:nvGrpSpPr>
        <p:grpSpPr>
          <a:xfrm>
            <a:off x="1127448" y="1699196"/>
            <a:ext cx="8933708" cy="5082604"/>
            <a:chOff x="361511" y="1628800"/>
            <a:chExt cx="8933708" cy="5082604"/>
          </a:xfrm>
        </p:grpSpPr>
        <mc:AlternateContent xmlns:mc="http://schemas.openxmlformats.org/markup-compatibility/2006" xmlns:a14="http://schemas.microsoft.com/office/drawing/2010/main">
          <mc:Choice Requires="a14">
            <p:sp>
              <p:nvSpPr>
                <p:cNvPr id="10" name="文本框 9"/>
                <p:cNvSpPr txBox="1"/>
                <p:nvPr/>
              </p:nvSpPr>
              <p:spPr>
                <a:xfrm>
                  <a:off x="361511" y="1628800"/>
                  <a:ext cx="7963580" cy="3692486"/>
                </a:xfrm>
                <a:prstGeom prst="rect">
                  <a:avLst/>
                </a:prstGeom>
                <a:noFill/>
              </p:spPr>
              <p:txBody>
                <a:bodyPr wrap="square" rtlCol="0">
                  <a:spAutoFit/>
                </a:bodyPr>
                <a:lstStyle/>
                <a:p>
                  <a:pPr defTabSz="457200">
                    <a:lnSpc>
                      <a:spcPct val="150000"/>
                    </a:lnSpc>
                    <a:defRPr/>
                  </a:pPr>
                  <a:r>
                    <a:rPr kumimoji="0" lang="zh-CN" altLang="en-US" sz="2400" dirty="0">
                      <a:solidFill>
                        <a:srgbClr val="1C08D6"/>
                      </a:solidFill>
                      <a:latin typeface="华文中宋" panose="02010600040101010101" pitchFamily="2" charset="-122"/>
                      <a:ea typeface="华文中宋" panose="02010600040101010101" pitchFamily="2" charset="-122"/>
                    </a:rPr>
                    <a:t>证明：</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必要性</m:t>
                      </m:r>
                      <m:r>
                        <a:rPr kumimoji="0" lang="en-US" altLang="zh-CN" sz="2400" i="1">
                          <a:solidFill>
                            <a:srgbClr val="000000"/>
                          </a:solidFill>
                          <a:latin typeface="Cambria Math" panose="02040503050406030204" pitchFamily="18" charset="0"/>
                          <a:ea typeface="华文中宋" panose="02010600040101010101" pitchFamily="2" charset="-122"/>
                        </a:rPr>
                        <m:t> </m:t>
                      </m:r>
                    </m:oMath>
                  </a14:m>
                  <a:r>
                    <a:rPr kumimoji="0" lang="en-US" altLang="zh-CN" sz="2400" i="1" dirty="0">
                      <a:solidFill>
                        <a:srgbClr val="000000"/>
                      </a:solidFill>
                      <a:latin typeface="Cambria Math" panose="02040503050406030204" pitchFamily="18" charset="0"/>
                      <a:ea typeface="华文中宋" panose="02010600040101010101" pitchFamily="2" charset="-122"/>
                    </a:rPr>
                    <a:t>  </a:t>
                  </a:r>
                  <a:r>
                    <a:rPr kumimoji="0" lang="zh-CN" altLang="en-US" sz="2400" b="1" dirty="0">
                      <a:solidFill>
                        <a:srgbClr val="000000"/>
                      </a:solidFill>
                      <a:latin typeface="Cambria Math" panose="02040503050406030204" pitchFamily="18" charset="0"/>
                      <a:ea typeface="华文中宋" panose="02010600040101010101" pitchFamily="2" charset="-122"/>
                    </a:rPr>
                    <a:t>设</a:t>
                  </a:r>
                  <a:endParaRPr kumimoji="0" lang="en-US" altLang="zh-CN" sz="2400" b="1" dirty="0">
                    <a:solidFill>
                      <a:srgbClr val="000000"/>
                    </a:solidFill>
                    <a:latin typeface="Cambria Math" panose="02040503050406030204" pitchFamily="18" charset="0"/>
                    <a:ea typeface="华文中宋" panose="02010600040101010101" pitchFamily="2" charset="-122"/>
                  </a:endParaRPr>
                </a:p>
                <a:p>
                  <a:pPr defTabSz="457200">
                    <a:lnSpc>
                      <a:spcPct val="150000"/>
                    </a:lnSpc>
                    <a:defRPr/>
                  </a:pPr>
                  <a14:m>
                    <m:oMathPara xmlns:m="http://schemas.openxmlformats.org/officeDocument/2006/math">
                      <m:oMathParaPr>
                        <m:jc m:val="centerGroup"/>
                      </m:oMathParaPr>
                      <m:oMath xmlns:m="http://schemas.openxmlformats.org/officeDocument/2006/math">
                        <m:r>
                          <a:rPr kumimoji="0" lang="en-US" altLang="zh-CN" sz="2400" i="1">
                            <a:solidFill>
                              <a:srgbClr val="000000"/>
                            </a:solidFill>
                            <a:latin typeface="Cambria Math" panose="02040503050406030204" pitchFamily="18" charset="0"/>
                            <a:ea typeface="华文中宋" panose="02010600040101010101" pitchFamily="2" charset="-122"/>
                          </a:rPr>
                          <m:t>𝑉</m:t>
                        </m:r>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𝑊</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Cambria Math" panose="02040503050406030204" pitchFamily="18" charset="0"/>
                          </a:rPr>
                          <m:t>⊕</m:t>
                        </m:r>
                        <m:sSub>
                          <m:sSubPr>
                            <m:ctrlPr>
                              <a:rPr kumimoji="0" lang="en-US" altLang="zh-CN" sz="2400" i="1">
                                <a:solidFill>
                                  <a:srgbClr val="000000"/>
                                </a:solidFill>
                                <a:latin typeface="Cambria Math" panose="02040503050406030204" pitchFamily="18" charset="0"/>
                                <a:ea typeface="Cambria Math" panose="02040503050406030204" pitchFamily="18" charset="0"/>
                              </a:rPr>
                            </m:ctrlPr>
                          </m:sSubPr>
                          <m:e>
                            <m:r>
                              <a:rPr kumimoji="0" lang="en-US" altLang="zh-CN" sz="2400" i="1">
                                <a:solidFill>
                                  <a:srgbClr val="000000"/>
                                </a:solidFill>
                                <a:latin typeface="Cambria Math" panose="02040503050406030204" pitchFamily="18" charset="0"/>
                                <a:ea typeface="Cambria Math" panose="02040503050406030204" pitchFamily="18" charset="0"/>
                              </a:rPr>
                              <m:t>𝑊</m:t>
                            </m:r>
                          </m:e>
                          <m:sub>
                            <m:r>
                              <a:rPr kumimoji="0" lang="en-US" altLang="zh-CN" sz="2400" i="1">
                                <a:solidFill>
                                  <a:srgbClr val="000000"/>
                                </a:solidFill>
                                <a:latin typeface="Cambria Math" panose="02040503050406030204" pitchFamily="18" charset="0"/>
                                <a:ea typeface="Cambria Math" panose="02040503050406030204" pitchFamily="18" charset="0"/>
                              </a:rPr>
                              <m:t>2</m:t>
                            </m:r>
                          </m:sub>
                        </m:sSub>
                        <m:r>
                          <a:rPr kumimoji="0" lang="en-US" altLang="zh-CN" sz="2400" i="1">
                            <a:solidFill>
                              <a:srgbClr val="000000"/>
                            </a:solidFill>
                            <a:latin typeface="Cambria Math" panose="02040503050406030204" pitchFamily="18" charset="0"/>
                            <a:ea typeface="Cambria Math" panose="02040503050406030204" pitchFamily="18" charset="0"/>
                          </a:rPr>
                          <m:t>⊕⋯⊕</m:t>
                        </m:r>
                        <m:sSub>
                          <m:sSubPr>
                            <m:ctrlPr>
                              <a:rPr kumimoji="0" lang="en-US" altLang="zh-CN" sz="2400" i="1">
                                <a:solidFill>
                                  <a:srgbClr val="000000"/>
                                </a:solidFill>
                                <a:latin typeface="Cambria Math" panose="02040503050406030204" pitchFamily="18" charset="0"/>
                                <a:ea typeface="Cambria Math" panose="02040503050406030204" pitchFamily="18" charset="0"/>
                              </a:rPr>
                            </m:ctrlPr>
                          </m:sSubPr>
                          <m:e>
                            <m:r>
                              <a:rPr kumimoji="0" lang="en-US" altLang="zh-CN" sz="2400" i="1">
                                <a:solidFill>
                                  <a:srgbClr val="000000"/>
                                </a:solidFill>
                                <a:latin typeface="Cambria Math" panose="02040503050406030204" pitchFamily="18" charset="0"/>
                                <a:ea typeface="Cambria Math" panose="02040503050406030204" pitchFamily="18" charset="0"/>
                              </a:rPr>
                              <m:t>𝑊</m:t>
                            </m:r>
                          </m:e>
                          <m:sub>
                            <m:r>
                              <a:rPr kumimoji="0" lang="en-US" altLang="zh-CN" sz="2400" i="1">
                                <a:solidFill>
                                  <a:srgbClr val="000000"/>
                                </a:solidFill>
                                <a:latin typeface="Cambria Math" panose="02040503050406030204" pitchFamily="18" charset="0"/>
                                <a:ea typeface="Cambria Math" panose="02040503050406030204" pitchFamily="18" charset="0"/>
                              </a:rPr>
                              <m:t>𝑠</m:t>
                            </m:r>
                          </m:sub>
                        </m:sSub>
                      </m:oMath>
                    </m:oMathPara>
                  </a14:m>
                  <a:endParaRPr kumimoji="0" lang="en-US" altLang="zh-CN" sz="2400" dirty="0">
                    <a:solidFill>
                      <a:srgbClr val="000000"/>
                    </a:solidFill>
                    <a:latin typeface="华文中宋" panose="02010600040101010101" pitchFamily="2" charset="-122"/>
                    <a:ea typeface="Cambria Math" panose="02040503050406030204" pitchFamily="18" charset="0"/>
                  </a:endParaRPr>
                </a:p>
                <a:p>
                  <a:pPr defTabSz="457200">
                    <a:lnSpc>
                      <a:spcPct val="150000"/>
                    </a:lnSpc>
                    <a:defRPr/>
                  </a:pPr>
                  <a:r>
                    <a:rPr kumimoji="0" lang="zh-CN" altLang="en-US" sz="2400" dirty="0">
                      <a:solidFill>
                        <a:srgbClr val="000000"/>
                      </a:solidFill>
                      <a:latin typeface="华文中宋" panose="02010600040101010101" pitchFamily="2" charset="-122"/>
                      <a:ea typeface="华文中宋" panose="02010600040101010101" pitchFamily="2" charset="-122"/>
                    </a:rPr>
                    <a:t>令 </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𝑊</m:t>
                          </m:r>
                        </m:e>
                        <m:sub>
                          <m:r>
                            <a:rPr kumimoji="0" lang="en-US" altLang="zh-CN" sz="2400" i="1">
                              <a:solidFill>
                                <a:srgbClr val="000000"/>
                              </a:solidFill>
                              <a:latin typeface="Cambria Math" panose="02040503050406030204" pitchFamily="18" charset="0"/>
                              <a:ea typeface="华文中宋" panose="02010600040101010101" pitchFamily="2" charset="-122"/>
                            </a:rPr>
                            <m:t>𝑖</m:t>
                          </m:r>
                        </m:sub>
                      </m:sSub>
                      <m:r>
                        <a:rPr kumimoji="0" lang="en-US" altLang="zh-CN" sz="2400" i="1">
                          <a:solidFill>
                            <a:srgbClr val="000000"/>
                          </a:solidFill>
                          <a:latin typeface="Cambria Math" panose="02040503050406030204" pitchFamily="18" charset="0"/>
                          <a:ea typeface="华文中宋" panose="02010600040101010101" pitchFamily="2" charset="-122"/>
                        </a:rPr>
                        <m:t>=</m:t>
                      </m:r>
                      <m:r>
                        <a:rPr kumimoji="0" lang="en-US" altLang="zh-CN" sz="2400" i="1">
                          <a:solidFill>
                            <a:srgbClr val="000000"/>
                          </a:solidFill>
                          <a:latin typeface="Cambria Math" panose="02040503050406030204" pitchFamily="18" charset="0"/>
                          <a:ea typeface="华文中宋" panose="02010600040101010101" pitchFamily="2" charset="-122"/>
                        </a:rPr>
                        <m:t>𝑠𝑝𝑎𝑛</m:t>
                      </m:r>
                      <m:d>
                        <m:dPr>
                          <m:begChr m:val="{"/>
                          <m:endChr m:val="}"/>
                          <m:ctrlPr>
                            <a:rPr kumimoji="0" lang="en-US" altLang="zh-CN" sz="2400" i="1">
                              <a:solidFill>
                                <a:srgbClr val="000000"/>
                              </a:solidFill>
                              <a:latin typeface="Cambria Math" panose="02040503050406030204" pitchFamily="18" charset="0"/>
                              <a:ea typeface="华文中宋" panose="02010600040101010101" pitchFamily="2" charset="-122"/>
                            </a:rPr>
                          </m:ctrlPr>
                        </m:dP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𝑖</m:t>
                              </m:r>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𝑖</m:t>
                              </m:r>
                              <m:r>
                                <a:rPr kumimoji="0" lang="en-US" altLang="zh-CN" sz="2400" i="1">
                                  <a:solidFill>
                                    <a:srgbClr val="000000"/>
                                  </a:solidFill>
                                  <a:latin typeface="Cambria Math" panose="02040503050406030204" pitchFamily="18" charset="0"/>
                                  <a:ea typeface="华文中宋" panose="02010600040101010101" pitchFamily="2" charset="-122"/>
                                </a:rPr>
                                <m:t>2</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𝑖</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𝑛</m:t>
                                  </m:r>
                                </m:e>
                                <m:sub>
                                  <m:r>
                                    <a:rPr kumimoji="0" lang="en-US" altLang="zh-CN" sz="2400" i="1">
                                      <a:solidFill>
                                        <a:srgbClr val="000000"/>
                                      </a:solidFill>
                                      <a:latin typeface="Cambria Math" panose="02040503050406030204" pitchFamily="18" charset="0"/>
                                      <a:ea typeface="华文中宋" panose="02010600040101010101" pitchFamily="2" charset="-122"/>
                                    </a:rPr>
                                    <m:t>𝑖</m:t>
                                  </m:r>
                                </m:sub>
                              </m:sSub>
                            </m:sub>
                          </m:sSub>
                        </m:e>
                      </m:d>
                      <m:r>
                        <a:rPr kumimoji="0" lang="en-US" altLang="zh-CN" sz="2400" i="1">
                          <a:solidFill>
                            <a:srgbClr val="000000"/>
                          </a:solidFill>
                          <a:latin typeface="Cambria Math" panose="02040503050406030204" pitchFamily="18" charset="0"/>
                          <a:ea typeface="华文中宋" panose="02010600040101010101" pitchFamily="2" charset="-122"/>
                        </a:rPr>
                        <m:t>.</m:t>
                      </m:r>
                    </m:oMath>
                  </a14:m>
                  <a:r>
                    <a:rPr kumimoji="0" lang="zh-CN" altLang="en-US" sz="2400" dirty="0">
                      <a:solidFill>
                        <a:srgbClr val="000000"/>
                      </a:solidFill>
                      <a:latin typeface="华文中宋" panose="02010600040101010101" pitchFamily="2" charset="-122"/>
                      <a:ea typeface="华文中宋" panose="02010600040101010101" pitchFamily="2" charset="-122"/>
                    </a:rPr>
                    <a:t> 则</a:t>
                  </a:r>
                  <a:endParaRPr kumimoji="0" lang="en-US" altLang="zh-CN" sz="2400" dirty="0">
                    <a:solidFill>
                      <a:srgbClr val="000000"/>
                    </a:solidFill>
                    <a:latin typeface="华文中宋" panose="02010600040101010101" pitchFamily="2" charset="-122"/>
                    <a:ea typeface="华文中宋" panose="02010600040101010101" pitchFamily="2" charset="-122"/>
                  </a:endParaRPr>
                </a:p>
                <a:p>
                  <a:pPr defTabSz="457200">
                    <a:lnSpc>
                      <a:spcPct val="150000"/>
                    </a:lnSpc>
                    <a:defRPr/>
                  </a:pPr>
                  <a14:m>
                    <m:oMathPara xmlns:m="http://schemas.openxmlformats.org/officeDocument/2006/math">
                      <m:oMathParaPr>
                        <m:jc m:val="centerGroup"/>
                      </m:oMathParaPr>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𝑖</m:t>
                                </m:r>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𝑖</m:t>
                                </m:r>
                                <m:r>
                                  <a:rPr kumimoji="0" lang="en-US" altLang="zh-CN" sz="2400" i="1">
                                    <a:solidFill>
                                      <a:srgbClr val="000000"/>
                                    </a:solidFill>
                                    <a:latin typeface="Cambria Math" panose="02040503050406030204" pitchFamily="18" charset="0"/>
                                    <a:ea typeface="华文中宋" panose="02010600040101010101" pitchFamily="2" charset="-122"/>
                                  </a:rPr>
                                  <m:t>2</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𝑖</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𝑛</m:t>
                                    </m:r>
                                  </m:e>
                                  <m:sub>
                                    <m:r>
                                      <a:rPr kumimoji="0" lang="en-US" altLang="zh-CN" sz="2400" i="1">
                                        <a:solidFill>
                                          <a:srgbClr val="000000"/>
                                        </a:solidFill>
                                        <a:latin typeface="Cambria Math" panose="02040503050406030204" pitchFamily="18" charset="0"/>
                                        <a:ea typeface="华文中宋" panose="02010600040101010101" pitchFamily="2" charset="-122"/>
                                      </a:rPr>
                                      <m:t>𝑖</m:t>
                                    </m:r>
                                  </m:sub>
                                </m:sSub>
                              </m:sub>
                            </m:sSub>
                          </m:e>
                        </m:d>
                        <m:r>
                          <a:rPr kumimoji="0" lang="en-US" altLang="zh-CN" sz="2400" i="1">
                            <a:solidFill>
                              <a:srgbClr val="000000"/>
                            </a:solidFill>
                            <a:latin typeface="Cambria Math" panose="02040503050406030204" pitchFamily="18" charset="0"/>
                            <a:ea typeface="华文中宋" panose="02010600040101010101" pitchFamily="2" charset="-122"/>
                          </a:rPr>
                          <m:t>=</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𝑖</m:t>
                                </m:r>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𝑖</m:t>
                                </m:r>
                                <m:r>
                                  <a:rPr kumimoji="0" lang="en-US" altLang="zh-CN" sz="2400" i="1">
                                    <a:solidFill>
                                      <a:srgbClr val="000000"/>
                                    </a:solidFill>
                                    <a:latin typeface="Cambria Math" panose="02040503050406030204" pitchFamily="18" charset="0"/>
                                    <a:ea typeface="华文中宋" panose="02010600040101010101" pitchFamily="2" charset="-122"/>
                                  </a:rPr>
                                  <m:t>2</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𝑖</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𝑛</m:t>
                                    </m:r>
                                  </m:e>
                                  <m:sub>
                                    <m:r>
                                      <a:rPr kumimoji="0" lang="en-US" altLang="zh-CN" sz="2400" i="1">
                                        <a:solidFill>
                                          <a:srgbClr val="000000"/>
                                        </a:solidFill>
                                        <a:latin typeface="Cambria Math" panose="02040503050406030204" pitchFamily="18" charset="0"/>
                                        <a:ea typeface="华文中宋" panose="02010600040101010101" pitchFamily="2" charset="-122"/>
                                      </a:rPr>
                                      <m:t>𝑖</m:t>
                                    </m:r>
                                  </m:sub>
                                </m:sSub>
                              </m:sub>
                            </m:sSub>
                          </m:e>
                        </m:d>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𝐴</m:t>
                            </m:r>
                          </m:e>
                          <m:sub>
                            <m:r>
                              <a:rPr kumimoji="0" lang="en-US" altLang="zh-CN" sz="2400" i="1">
                                <a:solidFill>
                                  <a:srgbClr val="000000"/>
                                </a:solidFill>
                                <a:latin typeface="Cambria Math" panose="02040503050406030204" pitchFamily="18" charset="0"/>
                                <a:ea typeface="华文中宋" panose="02010600040101010101" pitchFamily="2" charset="-122"/>
                              </a:rPr>
                              <m:t>𝑖</m:t>
                            </m:r>
                          </m:sub>
                        </m:sSub>
                        <m:r>
                          <a:rPr kumimoji="0" lang="en-US" altLang="zh-CN" sz="2400" i="1">
                            <a:solidFill>
                              <a:srgbClr val="000000"/>
                            </a:solidFill>
                            <a:latin typeface="Cambria Math" panose="02040503050406030204" pitchFamily="18" charset="0"/>
                            <a:ea typeface="华文中宋" panose="02010600040101010101" pitchFamily="2" charset="-122"/>
                          </a:rPr>
                          <m:t>   </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r>
                              <a:rPr kumimoji="0" lang="en-US" altLang="zh-CN" sz="2400" i="1">
                                <a:solidFill>
                                  <a:srgbClr val="000000"/>
                                </a:solidFill>
                                <a:latin typeface="Cambria Math" panose="02040503050406030204" pitchFamily="18" charset="0"/>
                                <a:ea typeface="华文中宋" panose="02010600040101010101" pitchFamily="2" charset="-122"/>
                              </a:rPr>
                              <m:t>𝑖</m:t>
                            </m:r>
                            <m:r>
                              <a:rPr kumimoji="0" lang="en-US" altLang="zh-CN" sz="2400" i="1">
                                <a:solidFill>
                                  <a:srgbClr val="000000"/>
                                </a:solidFill>
                                <a:latin typeface="Cambria Math" panose="02040503050406030204" pitchFamily="18" charset="0"/>
                                <a:ea typeface="华文中宋" panose="02010600040101010101" pitchFamily="2" charset="-122"/>
                              </a:rPr>
                              <m:t>=1,2,⋯,</m:t>
                            </m:r>
                            <m:r>
                              <a:rPr kumimoji="0" lang="en-US" altLang="zh-CN" sz="2400" i="1">
                                <a:solidFill>
                                  <a:srgbClr val="000000"/>
                                </a:solidFill>
                                <a:latin typeface="Cambria Math" panose="02040503050406030204" pitchFamily="18" charset="0"/>
                                <a:ea typeface="华文中宋" panose="02010600040101010101" pitchFamily="2" charset="-122"/>
                              </a:rPr>
                              <m:t>𝑠</m:t>
                            </m:r>
                          </m:e>
                        </m:d>
                        <m:r>
                          <a:rPr kumimoji="0" lang="en-US" altLang="zh-CN" sz="2400" i="1">
                            <a:solidFill>
                              <a:srgbClr val="000000"/>
                            </a:solidFill>
                            <a:latin typeface="Cambria Math" panose="02040503050406030204" pitchFamily="18" charset="0"/>
                            <a:ea typeface="华文中宋" panose="02010600040101010101" pitchFamily="2" charset="-122"/>
                          </a:rPr>
                          <m:t>.</m:t>
                        </m:r>
                      </m:oMath>
                    </m:oMathPara>
                  </a14:m>
                  <a:endParaRPr kumimoji="0" lang="en-US" altLang="zh-CN" sz="2400" dirty="0">
                    <a:solidFill>
                      <a:srgbClr val="000000"/>
                    </a:solidFill>
                    <a:latin typeface="华文中宋" panose="02010600040101010101" pitchFamily="2" charset="-122"/>
                    <a:ea typeface="华文中宋" panose="02010600040101010101" pitchFamily="2" charset="-122"/>
                  </a:endParaRPr>
                </a:p>
                <a:p>
                  <a:pPr defTabSz="457200">
                    <a:lnSpc>
                      <a:spcPct val="150000"/>
                    </a:lnSpc>
                    <a:defRPr/>
                  </a:pPr>
                  <a:r>
                    <a:rPr kumimoji="0" lang="zh-CN" altLang="en-US" sz="2400" dirty="0">
                      <a:solidFill>
                        <a:srgbClr val="000000"/>
                      </a:solidFill>
                      <a:latin typeface="华文中宋" panose="02010600040101010101" pitchFamily="2" charset="-122"/>
                      <a:ea typeface="华文中宋" panose="02010600040101010101" pitchFamily="2" charset="-122"/>
                    </a:rPr>
                    <a:t>其中</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𝐴</m:t>
                          </m:r>
                        </m:e>
                        <m:sub>
                          <m:r>
                            <a:rPr kumimoji="0" lang="en-US" altLang="zh-CN" sz="2400" i="1">
                              <a:solidFill>
                                <a:srgbClr val="000000"/>
                              </a:solidFill>
                              <a:latin typeface="Cambria Math" panose="02040503050406030204" pitchFamily="18" charset="0"/>
                              <a:ea typeface="华文中宋" panose="02010600040101010101" pitchFamily="2" charset="-122"/>
                            </a:rPr>
                            <m:t>𝑖</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为</a:t>
                  </a:r>
                  <a14:m>
                    <m:oMath xmlns:m="http://schemas.openxmlformats.org/officeDocument/2006/math">
                      <m:sSub>
                        <m:sSubPr>
                          <m:ctrlPr>
                            <a:rPr kumimoji="0" lang="en-US" altLang="zh-CN" sz="2400" i="1" dirty="0">
                              <a:solidFill>
                                <a:srgbClr val="000000"/>
                              </a:solidFill>
                              <a:latin typeface="Cambria Math" panose="02040503050406030204" pitchFamily="18" charset="0"/>
                              <a:ea typeface="华文中宋" panose="02010600040101010101" pitchFamily="2" charset="-122"/>
                            </a:rPr>
                          </m:ctrlPr>
                        </m:sSubPr>
                        <m:e>
                          <m:r>
                            <a:rPr kumimoji="0" lang="en-US" altLang="zh-CN" sz="2400" i="1" dirty="0">
                              <a:solidFill>
                                <a:srgbClr val="000000"/>
                              </a:solidFill>
                              <a:latin typeface="Cambria Math" panose="02040503050406030204" pitchFamily="18" charset="0"/>
                              <a:ea typeface="华文中宋" panose="02010600040101010101" pitchFamily="2" charset="-122"/>
                            </a:rPr>
                            <m:t>𝑛</m:t>
                          </m:r>
                        </m:e>
                        <m:sub>
                          <m:r>
                            <a:rPr kumimoji="0" lang="en-US" altLang="zh-CN" sz="2400" i="1" dirty="0">
                              <a:solidFill>
                                <a:srgbClr val="000000"/>
                              </a:solidFill>
                              <a:latin typeface="Cambria Math" panose="02040503050406030204" pitchFamily="18" charset="0"/>
                              <a:ea typeface="华文中宋" panose="02010600040101010101" pitchFamily="2" charset="-122"/>
                            </a:rPr>
                            <m:t>𝑖</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阶矩阵，</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𝑛</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𝑛</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𝑛</m:t>
                          </m:r>
                        </m:e>
                        <m:sub>
                          <m:r>
                            <a:rPr kumimoji="0" lang="en-US" altLang="zh-CN" sz="2400" i="1">
                              <a:solidFill>
                                <a:srgbClr val="000000"/>
                              </a:solidFill>
                              <a:latin typeface="Cambria Math" panose="02040503050406030204" pitchFamily="18" charset="0"/>
                              <a:ea typeface="华文中宋" panose="02010600040101010101" pitchFamily="2" charset="-122"/>
                            </a:rPr>
                            <m:t>𝑠</m:t>
                          </m:r>
                        </m:sub>
                      </m:sSub>
                      <m:r>
                        <a:rPr kumimoji="0" lang="en-US" altLang="zh-CN" sz="2400" i="1">
                          <a:solidFill>
                            <a:srgbClr val="000000"/>
                          </a:solidFill>
                          <a:latin typeface="Cambria Math" panose="02040503050406030204" pitchFamily="18" charset="0"/>
                          <a:ea typeface="华文中宋" panose="02010600040101010101" pitchFamily="2" charset="-122"/>
                        </a:rPr>
                        <m:t>=</m:t>
                      </m:r>
                      <m:r>
                        <a:rPr kumimoji="0" lang="en-US" altLang="zh-CN" sz="2400" i="1">
                          <a:solidFill>
                            <a:srgbClr val="000000"/>
                          </a:solidFill>
                          <a:latin typeface="Cambria Math" panose="02040503050406030204" pitchFamily="18" charset="0"/>
                          <a:ea typeface="华文中宋" panose="02010600040101010101" pitchFamily="2" charset="-122"/>
                        </a:rPr>
                        <m:t>𝑛</m:t>
                      </m:r>
                      <m:r>
                        <a:rPr kumimoji="0" lang="en-US" altLang="zh-CN" sz="2400" i="1">
                          <a:solidFill>
                            <a:srgbClr val="000000"/>
                          </a:solidFill>
                          <a:latin typeface="Cambria Math" panose="02040503050406030204" pitchFamily="18" charset="0"/>
                          <a:ea typeface="华文中宋" panose="02010600040101010101" pitchFamily="2" charset="-122"/>
                        </a:rPr>
                        <m:t>.</m:t>
                      </m:r>
                    </m:oMath>
                  </a14:m>
                  <a:r>
                    <a:rPr kumimoji="0" lang="zh-CN" altLang="en-US" sz="2400" dirty="0">
                      <a:solidFill>
                        <a:srgbClr val="000000"/>
                      </a:solidFill>
                      <a:latin typeface="华文中宋" panose="02010600040101010101" pitchFamily="2" charset="-122"/>
                      <a:ea typeface="华文中宋" panose="02010600040101010101" pitchFamily="2" charset="-122"/>
                    </a:rPr>
                    <a:t>所以</a:t>
                  </a:r>
                  <a:endParaRPr kumimoji="0" lang="en-US" altLang="zh-CN" sz="2400" dirty="0">
                    <a:solidFill>
                      <a:srgbClr val="000000"/>
                    </a:solidFill>
                    <a:latin typeface="华文中宋" panose="02010600040101010101" pitchFamily="2" charset="-122"/>
                    <a:ea typeface="华文中宋" panose="02010600040101010101" pitchFamily="2" charset="-122"/>
                  </a:endParaRPr>
                </a:p>
                <a:p>
                  <a:pPr defTabSz="457200">
                    <a:lnSpc>
                      <a:spcPct val="150000"/>
                    </a:lnSpc>
                    <a:defRPr/>
                  </a:pPr>
                  <a14:m>
                    <m:oMathPara xmlns:m="http://schemas.openxmlformats.org/officeDocument/2006/math">
                      <m:oMathParaPr>
                        <m:jc m:val="centerGroup"/>
                      </m:oMathParaPr>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11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1</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𝑛</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𝑠</m:t>
                                </m:r>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𝑠</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𝑛</m:t>
                                    </m:r>
                                  </m:e>
                                  <m:sub>
                                    <m:r>
                                      <a:rPr kumimoji="0" lang="en-US" altLang="zh-CN" sz="2400" i="1">
                                        <a:solidFill>
                                          <a:srgbClr val="000000"/>
                                        </a:solidFill>
                                        <a:latin typeface="Cambria Math" panose="02040503050406030204" pitchFamily="18" charset="0"/>
                                        <a:ea typeface="华文中宋" panose="02010600040101010101" pitchFamily="2" charset="-122"/>
                                      </a:rPr>
                                      <m:t>𝑠</m:t>
                                    </m:r>
                                  </m:sub>
                                </m:sSub>
                              </m:sub>
                            </m:sSub>
                          </m:e>
                        </m:d>
                      </m:oMath>
                    </m:oMathPara>
                  </a14:m>
                  <a:endParaRPr kumimoji="0" lang="en-US" altLang="zh-CN" sz="2400" dirty="0">
                    <a:solidFill>
                      <a:srgbClr val="000000"/>
                    </a:solidFill>
                    <a:latin typeface="华文中宋" panose="02010600040101010101" pitchFamily="2" charset="-122"/>
                    <a:ea typeface="华文中宋" panose="02010600040101010101" pitchFamily="2" charset="-122"/>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361511" y="1628800"/>
                  <a:ext cx="7963580" cy="3692486"/>
                </a:xfrm>
                <a:prstGeom prst="rect">
                  <a:avLst/>
                </a:prstGeom>
                <a:blipFill>
                  <a:blip r:embed="rId3"/>
                  <a:stretch>
                    <a:fillRect l="-11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1259632" y="5445224"/>
                  <a:ext cx="8035587" cy="1266180"/>
                </a:xfrm>
                <a:prstGeom prst="rect">
                  <a:avLst/>
                </a:prstGeom>
                <a:noFill/>
              </p:spPr>
              <p:txBody>
                <a:bodyPr wrap="square" rtlCol="0">
                  <a:spAutoFit/>
                </a:bodyPr>
                <a:lstStyle/>
                <a:p>
                  <a:pPr defTabSz="457200">
                    <a:defRPr/>
                  </a:pPr>
                  <a14:m>
                    <m:oMathPara xmlns:m="http://schemas.openxmlformats.org/officeDocument/2006/math">
                      <m:oMathParaPr>
                        <m:jc m:val="centerGroup"/>
                      </m:oMathParaPr>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m:t>
                        </m:r>
                        <m:d>
                          <m:dPr>
                            <m:ctrlPr>
                              <a:rPr kumimoji="0" lang="en-US" altLang="zh-CN" sz="2400" i="1" dirty="0">
                                <a:solidFill>
                                  <a:srgbClr val="000000"/>
                                </a:solidFill>
                                <a:latin typeface="Cambria Math" panose="02040503050406030204" pitchFamily="18" charset="0"/>
                                <a:ea typeface="华文中宋" panose="02010600040101010101" pitchFamily="2" charset="-122"/>
                              </a:rPr>
                            </m:ctrlPr>
                          </m:dP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11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1</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𝑛</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𝑠</m:t>
                                </m:r>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𝑠</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𝑛</m:t>
                                    </m:r>
                                  </m:e>
                                  <m:sub>
                                    <m:r>
                                      <a:rPr kumimoji="0" lang="en-US" altLang="zh-CN" sz="2400" i="1">
                                        <a:solidFill>
                                          <a:srgbClr val="000000"/>
                                        </a:solidFill>
                                        <a:latin typeface="Cambria Math" panose="02040503050406030204" pitchFamily="18" charset="0"/>
                                        <a:ea typeface="华文中宋" panose="02010600040101010101" pitchFamily="2" charset="-122"/>
                                      </a:rPr>
                                      <m:t>𝑠</m:t>
                                    </m:r>
                                  </m:sub>
                                </m:sSub>
                              </m:sub>
                            </m:sSub>
                          </m:e>
                        </m:d>
                        <m:d>
                          <m:dPr>
                            <m:begChr m:val="["/>
                            <m:endChr m:val="]"/>
                            <m:ctrlPr>
                              <a:rPr kumimoji="0" lang="en-US" altLang="zh-CN" sz="2400" i="1" dirty="0">
                                <a:solidFill>
                                  <a:srgbClr val="000000"/>
                                </a:solidFill>
                                <a:latin typeface="Cambria Math" panose="02040503050406030204" pitchFamily="18" charset="0"/>
                                <a:ea typeface="华文中宋" panose="02010600040101010101" pitchFamily="2" charset="-122"/>
                              </a:rPr>
                            </m:ctrlPr>
                          </m:dPr>
                          <m:e>
                            <m:m>
                              <m:mPr>
                                <m:plcHide m:val="on"/>
                                <m:mcs>
                                  <m:mc>
                                    <m:mcPr>
                                      <m:count m:val="3"/>
                                      <m:mcJc m:val="center"/>
                                    </m:mcPr>
                                  </m:mc>
                                </m:mcs>
                                <m:ctrlPr>
                                  <a:rPr kumimoji="0" lang="en-US" altLang="zh-CN" sz="2400" i="1" dirty="0">
                                    <a:solidFill>
                                      <a:srgbClr val="000000"/>
                                    </a:solidFill>
                                    <a:latin typeface="Cambria Math" panose="02040503050406030204" pitchFamily="18" charset="0"/>
                                    <a:ea typeface="华文中宋" panose="02010600040101010101" pitchFamily="2" charset="-122"/>
                                  </a:rPr>
                                </m:ctrlPr>
                              </m:mPr>
                              <m:mr>
                                <m:e>
                                  <m:sSub>
                                    <m:sSubPr>
                                      <m:ctrlPr>
                                        <a:rPr kumimoji="0" lang="en-US" altLang="zh-CN" sz="2400" i="1" dirty="0">
                                          <a:solidFill>
                                            <a:srgbClr val="000000"/>
                                          </a:solidFill>
                                          <a:latin typeface="Cambria Math" panose="02040503050406030204" pitchFamily="18" charset="0"/>
                                          <a:ea typeface="华文中宋" panose="02010600040101010101" pitchFamily="2" charset="-122"/>
                                        </a:rPr>
                                      </m:ctrlPr>
                                    </m:sSubPr>
                                    <m:e>
                                      <m:r>
                                        <a:rPr kumimoji="0" lang="en-US" altLang="zh-CN" sz="2400" i="1" dirty="0">
                                          <a:solidFill>
                                            <a:srgbClr val="000000"/>
                                          </a:solidFill>
                                          <a:latin typeface="Cambria Math" panose="02040503050406030204" pitchFamily="18" charset="0"/>
                                          <a:ea typeface="华文中宋" panose="02010600040101010101" pitchFamily="2" charset="-122"/>
                                        </a:rPr>
                                        <m:t>𝐴</m:t>
                                      </m:r>
                                    </m:e>
                                    <m:sub>
                                      <m:r>
                                        <a:rPr kumimoji="0" lang="en-US" altLang="zh-CN" sz="2400" i="1" dirty="0">
                                          <a:solidFill>
                                            <a:srgbClr val="000000"/>
                                          </a:solidFill>
                                          <a:latin typeface="Cambria Math" panose="02040503050406030204" pitchFamily="18" charset="0"/>
                                          <a:ea typeface="华文中宋" panose="02010600040101010101" pitchFamily="2" charset="-122"/>
                                        </a:rPr>
                                        <m:t>1</m:t>
                                      </m:r>
                                    </m:sub>
                                  </m:sSub>
                                </m:e>
                                <m:e/>
                                <m:e/>
                              </m:mr>
                              <m:mr>
                                <m:e/>
                                <m:e>
                                  <m:r>
                                    <a:rPr kumimoji="0" lang="en-US" altLang="zh-CN" sz="2400" i="1">
                                      <a:solidFill>
                                        <a:srgbClr val="000000"/>
                                      </a:solidFill>
                                      <a:latin typeface="Cambria Math" panose="02040503050406030204" pitchFamily="18" charset="0"/>
                                      <a:ea typeface="华文中宋" panose="02010600040101010101" pitchFamily="2" charset="-122"/>
                                    </a:rPr>
                                    <m:t>⋱</m:t>
                                  </m:r>
                                </m:e>
                                <m:e/>
                              </m:mr>
                              <m:mr>
                                <m:e/>
                                <m:e/>
                                <m:e>
                                  <m:sSub>
                                    <m:sSubPr>
                                      <m:ctrlPr>
                                        <a:rPr kumimoji="0" lang="en-US" altLang="zh-CN" sz="2400" i="1" dirty="0">
                                          <a:solidFill>
                                            <a:srgbClr val="000000"/>
                                          </a:solidFill>
                                          <a:latin typeface="Cambria Math" panose="02040503050406030204" pitchFamily="18" charset="0"/>
                                          <a:ea typeface="华文中宋" panose="02010600040101010101" pitchFamily="2" charset="-122"/>
                                        </a:rPr>
                                      </m:ctrlPr>
                                    </m:sSubPr>
                                    <m:e>
                                      <m:r>
                                        <a:rPr kumimoji="0" lang="en-US" altLang="zh-CN" sz="2400" i="1" dirty="0">
                                          <a:solidFill>
                                            <a:srgbClr val="000000"/>
                                          </a:solidFill>
                                          <a:latin typeface="Cambria Math" panose="02040503050406030204" pitchFamily="18" charset="0"/>
                                          <a:ea typeface="华文中宋" panose="02010600040101010101" pitchFamily="2" charset="-122"/>
                                        </a:rPr>
                                        <m:t>𝐴</m:t>
                                      </m:r>
                                    </m:e>
                                    <m:sub>
                                      <m:r>
                                        <a:rPr kumimoji="0" lang="en-US" altLang="zh-CN" sz="2400" i="1" dirty="0">
                                          <a:solidFill>
                                            <a:srgbClr val="000000"/>
                                          </a:solidFill>
                                          <a:latin typeface="Cambria Math" panose="02040503050406030204" pitchFamily="18" charset="0"/>
                                          <a:ea typeface="华文中宋" panose="02010600040101010101" pitchFamily="2" charset="-122"/>
                                        </a:rPr>
                                        <m:t>𝑠</m:t>
                                      </m:r>
                                    </m:sub>
                                  </m:sSub>
                                </m:e>
                              </m:mr>
                            </m:m>
                          </m:e>
                        </m:d>
                      </m:oMath>
                    </m:oMathPara>
                  </a14:m>
                  <a:endParaRPr kumimoji="0" lang="zh-CN" altLang="en-US" sz="1800" dirty="0">
                    <a:solidFill>
                      <a:srgbClr val="000000"/>
                    </a:solidFill>
                    <a:latin typeface="Calibri" panose="020F0502020204030204" pitchFamily="34" charset="0"/>
                    <a:ea typeface="宋体"/>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1259632" y="5445224"/>
                  <a:ext cx="8035587" cy="1266180"/>
                </a:xfrm>
                <a:prstGeom prst="rect">
                  <a:avLst/>
                </a:prstGeom>
                <a:blipFill>
                  <a:blip r:embed="rId4"/>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955913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Rectangle 6"/>
              <p:cNvSpPr>
                <a:spLocks noChangeArrowheads="1"/>
              </p:cNvSpPr>
              <p:nvPr/>
            </p:nvSpPr>
            <p:spPr bwMode="auto">
              <a:xfrm>
                <a:off x="1625576" y="602821"/>
                <a:ext cx="7416824" cy="400110"/>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000" b="1" dirty="0">
                    <a:solidFill>
                      <a:srgbClr val="3333CC"/>
                    </a:solidFill>
                    <a:effectLst>
                      <a:outerShdw blurRad="38100" dist="38100" dir="2700000" algn="tl">
                        <a:srgbClr val="000000"/>
                      </a:outerShdw>
                    </a:effectLst>
                    <a:latin typeface="Calibri" panose="020F0502020204030204" pitchFamily="34" charset="0"/>
                    <a:ea typeface="宋体"/>
                  </a:rPr>
                  <a:t>1.9.3   </a:t>
                </a:r>
                <a:r>
                  <a:rPr lang="zh-CN" altLang="en-US" sz="2000" b="1" dirty="0">
                    <a:solidFill>
                      <a:srgbClr val="3333CC"/>
                    </a:solidFill>
                    <a:effectLst>
                      <a:outerShdw blurRad="38100" dist="38100" dir="2700000" algn="tl">
                        <a:srgbClr val="000000"/>
                      </a:outerShdw>
                    </a:effectLst>
                    <a:latin typeface="Calibri" panose="020F0502020204030204" pitchFamily="34" charset="0"/>
                    <a:ea typeface="宋体"/>
                  </a:rPr>
                  <a:t>线性变换</a:t>
                </a:r>
                <a14:m>
                  <m:oMath xmlns:m="http://schemas.openxmlformats.org/officeDocument/2006/math">
                    <m:r>
                      <a:rPr lang="zh-CN" altLang="en-US" sz="2000" b="1" i="1">
                        <a:solidFill>
                          <a:srgbClr val="3333CC"/>
                        </a:solidFill>
                        <a:effectLst>
                          <a:outerShdw blurRad="38100" dist="38100" dir="2700000" algn="tl">
                            <a:srgbClr val="000000"/>
                          </a:outerShdw>
                        </a:effectLst>
                        <a:latin typeface="Cambria Math" panose="02040503050406030204" pitchFamily="18" charset="0"/>
                        <a:ea typeface="宋体"/>
                      </a:rPr>
                      <m:t>𝓐</m:t>
                    </m:r>
                  </m:oMath>
                </a14:m>
                <a:r>
                  <a:rPr lang="zh-CN" altLang="en-US" sz="2000" b="1" dirty="0">
                    <a:solidFill>
                      <a:srgbClr val="3333CC"/>
                    </a:solidFill>
                    <a:effectLst>
                      <a:outerShdw blurRad="38100" dist="38100" dir="2700000" algn="tl">
                        <a:srgbClr val="000000"/>
                      </a:outerShdw>
                    </a:effectLst>
                    <a:latin typeface="Calibri" panose="020F0502020204030204" pitchFamily="34" charset="0"/>
                    <a:ea typeface="宋体"/>
                  </a:rPr>
                  <a:t>的矩阵表示与</a:t>
                </a:r>
                <a14:m>
                  <m:oMath xmlns:m="http://schemas.openxmlformats.org/officeDocument/2006/math">
                    <m:r>
                      <a:rPr lang="zh-CN" altLang="en-US" sz="2000" b="1" i="1">
                        <a:solidFill>
                          <a:srgbClr val="3333CC"/>
                        </a:solidFill>
                        <a:effectLst>
                          <a:outerShdw blurRad="38100" dist="38100" dir="2700000" algn="tl">
                            <a:srgbClr val="000000"/>
                          </a:outerShdw>
                        </a:effectLst>
                        <a:latin typeface="Cambria Math" panose="02040503050406030204" pitchFamily="18" charset="0"/>
                      </a:rPr>
                      <m:t>𝓐</m:t>
                    </m:r>
                  </m:oMath>
                </a14:m>
                <a:r>
                  <a:rPr lang="zh-CN" altLang="en-US" sz="2000" b="1" dirty="0">
                    <a:solidFill>
                      <a:srgbClr val="3333CC"/>
                    </a:solidFill>
                    <a:effectLst>
                      <a:outerShdw blurRad="38100" dist="38100" dir="2700000" algn="tl">
                        <a:srgbClr val="000000"/>
                      </a:outerShdw>
                    </a:effectLst>
                    <a:latin typeface="Calibri" panose="020F0502020204030204" pitchFamily="34" charset="0"/>
                    <a:ea typeface="宋体"/>
                  </a:rPr>
                  <a:t>的不变子空间之间的关系</a:t>
                </a:r>
              </a:p>
            </p:txBody>
          </p:sp>
        </mc:Choice>
        <mc:Fallback xmlns="">
          <p:sp>
            <p:nvSpPr>
              <p:cNvPr id="8" name="Rectangle 6"/>
              <p:cNvSpPr>
                <a:spLocks noRot="1" noChangeAspect="1" noMove="1" noResize="1" noEditPoints="1" noAdjustHandles="1" noChangeArrowheads="1" noChangeShapeType="1" noTextEdit="1"/>
              </p:cNvSpPr>
              <p:nvPr/>
            </p:nvSpPr>
            <p:spPr bwMode="auto">
              <a:xfrm>
                <a:off x="1625576" y="602821"/>
                <a:ext cx="7416824" cy="400110"/>
              </a:xfrm>
              <a:prstGeom prst="rect">
                <a:avLst/>
              </a:prstGeom>
              <a:blipFill>
                <a:blip r:embed="rId2"/>
                <a:stretch>
                  <a:fillRect l="-987" t="-13636" b="-33333"/>
                </a:stretch>
              </a:blipFill>
              <a:ln w="9525" algn="ctr">
                <a:noFill/>
                <a:miter lim="800000"/>
                <a:headEnd/>
                <a:tailEnd/>
              </a:ln>
              <a:effectLst/>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152</a:t>
            </a:fld>
            <a:endParaRPr kumimoji="0" lang="en-US" altLang="zh-CN">
              <a:solidFill>
                <a:srgbClr val="000000"/>
              </a:solidFill>
            </a:endParaRPr>
          </a:p>
        </p:txBody>
      </p:sp>
      <p:sp>
        <p:nvSpPr>
          <p:cNvPr id="9" name="文本框 8"/>
          <p:cNvSpPr txBox="1"/>
          <p:nvPr/>
        </p:nvSpPr>
        <p:spPr>
          <a:xfrm>
            <a:off x="1054684" y="1126934"/>
            <a:ext cx="8558608" cy="580928"/>
          </a:xfrm>
          <a:prstGeom prst="rect">
            <a:avLst/>
          </a:prstGeom>
          <a:noFill/>
        </p:spPr>
        <p:txBody>
          <a:bodyPr wrap="square" rtlCol="0">
            <a:spAutoFit/>
          </a:bodyPr>
          <a:lstStyle/>
          <a:p>
            <a:pPr marL="342900" indent="-342900" defTabSz="457200">
              <a:lnSpc>
                <a:spcPct val="150000"/>
              </a:lnSpc>
              <a:buFont typeface="Wingdings" panose="05000000000000000000" pitchFamily="2" charset="2"/>
              <a:buChar char="Ø"/>
              <a:defRPr/>
            </a:pPr>
            <a:r>
              <a:rPr kumimoji="0" lang="zh-CN" altLang="en-US" sz="2400" dirty="0">
                <a:solidFill>
                  <a:srgbClr val="1C08D6"/>
                </a:solidFill>
                <a:latin typeface="华文中宋" panose="02010600040101010101" pitchFamily="2" charset="-122"/>
                <a:ea typeface="华文中宋" panose="02010600040101010101" pitchFamily="2" charset="-122"/>
              </a:rPr>
              <a:t>准对角矩阵表示与不变子空间的关系</a:t>
            </a:r>
          </a:p>
        </p:txBody>
      </p:sp>
      <mc:AlternateContent xmlns:mc="http://schemas.openxmlformats.org/markup-compatibility/2006" xmlns:a14="http://schemas.microsoft.com/office/drawing/2010/main">
        <mc:Choice Requires="a14">
          <p:sp>
            <p:nvSpPr>
              <p:cNvPr id="10" name="文本框 9"/>
              <p:cNvSpPr txBox="1"/>
              <p:nvPr/>
            </p:nvSpPr>
            <p:spPr>
              <a:xfrm>
                <a:off x="1069864" y="1772429"/>
                <a:ext cx="8891009" cy="4943918"/>
              </a:xfrm>
              <a:prstGeom prst="rect">
                <a:avLst/>
              </a:prstGeom>
              <a:noFill/>
            </p:spPr>
            <p:txBody>
              <a:bodyPr wrap="square" rtlCol="0">
                <a:spAutoFit/>
              </a:bodyPr>
              <a:lstStyle/>
              <a:p>
                <a:pPr defTabSz="457200">
                  <a:lnSpc>
                    <a:spcPct val="150000"/>
                  </a:lnSpc>
                  <a:defRPr/>
                </a:pPr>
                <a:r>
                  <a:rPr kumimoji="0" lang="zh-CN" altLang="en-US" sz="2400" dirty="0">
                    <a:solidFill>
                      <a:srgbClr val="1C08D6"/>
                    </a:solidFill>
                    <a:latin typeface="华文中宋" panose="02010600040101010101" pitchFamily="2" charset="-122"/>
                    <a:ea typeface="华文中宋" panose="02010600040101010101" pitchFamily="2" charset="-122"/>
                  </a:rPr>
                  <a:t>证明：</a:t>
                </a:r>
                <a14:m>
                  <m:oMath xmlns:m="http://schemas.openxmlformats.org/officeDocument/2006/math">
                    <m:r>
                      <a:rPr kumimoji="0" lang="zh-CN" altLang="en-US" sz="2400" i="1" dirty="0">
                        <a:solidFill>
                          <a:srgbClr val="000000"/>
                        </a:solidFill>
                        <a:latin typeface="Cambria Math" panose="02040503050406030204" pitchFamily="18" charset="0"/>
                        <a:ea typeface="华文中宋" panose="02010600040101010101" pitchFamily="2" charset="-122"/>
                      </a:rPr>
                      <m:t>充分</m:t>
                    </m:r>
                    <m:r>
                      <a:rPr kumimoji="0" lang="zh-CN" altLang="en-US" sz="2400" i="1">
                        <a:solidFill>
                          <a:srgbClr val="000000"/>
                        </a:solidFill>
                        <a:latin typeface="Cambria Math" panose="02040503050406030204" pitchFamily="18" charset="0"/>
                        <a:ea typeface="华文中宋" panose="02010600040101010101" pitchFamily="2" charset="-122"/>
                      </a:rPr>
                      <m:t>性</m:t>
                    </m:r>
                    <m:r>
                      <a:rPr kumimoji="0" lang="en-US" altLang="zh-CN" sz="2400" i="1">
                        <a:solidFill>
                          <a:srgbClr val="000000"/>
                        </a:solidFill>
                        <a:latin typeface="Cambria Math" panose="02040503050406030204" pitchFamily="18" charset="0"/>
                        <a:ea typeface="华文中宋" panose="02010600040101010101" pitchFamily="2" charset="-122"/>
                      </a:rPr>
                      <m:t> </m:t>
                    </m:r>
                  </m:oMath>
                </a14:m>
                <a:r>
                  <a:rPr kumimoji="0" lang="en-US" altLang="zh-CN" sz="2400" i="1" dirty="0">
                    <a:solidFill>
                      <a:srgbClr val="000000"/>
                    </a:solidFill>
                    <a:latin typeface="Cambria Math" panose="02040503050406030204" pitchFamily="18" charset="0"/>
                    <a:ea typeface="华文中宋" panose="02010600040101010101" pitchFamily="2" charset="-122"/>
                  </a:rPr>
                  <a:t>  </a:t>
                </a:r>
                <a:r>
                  <a:rPr kumimoji="0" lang="zh-CN" altLang="en-US" sz="2400" dirty="0">
                    <a:solidFill>
                      <a:srgbClr val="000000"/>
                    </a:solidFill>
                    <a:latin typeface="Cambria Math" panose="02040503050406030204" pitchFamily="18" charset="0"/>
                    <a:ea typeface="华文中宋" panose="02010600040101010101" pitchFamily="2" charset="-122"/>
                  </a:rPr>
                  <a:t>设</a:t>
                </a:r>
                <a14:m>
                  <m:oMath xmlns:m="http://schemas.openxmlformats.org/officeDocument/2006/math">
                    <m:r>
                      <a:rPr kumimoji="0" lang="zh-CN" altLang="en-US" sz="2400" i="1" dirty="0">
                        <a:solidFill>
                          <a:srgbClr val="000000"/>
                        </a:solidFill>
                        <a:latin typeface="Cambria Math" panose="02040503050406030204" pitchFamily="18" charset="0"/>
                        <a:ea typeface="华文中宋" panose="02010600040101010101" pitchFamily="2" charset="-122"/>
                      </a:rPr>
                      <m:t>𝒜</m:t>
                    </m:r>
                  </m:oMath>
                </a14:m>
                <a:r>
                  <a:rPr kumimoji="0" lang="zh-CN" altLang="en-US" sz="2400" dirty="0">
                    <a:solidFill>
                      <a:srgbClr val="000000"/>
                    </a:solidFill>
                    <a:latin typeface="Cambria Math" panose="02040503050406030204" pitchFamily="18" charset="0"/>
                    <a:ea typeface="华文中宋" panose="02010600040101010101" pitchFamily="2" charset="-122"/>
                  </a:rPr>
                  <a:t>在</a:t>
                </a:r>
                <a:r>
                  <a:rPr kumimoji="0" lang="en-US" altLang="zh-CN" sz="2400" dirty="0">
                    <a:solidFill>
                      <a:srgbClr val="000000"/>
                    </a:solidFill>
                    <a:latin typeface="Cambria Math" panose="02040503050406030204" pitchFamily="18" charset="0"/>
                    <a:ea typeface="华文中宋" panose="02010600040101010101" pitchFamily="2" charset="-122"/>
                  </a:rPr>
                  <a:t>V</a:t>
                </a:r>
                <a:r>
                  <a:rPr kumimoji="0" lang="zh-CN" altLang="en-US" sz="2400" dirty="0">
                    <a:solidFill>
                      <a:srgbClr val="000000"/>
                    </a:solidFill>
                    <a:latin typeface="Cambria Math" panose="02040503050406030204" pitchFamily="18" charset="0"/>
                    <a:ea typeface="华文中宋" panose="02010600040101010101" pitchFamily="2" charset="-122"/>
                  </a:rPr>
                  <a:t>的某组基</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11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1</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𝑛</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𝑠</m:t>
                        </m:r>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𝑠</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𝑛</m:t>
                            </m:r>
                          </m:e>
                          <m:sub>
                            <m:r>
                              <a:rPr kumimoji="0" lang="en-US" altLang="zh-CN" sz="2400" i="1">
                                <a:solidFill>
                                  <a:srgbClr val="000000"/>
                                </a:solidFill>
                                <a:latin typeface="Cambria Math" panose="02040503050406030204" pitchFamily="18" charset="0"/>
                                <a:ea typeface="华文中宋" panose="02010600040101010101" pitchFamily="2" charset="-122"/>
                              </a:rPr>
                              <m:t>𝑠</m:t>
                            </m:r>
                          </m:sub>
                        </m:sSub>
                      </m:sub>
                    </m:sSub>
                  </m:oMath>
                </a14:m>
                <a:r>
                  <a:rPr kumimoji="0" lang="zh-CN" altLang="en-US" sz="2400" dirty="0">
                    <a:solidFill>
                      <a:srgbClr val="000000"/>
                    </a:solidFill>
                    <a:latin typeface="Cambria Math" panose="02040503050406030204" pitchFamily="18" charset="0"/>
                    <a:ea typeface="华文中宋" panose="02010600040101010101" pitchFamily="2" charset="-122"/>
                  </a:rPr>
                  <a:t>（</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𝑛</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𝑛</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𝑛</m:t>
                        </m:r>
                      </m:e>
                      <m:sub>
                        <m:r>
                          <a:rPr kumimoji="0" lang="en-US" altLang="zh-CN" sz="2400" i="1">
                            <a:solidFill>
                              <a:srgbClr val="000000"/>
                            </a:solidFill>
                            <a:latin typeface="Cambria Math" panose="02040503050406030204" pitchFamily="18" charset="0"/>
                            <a:ea typeface="华文中宋" panose="02010600040101010101" pitchFamily="2" charset="-122"/>
                          </a:rPr>
                          <m:t>𝑠</m:t>
                        </m:r>
                      </m:sub>
                    </m:sSub>
                    <m:r>
                      <a:rPr kumimoji="0" lang="en-US" altLang="zh-CN" sz="2400" i="1">
                        <a:solidFill>
                          <a:srgbClr val="000000"/>
                        </a:solidFill>
                        <a:latin typeface="Cambria Math" panose="02040503050406030204" pitchFamily="18" charset="0"/>
                        <a:ea typeface="华文中宋" panose="02010600040101010101" pitchFamily="2" charset="-122"/>
                      </a:rPr>
                      <m:t>=</m:t>
                    </m:r>
                    <m:r>
                      <a:rPr kumimoji="0" lang="en-US" altLang="zh-CN" sz="2400" i="1">
                        <a:solidFill>
                          <a:srgbClr val="000000"/>
                        </a:solidFill>
                        <a:latin typeface="Cambria Math" panose="02040503050406030204" pitchFamily="18" charset="0"/>
                        <a:ea typeface="华文中宋" panose="02010600040101010101" pitchFamily="2" charset="-122"/>
                      </a:rPr>
                      <m:t>𝑛</m:t>
                    </m:r>
                  </m:oMath>
                </a14:m>
                <a:r>
                  <a:rPr kumimoji="0" lang="zh-CN" altLang="en-US" sz="2400" dirty="0">
                    <a:solidFill>
                      <a:srgbClr val="000000"/>
                    </a:solidFill>
                    <a:latin typeface="Cambria Math" panose="02040503050406030204" pitchFamily="18" charset="0"/>
                    <a:ea typeface="华文中宋" panose="02010600040101010101" pitchFamily="2" charset="-122"/>
                  </a:rPr>
                  <a:t>）下的矩阵为     </a:t>
                </a:r>
                <a14:m>
                  <m:oMath xmlns:m="http://schemas.openxmlformats.org/officeDocument/2006/math">
                    <m:d>
                      <m:dPr>
                        <m:begChr m:val="["/>
                        <m:endChr m:val="]"/>
                        <m:ctrlPr>
                          <a:rPr kumimoji="0" lang="en-US" altLang="zh-CN" sz="2400" i="1" dirty="0">
                            <a:solidFill>
                              <a:srgbClr val="000000"/>
                            </a:solidFill>
                            <a:latin typeface="Cambria Math" panose="02040503050406030204" pitchFamily="18" charset="0"/>
                            <a:ea typeface="华文中宋" panose="02010600040101010101" pitchFamily="2" charset="-122"/>
                          </a:rPr>
                        </m:ctrlPr>
                      </m:dPr>
                      <m:e>
                        <m:m>
                          <m:mPr>
                            <m:plcHide m:val="on"/>
                            <m:mcs>
                              <m:mc>
                                <m:mcPr>
                                  <m:count m:val="3"/>
                                  <m:mcJc m:val="center"/>
                                </m:mcPr>
                              </m:mc>
                            </m:mcs>
                            <m:ctrlPr>
                              <a:rPr kumimoji="0" lang="en-US" altLang="zh-CN" sz="2400" i="1" dirty="0">
                                <a:solidFill>
                                  <a:srgbClr val="000000"/>
                                </a:solidFill>
                                <a:latin typeface="Cambria Math" panose="02040503050406030204" pitchFamily="18" charset="0"/>
                                <a:ea typeface="华文中宋" panose="02010600040101010101" pitchFamily="2" charset="-122"/>
                              </a:rPr>
                            </m:ctrlPr>
                          </m:mPr>
                          <m:mr>
                            <m:e>
                              <m:sSub>
                                <m:sSubPr>
                                  <m:ctrlPr>
                                    <a:rPr kumimoji="0" lang="en-US" altLang="zh-CN" sz="2400" i="1" dirty="0">
                                      <a:solidFill>
                                        <a:srgbClr val="000000"/>
                                      </a:solidFill>
                                      <a:latin typeface="Cambria Math" panose="02040503050406030204" pitchFamily="18" charset="0"/>
                                      <a:ea typeface="华文中宋" panose="02010600040101010101" pitchFamily="2" charset="-122"/>
                                    </a:rPr>
                                  </m:ctrlPr>
                                </m:sSubPr>
                                <m:e>
                                  <m:r>
                                    <a:rPr kumimoji="0" lang="en-US" altLang="zh-CN" sz="2400" i="1" dirty="0">
                                      <a:solidFill>
                                        <a:srgbClr val="000000"/>
                                      </a:solidFill>
                                      <a:latin typeface="Cambria Math" panose="02040503050406030204" pitchFamily="18" charset="0"/>
                                      <a:ea typeface="华文中宋" panose="02010600040101010101" pitchFamily="2" charset="-122"/>
                                    </a:rPr>
                                    <m:t>𝐴</m:t>
                                  </m:r>
                                </m:e>
                                <m:sub>
                                  <m:r>
                                    <a:rPr kumimoji="0" lang="en-US" altLang="zh-CN" sz="2400" i="1" dirty="0">
                                      <a:solidFill>
                                        <a:srgbClr val="000000"/>
                                      </a:solidFill>
                                      <a:latin typeface="Cambria Math" panose="02040503050406030204" pitchFamily="18" charset="0"/>
                                      <a:ea typeface="华文中宋" panose="02010600040101010101" pitchFamily="2" charset="-122"/>
                                    </a:rPr>
                                    <m:t>1</m:t>
                                  </m:r>
                                </m:sub>
                              </m:sSub>
                            </m:e>
                            <m:e/>
                            <m:e/>
                          </m:mr>
                          <m:mr>
                            <m:e/>
                            <m:e>
                              <m:r>
                                <a:rPr kumimoji="0" lang="en-US" altLang="zh-CN" sz="2400" i="1">
                                  <a:solidFill>
                                    <a:srgbClr val="000000"/>
                                  </a:solidFill>
                                  <a:latin typeface="Cambria Math" panose="02040503050406030204" pitchFamily="18" charset="0"/>
                                  <a:ea typeface="华文中宋" panose="02010600040101010101" pitchFamily="2" charset="-122"/>
                                </a:rPr>
                                <m:t>⋱</m:t>
                              </m:r>
                            </m:e>
                            <m:e/>
                          </m:mr>
                          <m:mr>
                            <m:e/>
                            <m:e/>
                            <m:e>
                              <m:sSub>
                                <m:sSubPr>
                                  <m:ctrlPr>
                                    <a:rPr kumimoji="0" lang="en-US" altLang="zh-CN" sz="2400" i="1" dirty="0">
                                      <a:solidFill>
                                        <a:srgbClr val="000000"/>
                                      </a:solidFill>
                                      <a:latin typeface="Cambria Math" panose="02040503050406030204" pitchFamily="18" charset="0"/>
                                      <a:ea typeface="华文中宋" panose="02010600040101010101" pitchFamily="2" charset="-122"/>
                                    </a:rPr>
                                  </m:ctrlPr>
                                </m:sSubPr>
                                <m:e>
                                  <m:r>
                                    <a:rPr kumimoji="0" lang="en-US" altLang="zh-CN" sz="2400" i="1" dirty="0">
                                      <a:solidFill>
                                        <a:srgbClr val="000000"/>
                                      </a:solidFill>
                                      <a:latin typeface="Cambria Math" panose="02040503050406030204" pitchFamily="18" charset="0"/>
                                      <a:ea typeface="华文中宋" panose="02010600040101010101" pitchFamily="2" charset="-122"/>
                                    </a:rPr>
                                    <m:t>𝐴</m:t>
                                  </m:r>
                                </m:e>
                                <m:sub>
                                  <m:r>
                                    <a:rPr kumimoji="0" lang="en-US" altLang="zh-CN" sz="2400" i="1" dirty="0">
                                      <a:solidFill>
                                        <a:srgbClr val="000000"/>
                                      </a:solidFill>
                                      <a:latin typeface="Cambria Math" panose="02040503050406030204" pitchFamily="18" charset="0"/>
                                      <a:ea typeface="华文中宋" panose="02010600040101010101" pitchFamily="2" charset="-122"/>
                                    </a:rPr>
                                    <m:t>𝑠</m:t>
                                  </m:r>
                                </m:sub>
                              </m:sSub>
                            </m:e>
                          </m:mr>
                        </m:m>
                      </m:e>
                    </m:d>
                  </m:oMath>
                </a14:m>
                <a:r>
                  <a:rPr kumimoji="0" lang="zh-CN" altLang="en-US" sz="2400" dirty="0">
                    <a:solidFill>
                      <a:srgbClr val="000000"/>
                    </a:solidFill>
                    <a:latin typeface="Cambria Math" panose="02040503050406030204" pitchFamily="18" charset="0"/>
                    <a:ea typeface="华文中宋" panose="02010600040101010101" pitchFamily="2" charset="-122"/>
                  </a:rPr>
                  <a:t>，</a:t>
                </a:r>
                <a:r>
                  <a:rPr kumimoji="0" lang="zh-CN" altLang="en-US" sz="2400" dirty="0">
                    <a:solidFill>
                      <a:srgbClr val="000000"/>
                    </a:solidFill>
                    <a:latin typeface="华文中宋" panose="02010600040101010101" pitchFamily="2" charset="-122"/>
                    <a:ea typeface="华文中宋" panose="02010600040101010101" pitchFamily="2" charset="-122"/>
                  </a:rPr>
                  <a:t>其中</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𝐴</m:t>
                        </m:r>
                      </m:e>
                      <m:sub>
                        <m:r>
                          <a:rPr kumimoji="0" lang="en-US" altLang="zh-CN" sz="2400" i="1">
                            <a:solidFill>
                              <a:srgbClr val="000000"/>
                            </a:solidFill>
                            <a:latin typeface="Cambria Math" panose="02040503050406030204" pitchFamily="18" charset="0"/>
                            <a:ea typeface="华文中宋" panose="02010600040101010101" pitchFamily="2" charset="-122"/>
                          </a:rPr>
                          <m:t>𝑖</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为</a:t>
                </a:r>
                <a14:m>
                  <m:oMath xmlns:m="http://schemas.openxmlformats.org/officeDocument/2006/math">
                    <m:sSub>
                      <m:sSubPr>
                        <m:ctrlPr>
                          <a:rPr kumimoji="0" lang="en-US" altLang="zh-CN" sz="2400" i="1" dirty="0">
                            <a:solidFill>
                              <a:srgbClr val="000000"/>
                            </a:solidFill>
                            <a:latin typeface="Cambria Math" panose="02040503050406030204" pitchFamily="18" charset="0"/>
                            <a:ea typeface="华文中宋" panose="02010600040101010101" pitchFamily="2" charset="-122"/>
                          </a:rPr>
                        </m:ctrlPr>
                      </m:sSubPr>
                      <m:e>
                        <m:r>
                          <a:rPr kumimoji="0" lang="en-US" altLang="zh-CN" sz="2400" i="1" dirty="0">
                            <a:solidFill>
                              <a:srgbClr val="000000"/>
                            </a:solidFill>
                            <a:latin typeface="Cambria Math" panose="02040503050406030204" pitchFamily="18" charset="0"/>
                            <a:ea typeface="华文中宋" panose="02010600040101010101" pitchFamily="2" charset="-122"/>
                          </a:rPr>
                          <m:t>𝑛</m:t>
                        </m:r>
                      </m:e>
                      <m:sub>
                        <m:r>
                          <a:rPr kumimoji="0" lang="en-US" altLang="zh-CN" sz="2400" i="1" dirty="0">
                            <a:solidFill>
                              <a:srgbClr val="000000"/>
                            </a:solidFill>
                            <a:latin typeface="Cambria Math" panose="02040503050406030204" pitchFamily="18" charset="0"/>
                            <a:ea typeface="华文中宋" panose="02010600040101010101" pitchFamily="2" charset="-122"/>
                          </a:rPr>
                          <m:t>𝑖</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阶矩阵</a:t>
                </a:r>
                <a:r>
                  <a:rPr kumimoji="0" lang="en-US" altLang="zh-CN" sz="2400" dirty="0">
                    <a:solidFill>
                      <a:srgbClr val="000000"/>
                    </a:solidFill>
                    <a:latin typeface="华文中宋" panose="02010600040101010101" pitchFamily="2" charset="-122"/>
                    <a:ea typeface="华文中宋" panose="02010600040101010101" pitchFamily="2" charset="-122"/>
                  </a:rPr>
                  <a:t>. </a:t>
                </a:r>
                <a:r>
                  <a:rPr kumimoji="0" lang="zh-CN" altLang="en-US" sz="2400" dirty="0">
                    <a:solidFill>
                      <a:srgbClr val="000000"/>
                    </a:solidFill>
                    <a:latin typeface="华文中宋" panose="02010600040101010101" pitchFamily="2" charset="-122"/>
                    <a:ea typeface="华文中宋" panose="02010600040101010101" pitchFamily="2" charset="-122"/>
                  </a:rPr>
                  <a:t>设</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𝑊</m:t>
                        </m:r>
                      </m:e>
                      <m:sub>
                        <m:r>
                          <a:rPr kumimoji="0" lang="en-US" altLang="zh-CN" sz="2400" i="1">
                            <a:solidFill>
                              <a:srgbClr val="000000"/>
                            </a:solidFill>
                            <a:latin typeface="Cambria Math" panose="02040503050406030204" pitchFamily="18" charset="0"/>
                            <a:ea typeface="华文中宋" panose="02010600040101010101" pitchFamily="2" charset="-122"/>
                          </a:rPr>
                          <m:t>𝑖</m:t>
                        </m:r>
                      </m:sub>
                    </m:sSub>
                    <m:r>
                      <a:rPr kumimoji="0" lang="en-US" altLang="zh-CN" sz="2400" i="1">
                        <a:solidFill>
                          <a:srgbClr val="000000"/>
                        </a:solidFill>
                        <a:latin typeface="Cambria Math" panose="02040503050406030204" pitchFamily="18" charset="0"/>
                        <a:ea typeface="华文中宋" panose="02010600040101010101" pitchFamily="2" charset="-122"/>
                      </a:rPr>
                      <m:t>=</m:t>
                    </m:r>
                    <m:r>
                      <a:rPr kumimoji="0" lang="en-US" altLang="zh-CN" sz="2400" i="1">
                        <a:solidFill>
                          <a:srgbClr val="000000"/>
                        </a:solidFill>
                        <a:latin typeface="Cambria Math" panose="02040503050406030204" pitchFamily="18" charset="0"/>
                        <a:ea typeface="华文中宋" panose="02010600040101010101" pitchFamily="2" charset="-122"/>
                      </a:rPr>
                      <m:t>𝑠𝑝𝑎𝑛</m:t>
                    </m:r>
                    <m:d>
                      <m:dPr>
                        <m:begChr m:val="{"/>
                        <m:endChr m:val="}"/>
                        <m:ctrlPr>
                          <a:rPr kumimoji="0" lang="en-US" altLang="zh-CN" sz="2400" i="1">
                            <a:solidFill>
                              <a:srgbClr val="000000"/>
                            </a:solidFill>
                            <a:latin typeface="Cambria Math" panose="02040503050406030204" pitchFamily="18" charset="0"/>
                            <a:ea typeface="华文中宋" panose="02010600040101010101" pitchFamily="2" charset="-122"/>
                          </a:rPr>
                        </m:ctrlPr>
                      </m:dP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𝑖</m:t>
                            </m:r>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𝑖</m:t>
                            </m:r>
                            <m:r>
                              <a:rPr kumimoji="0" lang="en-US" altLang="zh-CN" sz="2400" i="1">
                                <a:solidFill>
                                  <a:srgbClr val="000000"/>
                                </a:solidFill>
                                <a:latin typeface="Cambria Math" panose="02040503050406030204" pitchFamily="18" charset="0"/>
                                <a:ea typeface="华文中宋" panose="02010600040101010101" pitchFamily="2" charset="-122"/>
                              </a:rPr>
                              <m:t>2</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𝑖</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𝑛</m:t>
                                </m:r>
                              </m:e>
                              <m:sub>
                                <m:r>
                                  <a:rPr kumimoji="0" lang="en-US" altLang="zh-CN" sz="2400" i="1">
                                    <a:solidFill>
                                      <a:srgbClr val="000000"/>
                                    </a:solidFill>
                                    <a:latin typeface="Cambria Math" panose="02040503050406030204" pitchFamily="18" charset="0"/>
                                    <a:ea typeface="华文中宋" panose="02010600040101010101" pitchFamily="2" charset="-122"/>
                                  </a:rPr>
                                  <m:t>𝑖</m:t>
                                </m:r>
                              </m:sub>
                            </m:sSub>
                          </m:sub>
                        </m:sSub>
                      </m:e>
                    </m:d>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r>
                          <a:rPr kumimoji="0" lang="en-US" altLang="zh-CN" sz="2400" i="1">
                            <a:solidFill>
                              <a:srgbClr val="000000"/>
                            </a:solidFill>
                            <a:latin typeface="Cambria Math" panose="02040503050406030204" pitchFamily="18" charset="0"/>
                            <a:ea typeface="华文中宋" panose="02010600040101010101" pitchFamily="2" charset="-122"/>
                          </a:rPr>
                          <m:t>𝑖</m:t>
                        </m:r>
                        <m:r>
                          <a:rPr kumimoji="0" lang="en-US" altLang="zh-CN" sz="2400" i="1">
                            <a:solidFill>
                              <a:srgbClr val="000000"/>
                            </a:solidFill>
                            <a:latin typeface="Cambria Math" panose="02040503050406030204" pitchFamily="18" charset="0"/>
                            <a:ea typeface="华文中宋" panose="02010600040101010101" pitchFamily="2" charset="-122"/>
                          </a:rPr>
                          <m:t>=1,2,⋯,</m:t>
                        </m:r>
                        <m:r>
                          <a:rPr kumimoji="0" lang="en-US" altLang="zh-CN" sz="2400" i="1">
                            <a:solidFill>
                              <a:srgbClr val="000000"/>
                            </a:solidFill>
                            <a:latin typeface="Cambria Math" panose="02040503050406030204" pitchFamily="18" charset="0"/>
                            <a:ea typeface="华文中宋" panose="02010600040101010101" pitchFamily="2" charset="-122"/>
                          </a:rPr>
                          <m:t>𝑠</m:t>
                        </m:r>
                      </m:e>
                    </m:d>
                    <m:r>
                      <a:rPr kumimoji="0" lang="en-US" altLang="zh-CN" sz="2400">
                        <a:solidFill>
                          <a:srgbClr val="000000"/>
                        </a:solidFill>
                        <a:latin typeface="Cambria Math" panose="02040503050406030204" pitchFamily="18" charset="0"/>
                        <a:ea typeface="华文中宋" panose="02010600040101010101" pitchFamily="2" charset="-122"/>
                      </a:rPr>
                      <m:t>.</m:t>
                    </m:r>
                  </m:oMath>
                </a14:m>
                <a:r>
                  <a:rPr kumimoji="0" lang="zh-CN" altLang="en-US" sz="2400" dirty="0">
                    <a:solidFill>
                      <a:srgbClr val="000000"/>
                    </a:solidFill>
                    <a:latin typeface="Cambria Math" panose="02040503050406030204" pitchFamily="18" charset="0"/>
                    <a:ea typeface="华文中宋" panose="02010600040101010101" pitchFamily="2" charset="-122"/>
                  </a:rPr>
                  <a:t>那么</a:t>
                </a:r>
                <a:endParaRPr kumimoji="0" lang="en-US" altLang="zh-CN" sz="2400" dirty="0">
                  <a:solidFill>
                    <a:srgbClr val="000000"/>
                  </a:solidFill>
                  <a:latin typeface="Cambria Math" panose="02040503050406030204" pitchFamily="18" charset="0"/>
                  <a:ea typeface="华文中宋" panose="02010600040101010101" pitchFamily="2" charset="-122"/>
                </a:endParaRPr>
              </a:p>
              <a:p>
                <a:pPr defTabSz="457200">
                  <a:lnSpc>
                    <a:spcPct val="150000"/>
                  </a:lnSpc>
                  <a:defRPr/>
                </a:pPr>
                <a14:m>
                  <m:oMathPara xmlns:m="http://schemas.openxmlformats.org/officeDocument/2006/math">
                    <m:oMathParaPr>
                      <m:jc m:val="centerGroup"/>
                    </m:oMathParaPr>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𝑖</m:t>
                              </m:r>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𝑖</m:t>
                              </m:r>
                              <m:r>
                                <a:rPr kumimoji="0" lang="en-US" altLang="zh-CN" sz="2400" i="1">
                                  <a:solidFill>
                                    <a:srgbClr val="000000"/>
                                  </a:solidFill>
                                  <a:latin typeface="Cambria Math" panose="02040503050406030204" pitchFamily="18" charset="0"/>
                                  <a:ea typeface="华文中宋" panose="02010600040101010101" pitchFamily="2" charset="-122"/>
                                </a:rPr>
                                <m:t>2</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𝑖</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𝑛</m:t>
                                  </m:r>
                                </m:e>
                                <m:sub>
                                  <m:r>
                                    <a:rPr kumimoji="0" lang="en-US" altLang="zh-CN" sz="2400" i="1">
                                      <a:solidFill>
                                        <a:srgbClr val="000000"/>
                                      </a:solidFill>
                                      <a:latin typeface="Cambria Math" panose="02040503050406030204" pitchFamily="18" charset="0"/>
                                      <a:ea typeface="华文中宋" panose="02010600040101010101" pitchFamily="2" charset="-122"/>
                                    </a:rPr>
                                    <m:t>𝑖</m:t>
                                  </m:r>
                                </m:sub>
                              </m:sSub>
                            </m:sub>
                          </m:sSub>
                        </m:e>
                      </m:d>
                      <m:r>
                        <a:rPr kumimoji="0" lang="en-US" altLang="zh-CN" sz="2400" i="1">
                          <a:solidFill>
                            <a:srgbClr val="000000"/>
                          </a:solidFill>
                          <a:latin typeface="Cambria Math" panose="02040503050406030204" pitchFamily="18" charset="0"/>
                          <a:ea typeface="华文中宋" panose="02010600040101010101" pitchFamily="2" charset="-122"/>
                        </a:rPr>
                        <m:t>=</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𝑖</m:t>
                              </m:r>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𝑖</m:t>
                              </m:r>
                              <m:r>
                                <a:rPr kumimoji="0" lang="en-US" altLang="zh-CN" sz="2400" i="1">
                                  <a:solidFill>
                                    <a:srgbClr val="000000"/>
                                  </a:solidFill>
                                  <a:latin typeface="Cambria Math" panose="02040503050406030204" pitchFamily="18" charset="0"/>
                                  <a:ea typeface="华文中宋" panose="02010600040101010101" pitchFamily="2" charset="-122"/>
                                </a:rPr>
                                <m:t>2</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𝑖</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𝑛</m:t>
                                  </m:r>
                                </m:e>
                                <m:sub>
                                  <m:r>
                                    <a:rPr kumimoji="0" lang="en-US" altLang="zh-CN" sz="2400" i="1">
                                      <a:solidFill>
                                        <a:srgbClr val="000000"/>
                                      </a:solidFill>
                                      <a:latin typeface="Cambria Math" panose="02040503050406030204" pitchFamily="18" charset="0"/>
                                      <a:ea typeface="华文中宋" panose="02010600040101010101" pitchFamily="2" charset="-122"/>
                                    </a:rPr>
                                    <m:t>𝑖</m:t>
                                  </m:r>
                                </m:sub>
                              </m:sSub>
                            </m:sub>
                          </m:sSub>
                        </m:e>
                      </m:d>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𝐴</m:t>
                          </m:r>
                        </m:e>
                        <m:sub>
                          <m:r>
                            <a:rPr kumimoji="0" lang="en-US" altLang="zh-CN" sz="2400" i="1">
                              <a:solidFill>
                                <a:srgbClr val="000000"/>
                              </a:solidFill>
                              <a:latin typeface="Cambria Math" panose="02040503050406030204" pitchFamily="18" charset="0"/>
                              <a:ea typeface="华文中宋" panose="02010600040101010101" pitchFamily="2" charset="-122"/>
                            </a:rPr>
                            <m:t>𝑖</m:t>
                          </m:r>
                        </m:sub>
                      </m:sSub>
                      <m:r>
                        <a:rPr kumimoji="0" lang="en-US" altLang="zh-CN" sz="2400" i="1">
                          <a:solidFill>
                            <a:srgbClr val="000000"/>
                          </a:solidFill>
                          <a:latin typeface="Cambria Math" panose="02040503050406030204" pitchFamily="18" charset="0"/>
                          <a:ea typeface="华文中宋" panose="02010600040101010101" pitchFamily="2" charset="-122"/>
                        </a:rPr>
                        <m:t>.</m:t>
                      </m:r>
                    </m:oMath>
                  </m:oMathPara>
                </a14:m>
                <a:endParaRPr kumimoji="0" lang="en-US" altLang="zh-CN" sz="2400" dirty="0">
                  <a:solidFill>
                    <a:srgbClr val="000000"/>
                  </a:solidFill>
                  <a:latin typeface="华文中宋" panose="02010600040101010101" pitchFamily="2" charset="-122"/>
                  <a:ea typeface="华文中宋" panose="02010600040101010101" pitchFamily="2" charset="-122"/>
                </a:endParaRPr>
              </a:p>
              <a:p>
                <a:pPr defTabSz="457200">
                  <a:lnSpc>
                    <a:spcPct val="150000"/>
                  </a:lnSpc>
                  <a:defRPr/>
                </a:pPr>
                <a:r>
                  <a:rPr kumimoji="0" lang="zh-CN" altLang="en-US" sz="2400" dirty="0">
                    <a:solidFill>
                      <a:srgbClr val="000000"/>
                    </a:solidFill>
                    <a:latin typeface="Cambria Math" panose="02040503050406030204" pitchFamily="18" charset="0"/>
                    <a:ea typeface="华文中宋" panose="02010600040101010101" pitchFamily="2" charset="-122"/>
                  </a:rPr>
                  <a:t>从而</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𝑖𝑗</m:t>
                            </m:r>
                          </m:sub>
                        </m:sSub>
                      </m:e>
                    </m:d>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𝑊</m:t>
                        </m:r>
                      </m:e>
                      <m:sub>
                        <m:r>
                          <a:rPr kumimoji="0" lang="en-US" altLang="zh-CN" sz="2400" i="1">
                            <a:solidFill>
                              <a:srgbClr val="000000"/>
                            </a:solidFill>
                            <a:latin typeface="Cambria Math" panose="02040503050406030204" pitchFamily="18" charset="0"/>
                            <a:ea typeface="华文中宋" panose="02010600040101010101" pitchFamily="2" charset="-122"/>
                          </a:rPr>
                          <m:t>𝑖</m:t>
                        </m:r>
                      </m:sub>
                    </m:sSub>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r>
                          <a:rPr kumimoji="0" lang="en-US" altLang="zh-CN" sz="2400" i="1">
                            <a:solidFill>
                              <a:srgbClr val="000000"/>
                            </a:solidFill>
                            <a:latin typeface="Cambria Math" panose="02040503050406030204" pitchFamily="18" charset="0"/>
                            <a:ea typeface="华文中宋" panose="02010600040101010101" pitchFamily="2" charset="-122"/>
                          </a:rPr>
                          <m:t>𝑗</m:t>
                        </m:r>
                        <m:r>
                          <a:rPr kumimoji="0" lang="en-US" altLang="zh-CN" sz="2400" i="1">
                            <a:solidFill>
                              <a:srgbClr val="000000"/>
                            </a:solidFill>
                            <a:latin typeface="Cambria Math" panose="02040503050406030204" pitchFamily="18" charset="0"/>
                            <a:ea typeface="华文中宋" panose="02010600040101010101" pitchFamily="2" charset="-122"/>
                          </a:rPr>
                          <m:t>=1,2,⋯,</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𝑛</m:t>
                            </m:r>
                          </m:e>
                          <m:sub>
                            <m:r>
                              <a:rPr kumimoji="0" lang="en-US" altLang="zh-CN" sz="2400" i="1">
                                <a:solidFill>
                                  <a:srgbClr val="000000"/>
                                </a:solidFill>
                                <a:latin typeface="Cambria Math" panose="02040503050406030204" pitchFamily="18" charset="0"/>
                                <a:ea typeface="华文中宋" panose="02010600040101010101" pitchFamily="2" charset="-122"/>
                              </a:rPr>
                              <m:t>𝑖</m:t>
                            </m:r>
                          </m:sub>
                        </m:sSub>
                      </m:e>
                    </m:d>
                    <m:r>
                      <a:rPr kumimoji="0" lang="en-US" altLang="zh-CN" sz="2400" i="1">
                        <a:solidFill>
                          <a:srgbClr val="000000"/>
                        </a:solidFill>
                        <a:latin typeface="Cambria Math" panose="02040503050406030204" pitchFamily="18" charset="0"/>
                        <a:ea typeface="华文中宋" panose="02010600040101010101" pitchFamily="2" charset="-122"/>
                      </a:rPr>
                      <m:t>,</m:t>
                    </m:r>
                  </m:oMath>
                </a14:m>
                <a:r>
                  <a:rPr kumimoji="0" lang="zh-CN" altLang="en-US" sz="2400" dirty="0">
                    <a:solidFill>
                      <a:srgbClr val="000000"/>
                    </a:solidFill>
                    <a:latin typeface="Cambria Math" panose="02040503050406030204" pitchFamily="18" charset="0"/>
                    <a:ea typeface="华文中宋" panose="02010600040101010101" pitchFamily="2" charset="-122"/>
                  </a:rPr>
                  <a:t> 此即</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𝑊</m:t>
                        </m:r>
                      </m:e>
                      <m:sub>
                        <m:r>
                          <a:rPr kumimoji="0" lang="en-US" altLang="zh-CN" sz="2400" i="1">
                            <a:solidFill>
                              <a:srgbClr val="000000"/>
                            </a:solidFill>
                            <a:latin typeface="Cambria Math" panose="02040503050406030204" pitchFamily="18" charset="0"/>
                            <a:ea typeface="华文中宋" panose="02010600040101010101" pitchFamily="2" charset="-122"/>
                          </a:rPr>
                          <m:t>𝑖</m:t>
                        </m:r>
                      </m:sub>
                    </m:sSub>
                    <m:r>
                      <a:rPr kumimoji="0" lang="zh-CN" altLang="en-US" sz="2400" i="1">
                        <a:solidFill>
                          <a:srgbClr val="000000"/>
                        </a:solidFill>
                        <a:latin typeface="Cambria Math" panose="02040503050406030204" pitchFamily="18" charset="0"/>
                        <a:ea typeface="华文中宋" panose="02010600040101010101" pitchFamily="2" charset="-122"/>
                      </a:rPr>
                      <m:t>是</m:t>
                    </m:r>
                    <m:r>
                      <a:rPr kumimoji="0" lang="zh-CN" altLang="en-US" sz="2400" i="1">
                        <a:solidFill>
                          <a:srgbClr val="000000"/>
                        </a:solidFill>
                        <a:latin typeface="Cambria Math" panose="02040503050406030204" pitchFamily="18" charset="0"/>
                        <a:ea typeface="华文中宋" panose="02010600040101010101" pitchFamily="2" charset="-122"/>
                      </a:rPr>
                      <m:t>𝒜</m:t>
                    </m:r>
                    <m:r>
                      <a:rPr kumimoji="0" lang="zh-CN" altLang="en-US" sz="2400" i="1">
                        <a:solidFill>
                          <a:srgbClr val="000000"/>
                        </a:solidFill>
                        <a:latin typeface="Cambria Math" panose="02040503050406030204" pitchFamily="18" charset="0"/>
                        <a:ea typeface="华文中宋" panose="02010600040101010101" pitchFamily="2" charset="-122"/>
                      </a:rPr>
                      <m:t>的</m:t>
                    </m:r>
                  </m:oMath>
                </a14:m>
                <a:r>
                  <a:rPr kumimoji="0" lang="zh-CN" altLang="en-US" sz="2400" dirty="0">
                    <a:solidFill>
                      <a:srgbClr val="000000"/>
                    </a:solidFill>
                    <a:latin typeface="Cambria Math" panose="02040503050406030204" pitchFamily="18" charset="0"/>
                    <a:ea typeface="华文中宋" panose="02010600040101010101" pitchFamily="2" charset="-122"/>
                  </a:rPr>
                  <a:t>不变子空间，且</a:t>
                </a:r>
                <a:endParaRPr kumimoji="0" lang="en-US" altLang="zh-CN" sz="2400" dirty="0">
                  <a:solidFill>
                    <a:srgbClr val="000000"/>
                  </a:solidFill>
                  <a:latin typeface="Cambria Math" panose="02040503050406030204" pitchFamily="18" charset="0"/>
                  <a:ea typeface="华文中宋" panose="02010600040101010101" pitchFamily="2" charset="-122"/>
                </a:endParaRPr>
              </a:p>
              <a:p>
                <a:pPr defTabSz="457200">
                  <a:lnSpc>
                    <a:spcPct val="150000"/>
                  </a:lnSpc>
                  <a:defRPr/>
                </a:pPr>
                <a14:m>
                  <m:oMathPara xmlns:m="http://schemas.openxmlformats.org/officeDocument/2006/math">
                    <m:oMathParaPr>
                      <m:jc m:val="centerGroup"/>
                    </m:oMathParaPr>
                    <m:oMath xmlns:m="http://schemas.openxmlformats.org/officeDocument/2006/math">
                      <m:r>
                        <a:rPr kumimoji="0" lang="en-US" altLang="zh-CN" sz="2400" i="1">
                          <a:solidFill>
                            <a:srgbClr val="000000"/>
                          </a:solidFill>
                          <a:latin typeface="Cambria Math" panose="02040503050406030204" pitchFamily="18" charset="0"/>
                          <a:ea typeface="华文中宋" panose="02010600040101010101" pitchFamily="2" charset="-122"/>
                        </a:rPr>
                        <m:t>𝑉</m:t>
                      </m:r>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𝑊</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Cambria Math" panose="02040503050406030204" pitchFamily="18" charset="0"/>
                        </a:rPr>
                        <m:t>⊕</m:t>
                      </m:r>
                      <m:sSub>
                        <m:sSubPr>
                          <m:ctrlPr>
                            <a:rPr kumimoji="0" lang="en-US" altLang="zh-CN" sz="2400" i="1">
                              <a:solidFill>
                                <a:srgbClr val="000000"/>
                              </a:solidFill>
                              <a:latin typeface="Cambria Math" panose="02040503050406030204" pitchFamily="18" charset="0"/>
                              <a:ea typeface="Cambria Math" panose="02040503050406030204" pitchFamily="18" charset="0"/>
                            </a:rPr>
                          </m:ctrlPr>
                        </m:sSubPr>
                        <m:e>
                          <m:r>
                            <a:rPr kumimoji="0" lang="en-US" altLang="zh-CN" sz="2400" i="1">
                              <a:solidFill>
                                <a:srgbClr val="000000"/>
                              </a:solidFill>
                              <a:latin typeface="Cambria Math" panose="02040503050406030204" pitchFamily="18" charset="0"/>
                              <a:ea typeface="Cambria Math" panose="02040503050406030204" pitchFamily="18" charset="0"/>
                            </a:rPr>
                            <m:t>𝑊</m:t>
                          </m:r>
                        </m:e>
                        <m:sub>
                          <m:r>
                            <a:rPr kumimoji="0" lang="en-US" altLang="zh-CN" sz="2400" i="1">
                              <a:solidFill>
                                <a:srgbClr val="000000"/>
                              </a:solidFill>
                              <a:latin typeface="Cambria Math" panose="02040503050406030204" pitchFamily="18" charset="0"/>
                              <a:ea typeface="Cambria Math" panose="02040503050406030204" pitchFamily="18" charset="0"/>
                            </a:rPr>
                            <m:t>2</m:t>
                          </m:r>
                        </m:sub>
                      </m:sSub>
                      <m:r>
                        <a:rPr kumimoji="0" lang="en-US" altLang="zh-CN" sz="2400" i="1">
                          <a:solidFill>
                            <a:srgbClr val="000000"/>
                          </a:solidFill>
                          <a:latin typeface="Cambria Math" panose="02040503050406030204" pitchFamily="18" charset="0"/>
                          <a:ea typeface="Cambria Math" panose="02040503050406030204" pitchFamily="18" charset="0"/>
                        </a:rPr>
                        <m:t>⊕⋯⊕</m:t>
                      </m:r>
                      <m:sSub>
                        <m:sSubPr>
                          <m:ctrlPr>
                            <a:rPr kumimoji="0" lang="en-US" altLang="zh-CN" sz="2400" i="1">
                              <a:solidFill>
                                <a:srgbClr val="000000"/>
                              </a:solidFill>
                              <a:latin typeface="Cambria Math" panose="02040503050406030204" pitchFamily="18" charset="0"/>
                              <a:ea typeface="Cambria Math" panose="02040503050406030204" pitchFamily="18" charset="0"/>
                            </a:rPr>
                          </m:ctrlPr>
                        </m:sSubPr>
                        <m:e>
                          <m:r>
                            <a:rPr kumimoji="0" lang="en-US" altLang="zh-CN" sz="2400" i="1">
                              <a:solidFill>
                                <a:srgbClr val="000000"/>
                              </a:solidFill>
                              <a:latin typeface="Cambria Math" panose="02040503050406030204" pitchFamily="18" charset="0"/>
                              <a:ea typeface="Cambria Math" panose="02040503050406030204" pitchFamily="18" charset="0"/>
                            </a:rPr>
                            <m:t>𝑊</m:t>
                          </m:r>
                        </m:e>
                        <m:sub>
                          <m:r>
                            <a:rPr kumimoji="0" lang="en-US" altLang="zh-CN" sz="2400" i="1">
                              <a:solidFill>
                                <a:srgbClr val="000000"/>
                              </a:solidFill>
                              <a:latin typeface="Cambria Math" panose="02040503050406030204" pitchFamily="18" charset="0"/>
                              <a:ea typeface="Cambria Math" panose="02040503050406030204" pitchFamily="18" charset="0"/>
                            </a:rPr>
                            <m:t>𝑠</m:t>
                          </m:r>
                        </m:sub>
                      </m:sSub>
                    </m:oMath>
                  </m:oMathPara>
                </a14:m>
                <a:endParaRPr kumimoji="0" lang="en-US" altLang="zh-CN" sz="2400" dirty="0">
                  <a:solidFill>
                    <a:srgbClr val="000000"/>
                  </a:solidFill>
                  <a:latin typeface="华文中宋" panose="02010600040101010101" pitchFamily="2" charset="-122"/>
                  <a:ea typeface="Cambria Math" panose="02040503050406030204" pitchFamily="18" charset="0"/>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1069864" y="1772429"/>
                <a:ext cx="8891009" cy="4943918"/>
              </a:xfrm>
              <a:prstGeom prst="rect">
                <a:avLst/>
              </a:prstGeom>
              <a:blipFill>
                <a:blip r:embed="rId3"/>
                <a:stretch>
                  <a:fillRect l="-10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869704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9709" name="Text Box 6"/>
              <p:cNvSpPr txBox="1">
                <a:spLocks noChangeArrowheads="1"/>
              </p:cNvSpPr>
              <p:nvPr/>
            </p:nvSpPr>
            <p:spPr bwMode="auto">
              <a:xfrm>
                <a:off x="688504" y="1276561"/>
                <a:ext cx="10814992" cy="258532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lnSpc>
                    <a:spcPct val="135000"/>
                  </a:lnSpc>
                </a:pPr>
                <a:r>
                  <a:rPr lang="zh-CN" altLang="en-US" sz="2400" dirty="0">
                    <a:solidFill>
                      <a:srgbClr val="0000FF"/>
                    </a:solidFill>
                    <a:latin typeface="华文中宋" panose="02010600040101010101" pitchFamily="2" charset="-122"/>
                    <a:ea typeface="华文中宋" panose="02010600040101010101" pitchFamily="2" charset="-122"/>
                  </a:rPr>
                  <a:t>例</a:t>
                </a:r>
                <a:r>
                  <a:rPr lang="en-US" altLang="zh-CN" sz="2400" dirty="0">
                    <a:solidFill>
                      <a:srgbClr val="0000FF"/>
                    </a:solidFill>
                    <a:latin typeface="华文中宋" panose="02010600040101010101" pitchFamily="2" charset="-122"/>
                    <a:ea typeface="华文中宋" panose="02010600040101010101" pitchFamily="2" charset="-122"/>
                  </a:rPr>
                  <a:t>11.</a:t>
                </a:r>
                <a:r>
                  <a:rPr lang="zh-CN" altLang="en-US" sz="2400" dirty="0">
                    <a:solidFill>
                      <a:srgbClr val="0000FF"/>
                    </a:solidFill>
                    <a:latin typeface="华文中宋" panose="02010600040101010101" pitchFamily="2" charset="-122"/>
                    <a:ea typeface="华文中宋" panose="02010600040101010101" pitchFamily="2" charset="-122"/>
                  </a:rPr>
                  <a:t> </a:t>
                </a:r>
                <a14:m>
                  <m:oMath xmlns:m="http://schemas.openxmlformats.org/officeDocument/2006/math">
                    <m:r>
                      <a:rPr lang="en-US" altLang="zh-CN" sz="2400" i="1" dirty="0">
                        <a:latin typeface="Cambria Math" panose="02040503050406030204" pitchFamily="18" charset="0"/>
                        <a:ea typeface="华文中宋" panose="02010600040101010101" pitchFamily="2" charset="-122"/>
                      </a:rPr>
                      <m:t>𝑛</m:t>
                    </m:r>
                  </m:oMath>
                </a14:m>
                <a:r>
                  <a:rPr lang="zh-CN" altLang="en-US" sz="2400" dirty="0">
                    <a:latin typeface="华文中宋" panose="02010600040101010101" pitchFamily="2" charset="-122"/>
                    <a:ea typeface="华文中宋" panose="02010600040101010101" pitchFamily="2" charset="-122"/>
                  </a:rPr>
                  <a:t>个有序实数组成的数组的全体</a:t>
                </a:r>
                <a:endParaRPr lang="en-US" altLang="zh-CN" sz="2400" dirty="0">
                  <a:latin typeface="华文中宋" panose="02010600040101010101" pitchFamily="2" charset="-122"/>
                  <a:ea typeface="华文中宋" panose="02010600040101010101" pitchFamily="2" charset="-122"/>
                </a:endParaRPr>
              </a:p>
              <a:p>
                <a:pPr eaLnBrk="1" hangingPunct="1">
                  <a:lnSpc>
                    <a:spcPct val="135000"/>
                  </a:lnSpc>
                </a:pPr>
                <a14:m>
                  <m:oMathPara xmlns:m="http://schemas.openxmlformats.org/officeDocument/2006/math">
                    <m:oMathParaPr>
                      <m:jc m:val="centerGroup"/>
                    </m:oMathParaPr>
                    <m:oMath xmlns:m="http://schemas.openxmlformats.org/officeDocument/2006/math">
                      <m:sSup>
                        <m:sSupPr>
                          <m:ctrlPr>
                            <a:rPr lang="en-US" altLang="zh-CN" sz="2400" i="1">
                              <a:latin typeface="Cambria Math" panose="02040503050406030204" pitchFamily="18" charset="0"/>
                              <a:ea typeface="华文中宋" panose="02010600040101010101" pitchFamily="2" charset="-122"/>
                            </a:rPr>
                          </m:ctrlPr>
                        </m:sSupPr>
                        <m:e>
                          <m:r>
                            <a:rPr lang="en-US" altLang="zh-CN" sz="2400" i="1">
                              <a:latin typeface="Cambria Math" panose="02040503050406030204" pitchFamily="18" charset="0"/>
                              <a:ea typeface="华文中宋" panose="02010600040101010101" pitchFamily="2" charset="-122"/>
                            </a:rPr>
                            <m:t>𝑆</m:t>
                          </m:r>
                        </m:e>
                        <m:sup>
                          <m:r>
                            <a:rPr lang="en-US" altLang="zh-CN" sz="2400" i="1">
                              <a:latin typeface="Cambria Math" panose="02040503050406030204" pitchFamily="18" charset="0"/>
                              <a:ea typeface="华文中宋" panose="02010600040101010101" pitchFamily="2" charset="-122"/>
                            </a:rPr>
                            <m:t>𝑛</m:t>
                          </m:r>
                        </m:sup>
                      </m:sSup>
                      <m:r>
                        <a:rPr lang="en-US" altLang="zh-CN" sz="2400" i="1">
                          <a:latin typeface="Cambria Math" panose="02040503050406030204" pitchFamily="18" charset="0"/>
                          <a:ea typeface="华文中宋" panose="02010600040101010101" pitchFamily="2" charset="-122"/>
                        </a:rPr>
                        <m:t>=</m:t>
                      </m:r>
                      <m:d>
                        <m:dPr>
                          <m:begChr m:val="{"/>
                          <m:endChr m:val="}"/>
                          <m:ctrlPr>
                            <a:rPr lang="en-US" altLang="zh-CN" sz="2400" i="1">
                              <a:latin typeface="Cambria Math" panose="02040503050406030204" pitchFamily="18" charset="0"/>
                              <a:ea typeface="华文中宋" panose="02010600040101010101" pitchFamily="2" charset="-122"/>
                            </a:rPr>
                          </m:ctrlPr>
                        </m:dPr>
                        <m:e>
                          <m:r>
                            <a:rPr lang="en-US" altLang="zh-CN" sz="2400" i="1">
                              <a:latin typeface="Cambria Math" panose="02040503050406030204" pitchFamily="18" charset="0"/>
                              <a:ea typeface="华文中宋" panose="02010600040101010101" pitchFamily="2" charset="-122"/>
                            </a:rPr>
                            <m:t>𝑥</m:t>
                          </m:r>
                          <m:r>
                            <a:rPr lang="en-US" altLang="zh-CN" sz="2400" i="1">
                              <a:latin typeface="Cambria Math" panose="02040503050406030204" pitchFamily="18" charset="0"/>
                              <a:ea typeface="华文中宋" panose="02010600040101010101" pitchFamily="2" charset="-122"/>
                            </a:rPr>
                            <m:t>=</m:t>
                          </m:r>
                          <m:sSup>
                            <m:sSupPr>
                              <m:ctrlPr>
                                <a:rPr lang="en-US" altLang="zh-CN" sz="2400" i="1">
                                  <a:latin typeface="Cambria Math" panose="02040503050406030204" pitchFamily="18" charset="0"/>
                                  <a:ea typeface="华文中宋" panose="02010600040101010101" pitchFamily="2" charset="-122"/>
                                </a:rPr>
                              </m:ctrlPr>
                            </m:sSupPr>
                            <m:e>
                              <m:d>
                                <m:dPr>
                                  <m:ctrlPr>
                                    <a:rPr lang="en-US" altLang="zh-CN" sz="2400" i="1">
                                      <a:latin typeface="Cambria Math" panose="02040503050406030204" pitchFamily="18" charset="0"/>
                                      <a:ea typeface="华文中宋" panose="02010600040101010101" pitchFamily="2" charset="-122"/>
                                    </a:rPr>
                                  </m:ctrlPr>
                                </m:dPr>
                                <m:e>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𝑥</m:t>
                                      </m:r>
                                    </m:e>
                                    <m:sub>
                                      <m:r>
                                        <a:rPr lang="en-US" altLang="zh-CN" sz="2400" i="1">
                                          <a:latin typeface="Cambria Math" panose="02040503050406030204" pitchFamily="18" charset="0"/>
                                          <a:ea typeface="华文中宋" panose="02010600040101010101" pitchFamily="2" charset="-122"/>
                                        </a:rPr>
                                        <m:t>1</m:t>
                                      </m:r>
                                    </m:sub>
                                  </m:sSub>
                                  <m:r>
                                    <a:rPr lang="en-US" altLang="zh-CN" sz="2400" i="1">
                                      <a:latin typeface="Cambria Math" panose="02040503050406030204" pitchFamily="18" charset="0"/>
                                      <a:ea typeface="华文中宋" panose="02010600040101010101" pitchFamily="2" charset="-122"/>
                                    </a:rPr>
                                    <m:t>,</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𝑥</m:t>
                                      </m:r>
                                    </m:e>
                                    <m:sub>
                                      <m:r>
                                        <a:rPr lang="en-US" altLang="zh-CN" sz="2400" i="1">
                                          <a:latin typeface="Cambria Math" panose="02040503050406030204" pitchFamily="18" charset="0"/>
                                          <a:ea typeface="华文中宋" panose="02010600040101010101" pitchFamily="2" charset="-122"/>
                                        </a:rPr>
                                        <m:t>2</m:t>
                                      </m:r>
                                    </m:sub>
                                  </m:sSub>
                                  <m:r>
                                    <a:rPr lang="en-US" altLang="zh-CN" sz="2400" i="1">
                                      <a:latin typeface="Cambria Math" panose="02040503050406030204" pitchFamily="18" charset="0"/>
                                      <a:ea typeface="华文中宋" panose="02010600040101010101" pitchFamily="2" charset="-122"/>
                                    </a:rPr>
                                    <m:t>,⋯,</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𝑥</m:t>
                                      </m:r>
                                    </m:e>
                                    <m:sub>
                                      <m:r>
                                        <a:rPr lang="en-US" altLang="zh-CN" sz="2400" i="1">
                                          <a:latin typeface="Cambria Math" panose="02040503050406030204" pitchFamily="18" charset="0"/>
                                          <a:ea typeface="华文中宋" panose="02010600040101010101" pitchFamily="2" charset="-122"/>
                                        </a:rPr>
                                        <m:t>𝑛</m:t>
                                      </m:r>
                                    </m:sub>
                                  </m:sSub>
                                </m:e>
                              </m:d>
                            </m:e>
                            <m:sup>
                              <m:r>
                                <a:rPr lang="en-US" altLang="zh-CN" sz="2400" i="1">
                                  <a:latin typeface="Cambria Math" panose="02040503050406030204" pitchFamily="18" charset="0"/>
                                  <a:ea typeface="华文中宋" panose="02010600040101010101" pitchFamily="2" charset="-122"/>
                                </a:rPr>
                                <m:t>𝑇</m:t>
                              </m:r>
                            </m:sup>
                          </m:sSup>
                        </m:e>
                        <m:e>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𝑥</m:t>
                              </m:r>
                            </m:e>
                            <m:sub>
                              <m:r>
                                <a:rPr lang="en-US" altLang="zh-CN" sz="2400" i="1">
                                  <a:latin typeface="Cambria Math" panose="02040503050406030204" pitchFamily="18" charset="0"/>
                                  <a:ea typeface="华文中宋" panose="02010600040101010101" pitchFamily="2" charset="-122"/>
                                </a:rPr>
                                <m:t>1</m:t>
                              </m:r>
                            </m:sub>
                          </m:sSub>
                          <m:r>
                            <a:rPr lang="en-US" altLang="zh-CN" sz="2400" i="1">
                              <a:latin typeface="Cambria Math" panose="02040503050406030204" pitchFamily="18" charset="0"/>
                              <a:ea typeface="华文中宋" panose="02010600040101010101" pitchFamily="2" charset="-122"/>
                            </a:rPr>
                            <m:t>,</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𝑥</m:t>
                              </m:r>
                            </m:e>
                            <m:sub>
                              <m:r>
                                <a:rPr lang="en-US" altLang="zh-CN" sz="2400" i="1">
                                  <a:latin typeface="Cambria Math" panose="02040503050406030204" pitchFamily="18" charset="0"/>
                                  <a:ea typeface="华文中宋" panose="02010600040101010101" pitchFamily="2" charset="-122"/>
                                </a:rPr>
                                <m:t>2</m:t>
                              </m:r>
                            </m:sub>
                          </m:sSub>
                          <m:r>
                            <a:rPr lang="en-US" altLang="zh-CN" sz="2400" i="1">
                              <a:latin typeface="Cambria Math" panose="02040503050406030204" pitchFamily="18" charset="0"/>
                              <a:ea typeface="华文中宋" panose="02010600040101010101" pitchFamily="2" charset="-122"/>
                            </a:rPr>
                            <m:t>,⋯,</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𝑥</m:t>
                              </m:r>
                            </m:e>
                            <m:sub>
                              <m:r>
                                <a:rPr lang="en-US" altLang="zh-CN" sz="2400" i="1">
                                  <a:latin typeface="Cambria Math" panose="02040503050406030204" pitchFamily="18" charset="0"/>
                                  <a:ea typeface="华文中宋" panose="02010600040101010101" pitchFamily="2" charset="-122"/>
                                </a:rPr>
                                <m:t>𝑛</m:t>
                              </m:r>
                            </m:sub>
                          </m:sSub>
                          <m:r>
                            <a:rPr lang="en-US" altLang="zh-CN" sz="2400" i="1">
                              <a:latin typeface="Cambria Math" panose="02040503050406030204" pitchFamily="18" charset="0"/>
                              <a:ea typeface="华文中宋" panose="02010600040101010101" pitchFamily="2" charset="-122"/>
                            </a:rPr>
                            <m:t>∈</m:t>
                          </m:r>
                          <m:r>
                            <a:rPr lang="en-US" altLang="zh-CN" sz="2400" i="1">
                              <a:latin typeface="Cambria Math" panose="02040503050406030204" pitchFamily="18" charset="0"/>
                              <a:ea typeface="华文中宋" panose="02010600040101010101" pitchFamily="2" charset="-122"/>
                            </a:rPr>
                            <m:t>𝑅</m:t>
                          </m:r>
                        </m:e>
                      </m:d>
                    </m:oMath>
                  </m:oMathPara>
                </a14:m>
                <a:endParaRPr lang="en-US" altLang="zh-CN" sz="2400" dirty="0">
                  <a:latin typeface="华文中宋" panose="02010600040101010101" pitchFamily="2" charset="-122"/>
                  <a:ea typeface="华文中宋" panose="02010600040101010101" pitchFamily="2" charset="-122"/>
                </a:endParaRPr>
              </a:p>
              <a:p>
                <a:pPr eaLnBrk="1" hangingPunct="1">
                  <a:lnSpc>
                    <a:spcPct val="135000"/>
                  </a:lnSpc>
                </a:pPr>
                <a:r>
                  <a:rPr lang="zh-CN" altLang="en-US" sz="2400" dirty="0">
                    <a:latin typeface="华文中宋" panose="02010600040101010101" pitchFamily="2" charset="-122"/>
                    <a:ea typeface="华文中宋" panose="02010600040101010101" pitchFamily="2" charset="-122"/>
                  </a:rPr>
                  <a:t>对于</a:t>
                </a:r>
                <a:r>
                  <a:rPr lang="zh-CN" altLang="en-US" sz="2400" dirty="0">
                    <a:solidFill>
                      <a:srgbClr val="FF0000"/>
                    </a:solidFill>
                    <a:latin typeface="华文中宋" panose="02010600040101010101" pitchFamily="2" charset="-122"/>
                    <a:ea typeface="华文中宋" panose="02010600040101010101" pitchFamily="2" charset="-122"/>
                  </a:rPr>
                  <a:t>通常的有序数组的加法</a:t>
                </a:r>
                <a:r>
                  <a:rPr lang="zh-CN" altLang="en-US" sz="2400" dirty="0">
                    <a:latin typeface="华文中宋" panose="02010600040101010101" pitchFamily="2" charset="-122"/>
                    <a:ea typeface="华文中宋" panose="02010600040101010101" pitchFamily="2" charset="-122"/>
                  </a:rPr>
                  <a:t>及</a:t>
                </a:r>
                <a:r>
                  <a:rPr lang="zh-CN" altLang="en-US" sz="2400" dirty="0">
                    <a:solidFill>
                      <a:srgbClr val="FF0000"/>
                    </a:solidFill>
                    <a:latin typeface="华文中宋" panose="02010600040101010101" pitchFamily="2" charset="-122"/>
                    <a:ea typeface="华文中宋" panose="02010600040101010101" pitchFamily="2" charset="-122"/>
                  </a:rPr>
                  <a:t>如下定义的数乘运算</a:t>
                </a:r>
                <a:endParaRPr lang="en-US" altLang="zh-CN" sz="2400" dirty="0">
                  <a:solidFill>
                    <a:srgbClr val="FF0000"/>
                  </a:solidFill>
                  <a:latin typeface="华文中宋" panose="02010600040101010101" pitchFamily="2" charset="-122"/>
                  <a:ea typeface="华文中宋" panose="02010600040101010101" pitchFamily="2" charset="-122"/>
                </a:endParaRPr>
              </a:p>
              <a:p>
                <a:pPr eaLnBrk="1" hangingPunct="1">
                  <a:lnSpc>
                    <a:spcPct val="135000"/>
                  </a:lnSpc>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ea typeface="华文中宋" panose="02010600040101010101" pitchFamily="2" charset="-122"/>
                        </a:rPr>
                        <m:t>𝜆</m:t>
                      </m:r>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d>
                            <m:dPr>
                              <m:ctrlPr>
                                <a:rPr lang="en-US" altLang="zh-CN" sz="2400" i="1">
                                  <a:latin typeface="Cambria Math" panose="02040503050406030204" pitchFamily="18" charset="0"/>
                                  <a:ea typeface="Cambria Math" panose="02040503050406030204" pitchFamily="18" charset="0"/>
                                </a:rPr>
                              </m:ctrlPr>
                            </m:dP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1</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2</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𝑛</m:t>
                                  </m:r>
                                </m:sub>
                              </m:sSub>
                            </m:e>
                          </m:d>
                        </m:e>
                        <m:sup>
                          <m:r>
                            <a:rPr lang="en-US" altLang="zh-CN" sz="2400" i="1">
                              <a:latin typeface="Cambria Math" panose="02040503050406030204" pitchFamily="18" charset="0"/>
                              <a:ea typeface="Cambria Math" panose="02040503050406030204" pitchFamily="18" charset="0"/>
                            </a:rPr>
                            <m:t>𝑇</m:t>
                          </m:r>
                        </m:sup>
                      </m:sSup>
                      <m:r>
                        <a:rPr lang="en-US" altLang="zh-CN" sz="2400" i="1">
                          <a:latin typeface="Cambria Math" panose="02040503050406030204" pitchFamily="18" charset="0"/>
                          <a:ea typeface="Cambria Math" panose="02040503050406030204" pitchFamily="18" charset="0"/>
                        </a:rPr>
                        <m:t>=</m:t>
                      </m:r>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0,0,⋯,0</m:t>
                          </m:r>
                        </m:e>
                      </m:d>
                    </m:oMath>
                  </m:oMathPara>
                </a14:m>
                <a:endParaRPr lang="en-US" altLang="zh-CN" sz="2400" dirty="0">
                  <a:latin typeface="华文中宋" panose="02010600040101010101" pitchFamily="2" charset="-122"/>
                  <a:ea typeface="Cambria Math" panose="02040503050406030204" pitchFamily="18" charset="0"/>
                </a:endParaRPr>
              </a:p>
              <a:p>
                <a:pPr eaLnBrk="1" hangingPunct="1">
                  <a:lnSpc>
                    <a:spcPct val="135000"/>
                  </a:lnSpc>
                </a:pPr>
                <a:r>
                  <a:rPr lang="zh-CN" altLang="en-US" sz="2400" dirty="0">
                    <a:latin typeface="华文中宋" panose="02010600040101010101" pitchFamily="2" charset="-122"/>
                    <a:ea typeface="华文中宋" panose="02010600040101010101" pitchFamily="2" charset="-122"/>
                  </a:rPr>
                  <a:t>不构成线性空间。</a:t>
                </a:r>
              </a:p>
            </p:txBody>
          </p:sp>
        </mc:Choice>
        <mc:Fallback xmlns="">
          <p:sp>
            <p:nvSpPr>
              <p:cNvPr id="29709" name="Text Box 6"/>
              <p:cNvSpPr txBox="1">
                <a:spLocks noRot="1" noChangeAspect="1" noMove="1" noResize="1" noEditPoints="1" noAdjustHandles="1" noChangeArrowheads="1" noChangeShapeType="1" noTextEdit="1"/>
              </p:cNvSpPr>
              <p:nvPr/>
            </p:nvSpPr>
            <p:spPr bwMode="auto">
              <a:xfrm>
                <a:off x="688504" y="1276561"/>
                <a:ext cx="10814992" cy="2585323"/>
              </a:xfrm>
              <a:prstGeom prst="rect">
                <a:avLst/>
              </a:prstGeom>
              <a:blipFill>
                <a:blip r:embed="rId3"/>
                <a:stretch>
                  <a:fillRect l="-902" b="-235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7" name="Rectangle 6"/>
          <p:cNvSpPr>
            <a:spLocks noChangeArrowheads="1"/>
          </p:cNvSpPr>
          <p:nvPr/>
        </p:nvSpPr>
        <p:spPr bwMode="auto">
          <a:xfrm>
            <a:off x="1768252" y="641922"/>
            <a:ext cx="4103737" cy="400110"/>
          </a:xfrm>
          <a:prstGeom prst="rect">
            <a:avLst/>
          </a:prstGeom>
          <a:noFill/>
          <a:ln w="9525" algn="ctr">
            <a:noFill/>
            <a:miter lim="800000"/>
            <a:headEnd/>
            <a:tailEnd/>
          </a:ln>
          <a:effectLst/>
        </p:spPr>
        <p:txBody>
          <a:bodyPr wrap="square">
            <a:spAutoFit/>
          </a:bodyPr>
          <a:lstStyle/>
          <a:p>
            <a:pPr eaLnBrk="1" hangingPunct="1">
              <a:defRPr/>
            </a:pPr>
            <a:r>
              <a:rPr lang="en-US" altLang="zh-CN" sz="2000" b="1" dirty="0">
                <a:solidFill>
                  <a:schemeClr val="folHlink"/>
                </a:solidFill>
                <a:effectLst>
                  <a:outerShdw blurRad="38100" dist="38100" dir="2700000" algn="tl">
                    <a:srgbClr val="000000"/>
                  </a:outerShdw>
                </a:effectLst>
              </a:rPr>
              <a:t>1.1.2   </a:t>
            </a:r>
            <a:r>
              <a:rPr lang="zh-CN" altLang="en-US" sz="2000" b="1" dirty="0">
                <a:solidFill>
                  <a:schemeClr val="folHlink"/>
                </a:solidFill>
                <a:effectLst>
                  <a:outerShdw blurRad="38100" dist="38100" dir="2700000" algn="tl">
                    <a:srgbClr val="000000"/>
                  </a:outerShdw>
                </a:effectLst>
              </a:rPr>
              <a:t>线性空间的判定方法</a:t>
            </a:r>
          </a:p>
        </p:txBody>
      </p:sp>
      <mc:AlternateContent xmlns:mc="http://schemas.openxmlformats.org/markup-compatibility/2006" xmlns:a14="http://schemas.microsoft.com/office/drawing/2010/main">
        <mc:Choice Requires="a14">
          <p:sp>
            <p:nvSpPr>
              <p:cNvPr id="3" name="文本框 2"/>
              <p:cNvSpPr txBox="1"/>
              <p:nvPr/>
            </p:nvSpPr>
            <p:spPr>
              <a:xfrm>
                <a:off x="695400" y="4039317"/>
                <a:ext cx="5184576" cy="461665"/>
              </a:xfrm>
              <a:prstGeom prst="rect">
                <a:avLst/>
              </a:prstGeom>
              <a:noFill/>
            </p:spPr>
            <p:txBody>
              <a:bodyPr wrap="square" rtlCol="0">
                <a:spAutoFit/>
              </a:bodyPr>
              <a:lstStyle/>
              <a:p>
                <a14:m>
                  <m:oMath xmlns:m="http://schemas.openxmlformats.org/officeDocument/2006/math">
                    <m:r>
                      <a:rPr lang="zh-CN" altLang="en-US" sz="2400" i="1">
                        <a:solidFill>
                          <a:srgbClr val="0000FF"/>
                        </a:solidFill>
                        <a:latin typeface="Cambria Math" panose="02040503050406030204" pitchFamily="18" charset="0"/>
                      </a:rPr>
                      <m:t>证明：</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𝑆</m:t>
                        </m:r>
                      </m:e>
                      <m:sup>
                        <m:r>
                          <a:rPr lang="en-US" altLang="zh-CN" sz="2400" i="1">
                            <a:latin typeface="Cambria Math" panose="02040503050406030204" pitchFamily="18" charset="0"/>
                          </a:rPr>
                          <m:t>𝑛</m:t>
                        </m:r>
                      </m:sup>
                    </m:sSup>
                  </m:oMath>
                </a14:m>
                <a:r>
                  <a:rPr lang="zh-CN" altLang="en-US" sz="2400" dirty="0">
                    <a:latin typeface="华文中宋" panose="02010600040101010101" pitchFamily="2" charset="-122"/>
                    <a:ea typeface="华文中宋" panose="02010600040101010101" pitchFamily="2" charset="-122"/>
                  </a:rPr>
                  <a:t>对运算封闭。</a:t>
                </a:r>
              </a:p>
            </p:txBody>
          </p:sp>
        </mc:Choice>
        <mc:Fallback xmlns="">
          <p:sp>
            <p:nvSpPr>
              <p:cNvPr id="3" name="文本框 2"/>
              <p:cNvSpPr txBox="1">
                <a:spLocks noRot="1" noChangeAspect="1" noMove="1" noResize="1" noEditPoints="1" noAdjustHandles="1" noChangeArrowheads="1" noChangeShapeType="1" noTextEdit="1"/>
              </p:cNvSpPr>
              <p:nvPr/>
            </p:nvSpPr>
            <p:spPr>
              <a:xfrm>
                <a:off x="695400" y="4039317"/>
                <a:ext cx="5184576" cy="461665"/>
              </a:xfrm>
              <a:prstGeom prst="rect">
                <a:avLst/>
              </a:prstGeom>
              <a:blipFill>
                <a:blip r:embed="rId4"/>
                <a:stretch>
                  <a:fillRect l="-940" t="-10667" b="-30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1559496" y="4678415"/>
                <a:ext cx="5616624" cy="461665"/>
              </a:xfrm>
              <a:prstGeom prst="rect">
                <a:avLst/>
              </a:prstGeom>
              <a:noFill/>
            </p:spPr>
            <p:txBody>
              <a:bodyPr wrap="square" rtlCol="0">
                <a:spAutoFit/>
              </a:bodyPr>
              <a:lstStyle/>
              <a:p>
                <a:r>
                  <a:rPr lang="zh-CN" altLang="en-US" sz="2400" dirty="0">
                    <a:latin typeface="华文中宋" panose="02010600040101010101" pitchFamily="2" charset="-122"/>
                    <a:ea typeface="华文中宋" panose="02010600040101010101" pitchFamily="2" charset="-122"/>
                  </a:rPr>
                  <a:t>但</a:t>
                </a:r>
                <a14:m>
                  <m:oMath xmlns:m="http://schemas.openxmlformats.org/officeDocument/2006/math">
                    <m:r>
                      <a:rPr lang="en-US" altLang="zh-CN" sz="2400" i="1">
                        <a:latin typeface="Cambria Math" panose="02040503050406030204" pitchFamily="18" charset="0"/>
                        <a:ea typeface="华文中宋" panose="02010600040101010101" pitchFamily="2" charset="-122"/>
                      </a:rPr>
                      <m:t>1</m:t>
                    </m:r>
                    <m:r>
                      <a:rPr lang="en-US" altLang="zh-CN" sz="2400"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𝒙</m:t>
                    </m:r>
                    <m:r>
                      <a:rPr lang="en-US" altLang="zh-CN" sz="2400" i="1">
                        <a:latin typeface="Cambria Math" panose="02040503050406030204" pitchFamily="18" charset="0"/>
                        <a:ea typeface="Cambria Math" panose="02040503050406030204" pitchFamily="18" charset="0"/>
                      </a:rPr>
                      <m:t>=0</m:t>
                    </m:r>
                    <m:r>
                      <a:rPr lang="zh-CN" altLang="en-US" sz="2400" i="1">
                        <a:latin typeface="Cambria Math" panose="02040503050406030204" pitchFamily="18" charset="0"/>
                        <a:ea typeface="Cambria Math" panose="02040503050406030204" pitchFamily="18" charset="0"/>
                      </a:rPr>
                      <m:t>，</m:t>
                    </m:r>
                  </m:oMath>
                </a14:m>
                <a:r>
                  <a:rPr lang="zh-CN" altLang="en-US" sz="2400" dirty="0">
                    <a:latin typeface="华文中宋" panose="02010600040101010101" pitchFamily="2" charset="-122"/>
                    <a:ea typeface="华文中宋" panose="02010600040101010101" pitchFamily="2" charset="-122"/>
                  </a:rPr>
                  <a:t>不满足第五条运算法则。</a:t>
                </a:r>
              </a:p>
            </p:txBody>
          </p:sp>
        </mc:Choice>
        <mc:Fallback xmlns="">
          <p:sp>
            <p:nvSpPr>
              <p:cNvPr id="20" name="文本框 19"/>
              <p:cNvSpPr txBox="1">
                <a:spLocks noRot="1" noChangeAspect="1" noMove="1" noResize="1" noEditPoints="1" noAdjustHandles="1" noChangeArrowheads="1" noChangeShapeType="1" noTextEdit="1"/>
              </p:cNvSpPr>
              <p:nvPr/>
            </p:nvSpPr>
            <p:spPr>
              <a:xfrm>
                <a:off x="1559496" y="4678415"/>
                <a:ext cx="5616624" cy="461665"/>
              </a:xfrm>
              <a:prstGeom prst="rect">
                <a:avLst/>
              </a:prstGeom>
              <a:blipFill>
                <a:blip r:embed="rId5"/>
                <a:stretch>
                  <a:fillRect l="-1737"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1559496" y="5273679"/>
                <a:ext cx="7848872" cy="539378"/>
              </a:xfrm>
              <a:prstGeom prst="rect">
                <a:avLst/>
              </a:prstGeom>
              <a:noFill/>
            </p:spPr>
            <p:txBody>
              <a:bodyPr wrap="square" rtlCol="0">
                <a:spAutoFit/>
              </a:bodyPr>
              <a:lstStyle/>
              <a:p>
                <a:pPr>
                  <a:lnSpc>
                    <a:spcPct val="135000"/>
                  </a:lnSpc>
                </a:pPr>
                <a:r>
                  <a:rPr lang="zh-CN" altLang="en-US" sz="2400" dirty="0">
                    <a:latin typeface="华文中宋" panose="02010600040101010101" pitchFamily="2" charset="-122"/>
                    <a:ea typeface="华文中宋" panose="02010600040101010101" pitchFamily="2" charset="-122"/>
                  </a:rPr>
                  <a:t>由于所定义的运算不是线性运算，所以</a:t>
                </a:r>
                <a14:m>
                  <m:oMath xmlns:m="http://schemas.openxmlformats.org/officeDocument/2006/math">
                    <m:sSup>
                      <m:sSupPr>
                        <m:ctrlPr>
                          <a:rPr lang="en-US" altLang="zh-CN" sz="2400" i="1">
                            <a:latin typeface="Cambria Math" panose="02040503050406030204" pitchFamily="18" charset="0"/>
                            <a:ea typeface="华文中宋" panose="02010600040101010101" pitchFamily="2" charset="-122"/>
                          </a:rPr>
                        </m:ctrlPr>
                      </m:sSupPr>
                      <m:e>
                        <m:r>
                          <a:rPr lang="en-US" altLang="zh-CN" sz="2400" i="1">
                            <a:latin typeface="Cambria Math" panose="02040503050406030204" pitchFamily="18" charset="0"/>
                            <a:ea typeface="华文中宋" panose="02010600040101010101" pitchFamily="2" charset="-122"/>
                          </a:rPr>
                          <m:t>𝑆</m:t>
                        </m:r>
                      </m:e>
                      <m:sup>
                        <m:r>
                          <a:rPr lang="en-US" altLang="zh-CN" sz="2400" i="1">
                            <a:latin typeface="Cambria Math" panose="02040503050406030204" pitchFamily="18" charset="0"/>
                            <a:ea typeface="华文中宋" panose="02010600040101010101" pitchFamily="2" charset="-122"/>
                          </a:rPr>
                          <m:t>𝑛</m:t>
                        </m:r>
                      </m:sup>
                    </m:sSup>
                    <m:r>
                      <a:rPr lang="zh-CN" altLang="en-US" sz="2400" i="1">
                        <a:latin typeface="Cambria Math" panose="02040503050406030204" pitchFamily="18" charset="0"/>
                        <a:ea typeface="华文中宋" panose="02010600040101010101" pitchFamily="2" charset="-122"/>
                      </a:rPr>
                      <m:t>不是</m:t>
                    </m:r>
                  </m:oMath>
                </a14:m>
                <a:r>
                  <a:rPr lang="zh-CN" altLang="en-US" sz="2400" dirty="0">
                    <a:latin typeface="华文中宋" panose="02010600040101010101" pitchFamily="2" charset="-122"/>
                    <a:ea typeface="华文中宋" panose="02010600040101010101" pitchFamily="2" charset="-122"/>
                  </a:rPr>
                  <a:t>线性空间。</a:t>
                </a:r>
              </a:p>
            </p:txBody>
          </p:sp>
        </mc:Choice>
        <mc:Fallback xmlns="">
          <p:sp>
            <p:nvSpPr>
              <p:cNvPr id="21" name="文本框 20"/>
              <p:cNvSpPr txBox="1">
                <a:spLocks noRot="1" noChangeAspect="1" noMove="1" noResize="1" noEditPoints="1" noAdjustHandles="1" noChangeArrowheads="1" noChangeShapeType="1" noTextEdit="1"/>
              </p:cNvSpPr>
              <p:nvPr/>
            </p:nvSpPr>
            <p:spPr>
              <a:xfrm>
                <a:off x="1559496" y="5273679"/>
                <a:ext cx="7848872" cy="539378"/>
              </a:xfrm>
              <a:prstGeom prst="rect">
                <a:avLst/>
              </a:prstGeom>
              <a:blipFill>
                <a:blip r:embed="rId6"/>
                <a:stretch>
                  <a:fillRect l="-1243" r="-1088" b="-24719"/>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EFF0944-2518-4343-8163-3F075A3F9F1C}" type="slidenum">
              <a:rPr kumimoji="0" lang="en-US" altLang="zh-CN" smtClean="0">
                <a:solidFill>
                  <a:srgbClr val="000000"/>
                </a:solidFill>
              </a:rPr>
              <a:pPr/>
              <a:t>16</a:t>
            </a:fld>
            <a:endParaRPr kumimoji="0" lang="en-US" altLang="zh-CN">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down)">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down)">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3" name="Rectangle 3"/>
          <p:cNvSpPr>
            <a:spLocks noChangeArrowheads="1"/>
          </p:cNvSpPr>
          <p:nvPr/>
        </p:nvSpPr>
        <p:spPr bwMode="auto">
          <a:xfrm>
            <a:off x="2711625" y="1568177"/>
            <a:ext cx="31454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prstDash val="sysDot"/>
                <a:miter lim="800000"/>
                <a:headEnd/>
                <a:tailEnd/>
              </a14:hiddenLine>
            </a:ext>
          </a:extLst>
        </p:spPr>
        <p:txBody>
          <a:bodyPr wrap="non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dirty="0">
                <a:latin typeface="华文中宋" panose="02010600040101010101" pitchFamily="2" charset="-122"/>
                <a:ea typeface="华文中宋" panose="02010600040101010101" pitchFamily="2" charset="-122"/>
              </a:rPr>
              <a:t>1</a:t>
            </a:r>
            <a:r>
              <a:rPr lang="zh-CN" altLang="en-US" sz="2400" dirty="0">
                <a:latin typeface="华文中宋" panose="02010600040101010101" pitchFamily="2" charset="-122"/>
                <a:ea typeface="华文中宋" panose="02010600040101010101" pitchFamily="2" charset="-122"/>
              </a:rPr>
              <a:t>．零元素是唯一的．</a:t>
            </a:r>
          </a:p>
        </p:txBody>
      </p:sp>
      <p:sp>
        <p:nvSpPr>
          <p:cNvPr id="71684" name="Rectangle 4"/>
          <p:cNvSpPr>
            <a:spLocks noChangeArrowheads="1"/>
          </p:cNvSpPr>
          <p:nvPr/>
        </p:nvSpPr>
        <p:spPr bwMode="auto">
          <a:xfrm>
            <a:off x="2733751" y="2542743"/>
            <a:ext cx="31454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dirty="0">
                <a:latin typeface="华文中宋" panose="02010600040101010101" pitchFamily="2" charset="-122"/>
                <a:ea typeface="华文中宋" panose="02010600040101010101" pitchFamily="2" charset="-122"/>
              </a:rPr>
              <a:t>2</a:t>
            </a:r>
            <a:r>
              <a:rPr lang="zh-CN" altLang="en-US" sz="2400" dirty="0">
                <a:latin typeface="华文中宋" panose="02010600040101010101" pitchFamily="2" charset="-122"/>
                <a:ea typeface="华文中宋" panose="02010600040101010101" pitchFamily="2" charset="-122"/>
              </a:rPr>
              <a:t>．负元素是唯一的</a:t>
            </a:r>
            <a:r>
              <a:rPr lang="zh-CN" altLang="en-US" sz="2400" dirty="0">
                <a:solidFill>
                  <a:schemeClr val="bg2"/>
                </a:solidFill>
                <a:latin typeface="华文中宋" panose="02010600040101010101" pitchFamily="2" charset="-122"/>
                <a:ea typeface="华文中宋" panose="02010600040101010101" pitchFamily="2" charset="-122"/>
              </a:rPr>
              <a:t>．</a:t>
            </a:r>
          </a:p>
        </p:txBody>
      </p:sp>
      <p:graphicFrame>
        <p:nvGraphicFramePr>
          <p:cNvPr id="71685" name="Object 5"/>
          <p:cNvGraphicFramePr>
            <a:graphicFrameLocks noChangeAspect="1"/>
          </p:cNvGraphicFramePr>
          <p:nvPr>
            <p:extLst>
              <p:ext uri="{D42A27DB-BD31-4B8C-83A1-F6EECF244321}">
                <p14:modId xmlns:p14="http://schemas.microsoft.com/office/powerpoint/2010/main" val="2666850585"/>
              </p:ext>
            </p:extLst>
          </p:nvPr>
        </p:nvGraphicFramePr>
        <p:xfrm>
          <a:off x="2733750" y="3517309"/>
          <a:ext cx="5090443" cy="595770"/>
        </p:xfrm>
        <a:graphic>
          <a:graphicData uri="http://schemas.openxmlformats.org/presentationml/2006/ole">
            <mc:AlternateContent xmlns:mc="http://schemas.openxmlformats.org/markup-compatibility/2006">
              <mc:Choice xmlns:v="urn:schemas-microsoft-com:vml" Requires="v">
                <p:oleObj spid="_x0000_s7170" name="Equation" r:id="rId4" imgW="2171520" imgH="253800" progId="Equation.DSMT4">
                  <p:embed/>
                </p:oleObj>
              </mc:Choice>
              <mc:Fallback>
                <p:oleObj name="Equation" r:id="rId4" imgW="2171520" imgH="253800" progId="Equation.DSMT4">
                  <p:embed/>
                  <p:pic>
                    <p:nvPicPr>
                      <p:cNvPr id="0" name="Object 5"/>
                      <p:cNvPicPr>
                        <a:picLocks noChangeAspect="1" noChangeArrowheads="1"/>
                      </p:cNvPicPr>
                      <p:nvPr/>
                    </p:nvPicPr>
                    <p:blipFill>
                      <a:blip r:embed="rId5"/>
                      <a:srcRect/>
                      <a:stretch>
                        <a:fillRect/>
                      </a:stretch>
                    </p:blipFill>
                    <p:spPr bwMode="auto">
                      <a:xfrm>
                        <a:off x="2733750" y="3517309"/>
                        <a:ext cx="5090443" cy="595770"/>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31754" name="Text Box 7"/>
              <p:cNvSpPr txBox="1">
                <a:spLocks noChangeArrowheads="1"/>
              </p:cNvSpPr>
              <p:nvPr/>
            </p:nvSpPr>
            <p:spPr bwMode="auto">
              <a:xfrm>
                <a:off x="2699446" y="4596684"/>
                <a:ext cx="5926751"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dirty="0">
                    <a:latin typeface="华文中宋" panose="02010600040101010101" pitchFamily="2" charset="-122"/>
                    <a:ea typeface="华文中宋" panose="02010600040101010101" pitchFamily="2" charset="-122"/>
                  </a:rPr>
                  <a:t>4</a:t>
                </a:r>
                <a:r>
                  <a:rPr lang="zh-CN" altLang="en-US" sz="2400" dirty="0">
                    <a:latin typeface="华文中宋" panose="02010600040101010101" pitchFamily="2" charset="-122"/>
                    <a:ea typeface="华文中宋" panose="02010600040101010101" pitchFamily="2" charset="-122"/>
                  </a:rPr>
                  <a:t>．如果</a:t>
                </a:r>
                <a14:m>
                  <m:oMath xmlns:m="http://schemas.openxmlformats.org/officeDocument/2006/math">
                    <m:r>
                      <a:rPr lang="en-US" altLang="zh-CN" sz="2400" i="1">
                        <a:latin typeface="Cambria Math" panose="02040503050406030204" pitchFamily="18" charset="0"/>
                        <a:ea typeface="华文中宋" panose="02010600040101010101" pitchFamily="2" charset="-122"/>
                      </a:rPr>
                      <m:t>𝜆𝛼</m:t>
                    </m:r>
                    <m:r>
                      <a:rPr lang="en-US" altLang="zh-CN" sz="2400" i="1">
                        <a:latin typeface="Cambria Math" panose="02040503050406030204" pitchFamily="18" charset="0"/>
                        <a:ea typeface="华文中宋" panose="02010600040101010101" pitchFamily="2" charset="-122"/>
                      </a:rPr>
                      <m:t>=</m:t>
                    </m:r>
                    <m:r>
                      <a:rPr lang="en-US" altLang="zh-CN" sz="2400" i="1">
                        <a:latin typeface="Cambria Math" panose="02040503050406030204" pitchFamily="18" charset="0"/>
                        <a:ea typeface="华文中宋" panose="02010600040101010101" pitchFamily="2" charset="-122"/>
                      </a:rPr>
                      <m:t>𝜃</m:t>
                    </m:r>
                    <m:r>
                      <a:rPr lang="en-US" altLang="zh-CN" sz="2400" i="1">
                        <a:latin typeface="Cambria Math" panose="02040503050406030204" pitchFamily="18" charset="0"/>
                        <a:ea typeface="华文中宋" panose="02010600040101010101" pitchFamily="2" charset="-122"/>
                      </a:rPr>
                      <m:t> </m:t>
                    </m:r>
                  </m:oMath>
                </a14:m>
                <a:r>
                  <a:rPr lang="zh-CN" altLang="en-US" sz="2400" dirty="0">
                    <a:latin typeface="华文中宋" panose="02010600040101010101" pitchFamily="2" charset="-122"/>
                    <a:ea typeface="华文中宋" panose="02010600040101010101" pitchFamily="2" charset="-122"/>
                  </a:rPr>
                  <a:t>，则</a:t>
                </a:r>
                <a14:m>
                  <m:oMath xmlns:m="http://schemas.openxmlformats.org/officeDocument/2006/math">
                    <m:r>
                      <a:rPr lang="en-US" altLang="zh-CN" sz="2400" i="1" dirty="0">
                        <a:latin typeface="Cambria Math" panose="02040503050406030204" pitchFamily="18" charset="0"/>
                        <a:ea typeface="华文中宋" panose="02010600040101010101" pitchFamily="2" charset="-122"/>
                      </a:rPr>
                      <m:t>𝜆</m:t>
                    </m:r>
                    <m:r>
                      <a:rPr lang="en-US" altLang="zh-CN" sz="2400" i="1" dirty="0">
                        <a:latin typeface="Cambria Math" panose="02040503050406030204" pitchFamily="18" charset="0"/>
                        <a:ea typeface="华文中宋" panose="02010600040101010101" pitchFamily="2" charset="-122"/>
                      </a:rPr>
                      <m:t>=0</m:t>
                    </m:r>
                  </m:oMath>
                </a14:m>
                <a:r>
                  <a:rPr lang="zh-CN" altLang="en-US" sz="2400" dirty="0">
                    <a:latin typeface="华文中宋" panose="02010600040101010101" pitchFamily="2" charset="-122"/>
                    <a:ea typeface="华文中宋" panose="02010600040101010101" pitchFamily="2" charset="-122"/>
                  </a:rPr>
                  <a:t>或</a:t>
                </a:r>
                <a14:m>
                  <m:oMath xmlns:m="http://schemas.openxmlformats.org/officeDocument/2006/math">
                    <m:r>
                      <a:rPr lang="en-US" altLang="zh-CN" sz="2400" i="1" dirty="0">
                        <a:latin typeface="Cambria Math" panose="02040503050406030204" pitchFamily="18" charset="0"/>
                        <a:ea typeface="华文中宋" panose="02010600040101010101" pitchFamily="2" charset="-122"/>
                      </a:rPr>
                      <m:t>𝛼</m:t>
                    </m:r>
                    <m:r>
                      <a:rPr lang="en-US" altLang="zh-CN" sz="2400" i="1" dirty="0">
                        <a:latin typeface="Cambria Math" panose="02040503050406030204" pitchFamily="18" charset="0"/>
                        <a:ea typeface="华文中宋" panose="02010600040101010101" pitchFamily="2" charset="-122"/>
                      </a:rPr>
                      <m:t>=</m:t>
                    </m:r>
                    <m:r>
                      <a:rPr lang="en-US" altLang="zh-CN" sz="2400" i="1" dirty="0">
                        <a:latin typeface="Cambria Math" panose="02040503050406030204" pitchFamily="18" charset="0"/>
                        <a:ea typeface="华文中宋" panose="02010600040101010101" pitchFamily="2" charset="-122"/>
                      </a:rPr>
                      <m:t>𝜃</m:t>
                    </m:r>
                  </m:oMath>
                </a14:m>
                <a:r>
                  <a:rPr lang="en-US" altLang="zh-CN" sz="2400" b="1" dirty="0">
                    <a:latin typeface="华文中宋" panose="02010600040101010101" pitchFamily="2" charset="-122"/>
                    <a:ea typeface="华文中宋" panose="02010600040101010101" pitchFamily="2" charset="-122"/>
                  </a:rPr>
                  <a:t>.           </a:t>
                </a:r>
              </a:p>
            </p:txBody>
          </p:sp>
        </mc:Choice>
        <mc:Fallback xmlns="">
          <p:sp>
            <p:nvSpPr>
              <p:cNvPr id="31754" name="Text Box 7"/>
              <p:cNvSpPr txBox="1">
                <a:spLocks noRot="1" noChangeAspect="1" noMove="1" noResize="1" noEditPoints="1" noAdjustHandles="1" noChangeArrowheads="1" noChangeShapeType="1" noTextEdit="1"/>
              </p:cNvSpPr>
              <p:nvPr/>
            </p:nvSpPr>
            <p:spPr bwMode="auto">
              <a:xfrm>
                <a:off x="2699446" y="4596684"/>
                <a:ext cx="5926751" cy="461665"/>
              </a:xfrm>
              <a:prstGeom prst="rect">
                <a:avLst/>
              </a:prstGeom>
              <a:blipFill>
                <a:blip r:embed="rId6"/>
                <a:stretch>
                  <a:fillRect l="-1646" t="-10526" r="-617" b="-2894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4" name="Rectangle 6"/>
          <p:cNvSpPr>
            <a:spLocks noChangeArrowheads="1"/>
          </p:cNvSpPr>
          <p:nvPr/>
        </p:nvSpPr>
        <p:spPr bwMode="auto">
          <a:xfrm>
            <a:off x="1559084" y="723791"/>
            <a:ext cx="4103737" cy="400110"/>
          </a:xfrm>
          <a:prstGeom prst="rect">
            <a:avLst/>
          </a:prstGeom>
          <a:noFill/>
          <a:ln w="9525" algn="ctr">
            <a:noFill/>
            <a:miter lim="800000"/>
            <a:headEnd/>
            <a:tailEnd/>
          </a:ln>
          <a:effectLst/>
        </p:spPr>
        <p:txBody>
          <a:bodyPr wrap="square">
            <a:spAutoFit/>
          </a:bodyPr>
          <a:lstStyle/>
          <a:p>
            <a:pPr eaLnBrk="1" hangingPunct="1">
              <a:defRPr/>
            </a:pPr>
            <a:r>
              <a:rPr lang="en-US" altLang="zh-CN" sz="2000" b="1" dirty="0">
                <a:solidFill>
                  <a:schemeClr val="folHlink"/>
                </a:solidFill>
                <a:effectLst>
                  <a:outerShdw blurRad="38100" dist="38100" dir="2700000" algn="tl">
                    <a:srgbClr val="000000"/>
                  </a:outerShdw>
                </a:effectLst>
              </a:rPr>
              <a:t>1.1.3   </a:t>
            </a:r>
            <a:r>
              <a:rPr lang="zh-CN" altLang="en-US" sz="2000" b="1" dirty="0">
                <a:solidFill>
                  <a:schemeClr val="folHlink"/>
                </a:solidFill>
                <a:effectLst>
                  <a:outerShdw blurRad="38100" dist="38100" dir="2700000" algn="tl">
                    <a:srgbClr val="000000"/>
                  </a:outerShdw>
                </a:effectLst>
              </a:rPr>
              <a:t>线性空间的性质</a:t>
            </a:r>
          </a:p>
        </p:txBody>
      </p:sp>
      <p:sp>
        <p:nvSpPr>
          <p:cNvPr id="3" name="灯片编号占位符 2"/>
          <p:cNvSpPr>
            <a:spLocks noGrp="1"/>
          </p:cNvSpPr>
          <p:nvPr>
            <p:ph type="sldNum" sz="quarter" idx="12"/>
          </p:nvPr>
        </p:nvSpPr>
        <p:spPr/>
        <p:txBody>
          <a:bodyPr/>
          <a:lstStyle/>
          <a:p>
            <a:fld id="{281FBE21-B40B-4B64-ABBE-395E3EC7A610}" type="slidenum">
              <a:rPr kumimoji="0" lang="en-US" altLang="zh-CN" smtClean="0">
                <a:solidFill>
                  <a:srgbClr val="000000"/>
                </a:solidFill>
              </a:rPr>
              <a:pPr/>
              <a:t>17</a:t>
            </a:fld>
            <a:endParaRPr kumimoji="0" lang="en-US" altLang="zh-CN">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1684">
                                            <p:txEl>
                                              <p:pRg st="0" end="0"/>
                                            </p:txEl>
                                          </p:spTgt>
                                        </p:tgtEl>
                                        <p:attrNameLst>
                                          <p:attrName>style.visibility</p:attrName>
                                        </p:attrNameLst>
                                      </p:cBhvr>
                                      <p:to>
                                        <p:strVal val="visible"/>
                                      </p:to>
                                    </p:set>
                                    <p:animEffect transition="in" filter="wipe(left)">
                                      <p:cBhvr>
                                        <p:cTn id="7" dur="500"/>
                                        <p:tgtEl>
                                          <p:spTgt spid="7168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71685"/>
                                        </p:tgtEl>
                                        <p:attrNameLst>
                                          <p:attrName>style.visibility</p:attrName>
                                        </p:attrNameLst>
                                      </p:cBhvr>
                                      <p:to>
                                        <p:strVal val="visible"/>
                                      </p:to>
                                    </p:set>
                                    <p:animEffect transition="in" filter="wipe(left)">
                                      <p:cBhvr>
                                        <p:cTn id="12" dur="500"/>
                                        <p:tgtEl>
                                          <p:spTgt spid="7168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1754"/>
                                        </p:tgtEl>
                                        <p:attrNameLst>
                                          <p:attrName>style.visibility</p:attrName>
                                        </p:attrNameLst>
                                      </p:cBhvr>
                                      <p:to>
                                        <p:strVal val="visible"/>
                                      </p:to>
                                    </p:set>
                                    <p:animEffect transition="in" filter="wipe(down)">
                                      <p:cBhvr>
                                        <p:cTn id="17" dur="500"/>
                                        <p:tgtEl>
                                          <p:spTgt spid="317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4" grpId="0" build="p" autoUpdateAnimBg="0"/>
      <p:bldP spid="3175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6"/>
          <p:cNvSpPr>
            <a:spLocks noChangeArrowheads="1"/>
          </p:cNvSpPr>
          <p:nvPr/>
        </p:nvSpPr>
        <p:spPr bwMode="auto">
          <a:xfrm>
            <a:off x="1631504" y="620688"/>
            <a:ext cx="4103737" cy="400110"/>
          </a:xfrm>
          <a:prstGeom prst="rect">
            <a:avLst/>
          </a:prstGeom>
          <a:noFill/>
          <a:ln w="9525" algn="ctr">
            <a:noFill/>
            <a:miter lim="800000"/>
            <a:headEnd/>
            <a:tailEnd/>
          </a:ln>
          <a:effectLst/>
        </p:spPr>
        <p:txBody>
          <a:bodyPr wrap="square">
            <a:spAutoFit/>
          </a:bodyPr>
          <a:lstStyle/>
          <a:p>
            <a:pPr eaLnBrk="1" hangingPunct="1">
              <a:defRPr/>
            </a:pPr>
            <a:r>
              <a:rPr lang="en-US" altLang="zh-CN" sz="2000" b="1" dirty="0">
                <a:solidFill>
                  <a:schemeClr val="folHlink"/>
                </a:solidFill>
                <a:effectLst>
                  <a:outerShdw blurRad="38100" dist="38100" dir="2700000" algn="tl">
                    <a:srgbClr val="000000"/>
                  </a:outerShdw>
                </a:effectLst>
              </a:rPr>
              <a:t>1.1.4   </a:t>
            </a:r>
            <a:r>
              <a:rPr lang="zh-CN" altLang="en-US" sz="2000" b="1" dirty="0">
                <a:solidFill>
                  <a:schemeClr val="folHlink"/>
                </a:solidFill>
                <a:effectLst>
                  <a:outerShdw blurRad="38100" dist="38100" dir="2700000" algn="tl">
                    <a:srgbClr val="000000"/>
                  </a:outerShdw>
                </a:effectLst>
              </a:rPr>
              <a:t>向量的线性相关性</a:t>
            </a:r>
          </a:p>
        </p:txBody>
      </p:sp>
      <mc:AlternateContent xmlns:mc="http://schemas.openxmlformats.org/markup-compatibility/2006" xmlns:a14="http://schemas.microsoft.com/office/drawing/2010/main">
        <mc:Choice Requires="a14">
          <p:sp>
            <p:nvSpPr>
              <p:cNvPr id="3" name="文本框 2"/>
              <p:cNvSpPr txBox="1"/>
              <p:nvPr/>
            </p:nvSpPr>
            <p:spPr>
              <a:xfrm>
                <a:off x="551384" y="1412776"/>
                <a:ext cx="10873208" cy="2533771"/>
              </a:xfrm>
              <a:prstGeom prst="rect">
                <a:avLst/>
              </a:prstGeom>
              <a:noFill/>
            </p:spPr>
            <p:txBody>
              <a:bodyPr wrap="square" rtlCol="0">
                <a:spAutoFit/>
              </a:bodyPr>
              <a:lstStyle/>
              <a:p>
                <a:pPr>
                  <a:lnSpc>
                    <a:spcPct val="135000"/>
                  </a:lnSpc>
                </a:pPr>
                <a:r>
                  <a:rPr lang="zh-CN" altLang="en-US" sz="2400" dirty="0">
                    <a:solidFill>
                      <a:srgbClr val="0000FF"/>
                    </a:solidFill>
                    <a:latin typeface="华文中宋" panose="02010600040101010101" pitchFamily="2" charset="-122"/>
                    <a:ea typeface="华文中宋" panose="02010600040101010101" pitchFamily="2" charset="-122"/>
                  </a:rPr>
                  <a:t>定义</a:t>
                </a:r>
                <a:r>
                  <a:rPr lang="en-US" altLang="zh-CN" sz="2400" dirty="0">
                    <a:solidFill>
                      <a:srgbClr val="0000FF"/>
                    </a:solidFill>
                    <a:latin typeface="华文中宋" panose="02010600040101010101" pitchFamily="2" charset="-122"/>
                    <a:ea typeface="华文中宋" panose="02010600040101010101" pitchFamily="2" charset="-122"/>
                  </a:rPr>
                  <a:t>1.2 </a:t>
                </a:r>
                <a:r>
                  <a:rPr lang="zh-CN" altLang="en-US" sz="2400" dirty="0">
                    <a:latin typeface="华文中宋" panose="02010600040101010101" pitchFamily="2" charset="-122"/>
                    <a:ea typeface="华文中宋" panose="02010600040101010101" pitchFamily="2" charset="-122"/>
                  </a:rPr>
                  <a:t>设</a:t>
                </a:r>
                <a14:m>
                  <m:oMath xmlns:m="http://schemas.openxmlformats.org/officeDocument/2006/math">
                    <m:r>
                      <a:rPr lang="en-US" altLang="zh-CN" sz="2400" i="1" dirty="0">
                        <a:latin typeface="Cambria Math" panose="02040503050406030204" pitchFamily="18" charset="0"/>
                        <a:ea typeface="华文中宋" panose="02010600040101010101" pitchFamily="2" charset="-122"/>
                      </a:rPr>
                      <m:t>𝑉</m:t>
                    </m:r>
                  </m:oMath>
                </a14:m>
                <a:r>
                  <a:rPr lang="zh-CN" altLang="en-US" sz="2400" dirty="0">
                    <a:latin typeface="华文中宋" panose="02010600040101010101" pitchFamily="2" charset="-122"/>
                    <a:ea typeface="华文中宋" panose="02010600040101010101" pitchFamily="2" charset="-122"/>
                  </a:rPr>
                  <a:t>是数域</a:t>
                </a:r>
                <a14:m>
                  <m:oMath xmlns:m="http://schemas.openxmlformats.org/officeDocument/2006/math">
                    <m:r>
                      <a:rPr lang="en-US" altLang="zh-CN" sz="2400" i="1" dirty="0">
                        <a:latin typeface="Cambria Math" panose="02040503050406030204" pitchFamily="18" charset="0"/>
                        <a:ea typeface="华文中宋" panose="02010600040101010101" pitchFamily="2" charset="-122"/>
                      </a:rPr>
                      <m:t>𝐹</m:t>
                    </m:r>
                  </m:oMath>
                </a14:m>
                <a:r>
                  <a:rPr lang="zh-CN" altLang="en-US" sz="2400" dirty="0">
                    <a:latin typeface="华文中宋" panose="02010600040101010101" pitchFamily="2" charset="-122"/>
                    <a:ea typeface="华文中宋" panose="02010600040101010101" pitchFamily="2" charset="-122"/>
                  </a:rPr>
                  <a:t>上的线性空间，</a:t>
                </a:r>
                <a14:m>
                  <m:oMath xmlns:m="http://schemas.openxmlformats.org/officeDocument/2006/math">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𝛼</m:t>
                        </m:r>
                      </m:e>
                      <m:sub>
                        <m:r>
                          <a:rPr lang="en-US" altLang="zh-CN" sz="2400" i="1">
                            <a:latin typeface="Cambria Math" panose="02040503050406030204" pitchFamily="18" charset="0"/>
                            <a:ea typeface="华文中宋" panose="02010600040101010101" pitchFamily="2" charset="-122"/>
                          </a:rPr>
                          <m:t>1</m:t>
                        </m:r>
                      </m:sub>
                    </m:sSub>
                    <m:r>
                      <a:rPr lang="en-US" altLang="zh-CN" sz="2400" i="1">
                        <a:latin typeface="Cambria Math" panose="02040503050406030204" pitchFamily="18" charset="0"/>
                        <a:ea typeface="华文中宋" panose="02010600040101010101" pitchFamily="2" charset="-122"/>
                      </a:rPr>
                      <m:t>,</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𝛼</m:t>
                        </m:r>
                      </m:e>
                      <m:sub>
                        <m:r>
                          <a:rPr lang="en-US" altLang="zh-CN" sz="2400" i="1">
                            <a:latin typeface="Cambria Math" panose="02040503050406030204" pitchFamily="18" charset="0"/>
                            <a:ea typeface="华文中宋" panose="02010600040101010101" pitchFamily="2" charset="-122"/>
                          </a:rPr>
                          <m:t>2</m:t>
                        </m:r>
                      </m:sub>
                    </m:sSub>
                    <m:r>
                      <a:rPr lang="en-US" altLang="zh-CN" sz="2400" i="1">
                        <a:latin typeface="Cambria Math" panose="02040503050406030204" pitchFamily="18" charset="0"/>
                        <a:ea typeface="华文中宋" panose="02010600040101010101" pitchFamily="2" charset="-122"/>
                      </a:rPr>
                      <m:t>,⋯,</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𝛼</m:t>
                        </m:r>
                      </m:e>
                      <m:sub>
                        <m:r>
                          <a:rPr lang="en-US" altLang="zh-CN" sz="2400" i="1">
                            <a:latin typeface="Cambria Math" panose="02040503050406030204" pitchFamily="18" charset="0"/>
                            <a:ea typeface="华文中宋" panose="02010600040101010101" pitchFamily="2" charset="-122"/>
                          </a:rPr>
                          <m:t>𝑚</m:t>
                        </m:r>
                      </m:sub>
                    </m:sSub>
                    <m:r>
                      <a:rPr lang="en-US" altLang="zh-CN" sz="2400" i="1">
                        <a:latin typeface="Cambria Math" panose="02040503050406030204" pitchFamily="18" charset="0"/>
                        <a:ea typeface="华文中宋" panose="02010600040101010101" pitchFamily="2" charset="-122"/>
                      </a:rPr>
                      <m:t>(</m:t>
                    </m:r>
                    <m:r>
                      <a:rPr lang="en-US" altLang="zh-CN" sz="2400" i="1">
                        <a:latin typeface="Cambria Math" panose="02040503050406030204" pitchFamily="18" charset="0"/>
                        <a:ea typeface="华文中宋" panose="02010600040101010101" pitchFamily="2" charset="-122"/>
                      </a:rPr>
                      <m:t>𝑚</m:t>
                    </m:r>
                    <m:r>
                      <a:rPr lang="en-US" altLang="zh-CN" sz="2400" i="1">
                        <a:latin typeface="Cambria Math" panose="02040503050406030204" pitchFamily="18" charset="0"/>
                      </a:rPr>
                      <m:t>≥1</m:t>
                    </m:r>
                    <m:r>
                      <a:rPr lang="en-US" altLang="zh-CN" sz="2400" i="1">
                        <a:latin typeface="Cambria Math" panose="02040503050406030204" pitchFamily="18" charset="0"/>
                        <a:ea typeface="华文中宋" panose="02010600040101010101" pitchFamily="2" charset="-122"/>
                      </a:rPr>
                      <m:t>)</m:t>
                    </m:r>
                  </m:oMath>
                </a14:m>
                <a:r>
                  <a:rPr lang="zh-CN" altLang="en-US" sz="2400" dirty="0">
                    <a:latin typeface="华文中宋" panose="02010600040101010101" pitchFamily="2" charset="-122"/>
                    <a:ea typeface="华文中宋" panose="02010600040101010101" pitchFamily="2" charset="-122"/>
                  </a:rPr>
                  <a:t>是</a:t>
                </a:r>
                <a14:m>
                  <m:oMath xmlns:m="http://schemas.openxmlformats.org/officeDocument/2006/math">
                    <m:r>
                      <a:rPr lang="en-US" altLang="zh-CN" sz="2400" i="1" dirty="0">
                        <a:latin typeface="Cambria Math" panose="02040503050406030204" pitchFamily="18" charset="0"/>
                        <a:ea typeface="华文中宋" panose="02010600040101010101" pitchFamily="2" charset="-122"/>
                      </a:rPr>
                      <m:t>𝑉</m:t>
                    </m:r>
                  </m:oMath>
                </a14:m>
                <a:r>
                  <a:rPr lang="zh-CN" altLang="en-US" sz="2400" dirty="0">
                    <a:latin typeface="华文中宋" panose="02010600040101010101" pitchFamily="2" charset="-122"/>
                    <a:ea typeface="华文中宋" panose="02010600040101010101" pitchFamily="2" charset="-122"/>
                  </a:rPr>
                  <a:t>中一组向量，</a:t>
                </a:r>
                <a14:m>
                  <m:oMath xmlns:m="http://schemas.openxmlformats.org/officeDocument/2006/math">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𝑘</m:t>
                        </m:r>
                      </m:e>
                      <m:sub>
                        <m:r>
                          <a:rPr lang="en-US" altLang="zh-CN" sz="2400" i="1">
                            <a:latin typeface="Cambria Math" panose="02040503050406030204" pitchFamily="18" charset="0"/>
                            <a:ea typeface="华文中宋" panose="02010600040101010101" pitchFamily="2" charset="-122"/>
                          </a:rPr>
                          <m:t>1</m:t>
                        </m:r>
                      </m:sub>
                    </m:sSub>
                    <m:r>
                      <a:rPr lang="en-US" altLang="zh-CN" sz="2400" i="1">
                        <a:latin typeface="Cambria Math" panose="02040503050406030204" pitchFamily="18" charset="0"/>
                        <a:ea typeface="华文中宋" panose="02010600040101010101" pitchFamily="2" charset="-122"/>
                      </a:rPr>
                      <m:t>,</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𝑘</m:t>
                        </m:r>
                      </m:e>
                      <m:sub>
                        <m:r>
                          <a:rPr lang="en-US" altLang="zh-CN" sz="2400" i="1">
                            <a:latin typeface="Cambria Math" panose="02040503050406030204" pitchFamily="18" charset="0"/>
                            <a:ea typeface="华文中宋" panose="02010600040101010101" pitchFamily="2" charset="-122"/>
                          </a:rPr>
                          <m:t>2</m:t>
                        </m:r>
                      </m:sub>
                    </m:sSub>
                    <m:r>
                      <a:rPr lang="en-US" altLang="zh-CN" sz="2400" i="1">
                        <a:latin typeface="Cambria Math" panose="02040503050406030204" pitchFamily="18" charset="0"/>
                        <a:ea typeface="华文中宋" panose="02010600040101010101" pitchFamily="2" charset="-122"/>
                      </a:rPr>
                      <m:t>,⋯,</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𝑘</m:t>
                        </m:r>
                      </m:e>
                      <m:sub>
                        <m:r>
                          <a:rPr lang="en-US" altLang="zh-CN" sz="2400" i="1">
                            <a:latin typeface="Cambria Math" panose="02040503050406030204" pitchFamily="18" charset="0"/>
                            <a:ea typeface="华文中宋" panose="02010600040101010101" pitchFamily="2" charset="-122"/>
                          </a:rPr>
                          <m:t>𝑚</m:t>
                        </m:r>
                      </m:sub>
                    </m:sSub>
                    <m:r>
                      <a:rPr lang="zh-CN" altLang="en-US" sz="2400" i="1">
                        <a:latin typeface="Cambria Math" panose="02040503050406030204" pitchFamily="18" charset="0"/>
                        <a:ea typeface="华文中宋" panose="02010600040101010101" pitchFamily="2" charset="-122"/>
                      </a:rPr>
                      <m:t>是</m:t>
                    </m:r>
                  </m:oMath>
                </a14:m>
                <a:r>
                  <a:rPr lang="zh-CN" altLang="en-US" sz="2400" dirty="0">
                    <a:latin typeface="华文中宋" panose="02010600040101010101" pitchFamily="2" charset="-122"/>
                    <a:ea typeface="华文中宋" panose="02010600040101010101" pitchFamily="2" charset="-122"/>
                  </a:rPr>
                  <a:t>数域</a:t>
                </a:r>
                <a14:m>
                  <m:oMath xmlns:m="http://schemas.openxmlformats.org/officeDocument/2006/math">
                    <m:r>
                      <a:rPr lang="en-US" altLang="zh-CN" sz="2400" i="1" dirty="0">
                        <a:latin typeface="Cambria Math" panose="02040503050406030204" pitchFamily="18" charset="0"/>
                        <a:ea typeface="华文中宋" panose="02010600040101010101" pitchFamily="2" charset="-122"/>
                      </a:rPr>
                      <m:t>𝐹</m:t>
                    </m:r>
                  </m:oMath>
                </a14:m>
                <a:r>
                  <a:rPr lang="zh-CN" altLang="en-US" sz="2400" dirty="0">
                    <a:latin typeface="华文中宋" panose="02010600040101010101" pitchFamily="2" charset="-122"/>
                    <a:ea typeface="华文中宋" panose="02010600040101010101" pitchFamily="2" charset="-122"/>
                  </a:rPr>
                  <a:t>中一组数，如果向量</a:t>
                </a:r>
                <a14:m>
                  <m:oMath xmlns:m="http://schemas.openxmlformats.org/officeDocument/2006/math">
                    <m:r>
                      <a:rPr lang="en-US" altLang="zh-CN" sz="2400" i="1">
                        <a:latin typeface="Cambria Math" panose="02040503050406030204" pitchFamily="18" charset="0"/>
                        <a:ea typeface="华文中宋" panose="02010600040101010101" pitchFamily="2" charset="-122"/>
                      </a:rPr>
                      <m:t>𝛼</m:t>
                    </m:r>
                  </m:oMath>
                </a14:m>
                <a:r>
                  <a:rPr lang="zh-CN" altLang="en-US" sz="2400" dirty="0">
                    <a:latin typeface="华文中宋" panose="02010600040101010101" pitchFamily="2" charset="-122"/>
                    <a:ea typeface="华文中宋" panose="02010600040101010101" pitchFamily="2" charset="-122"/>
                  </a:rPr>
                  <a:t>可以表示为</a:t>
                </a:r>
                <a:endParaRPr lang="en-US" altLang="zh-CN" sz="2400" dirty="0">
                  <a:latin typeface="华文中宋" panose="02010600040101010101" pitchFamily="2" charset="-122"/>
                  <a:ea typeface="华文中宋" panose="02010600040101010101" pitchFamily="2" charset="-122"/>
                </a:endParaRPr>
              </a:p>
              <a:p>
                <a:pPr>
                  <a:lnSpc>
                    <a:spcPct val="135000"/>
                  </a:lnSpc>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ea typeface="华文中宋" panose="02010600040101010101" pitchFamily="2" charset="-122"/>
                        </a:rPr>
                        <m:t>𝛼</m:t>
                      </m:r>
                      <m:r>
                        <a:rPr lang="en-US" altLang="zh-CN" sz="2400" i="1">
                          <a:latin typeface="Cambria Math" panose="02040503050406030204" pitchFamily="18" charset="0"/>
                          <a:ea typeface="华文中宋" panose="02010600040101010101" pitchFamily="2" charset="-122"/>
                        </a:rPr>
                        <m:t>=</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𝑘</m:t>
                          </m:r>
                        </m:e>
                        <m:sub>
                          <m:r>
                            <a:rPr lang="en-US" altLang="zh-CN" sz="2400" i="1">
                              <a:latin typeface="Cambria Math" panose="02040503050406030204" pitchFamily="18" charset="0"/>
                              <a:ea typeface="华文中宋" panose="02010600040101010101" pitchFamily="2" charset="-122"/>
                            </a:rPr>
                            <m:t>1</m:t>
                          </m:r>
                        </m:sub>
                      </m:sSub>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𝛼</m:t>
                          </m:r>
                        </m:e>
                        <m:sub>
                          <m:r>
                            <a:rPr lang="en-US" altLang="zh-CN" sz="2400" i="1">
                              <a:latin typeface="Cambria Math" panose="02040503050406030204" pitchFamily="18" charset="0"/>
                              <a:ea typeface="华文中宋" panose="02010600040101010101" pitchFamily="2" charset="-122"/>
                            </a:rPr>
                            <m:t>1</m:t>
                          </m:r>
                        </m:sub>
                      </m:sSub>
                      <m:r>
                        <a:rPr lang="en-US" altLang="zh-CN" sz="2400" i="1">
                          <a:latin typeface="Cambria Math" panose="02040503050406030204" pitchFamily="18" charset="0"/>
                          <a:ea typeface="华文中宋" panose="02010600040101010101" pitchFamily="2" charset="-122"/>
                        </a:rPr>
                        <m:t>+</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𝑘</m:t>
                          </m:r>
                        </m:e>
                        <m:sub>
                          <m:r>
                            <a:rPr lang="en-US" altLang="zh-CN" sz="2400" i="1">
                              <a:latin typeface="Cambria Math" panose="02040503050406030204" pitchFamily="18" charset="0"/>
                              <a:ea typeface="华文中宋" panose="02010600040101010101" pitchFamily="2" charset="-122"/>
                            </a:rPr>
                            <m:t>2</m:t>
                          </m:r>
                        </m:sub>
                      </m:sSub>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𝛼</m:t>
                          </m:r>
                        </m:e>
                        <m:sub>
                          <m:r>
                            <a:rPr lang="en-US" altLang="zh-CN" sz="2400" i="1">
                              <a:latin typeface="Cambria Math" panose="02040503050406030204" pitchFamily="18" charset="0"/>
                              <a:ea typeface="华文中宋" panose="02010600040101010101" pitchFamily="2" charset="-122"/>
                            </a:rPr>
                            <m:t>2</m:t>
                          </m:r>
                        </m:sub>
                      </m:sSub>
                      <m:r>
                        <a:rPr lang="en-US" altLang="zh-CN" sz="2400" i="1">
                          <a:latin typeface="Cambria Math" panose="02040503050406030204" pitchFamily="18" charset="0"/>
                          <a:ea typeface="华文中宋" panose="02010600040101010101" pitchFamily="2" charset="-122"/>
                        </a:rPr>
                        <m:t>+⋯+</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𝑘</m:t>
                          </m:r>
                        </m:e>
                        <m:sub>
                          <m:r>
                            <a:rPr lang="en-US" altLang="zh-CN" sz="2400" i="1">
                              <a:latin typeface="Cambria Math" panose="02040503050406030204" pitchFamily="18" charset="0"/>
                              <a:ea typeface="华文中宋" panose="02010600040101010101" pitchFamily="2" charset="-122"/>
                            </a:rPr>
                            <m:t>𝑚</m:t>
                          </m:r>
                        </m:sub>
                      </m:sSub>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𝛼</m:t>
                          </m:r>
                        </m:e>
                        <m:sub>
                          <m:r>
                            <a:rPr lang="en-US" altLang="zh-CN" sz="2400" i="1">
                              <a:latin typeface="Cambria Math" panose="02040503050406030204" pitchFamily="18" charset="0"/>
                              <a:ea typeface="华文中宋" panose="02010600040101010101" pitchFamily="2" charset="-122"/>
                            </a:rPr>
                            <m:t>𝑚</m:t>
                          </m:r>
                        </m:sub>
                      </m:sSub>
                      <m:r>
                        <a:rPr lang="en-US" altLang="zh-CN" sz="2400" i="1">
                          <a:latin typeface="Cambria Math" panose="02040503050406030204" pitchFamily="18" charset="0"/>
                          <a:ea typeface="华文中宋" panose="02010600040101010101" pitchFamily="2" charset="-122"/>
                        </a:rPr>
                        <m:t>,</m:t>
                      </m:r>
                    </m:oMath>
                  </m:oMathPara>
                </a14:m>
                <a:endParaRPr lang="en-US" altLang="zh-CN" sz="2400" dirty="0">
                  <a:latin typeface="华文中宋" panose="02010600040101010101" pitchFamily="2" charset="-122"/>
                  <a:ea typeface="华文中宋" panose="02010600040101010101" pitchFamily="2" charset="-122"/>
                </a:endParaRPr>
              </a:p>
              <a:p>
                <a:pPr>
                  <a:lnSpc>
                    <a:spcPct val="135000"/>
                  </a:lnSpc>
                </a:pPr>
                <a:r>
                  <a:rPr lang="zh-CN" altLang="en-US" sz="2400" dirty="0">
                    <a:latin typeface="华文中宋" panose="02010600040101010101" pitchFamily="2" charset="-122"/>
                    <a:ea typeface="华文中宋" panose="02010600040101010101" pitchFamily="2" charset="-122"/>
                  </a:rPr>
                  <a:t>则称</a:t>
                </a:r>
                <a14:m>
                  <m:oMath xmlns:m="http://schemas.openxmlformats.org/officeDocument/2006/math">
                    <m:r>
                      <a:rPr lang="en-US" altLang="zh-CN" sz="2400" i="1">
                        <a:solidFill>
                          <a:srgbClr val="FF0000"/>
                        </a:solidFill>
                        <a:latin typeface="Cambria Math" panose="02040503050406030204" pitchFamily="18" charset="0"/>
                        <a:ea typeface="华文中宋" panose="02010600040101010101" pitchFamily="2" charset="-122"/>
                      </a:rPr>
                      <m:t>𝛼</m:t>
                    </m:r>
                  </m:oMath>
                </a14:m>
                <a:r>
                  <a:rPr lang="zh-CN" altLang="en-US" sz="2400" dirty="0">
                    <a:solidFill>
                      <a:srgbClr val="FF0000"/>
                    </a:solidFill>
                    <a:latin typeface="华文中宋" panose="02010600040101010101" pitchFamily="2" charset="-122"/>
                    <a:ea typeface="华文中宋" panose="02010600040101010101" pitchFamily="2" charset="-122"/>
                  </a:rPr>
                  <a:t>可由</a:t>
                </a:r>
                <a14:m>
                  <m:oMath xmlns:m="http://schemas.openxmlformats.org/officeDocument/2006/math">
                    <m:sSub>
                      <m:sSubPr>
                        <m:ctrlPr>
                          <a:rPr lang="en-US" altLang="zh-CN" sz="2400" i="1">
                            <a:solidFill>
                              <a:srgbClr val="FF0000"/>
                            </a:solidFill>
                            <a:latin typeface="Cambria Math" panose="02040503050406030204" pitchFamily="18" charset="0"/>
                            <a:ea typeface="华文中宋" panose="02010600040101010101" pitchFamily="2" charset="-122"/>
                          </a:rPr>
                        </m:ctrlPr>
                      </m:sSubPr>
                      <m:e>
                        <m:r>
                          <a:rPr lang="en-US" altLang="zh-CN" sz="2400" i="1">
                            <a:solidFill>
                              <a:srgbClr val="FF0000"/>
                            </a:solidFill>
                            <a:latin typeface="Cambria Math" panose="02040503050406030204" pitchFamily="18" charset="0"/>
                            <a:ea typeface="华文中宋" panose="02010600040101010101" pitchFamily="2" charset="-122"/>
                          </a:rPr>
                          <m:t>𝛼</m:t>
                        </m:r>
                      </m:e>
                      <m:sub>
                        <m:r>
                          <a:rPr lang="en-US" altLang="zh-CN" sz="2400" i="1">
                            <a:solidFill>
                              <a:srgbClr val="FF0000"/>
                            </a:solidFill>
                            <a:latin typeface="Cambria Math" panose="02040503050406030204" pitchFamily="18" charset="0"/>
                            <a:ea typeface="华文中宋" panose="02010600040101010101" pitchFamily="2" charset="-122"/>
                          </a:rPr>
                          <m:t>1</m:t>
                        </m:r>
                      </m:sub>
                    </m:sSub>
                    <m:r>
                      <a:rPr lang="en-US" altLang="zh-CN" sz="2400" i="1">
                        <a:solidFill>
                          <a:srgbClr val="FF0000"/>
                        </a:solidFill>
                        <a:latin typeface="Cambria Math" panose="02040503050406030204" pitchFamily="18" charset="0"/>
                        <a:ea typeface="华文中宋" panose="02010600040101010101" pitchFamily="2" charset="-122"/>
                      </a:rPr>
                      <m:t>,</m:t>
                    </m:r>
                    <m:sSub>
                      <m:sSubPr>
                        <m:ctrlPr>
                          <a:rPr lang="en-US" altLang="zh-CN" sz="2400" i="1">
                            <a:solidFill>
                              <a:srgbClr val="FF0000"/>
                            </a:solidFill>
                            <a:latin typeface="Cambria Math" panose="02040503050406030204" pitchFamily="18" charset="0"/>
                            <a:ea typeface="华文中宋" panose="02010600040101010101" pitchFamily="2" charset="-122"/>
                          </a:rPr>
                        </m:ctrlPr>
                      </m:sSubPr>
                      <m:e>
                        <m:r>
                          <a:rPr lang="en-US" altLang="zh-CN" sz="2400" i="1">
                            <a:solidFill>
                              <a:srgbClr val="FF0000"/>
                            </a:solidFill>
                            <a:latin typeface="Cambria Math" panose="02040503050406030204" pitchFamily="18" charset="0"/>
                            <a:ea typeface="华文中宋" panose="02010600040101010101" pitchFamily="2" charset="-122"/>
                          </a:rPr>
                          <m:t>𝛼</m:t>
                        </m:r>
                      </m:e>
                      <m:sub>
                        <m:r>
                          <a:rPr lang="en-US" altLang="zh-CN" sz="2400" i="1">
                            <a:solidFill>
                              <a:srgbClr val="FF0000"/>
                            </a:solidFill>
                            <a:latin typeface="Cambria Math" panose="02040503050406030204" pitchFamily="18" charset="0"/>
                            <a:ea typeface="华文中宋" panose="02010600040101010101" pitchFamily="2" charset="-122"/>
                          </a:rPr>
                          <m:t>2</m:t>
                        </m:r>
                      </m:sub>
                    </m:sSub>
                    <m:r>
                      <a:rPr lang="en-US" altLang="zh-CN" sz="2400" i="1">
                        <a:solidFill>
                          <a:srgbClr val="FF0000"/>
                        </a:solidFill>
                        <a:latin typeface="Cambria Math" panose="02040503050406030204" pitchFamily="18" charset="0"/>
                        <a:ea typeface="华文中宋" panose="02010600040101010101" pitchFamily="2" charset="-122"/>
                      </a:rPr>
                      <m:t>,⋯,</m:t>
                    </m:r>
                    <m:sSub>
                      <m:sSubPr>
                        <m:ctrlPr>
                          <a:rPr lang="en-US" altLang="zh-CN" sz="2400" i="1">
                            <a:solidFill>
                              <a:srgbClr val="FF0000"/>
                            </a:solidFill>
                            <a:latin typeface="Cambria Math" panose="02040503050406030204" pitchFamily="18" charset="0"/>
                            <a:ea typeface="华文中宋" panose="02010600040101010101" pitchFamily="2" charset="-122"/>
                          </a:rPr>
                        </m:ctrlPr>
                      </m:sSubPr>
                      <m:e>
                        <m:r>
                          <a:rPr lang="en-US" altLang="zh-CN" sz="2400" i="1">
                            <a:solidFill>
                              <a:srgbClr val="FF0000"/>
                            </a:solidFill>
                            <a:latin typeface="Cambria Math" panose="02040503050406030204" pitchFamily="18" charset="0"/>
                            <a:ea typeface="华文中宋" panose="02010600040101010101" pitchFamily="2" charset="-122"/>
                          </a:rPr>
                          <m:t>𝛼</m:t>
                        </m:r>
                      </m:e>
                      <m:sub>
                        <m:r>
                          <a:rPr lang="en-US" altLang="zh-CN" sz="2400" i="1">
                            <a:solidFill>
                              <a:srgbClr val="FF0000"/>
                            </a:solidFill>
                            <a:latin typeface="Cambria Math" panose="02040503050406030204" pitchFamily="18" charset="0"/>
                            <a:ea typeface="华文中宋" panose="02010600040101010101" pitchFamily="2" charset="-122"/>
                          </a:rPr>
                          <m:t>𝑚</m:t>
                        </m:r>
                      </m:sub>
                    </m:sSub>
                  </m:oMath>
                </a14:m>
                <a:r>
                  <a:rPr lang="zh-CN" altLang="en-US" sz="2400" dirty="0">
                    <a:solidFill>
                      <a:srgbClr val="FF0000"/>
                    </a:solidFill>
                    <a:latin typeface="华文中宋" panose="02010600040101010101" pitchFamily="2" charset="-122"/>
                    <a:ea typeface="华文中宋" panose="02010600040101010101" pitchFamily="2" charset="-122"/>
                  </a:rPr>
                  <a:t>线性表示</a:t>
                </a:r>
                <a:r>
                  <a:rPr lang="zh-CN" altLang="en-US" sz="2400" dirty="0">
                    <a:latin typeface="华文中宋" panose="02010600040101010101" pitchFamily="2" charset="-122"/>
                    <a:ea typeface="华文中宋" panose="02010600040101010101" pitchFamily="2" charset="-122"/>
                  </a:rPr>
                  <a:t>，也称</a:t>
                </a:r>
                <a14:m>
                  <m:oMath xmlns:m="http://schemas.openxmlformats.org/officeDocument/2006/math">
                    <m:r>
                      <a:rPr lang="en-US" altLang="zh-CN" sz="2400" i="1">
                        <a:solidFill>
                          <a:srgbClr val="FF0000"/>
                        </a:solidFill>
                        <a:latin typeface="Cambria Math" panose="02040503050406030204" pitchFamily="18" charset="0"/>
                        <a:ea typeface="华文中宋" panose="02010600040101010101" pitchFamily="2" charset="-122"/>
                      </a:rPr>
                      <m:t>𝛼</m:t>
                    </m:r>
                  </m:oMath>
                </a14:m>
                <a:r>
                  <a:rPr lang="zh-CN" altLang="en-US" sz="2400" dirty="0">
                    <a:solidFill>
                      <a:srgbClr val="FF0000"/>
                    </a:solidFill>
                    <a:latin typeface="华文中宋" panose="02010600040101010101" pitchFamily="2" charset="-122"/>
                    <a:ea typeface="华文中宋" panose="02010600040101010101" pitchFamily="2" charset="-122"/>
                  </a:rPr>
                  <a:t>是</a:t>
                </a:r>
                <a14:m>
                  <m:oMath xmlns:m="http://schemas.openxmlformats.org/officeDocument/2006/math">
                    <m:sSub>
                      <m:sSubPr>
                        <m:ctrlPr>
                          <a:rPr lang="en-US" altLang="zh-CN" sz="2400" i="1" dirty="0">
                            <a:solidFill>
                              <a:srgbClr val="FF0000"/>
                            </a:solidFill>
                            <a:latin typeface="Cambria Math" panose="02040503050406030204" pitchFamily="18" charset="0"/>
                            <a:ea typeface="华文中宋" panose="02010600040101010101" pitchFamily="2" charset="-122"/>
                          </a:rPr>
                        </m:ctrlPr>
                      </m:sSubPr>
                      <m:e>
                        <m:r>
                          <a:rPr lang="en-US" altLang="zh-CN" sz="2400" i="1" dirty="0">
                            <a:solidFill>
                              <a:srgbClr val="FF0000"/>
                            </a:solidFill>
                            <a:latin typeface="Cambria Math" panose="02040503050406030204" pitchFamily="18" charset="0"/>
                            <a:ea typeface="华文中宋" panose="02010600040101010101" pitchFamily="2" charset="-122"/>
                          </a:rPr>
                          <m:t>𝛼</m:t>
                        </m:r>
                      </m:e>
                      <m:sub>
                        <m:r>
                          <a:rPr lang="en-US" altLang="zh-CN" sz="2400" i="1" dirty="0">
                            <a:solidFill>
                              <a:srgbClr val="FF0000"/>
                            </a:solidFill>
                            <a:latin typeface="Cambria Math" panose="02040503050406030204" pitchFamily="18" charset="0"/>
                            <a:ea typeface="华文中宋" panose="02010600040101010101" pitchFamily="2" charset="-122"/>
                          </a:rPr>
                          <m:t>1</m:t>
                        </m:r>
                      </m:sub>
                    </m:sSub>
                    <m:r>
                      <a:rPr lang="en-US" altLang="zh-CN" sz="2400" i="1" dirty="0">
                        <a:solidFill>
                          <a:srgbClr val="FF0000"/>
                        </a:solidFill>
                        <a:latin typeface="Cambria Math" panose="02040503050406030204" pitchFamily="18" charset="0"/>
                        <a:ea typeface="华文中宋" panose="02010600040101010101" pitchFamily="2" charset="-122"/>
                      </a:rPr>
                      <m:t>,</m:t>
                    </m:r>
                    <m:sSub>
                      <m:sSubPr>
                        <m:ctrlPr>
                          <a:rPr lang="en-US" altLang="zh-CN" sz="2400" i="1" dirty="0">
                            <a:solidFill>
                              <a:srgbClr val="FF0000"/>
                            </a:solidFill>
                            <a:latin typeface="Cambria Math" panose="02040503050406030204" pitchFamily="18" charset="0"/>
                            <a:ea typeface="华文中宋" panose="02010600040101010101" pitchFamily="2" charset="-122"/>
                          </a:rPr>
                        </m:ctrlPr>
                      </m:sSubPr>
                      <m:e>
                        <m:r>
                          <a:rPr lang="en-US" altLang="zh-CN" sz="2400" i="1" dirty="0">
                            <a:solidFill>
                              <a:srgbClr val="FF0000"/>
                            </a:solidFill>
                            <a:latin typeface="Cambria Math" panose="02040503050406030204" pitchFamily="18" charset="0"/>
                            <a:ea typeface="华文中宋" panose="02010600040101010101" pitchFamily="2" charset="-122"/>
                          </a:rPr>
                          <m:t>𝛼</m:t>
                        </m:r>
                      </m:e>
                      <m:sub>
                        <m:r>
                          <a:rPr lang="en-US" altLang="zh-CN" sz="2400" i="1" dirty="0">
                            <a:solidFill>
                              <a:srgbClr val="FF0000"/>
                            </a:solidFill>
                            <a:latin typeface="Cambria Math" panose="02040503050406030204" pitchFamily="18" charset="0"/>
                            <a:ea typeface="华文中宋" panose="02010600040101010101" pitchFamily="2" charset="-122"/>
                          </a:rPr>
                          <m:t>2</m:t>
                        </m:r>
                      </m:sub>
                    </m:sSub>
                    <m:r>
                      <a:rPr lang="en-US" altLang="zh-CN" sz="2400" i="1" dirty="0">
                        <a:solidFill>
                          <a:srgbClr val="FF0000"/>
                        </a:solidFill>
                        <a:latin typeface="Cambria Math" panose="02040503050406030204" pitchFamily="18" charset="0"/>
                        <a:ea typeface="华文中宋" panose="02010600040101010101" pitchFamily="2" charset="-122"/>
                      </a:rPr>
                      <m:t>,⋯,</m:t>
                    </m:r>
                    <m:sSub>
                      <m:sSubPr>
                        <m:ctrlPr>
                          <a:rPr lang="en-US" altLang="zh-CN" sz="2400" i="1" dirty="0">
                            <a:solidFill>
                              <a:srgbClr val="FF0000"/>
                            </a:solidFill>
                            <a:latin typeface="Cambria Math" panose="02040503050406030204" pitchFamily="18" charset="0"/>
                            <a:ea typeface="华文中宋" panose="02010600040101010101" pitchFamily="2" charset="-122"/>
                          </a:rPr>
                        </m:ctrlPr>
                      </m:sSubPr>
                      <m:e>
                        <m:r>
                          <a:rPr lang="en-US" altLang="zh-CN" sz="2400" i="1" dirty="0">
                            <a:solidFill>
                              <a:srgbClr val="FF0000"/>
                            </a:solidFill>
                            <a:latin typeface="Cambria Math" panose="02040503050406030204" pitchFamily="18" charset="0"/>
                            <a:ea typeface="华文中宋" panose="02010600040101010101" pitchFamily="2" charset="-122"/>
                          </a:rPr>
                          <m:t>𝛼</m:t>
                        </m:r>
                      </m:e>
                      <m:sub>
                        <m:r>
                          <a:rPr lang="en-US" altLang="zh-CN" sz="2400" i="1" dirty="0">
                            <a:solidFill>
                              <a:srgbClr val="FF0000"/>
                            </a:solidFill>
                            <a:latin typeface="Cambria Math" panose="02040503050406030204" pitchFamily="18" charset="0"/>
                            <a:ea typeface="华文中宋" panose="02010600040101010101" pitchFamily="2" charset="-122"/>
                          </a:rPr>
                          <m:t>𝑚</m:t>
                        </m:r>
                      </m:sub>
                    </m:sSub>
                  </m:oMath>
                </a14:m>
                <a:r>
                  <a:rPr lang="zh-CN" altLang="en-US" sz="2400" dirty="0">
                    <a:solidFill>
                      <a:srgbClr val="FF0000"/>
                    </a:solidFill>
                    <a:latin typeface="华文中宋" panose="02010600040101010101" pitchFamily="2" charset="-122"/>
                    <a:ea typeface="华文中宋" panose="02010600040101010101" pitchFamily="2" charset="-122"/>
                  </a:rPr>
                  <a:t>的线性组合</a:t>
                </a:r>
                <a:r>
                  <a:rPr lang="zh-CN" altLang="en-US" sz="2400" dirty="0">
                    <a:latin typeface="华文中宋" panose="02010600040101010101" pitchFamily="2" charset="-122"/>
                    <a:ea typeface="华文中宋" panose="02010600040101010101" pitchFamily="2" charset="-122"/>
                  </a:rPr>
                  <a:t>，</a:t>
                </a:r>
                <a14:m>
                  <m:oMath xmlns:m="http://schemas.openxmlformats.org/officeDocument/2006/math">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𝑘</m:t>
                        </m:r>
                      </m:e>
                      <m:sub>
                        <m:r>
                          <a:rPr lang="en-US" altLang="zh-CN" sz="2400" i="1">
                            <a:latin typeface="Cambria Math" panose="02040503050406030204" pitchFamily="18" charset="0"/>
                            <a:ea typeface="华文中宋" panose="02010600040101010101" pitchFamily="2" charset="-122"/>
                          </a:rPr>
                          <m:t>1</m:t>
                        </m:r>
                      </m:sub>
                    </m:sSub>
                    <m:r>
                      <a:rPr lang="en-US" altLang="zh-CN" sz="2400" i="1">
                        <a:latin typeface="Cambria Math" panose="02040503050406030204" pitchFamily="18" charset="0"/>
                        <a:ea typeface="华文中宋" panose="02010600040101010101" pitchFamily="2" charset="-122"/>
                      </a:rPr>
                      <m:t>,</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𝑘</m:t>
                        </m:r>
                      </m:e>
                      <m:sub>
                        <m:r>
                          <a:rPr lang="en-US" altLang="zh-CN" sz="2400" i="1">
                            <a:latin typeface="Cambria Math" panose="02040503050406030204" pitchFamily="18" charset="0"/>
                            <a:ea typeface="华文中宋" panose="02010600040101010101" pitchFamily="2" charset="-122"/>
                          </a:rPr>
                          <m:t>2</m:t>
                        </m:r>
                      </m:sub>
                    </m:sSub>
                    <m:r>
                      <a:rPr lang="en-US" altLang="zh-CN" sz="2400" i="1">
                        <a:latin typeface="Cambria Math" panose="02040503050406030204" pitchFamily="18" charset="0"/>
                        <a:ea typeface="华文中宋" panose="02010600040101010101" pitchFamily="2" charset="-122"/>
                      </a:rPr>
                      <m:t>,⋯,</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𝑘</m:t>
                        </m:r>
                      </m:e>
                      <m:sub>
                        <m:r>
                          <a:rPr lang="en-US" altLang="zh-CN" sz="2400" i="1">
                            <a:latin typeface="Cambria Math" panose="02040503050406030204" pitchFamily="18" charset="0"/>
                            <a:ea typeface="华文中宋" panose="02010600040101010101" pitchFamily="2" charset="-122"/>
                          </a:rPr>
                          <m:t>𝑚</m:t>
                        </m:r>
                      </m:sub>
                    </m:sSub>
                    <m:r>
                      <a:rPr lang="zh-CN" altLang="en-US" sz="2400" i="1">
                        <a:latin typeface="Cambria Math" panose="02040503050406030204" pitchFamily="18" charset="0"/>
                        <a:ea typeface="华文中宋" panose="02010600040101010101" pitchFamily="2" charset="-122"/>
                      </a:rPr>
                      <m:t>称为</m:t>
                    </m:r>
                  </m:oMath>
                </a14:m>
                <a:r>
                  <a:rPr lang="zh-CN" altLang="en-US" sz="2400" dirty="0">
                    <a:latin typeface="华文中宋" panose="02010600040101010101" pitchFamily="2" charset="-122"/>
                    <a:ea typeface="华文中宋" panose="02010600040101010101" pitchFamily="2" charset="-122"/>
                  </a:rPr>
                  <a:t>这个线性组合的系数。</a:t>
                </a:r>
              </a:p>
            </p:txBody>
          </p:sp>
        </mc:Choice>
        <mc:Fallback xmlns="">
          <p:sp>
            <p:nvSpPr>
              <p:cNvPr id="3" name="文本框 2"/>
              <p:cNvSpPr txBox="1">
                <a:spLocks noRot="1" noChangeAspect="1" noMove="1" noResize="1" noEditPoints="1" noAdjustHandles="1" noChangeArrowheads="1" noChangeShapeType="1" noTextEdit="1"/>
              </p:cNvSpPr>
              <p:nvPr/>
            </p:nvSpPr>
            <p:spPr>
              <a:xfrm>
                <a:off x="551384" y="1412776"/>
                <a:ext cx="10873208" cy="2533771"/>
              </a:xfrm>
              <a:prstGeom prst="rect">
                <a:avLst/>
              </a:prstGeom>
              <a:blipFill>
                <a:blip r:embed="rId3"/>
                <a:stretch>
                  <a:fillRect l="-841" b="-4819"/>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281FBE21-B40B-4B64-ABBE-395E3EC7A610}" type="slidenum">
              <a:rPr kumimoji="0" lang="en-US" altLang="zh-CN" smtClean="0">
                <a:solidFill>
                  <a:srgbClr val="000000"/>
                </a:solidFill>
              </a:rPr>
              <a:pPr/>
              <a:t>18</a:t>
            </a:fld>
            <a:endParaRPr kumimoji="0" lang="en-US" altLang="zh-CN">
              <a:solidFill>
                <a:srgbClr val="000000"/>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9887" name="Text Box 15"/>
              <p:cNvSpPr txBox="1">
                <a:spLocks noChangeArrowheads="1"/>
              </p:cNvSpPr>
              <p:nvPr/>
            </p:nvSpPr>
            <p:spPr bwMode="auto">
              <a:xfrm>
                <a:off x="479376" y="3844652"/>
                <a:ext cx="10798943" cy="208672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lnSpc>
                    <a:spcPct val="135000"/>
                  </a:lnSpc>
                </a:pPr>
                <a:r>
                  <a:rPr lang="zh-CN" altLang="en-US" sz="2400" dirty="0">
                    <a:solidFill>
                      <a:srgbClr val="0000FF"/>
                    </a:solidFill>
                    <a:latin typeface="华文中宋" panose="02010600040101010101" pitchFamily="2" charset="-122"/>
                    <a:ea typeface="华文中宋" panose="02010600040101010101" pitchFamily="2" charset="-122"/>
                  </a:rPr>
                  <a:t>定义</a:t>
                </a:r>
                <a:r>
                  <a:rPr lang="en-US" altLang="zh-CN" sz="2400" dirty="0">
                    <a:solidFill>
                      <a:srgbClr val="0000FF"/>
                    </a:solidFill>
                    <a:latin typeface="华文中宋" panose="02010600040101010101" pitchFamily="2" charset="-122"/>
                    <a:ea typeface="华文中宋" panose="02010600040101010101" pitchFamily="2" charset="-122"/>
                  </a:rPr>
                  <a:t>1.4</a:t>
                </a:r>
                <a:r>
                  <a:rPr lang="zh-CN" altLang="en-US" sz="2400" dirty="0">
                    <a:solidFill>
                      <a:srgbClr val="0000FF"/>
                    </a:solidFill>
                    <a:latin typeface="华文中宋" panose="02010600040101010101" pitchFamily="2" charset="-122"/>
                    <a:ea typeface="华文中宋" panose="02010600040101010101" pitchFamily="2" charset="-122"/>
                  </a:rPr>
                  <a:t> </a:t>
                </a:r>
                <a:r>
                  <a:rPr lang="zh-CN" altLang="en-US" sz="2400" dirty="0">
                    <a:latin typeface="华文中宋" panose="02010600040101010101" pitchFamily="2" charset="-122"/>
                    <a:ea typeface="华文中宋" panose="02010600040101010101" pitchFamily="2" charset="-122"/>
                  </a:rPr>
                  <a:t>已给线性空间中的一组向量</a:t>
                </a:r>
                <a14:m>
                  <m:oMath xmlns:m="http://schemas.openxmlformats.org/officeDocument/2006/math">
                    <m:r>
                      <a:rPr lang="en-US" altLang="zh-CN" sz="2400" i="1">
                        <a:latin typeface="Cambria Math" panose="02040503050406030204" pitchFamily="18" charset="0"/>
                        <a:ea typeface="华文中宋" panose="02010600040101010101" pitchFamily="2" charset="-122"/>
                      </a:rPr>
                      <m:t>𝐴</m:t>
                    </m:r>
                    <m:r>
                      <a:rPr lang="en-US" altLang="zh-CN" sz="2400" i="1">
                        <a:latin typeface="Cambria Math" panose="02040503050406030204" pitchFamily="18" charset="0"/>
                        <a:ea typeface="华文中宋" panose="02010600040101010101" pitchFamily="2" charset="-122"/>
                      </a:rPr>
                      <m:t>:</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𝛼</m:t>
                        </m:r>
                      </m:e>
                      <m:sub>
                        <m:r>
                          <a:rPr lang="en-US" altLang="zh-CN" sz="2400" i="1">
                            <a:latin typeface="Cambria Math" panose="02040503050406030204" pitchFamily="18" charset="0"/>
                            <a:ea typeface="华文中宋" panose="02010600040101010101" pitchFamily="2" charset="-122"/>
                          </a:rPr>
                          <m:t>1</m:t>
                        </m:r>
                      </m:sub>
                    </m:sSub>
                    <m:r>
                      <a:rPr lang="en-US" altLang="zh-CN" sz="2400" i="1">
                        <a:latin typeface="Cambria Math" panose="02040503050406030204" pitchFamily="18" charset="0"/>
                        <a:ea typeface="华文中宋" panose="02010600040101010101" pitchFamily="2" charset="-122"/>
                      </a:rPr>
                      <m:t>,</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𝛼</m:t>
                        </m:r>
                      </m:e>
                      <m:sub>
                        <m:r>
                          <a:rPr lang="en-US" altLang="zh-CN" sz="2400" i="1">
                            <a:latin typeface="Cambria Math" panose="02040503050406030204" pitchFamily="18" charset="0"/>
                            <a:ea typeface="华文中宋" panose="02010600040101010101" pitchFamily="2" charset="-122"/>
                          </a:rPr>
                          <m:t>2</m:t>
                        </m:r>
                      </m:sub>
                    </m:sSub>
                    <m:r>
                      <a:rPr lang="en-US" altLang="zh-CN" sz="2400" i="1">
                        <a:latin typeface="Cambria Math" panose="02040503050406030204" pitchFamily="18" charset="0"/>
                        <a:ea typeface="华文中宋" panose="02010600040101010101" pitchFamily="2" charset="-122"/>
                      </a:rPr>
                      <m:t>,⋯,</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𝛼</m:t>
                        </m:r>
                      </m:e>
                      <m:sub>
                        <m:r>
                          <a:rPr lang="en-US" altLang="zh-CN" sz="2400" i="1">
                            <a:latin typeface="Cambria Math" panose="02040503050406030204" pitchFamily="18" charset="0"/>
                            <a:ea typeface="华文中宋" panose="02010600040101010101" pitchFamily="2" charset="-122"/>
                          </a:rPr>
                          <m:t>𝑚</m:t>
                        </m:r>
                      </m:sub>
                    </m:sSub>
                    <m:d>
                      <m:dPr>
                        <m:begChr m:val="（"/>
                        <m:endChr m:val="）"/>
                        <m:ctrlPr>
                          <a:rPr lang="zh-CN" altLang="en-US" sz="2400" i="1">
                            <a:latin typeface="Cambria Math" panose="02040503050406030204" pitchFamily="18" charset="0"/>
                            <a:ea typeface="华文中宋" panose="02010600040101010101" pitchFamily="2" charset="-122"/>
                          </a:rPr>
                        </m:ctrlPr>
                      </m:dPr>
                      <m:e>
                        <m:r>
                          <a:rPr lang="en-US" altLang="zh-CN" sz="2400" i="1">
                            <a:latin typeface="Cambria Math" panose="02040503050406030204" pitchFamily="18" charset="0"/>
                            <a:ea typeface="华文中宋" panose="02010600040101010101" pitchFamily="2" charset="-122"/>
                          </a:rPr>
                          <m:t>𝑚</m:t>
                        </m:r>
                        <m:r>
                          <a:rPr lang="zh-CN" altLang="en-US" sz="2400" i="1">
                            <a:latin typeface="Cambria Math" panose="02040503050406030204" pitchFamily="18" charset="0"/>
                          </a:rPr>
                          <m:t>≥</m:t>
                        </m:r>
                        <m:r>
                          <a:rPr lang="en-US" altLang="zh-CN" sz="2400" i="1">
                            <a:latin typeface="Cambria Math" panose="02040503050406030204" pitchFamily="18" charset="0"/>
                          </a:rPr>
                          <m:t>1</m:t>
                        </m:r>
                      </m:e>
                    </m:d>
                    <m:r>
                      <a:rPr lang="en-US" altLang="zh-CN" sz="2400" i="1" smtClean="0">
                        <a:latin typeface="Cambria Math" panose="02040503050406030204" pitchFamily="18" charset="0"/>
                        <a:ea typeface="华文中宋" panose="02010600040101010101" pitchFamily="2" charset="-122"/>
                      </a:rPr>
                      <m:t>,</m:t>
                    </m:r>
                  </m:oMath>
                </a14:m>
                <a:r>
                  <a:rPr lang="zh-CN" altLang="en-US" sz="2400" dirty="0">
                    <a:latin typeface="华文中宋" panose="02010600040101010101" pitchFamily="2" charset="-122"/>
                    <a:ea typeface="华文中宋" panose="02010600040101010101" pitchFamily="2" charset="-122"/>
                  </a:rPr>
                  <a:t>如果在数域</a:t>
                </a:r>
                <a14:m>
                  <m:oMath xmlns:m="http://schemas.openxmlformats.org/officeDocument/2006/math">
                    <m:r>
                      <a:rPr lang="en-US" altLang="zh-CN" sz="2400" i="1" dirty="0">
                        <a:latin typeface="Cambria Math" panose="02040503050406030204" pitchFamily="18" charset="0"/>
                        <a:ea typeface="华文中宋" panose="02010600040101010101" pitchFamily="2" charset="-122"/>
                      </a:rPr>
                      <m:t>𝐹</m:t>
                    </m:r>
                  </m:oMath>
                </a14:m>
                <a:r>
                  <a:rPr lang="zh-CN" altLang="en-US" sz="2400" dirty="0">
                    <a:latin typeface="华文中宋" panose="02010600040101010101" pitchFamily="2" charset="-122"/>
                    <a:ea typeface="华文中宋" panose="02010600040101010101" pitchFamily="2" charset="-122"/>
                  </a:rPr>
                  <a:t>中有</a:t>
                </a:r>
                <a14:m>
                  <m:oMath xmlns:m="http://schemas.openxmlformats.org/officeDocument/2006/math">
                    <m:r>
                      <a:rPr lang="en-US" altLang="zh-CN" sz="2400" i="1" dirty="0">
                        <a:latin typeface="Cambria Math" panose="02040503050406030204" pitchFamily="18" charset="0"/>
                        <a:ea typeface="华文中宋" panose="02010600040101010101" pitchFamily="2" charset="-122"/>
                      </a:rPr>
                      <m:t>𝑚</m:t>
                    </m:r>
                  </m:oMath>
                </a14:m>
                <a:r>
                  <a:rPr lang="zh-CN" altLang="en-US" sz="2400" dirty="0">
                    <a:latin typeface="华文中宋" panose="02010600040101010101" pitchFamily="2" charset="-122"/>
                    <a:ea typeface="华文中宋" panose="02010600040101010101" pitchFamily="2" charset="-122"/>
                  </a:rPr>
                  <a:t>个不全为零的数</a:t>
                </a:r>
                <a14:m>
                  <m:oMath xmlns:m="http://schemas.openxmlformats.org/officeDocument/2006/math">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𝑘</m:t>
                        </m:r>
                      </m:e>
                      <m:sub>
                        <m:r>
                          <a:rPr lang="en-US" altLang="zh-CN" sz="2400" i="1">
                            <a:latin typeface="Cambria Math" panose="02040503050406030204" pitchFamily="18" charset="0"/>
                            <a:ea typeface="华文中宋" panose="02010600040101010101" pitchFamily="2" charset="-122"/>
                          </a:rPr>
                          <m:t>1</m:t>
                        </m:r>
                      </m:sub>
                    </m:sSub>
                    <m:r>
                      <a:rPr lang="en-US" altLang="zh-CN" sz="2400" i="1">
                        <a:latin typeface="Cambria Math" panose="02040503050406030204" pitchFamily="18" charset="0"/>
                        <a:ea typeface="华文中宋" panose="02010600040101010101" pitchFamily="2" charset="-122"/>
                      </a:rPr>
                      <m:t>,</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𝑘</m:t>
                        </m:r>
                      </m:e>
                      <m:sub>
                        <m:r>
                          <a:rPr lang="en-US" altLang="zh-CN" sz="2400" i="1">
                            <a:latin typeface="Cambria Math" panose="02040503050406030204" pitchFamily="18" charset="0"/>
                            <a:ea typeface="华文中宋" panose="02010600040101010101" pitchFamily="2" charset="-122"/>
                          </a:rPr>
                          <m:t>2</m:t>
                        </m:r>
                      </m:sub>
                    </m:sSub>
                    <m:r>
                      <a:rPr lang="en-US" altLang="zh-CN" sz="2400" i="1">
                        <a:latin typeface="Cambria Math" panose="02040503050406030204" pitchFamily="18" charset="0"/>
                        <a:ea typeface="华文中宋" panose="02010600040101010101" pitchFamily="2" charset="-122"/>
                      </a:rPr>
                      <m:t>,⋯,</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𝑘</m:t>
                        </m:r>
                      </m:e>
                      <m:sub>
                        <m:r>
                          <a:rPr lang="en-US" altLang="zh-CN" sz="2400" i="1">
                            <a:latin typeface="Cambria Math" panose="02040503050406030204" pitchFamily="18" charset="0"/>
                            <a:ea typeface="华文中宋" panose="02010600040101010101" pitchFamily="2" charset="-122"/>
                          </a:rPr>
                          <m:t>𝑚</m:t>
                        </m:r>
                      </m:sub>
                    </m:sSub>
                  </m:oMath>
                </a14:m>
                <a:endParaRPr lang="en-US" altLang="zh-CN" sz="2400" dirty="0">
                  <a:latin typeface="华文中宋" panose="02010600040101010101" pitchFamily="2" charset="-122"/>
                  <a:ea typeface="华文中宋" panose="02010600040101010101" pitchFamily="2" charset="-122"/>
                </a:endParaRPr>
              </a:p>
              <a:p>
                <a:pPr eaLnBrk="1" hangingPunct="1">
                  <a:lnSpc>
                    <a:spcPct val="135000"/>
                  </a:lnSpc>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𝑘</m:t>
                          </m:r>
                        </m:e>
                        <m:sub>
                          <m:r>
                            <a:rPr lang="en-US" altLang="zh-CN" sz="2400" i="1">
                              <a:latin typeface="Cambria Math" panose="02040503050406030204" pitchFamily="18" charset="0"/>
                              <a:ea typeface="华文中宋" panose="02010600040101010101" pitchFamily="2" charset="-122"/>
                            </a:rPr>
                            <m:t>1</m:t>
                          </m:r>
                        </m:sub>
                      </m:sSub>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𝛼</m:t>
                          </m:r>
                        </m:e>
                        <m:sub>
                          <m:r>
                            <a:rPr lang="en-US" altLang="zh-CN" sz="2400" i="1">
                              <a:latin typeface="Cambria Math" panose="02040503050406030204" pitchFamily="18" charset="0"/>
                              <a:ea typeface="华文中宋" panose="02010600040101010101" pitchFamily="2" charset="-122"/>
                            </a:rPr>
                            <m:t>1</m:t>
                          </m:r>
                        </m:sub>
                      </m:sSub>
                      <m:r>
                        <a:rPr lang="en-US" altLang="zh-CN" sz="2400" i="1">
                          <a:latin typeface="Cambria Math" panose="02040503050406030204" pitchFamily="18" charset="0"/>
                          <a:ea typeface="华文中宋" panose="02010600040101010101" pitchFamily="2" charset="-122"/>
                        </a:rPr>
                        <m:t>+</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𝑘</m:t>
                          </m:r>
                        </m:e>
                        <m:sub>
                          <m:r>
                            <a:rPr lang="en-US" altLang="zh-CN" sz="2400" i="1">
                              <a:latin typeface="Cambria Math" panose="02040503050406030204" pitchFamily="18" charset="0"/>
                              <a:ea typeface="华文中宋" panose="02010600040101010101" pitchFamily="2" charset="-122"/>
                            </a:rPr>
                            <m:t>2</m:t>
                          </m:r>
                        </m:sub>
                      </m:sSub>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𝛼</m:t>
                          </m:r>
                        </m:e>
                        <m:sub>
                          <m:r>
                            <a:rPr lang="en-US" altLang="zh-CN" sz="2400" i="1">
                              <a:latin typeface="Cambria Math" panose="02040503050406030204" pitchFamily="18" charset="0"/>
                              <a:ea typeface="华文中宋" panose="02010600040101010101" pitchFamily="2" charset="-122"/>
                            </a:rPr>
                            <m:t>2</m:t>
                          </m:r>
                        </m:sub>
                      </m:sSub>
                      <m:r>
                        <a:rPr lang="en-US" altLang="zh-CN" sz="2400" i="1">
                          <a:latin typeface="Cambria Math" panose="02040503050406030204" pitchFamily="18" charset="0"/>
                          <a:ea typeface="华文中宋" panose="02010600040101010101" pitchFamily="2" charset="-122"/>
                        </a:rPr>
                        <m:t>+⋯+</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𝑘</m:t>
                          </m:r>
                        </m:e>
                        <m:sub>
                          <m:r>
                            <a:rPr lang="en-US" altLang="zh-CN" sz="2400" i="1">
                              <a:latin typeface="Cambria Math" panose="02040503050406030204" pitchFamily="18" charset="0"/>
                              <a:ea typeface="华文中宋" panose="02010600040101010101" pitchFamily="2" charset="-122"/>
                            </a:rPr>
                            <m:t>𝑚</m:t>
                          </m:r>
                        </m:sub>
                      </m:sSub>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𝛼</m:t>
                          </m:r>
                        </m:e>
                        <m:sub>
                          <m:r>
                            <a:rPr lang="en-US" altLang="zh-CN" sz="2400" i="1">
                              <a:latin typeface="Cambria Math" panose="02040503050406030204" pitchFamily="18" charset="0"/>
                              <a:ea typeface="华文中宋" panose="02010600040101010101" pitchFamily="2" charset="-122"/>
                            </a:rPr>
                            <m:t>𝑚</m:t>
                          </m:r>
                        </m:sub>
                      </m:sSub>
                      <m:r>
                        <a:rPr lang="en-US" altLang="zh-CN" sz="2400" i="1">
                          <a:latin typeface="Cambria Math" panose="02040503050406030204" pitchFamily="18" charset="0"/>
                          <a:ea typeface="华文中宋" panose="02010600040101010101" pitchFamily="2" charset="-122"/>
                        </a:rPr>
                        <m:t>=0</m:t>
                      </m:r>
                    </m:oMath>
                  </m:oMathPara>
                </a14:m>
                <a:endParaRPr lang="en-US" altLang="zh-CN" sz="2400" dirty="0">
                  <a:latin typeface="华文中宋" panose="02010600040101010101" pitchFamily="2" charset="-122"/>
                  <a:ea typeface="华文中宋" panose="02010600040101010101" pitchFamily="2" charset="-122"/>
                </a:endParaRPr>
              </a:p>
              <a:p>
                <a:pPr eaLnBrk="1" hangingPunct="1">
                  <a:lnSpc>
                    <a:spcPct val="135000"/>
                  </a:lnSpc>
                </a:pPr>
                <a:r>
                  <a:rPr lang="zh-CN" altLang="en-US" sz="2400" dirty="0">
                    <a:latin typeface="华文中宋" panose="02010600040101010101" pitchFamily="2" charset="-122"/>
                    <a:ea typeface="华文中宋" panose="02010600040101010101" pitchFamily="2" charset="-122"/>
                  </a:rPr>
                  <a:t>则称向量组</a:t>
                </a:r>
                <a14:m>
                  <m:oMath xmlns:m="http://schemas.openxmlformats.org/officeDocument/2006/math">
                    <m:r>
                      <a:rPr lang="en-US" altLang="zh-CN" sz="2400" i="1" dirty="0">
                        <a:latin typeface="Cambria Math" panose="02040503050406030204" pitchFamily="18" charset="0"/>
                        <a:ea typeface="华文中宋" panose="02010600040101010101" pitchFamily="2" charset="-122"/>
                      </a:rPr>
                      <m:t>𝐴</m:t>
                    </m:r>
                  </m:oMath>
                </a14:m>
                <a:r>
                  <a:rPr lang="zh-CN" altLang="en-US" sz="2400" dirty="0">
                    <a:latin typeface="华文中宋" panose="02010600040101010101" pitchFamily="2" charset="-122"/>
                    <a:ea typeface="华文中宋" panose="02010600040101010101" pitchFamily="2" charset="-122"/>
                  </a:rPr>
                  <a:t>是</a:t>
                </a:r>
                <a:r>
                  <a:rPr lang="zh-CN" altLang="en-US" sz="2400" dirty="0">
                    <a:solidFill>
                      <a:srgbClr val="FF0000"/>
                    </a:solidFill>
                    <a:latin typeface="华文中宋" panose="02010600040101010101" pitchFamily="2" charset="-122"/>
                    <a:ea typeface="华文中宋" panose="02010600040101010101" pitchFamily="2" charset="-122"/>
                  </a:rPr>
                  <a:t>线性相关</a:t>
                </a:r>
                <a:r>
                  <a:rPr lang="zh-CN" altLang="en-US" sz="2400" dirty="0">
                    <a:latin typeface="华文中宋" panose="02010600040101010101" pitchFamily="2" charset="-122"/>
                    <a:ea typeface="华文中宋" panose="02010600040101010101" pitchFamily="2" charset="-122"/>
                  </a:rPr>
                  <a:t>的，否则称为</a:t>
                </a:r>
                <a:r>
                  <a:rPr lang="zh-CN" altLang="en-US" sz="2400" dirty="0">
                    <a:solidFill>
                      <a:srgbClr val="FF0000"/>
                    </a:solidFill>
                    <a:latin typeface="华文中宋" panose="02010600040101010101" pitchFamily="2" charset="-122"/>
                    <a:ea typeface="华文中宋" panose="02010600040101010101" pitchFamily="2" charset="-122"/>
                  </a:rPr>
                  <a:t>线性无关</a:t>
                </a:r>
                <a:r>
                  <a:rPr lang="zh-CN" altLang="en-US" sz="2400" dirty="0">
                    <a:latin typeface="华文中宋" panose="02010600040101010101" pitchFamily="2" charset="-122"/>
                    <a:ea typeface="华文中宋" panose="02010600040101010101" pitchFamily="2" charset="-122"/>
                  </a:rPr>
                  <a:t>。</a:t>
                </a:r>
              </a:p>
            </p:txBody>
          </p:sp>
        </mc:Choice>
        <mc:Fallback xmlns="">
          <p:sp>
            <p:nvSpPr>
              <p:cNvPr id="79887" name="Text Box 15"/>
              <p:cNvSpPr txBox="1">
                <a:spLocks noRot="1" noChangeAspect="1" noMove="1" noResize="1" noEditPoints="1" noAdjustHandles="1" noChangeArrowheads="1" noChangeShapeType="1" noTextEdit="1"/>
              </p:cNvSpPr>
              <p:nvPr/>
            </p:nvSpPr>
            <p:spPr bwMode="auto">
              <a:xfrm>
                <a:off x="479376" y="3844652"/>
                <a:ext cx="10798943" cy="2086725"/>
              </a:xfrm>
              <a:prstGeom prst="rect">
                <a:avLst/>
              </a:prstGeom>
              <a:blipFill>
                <a:blip r:embed="rId2"/>
                <a:stretch>
                  <a:fillRect l="-903" b="-350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 Box 15"/>
              <p:cNvSpPr txBox="1">
                <a:spLocks noChangeArrowheads="1"/>
              </p:cNvSpPr>
              <p:nvPr/>
            </p:nvSpPr>
            <p:spPr bwMode="auto">
              <a:xfrm>
                <a:off x="479376" y="1416257"/>
                <a:ext cx="10945216" cy="203517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lnSpc>
                    <a:spcPct val="135000"/>
                  </a:lnSpc>
                </a:pPr>
                <a:r>
                  <a:rPr lang="zh-CN" altLang="en-US" sz="2400" dirty="0">
                    <a:solidFill>
                      <a:srgbClr val="0000FF"/>
                    </a:solidFill>
                    <a:latin typeface="华文中宋" panose="02010600040101010101" pitchFamily="2" charset="-122"/>
                    <a:ea typeface="华文中宋" panose="02010600040101010101" pitchFamily="2" charset="-122"/>
                  </a:rPr>
                  <a:t>定义</a:t>
                </a:r>
                <a:r>
                  <a:rPr lang="en-US" altLang="zh-CN" sz="2400" dirty="0">
                    <a:solidFill>
                      <a:srgbClr val="0000FF"/>
                    </a:solidFill>
                    <a:latin typeface="华文中宋" panose="02010600040101010101" pitchFamily="2" charset="-122"/>
                    <a:ea typeface="华文中宋" panose="02010600040101010101" pitchFamily="2" charset="-122"/>
                  </a:rPr>
                  <a:t>1.3</a:t>
                </a:r>
                <a:r>
                  <a:rPr lang="zh-CN" altLang="en-US" sz="2400" dirty="0">
                    <a:solidFill>
                      <a:srgbClr val="0000FF"/>
                    </a:solidFill>
                    <a:latin typeface="华文中宋" panose="02010600040101010101" pitchFamily="2" charset="-122"/>
                    <a:ea typeface="华文中宋" panose="02010600040101010101" pitchFamily="2" charset="-122"/>
                  </a:rPr>
                  <a:t> </a:t>
                </a:r>
                <a:r>
                  <a:rPr lang="zh-CN" altLang="en-US" sz="2400" dirty="0">
                    <a:latin typeface="华文中宋" panose="02010600040101010101" pitchFamily="2" charset="-122"/>
                    <a:ea typeface="华文中宋" panose="02010600040101010101" pitchFamily="2" charset="-122"/>
                  </a:rPr>
                  <a:t>设有两个向量组</a:t>
                </a:r>
                <a:endParaRPr lang="en-US" altLang="zh-CN" sz="2400" dirty="0">
                  <a:latin typeface="华文中宋" panose="02010600040101010101" pitchFamily="2" charset="-122"/>
                  <a:ea typeface="华文中宋" panose="02010600040101010101" pitchFamily="2" charset="-122"/>
                </a:endParaRPr>
              </a:p>
              <a:p>
                <a:pPr eaLnBrk="1" hangingPunct="1">
                  <a:lnSpc>
                    <a:spcPct val="135000"/>
                  </a:lnSpc>
                </a:pPr>
                <a14:m>
                  <m:oMath xmlns:m="http://schemas.openxmlformats.org/officeDocument/2006/math">
                    <m:r>
                      <a:rPr lang="en-US" altLang="zh-CN" sz="2400" i="1">
                        <a:latin typeface="Cambria Math" panose="02040503050406030204" pitchFamily="18" charset="0"/>
                        <a:ea typeface="华文中宋" panose="02010600040101010101" pitchFamily="2" charset="-122"/>
                      </a:rPr>
                      <m:t>                           </m:t>
                    </m:r>
                    <m:r>
                      <a:rPr lang="en-US" altLang="zh-CN" sz="2400" i="1">
                        <a:latin typeface="Cambria Math" panose="02040503050406030204" pitchFamily="18" charset="0"/>
                        <a:ea typeface="华文中宋" panose="02010600040101010101" pitchFamily="2" charset="-122"/>
                      </a:rPr>
                      <m:t>𝐴</m:t>
                    </m:r>
                    <m:r>
                      <a:rPr lang="en-US" altLang="zh-CN" sz="2400" i="1">
                        <a:latin typeface="Cambria Math" panose="02040503050406030204" pitchFamily="18" charset="0"/>
                        <a:ea typeface="华文中宋" panose="02010600040101010101" pitchFamily="2" charset="-122"/>
                      </a:rPr>
                      <m:t>:</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𝛼</m:t>
                        </m:r>
                      </m:e>
                      <m:sub>
                        <m:r>
                          <a:rPr lang="en-US" altLang="zh-CN" sz="2400" i="1">
                            <a:latin typeface="Cambria Math" panose="02040503050406030204" pitchFamily="18" charset="0"/>
                            <a:ea typeface="华文中宋" panose="02010600040101010101" pitchFamily="2" charset="-122"/>
                          </a:rPr>
                          <m:t>1</m:t>
                        </m:r>
                      </m:sub>
                    </m:sSub>
                    <m:r>
                      <a:rPr lang="en-US" altLang="zh-CN" sz="2400" i="1">
                        <a:latin typeface="Cambria Math" panose="02040503050406030204" pitchFamily="18" charset="0"/>
                        <a:ea typeface="华文中宋" panose="02010600040101010101" pitchFamily="2" charset="-122"/>
                      </a:rPr>
                      <m:t>,</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𝛼</m:t>
                        </m:r>
                      </m:e>
                      <m:sub>
                        <m:r>
                          <a:rPr lang="en-US" altLang="zh-CN" sz="2400" i="1">
                            <a:latin typeface="Cambria Math" panose="02040503050406030204" pitchFamily="18" charset="0"/>
                            <a:ea typeface="华文中宋" panose="02010600040101010101" pitchFamily="2" charset="-122"/>
                          </a:rPr>
                          <m:t>2</m:t>
                        </m:r>
                      </m:sub>
                    </m:sSub>
                    <m:r>
                      <a:rPr lang="en-US" altLang="zh-CN" sz="2400" i="1">
                        <a:latin typeface="Cambria Math" panose="02040503050406030204" pitchFamily="18" charset="0"/>
                        <a:ea typeface="华文中宋" panose="02010600040101010101" pitchFamily="2" charset="-122"/>
                      </a:rPr>
                      <m:t>,⋯,</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𝛼</m:t>
                        </m:r>
                      </m:e>
                      <m:sub>
                        <m:r>
                          <a:rPr lang="en-US" altLang="zh-CN" sz="2400" i="1">
                            <a:latin typeface="Cambria Math" panose="02040503050406030204" pitchFamily="18" charset="0"/>
                            <a:ea typeface="华文中宋" panose="02010600040101010101" pitchFamily="2" charset="-122"/>
                          </a:rPr>
                          <m:t>𝑚</m:t>
                        </m:r>
                      </m:sub>
                    </m:sSub>
                  </m:oMath>
                </a14:m>
                <a:r>
                  <a:rPr lang="zh-CN" altLang="en-US" sz="2400" dirty="0">
                    <a:latin typeface="华文中宋" panose="02010600040101010101" pitchFamily="2" charset="-122"/>
                    <a:ea typeface="华文中宋" panose="02010600040101010101" pitchFamily="2" charset="-122"/>
                  </a:rPr>
                  <a:t>    及     </a:t>
                </a:r>
                <a14:m>
                  <m:oMath xmlns:m="http://schemas.openxmlformats.org/officeDocument/2006/math">
                    <m:r>
                      <a:rPr lang="en-US" altLang="zh-CN" sz="2400" i="1">
                        <a:latin typeface="Cambria Math" panose="02040503050406030204" pitchFamily="18" charset="0"/>
                        <a:ea typeface="华文中宋" panose="02010600040101010101" pitchFamily="2" charset="-122"/>
                      </a:rPr>
                      <m:t>𝐵</m:t>
                    </m:r>
                    <m:r>
                      <a:rPr lang="en-US" altLang="zh-CN" sz="2400" i="1">
                        <a:latin typeface="Cambria Math" panose="02040503050406030204" pitchFamily="18" charset="0"/>
                        <a:ea typeface="华文中宋" panose="02010600040101010101" pitchFamily="2" charset="-122"/>
                      </a:rPr>
                      <m:t>:</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𝛽</m:t>
                        </m:r>
                      </m:e>
                      <m:sub>
                        <m:r>
                          <a:rPr lang="en-US" altLang="zh-CN" sz="2400" i="1">
                            <a:latin typeface="Cambria Math" panose="02040503050406030204" pitchFamily="18" charset="0"/>
                            <a:ea typeface="华文中宋" panose="02010600040101010101" pitchFamily="2" charset="-122"/>
                          </a:rPr>
                          <m:t>1</m:t>
                        </m:r>
                      </m:sub>
                    </m:sSub>
                    <m:r>
                      <a:rPr lang="en-US" altLang="zh-CN" sz="2400" i="1">
                        <a:latin typeface="Cambria Math" panose="02040503050406030204" pitchFamily="18" charset="0"/>
                        <a:ea typeface="华文中宋" panose="02010600040101010101" pitchFamily="2" charset="-122"/>
                      </a:rPr>
                      <m:t>,</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𝛽</m:t>
                        </m:r>
                      </m:e>
                      <m:sub>
                        <m:r>
                          <a:rPr lang="en-US" altLang="zh-CN" sz="2400" i="1">
                            <a:latin typeface="Cambria Math" panose="02040503050406030204" pitchFamily="18" charset="0"/>
                            <a:ea typeface="华文中宋" panose="02010600040101010101" pitchFamily="2" charset="-122"/>
                          </a:rPr>
                          <m:t>2</m:t>
                        </m:r>
                      </m:sub>
                    </m:sSub>
                    <m:r>
                      <a:rPr lang="en-US" altLang="zh-CN" sz="2400" i="1">
                        <a:latin typeface="Cambria Math" panose="02040503050406030204" pitchFamily="18" charset="0"/>
                        <a:ea typeface="华文中宋" panose="02010600040101010101" pitchFamily="2" charset="-122"/>
                      </a:rPr>
                      <m:t>,⋯,</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𝛽</m:t>
                        </m:r>
                      </m:e>
                      <m:sub>
                        <m:r>
                          <a:rPr lang="en-US" altLang="zh-CN" sz="2400" i="1">
                            <a:latin typeface="Cambria Math" panose="02040503050406030204" pitchFamily="18" charset="0"/>
                            <a:ea typeface="华文中宋" panose="02010600040101010101" pitchFamily="2" charset="-122"/>
                          </a:rPr>
                          <m:t>𝑠</m:t>
                        </m:r>
                      </m:sub>
                    </m:sSub>
                  </m:oMath>
                </a14:m>
                <a:endParaRPr lang="en-US" altLang="zh-CN" sz="2400" dirty="0">
                  <a:latin typeface="华文中宋" panose="02010600040101010101" pitchFamily="2" charset="-122"/>
                  <a:ea typeface="华文中宋" panose="02010600040101010101" pitchFamily="2" charset="-122"/>
                </a:endParaRPr>
              </a:p>
              <a:p>
                <a:pPr eaLnBrk="1" hangingPunct="1">
                  <a:lnSpc>
                    <a:spcPct val="135000"/>
                  </a:lnSpc>
                </a:pPr>
                <a:r>
                  <a:rPr lang="zh-CN" altLang="en-US" sz="2400" dirty="0">
                    <a:latin typeface="华文中宋" panose="02010600040101010101" pitchFamily="2" charset="-122"/>
                    <a:ea typeface="华文中宋" panose="02010600040101010101" pitchFamily="2" charset="-122"/>
                  </a:rPr>
                  <a:t>若</a:t>
                </a:r>
                <a14:m>
                  <m:oMath xmlns:m="http://schemas.openxmlformats.org/officeDocument/2006/math">
                    <m:r>
                      <a:rPr lang="en-US" altLang="zh-CN" sz="2400" i="1" dirty="0">
                        <a:latin typeface="Cambria Math" panose="02040503050406030204" pitchFamily="18" charset="0"/>
                        <a:ea typeface="华文中宋" panose="02010600040101010101" pitchFamily="2" charset="-122"/>
                      </a:rPr>
                      <m:t>𝐵</m:t>
                    </m:r>
                  </m:oMath>
                </a14:m>
                <a:r>
                  <a:rPr lang="zh-CN" altLang="en-US" sz="2400" dirty="0">
                    <a:latin typeface="华文中宋" panose="02010600040101010101" pitchFamily="2" charset="-122"/>
                    <a:ea typeface="华文中宋" panose="02010600040101010101" pitchFamily="2" charset="-122"/>
                  </a:rPr>
                  <a:t>组中的每个向量都可以由</a:t>
                </a:r>
                <a14:m>
                  <m:oMath xmlns:m="http://schemas.openxmlformats.org/officeDocument/2006/math">
                    <m:r>
                      <a:rPr lang="en-US" altLang="zh-CN" sz="2400" i="1" dirty="0">
                        <a:latin typeface="Cambria Math" panose="02040503050406030204" pitchFamily="18" charset="0"/>
                        <a:ea typeface="华文中宋" panose="02010600040101010101" pitchFamily="2" charset="-122"/>
                      </a:rPr>
                      <m:t>𝐴</m:t>
                    </m:r>
                  </m:oMath>
                </a14:m>
                <a:r>
                  <a:rPr lang="zh-CN" altLang="en-US" sz="2400" dirty="0">
                    <a:latin typeface="华文中宋" panose="02010600040101010101" pitchFamily="2" charset="-122"/>
                    <a:ea typeface="华文中宋" panose="02010600040101010101" pitchFamily="2" charset="-122"/>
                  </a:rPr>
                  <a:t>组中的每个向量线性表示，则称向量组</a:t>
                </a:r>
                <a14:m>
                  <m:oMath xmlns:m="http://schemas.openxmlformats.org/officeDocument/2006/math">
                    <m:r>
                      <a:rPr lang="en-US" altLang="zh-CN" sz="2400" i="1" dirty="0">
                        <a:latin typeface="Cambria Math" panose="02040503050406030204" pitchFamily="18" charset="0"/>
                        <a:ea typeface="华文中宋" panose="02010600040101010101" pitchFamily="2" charset="-122"/>
                      </a:rPr>
                      <m:t>𝐵</m:t>
                    </m:r>
                  </m:oMath>
                </a14:m>
                <a:r>
                  <a:rPr lang="zh-CN" altLang="en-US" sz="2400" dirty="0">
                    <a:latin typeface="华文中宋" panose="02010600040101010101" pitchFamily="2" charset="-122"/>
                    <a:ea typeface="华文中宋" panose="02010600040101010101" pitchFamily="2" charset="-122"/>
                  </a:rPr>
                  <a:t>能由向量组</a:t>
                </a:r>
                <a14:m>
                  <m:oMath xmlns:m="http://schemas.openxmlformats.org/officeDocument/2006/math">
                    <m:r>
                      <a:rPr lang="en-US" altLang="zh-CN" sz="2400" i="1" dirty="0">
                        <a:latin typeface="Cambria Math" panose="02040503050406030204" pitchFamily="18" charset="0"/>
                        <a:ea typeface="华文中宋" panose="02010600040101010101" pitchFamily="2" charset="-122"/>
                      </a:rPr>
                      <m:t>𝐴</m:t>
                    </m:r>
                  </m:oMath>
                </a14:m>
                <a:r>
                  <a:rPr lang="zh-CN" altLang="en-US" sz="2400" dirty="0">
                    <a:latin typeface="华文中宋" panose="02010600040101010101" pitchFamily="2" charset="-122"/>
                    <a:ea typeface="华文中宋" panose="02010600040101010101" pitchFamily="2" charset="-122"/>
                  </a:rPr>
                  <a:t>线性表示。若向量组</a:t>
                </a:r>
                <a14:m>
                  <m:oMath xmlns:m="http://schemas.openxmlformats.org/officeDocument/2006/math">
                    <m:r>
                      <a:rPr lang="en-US" altLang="zh-CN" sz="2400" i="1" dirty="0">
                        <a:latin typeface="Cambria Math" panose="02040503050406030204" pitchFamily="18" charset="0"/>
                        <a:ea typeface="华文中宋" panose="02010600040101010101" pitchFamily="2" charset="-122"/>
                      </a:rPr>
                      <m:t>𝐴</m:t>
                    </m:r>
                  </m:oMath>
                </a14:m>
                <a:r>
                  <a:rPr lang="zh-CN" altLang="en-US" sz="2400" dirty="0">
                    <a:latin typeface="华文中宋" panose="02010600040101010101" pitchFamily="2" charset="-122"/>
                    <a:ea typeface="华文中宋" panose="02010600040101010101" pitchFamily="2" charset="-122"/>
                  </a:rPr>
                  <a:t>与向量组</a:t>
                </a:r>
                <a14:m>
                  <m:oMath xmlns:m="http://schemas.openxmlformats.org/officeDocument/2006/math">
                    <m:r>
                      <a:rPr lang="en-US" altLang="zh-CN" sz="2400" i="1" dirty="0">
                        <a:latin typeface="Cambria Math" panose="02040503050406030204" pitchFamily="18" charset="0"/>
                        <a:ea typeface="华文中宋" panose="02010600040101010101" pitchFamily="2" charset="-122"/>
                      </a:rPr>
                      <m:t>𝐵</m:t>
                    </m:r>
                  </m:oMath>
                </a14:m>
                <a:r>
                  <a:rPr lang="zh-CN" altLang="en-US" sz="2400" dirty="0">
                    <a:latin typeface="华文中宋" panose="02010600040101010101" pitchFamily="2" charset="-122"/>
                    <a:ea typeface="华文中宋" panose="02010600040101010101" pitchFamily="2" charset="-122"/>
                  </a:rPr>
                  <a:t>能互相线性表示，则称</a:t>
                </a:r>
                <a:r>
                  <a:rPr lang="zh-CN" altLang="en-US" sz="2400" dirty="0">
                    <a:solidFill>
                      <a:srgbClr val="FF0000"/>
                    </a:solidFill>
                    <a:latin typeface="华文中宋" panose="02010600040101010101" pitchFamily="2" charset="-122"/>
                    <a:ea typeface="华文中宋" panose="02010600040101010101" pitchFamily="2" charset="-122"/>
                  </a:rPr>
                  <a:t>这两个向量组等价</a:t>
                </a:r>
                <a:r>
                  <a:rPr lang="zh-CN" altLang="en-US" sz="2400" dirty="0">
                    <a:latin typeface="华文中宋" panose="02010600040101010101" pitchFamily="2" charset="-122"/>
                    <a:ea typeface="华文中宋" panose="02010600040101010101" pitchFamily="2" charset="-122"/>
                  </a:rPr>
                  <a:t>。</a:t>
                </a:r>
              </a:p>
            </p:txBody>
          </p:sp>
        </mc:Choice>
        <mc:Fallback xmlns="">
          <p:sp>
            <p:nvSpPr>
              <p:cNvPr id="12" name="Text Box 15"/>
              <p:cNvSpPr txBox="1">
                <a:spLocks noRot="1" noChangeAspect="1" noMove="1" noResize="1" noEditPoints="1" noAdjustHandles="1" noChangeArrowheads="1" noChangeShapeType="1" noTextEdit="1"/>
              </p:cNvSpPr>
              <p:nvPr/>
            </p:nvSpPr>
            <p:spPr bwMode="auto">
              <a:xfrm>
                <a:off x="479376" y="1416257"/>
                <a:ext cx="10945216" cy="2035173"/>
              </a:xfrm>
              <a:prstGeom prst="rect">
                <a:avLst/>
              </a:prstGeom>
              <a:blipFill>
                <a:blip r:embed="rId3"/>
                <a:stretch>
                  <a:fillRect l="-891" b="-598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3" name="Rectangle 6"/>
          <p:cNvSpPr>
            <a:spLocks noChangeArrowheads="1"/>
          </p:cNvSpPr>
          <p:nvPr/>
        </p:nvSpPr>
        <p:spPr bwMode="auto">
          <a:xfrm>
            <a:off x="1559496" y="622194"/>
            <a:ext cx="4103737" cy="400110"/>
          </a:xfrm>
          <a:prstGeom prst="rect">
            <a:avLst/>
          </a:prstGeom>
          <a:noFill/>
          <a:ln w="9525" algn="ctr">
            <a:noFill/>
            <a:miter lim="800000"/>
            <a:headEnd/>
            <a:tailEnd/>
          </a:ln>
          <a:effectLst/>
        </p:spPr>
        <p:txBody>
          <a:bodyPr wrap="square">
            <a:spAutoFit/>
          </a:bodyPr>
          <a:lstStyle/>
          <a:p>
            <a:pPr eaLnBrk="1" hangingPunct="1">
              <a:defRPr/>
            </a:pPr>
            <a:r>
              <a:rPr lang="en-US" altLang="zh-CN" sz="2000" b="1" dirty="0">
                <a:solidFill>
                  <a:schemeClr val="folHlink"/>
                </a:solidFill>
                <a:effectLst>
                  <a:outerShdw blurRad="38100" dist="38100" dir="2700000" algn="tl">
                    <a:srgbClr val="000000"/>
                  </a:outerShdw>
                </a:effectLst>
              </a:rPr>
              <a:t>1.1.4   </a:t>
            </a:r>
            <a:r>
              <a:rPr lang="zh-CN" altLang="en-US" sz="2000" b="1" dirty="0">
                <a:solidFill>
                  <a:schemeClr val="folHlink"/>
                </a:solidFill>
                <a:effectLst>
                  <a:outerShdw blurRad="38100" dist="38100" dir="2700000" algn="tl">
                    <a:srgbClr val="000000"/>
                  </a:outerShdw>
                </a:effectLst>
              </a:rPr>
              <a:t>向量的线性相关性</a:t>
            </a:r>
          </a:p>
        </p:txBody>
      </p:sp>
      <p:sp>
        <p:nvSpPr>
          <p:cNvPr id="3" name="灯片编号占位符 2"/>
          <p:cNvSpPr>
            <a:spLocks noGrp="1"/>
          </p:cNvSpPr>
          <p:nvPr>
            <p:ph type="sldNum" sz="quarter" idx="12"/>
          </p:nvPr>
        </p:nvSpPr>
        <p:spPr/>
        <p:txBody>
          <a:bodyPr/>
          <a:lstStyle/>
          <a:p>
            <a:fld id="{9EFF0944-2518-4343-8163-3F075A3F9F1C}" type="slidenum">
              <a:rPr kumimoji="0" lang="en-US" altLang="zh-CN" smtClean="0">
                <a:solidFill>
                  <a:srgbClr val="000000"/>
                </a:solidFill>
              </a:rPr>
              <a:pPr/>
              <a:t>19</a:t>
            </a:fld>
            <a:endParaRPr kumimoji="0" lang="en-US" altLang="zh-CN">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9887"/>
                                        </p:tgtEl>
                                        <p:attrNameLst>
                                          <p:attrName>style.visibility</p:attrName>
                                        </p:attrNameLst>
                                      </p:cBhvr>
                                      <p:to>
                                        <p:strVal val="visible"/>
                                      </p:to>
                                    </p:set>
                                    <p:animEffect transition="in" filter="wipe(down)">
                                      <p:cBhvr>
                                        <p:cTn id="7" dur="500"/>
                                        <p:tgtEl>
                                          <p:spTgt spid="798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8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ctrTitle"/>
          </p:nvPr>
        </p:nvSpPr>
        <p:spPr>
          <a:xfrm>
            <a:off x="4232910" y="2672918"/>
            <a:ext cx="3375258" cy="584775"/>
          </a:xfrm>
        </p:spPr>
        <p:txBody>
          <a:bodyPr wrap="square" anchor="t">
            <a:spAutoFit/>
          </a:bodyPr>
          <a:lstStyle/>
          <a:p>
            <a:pPr eaLnBrk="1" hangingPunct="1">
              <a:defRPr/>
            </a:pPr>
            <a:r>
              <a:rPr lang="en-US" altLang="zh-CN" sz="3200" dirty="0">
                <a:solidFill>
                  <a:schemeClr val="tx1"/>
                </a:solidFill>
                <a:effectLst>
                  <a:outerShdw blurRad="38100" dist="38100" dir="2700000" algn="tl">
                    <a:srgbClr val="FFFFFF"/>
                  </a:outerShdw>
                </a:effectLst>
                <a:latin typeface="华文中宋" panose="02010600040101010101" pitchFamily="2" charset="-122"/>
                <a:ea typeface="华文中宋" panose="02010600040101010101" pitchFamily="2" charset="-122"/>
              </a:rPr>
              <a:t>1.1 </a:t>
            </a:r>
            <a:r>
              <a:rPr lang="zh-CN" altLang="en-US" sz="3200" dirty="0">
                <a:solidFill>
                  <a:schemeClr val="tx1"/>
                </a:solidFill>
                <a:effectLst>
                  <a:outerShdw blurRad="38100" dist="38100" dir="2700000" algn="tl">
                    <a:srgbClr val="FFFFFF"/>
                  </a:outerShdw>
                </a:effectLst>
                <a:latin typeface="华文中宋" panose="02010600040101010101" pitchFamily="2" charset="-122"/>
                <a:ea typeface="华文中宋" panose="02010600040101010101" pitchFamily="2" charset="-122"/>
              </a:rPr>
              <a:t>线性空间</a:t>
            </a:r>
          </a:p>
        </p:txBody>
      </p:sp>
    </p:spTree>
    <p:extLst>
      <p:ext uri="{BB962C8B-B14F-4D97-AF65-F5344CB8AC3E}">
        <p14:creationId xmlns:p14="http://schemas.microsoft.com/office/powerpoint/2010/main" val="20146171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12"/>
          <p:cNvSpPr txBox="1">
            <a:spLocks noChangeArrowheads="1"/>
          </p:cNvSpPr>
          <p:nvPr/>
        </p:nvSpPr>
        <p:spPr bwMode="auto">
          <a:xfrm>
            <a:off x="695400" y="1449863"/>
            <a:ext cx="1440160" cy="440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500" tIns="35100" rIns="67500" bIns="35100">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dirty="0">
                <a:solidFill>
                  <a:srgbClr val="FF0000"/>
                </a:solidFill>
                <a:ea typeface="黑体" panose="02010609060101010101" pitchFamily="49" charset="-122"/>
                <a:cs typeface="Times New Roman" panose="02020603050405020304" pitchFamily="18" charset="0"/>
              </a:rPr>
              <a:t>Remark</a:t>
            </a:r>
            <a:r>
              <a:rPr lang="zh-CN" altLang="en-US" sz="2400" dirty="0">
                <a:solidFill>
                  <a:srgbClr val="FF0000"/>
                </a:solidFill>
                <a:ea typeface="黑体" panose="02010609060101010101" pitchFamily="49" charset="-122"/>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10" name="Text Box 12"/>
              <p:cNvSpPr txBox="1">
                <a:spLocks noChangeArrowheads="1"/>
              </p:cNvSpPr>
              <p:nvPr/>
            </p:nvSpPr>
            <p:spPr bwMode="auto">
              <a:xfrm>
                <a:off x="905496" y="1809606"/>
                <a:ext cx="10303072" cy="111347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67500" tIns="35100" rIns="67500" bIns="35100">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sz="2400" dirty="0">
                    <a:latin typeface="华文中宋" panose="02010600040101010101" pitchFamily="2" charset="-122"/>
                    <a:ea typeface="华文中宋" panose="02010600040101010101" pitchFamily="2" charset="-122"/>
                    <a:cs typeface="Times New Roman" panose="02020603050405020304" pitchFamily="18" charset="0"/>
                  </a:rPr>
                  <a:t>     1. </a:t>
                </a:r>
                <a:r>
                  <a:rPr lang="zh-CN" altLang="en-US" sz="2400" dirty="0">
                    <a:latin typeface="华文中宋" panose="02010600040101010101" pitchFamily="2" charset="-122"/>
                    <a:ea typeface="华文中宋" panose="02010600040101010101" pitchFamily="2" charset="-122"/>
                    <a:cs typeface="Times New Roman" panose="02020603050405020304" pitchFamily="18" charset="0"/>
                  </a:rPr>
                  <a:t>若</a:t>
                </a:r>
                <a14:m>
                  <m:oMath xmlns:m="http://schemas.openxmlformats.org/officeDocument/2006/math">
                    <m:sSub>
                      <m:sSubPr>
                        <m:ctrlPr>
                          <a:rPr lang="en-US" altLang="zh-CN" sz="24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400" i="1">
                            <a:latin typeface="Cambria Math" panose="02040503050406030204" pitchFamily="18" charset="0"/>
                            <a:ea typeface="黑体" panose="02010609060101010101" pitchFamily="49" charset="-122"/>
                            <a:cs typeface="Times New Roman" panose="02020603050405020304" pitchFamily="18" charset="0"/>
                          </a:rPr>
                          <m:t>𝛼</m:t>
                        </m:r>
                      </m:e>
                      <m:sub>
                        <m:r>
                          <a:rPr lang="en-US" altLang="zh-CN" sz="2400" i="1">
                            <a:latin typeface="Cambria Math" panose="02040503050406030204" pitchFamily="18" charset="0"/>
                            <a:ea typeface="黑体" panose="02010609060101010101" pitchFamily="49" charset="-122"/>
                            <a:cs typeface="Times New Roman" panose="02020603050405020304" pitchFamily="18" charset="0"/>
                          </a:rPr>
                          <m:t>1</m:t>
                        </m:r>
                      </m:sub>
                    </m:sSub>
                    <m:r>
                      <a:rPr lang="en-US" altLang="zh-CN" sz="2400" i="1">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24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400" i="1">
                            <a:latin typeface="Cambria Math" panose="02040503050406030204" pitchFamily="18" charset="0"/>
                            <a:ea typeface="黑体" panose="02010609060101010101" pitchFamily="49" charset="-122"/>
                            <a:cs typeface="Times New Roman" panose="02020603050405020304" pitchFamily="18" charset="0"/>
                          </a:rPr>
                          <m:t>𝛼</m:t>
                        </m:r>
                      </m:e>
                      <m:sub>
                        <m:r>
                          <a:rPr lang="en-US" altLang="zh-CN" sz="2400" i="1">
                            <a:latin typeface="Cambria Math" panose="02040503050406030204" pitchFamily="18" charset="0"/>
                            <a:ea typeface="黑体" panose="02010609060101010101" pitchFamily="49" charset="-122"/>
                            <a:cs typeface="Times New Roman" panose="02020603050405020304" pitchFamily="18" charset="0"/>
                          </a:rPr>
                          <m:t>2</m:t>
                        </m:r>
                      </m:sub>
                    </m:sSub>
                    <m:r>
                      <a:rPr lang="en-US" altLang="zh-CN" sz="2400" i="1">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24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400" i="1">
                            <a:latin typeface="Cambria Math" panose="02040503050406030204" pitchFamily="18" charset="0"/>
                            <a:ea typeface="黑体" panose="02010609060101010101" pitchFamily="49" charset="-122"/>
                            <a:cs typeface="Times New Roman" panose="02020603050405020304" pitchFamily="18" charset="0"/>
                          </a:rPr>
                          <m:t>𝛼</m:t>
                        </m:r>
                      </m:e>
                      <m:sub>
                        <m:r>
                          <a:rPr lang="en-US" altLang="zh-CN" sz="2400" b="0" i="1" smtClean="0">
                            <a:latin typeface="Cambria Math" panose="02040503050406030204" pitchFamily="18" charset="0"/>
                            <a:ea typeface="黑体" panose="02010609060101010101" pitchFamily="49" charset="-122"/>
                            <a:cs typeface="Times New Roman" panose="02020603050405020304" pitchFamily="18" charset="0"/>
                          </a:rPr>
                          <m:t>𝑚</m:t>
                        </m:r>
                      </m:sub>
                    </m:sSub>
                  </m:oMath>
                </a14:m>
                <a:r>
                  <a:rPr lang="zh-CN" altLang="en-US" sz="2400" dirty="0">
                    <a:latin typeface="华文中宋" panose="02010600040101010101" pitchFamily="2" charset="-122"/>
                    <a:ea typeface="华文中宋" panose="02010600040101010101" pitchFamily="2" charset="-122"/>
                    <a:cs typeface="Times New Roman" panose="02020603050405020304" pitchFamily="18" charset="0"/>
                  </a:rPr>
                  <a:t>线性无关，则只有当</a:t>
                </a:r>
                <a14:m>
                  <m:oMath xmlns:m="http://schemas.openxmlformats.org/officeDocument/2006/math">
                    <m:sSub>
                      <m:sSubPr>
                        <m:ctrlPr>
                          <a:rPr lang="en-US" altLang="zh-CN" sz="24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400" i="1">
                            <a:latin typeface="Cambria Math" panose="02040503050406030204" pitchFamily="18" charset="0"/>
                            <a:ea typeface="黑体" panose="02010609060101010101" pitchFamily="49" charset="-122"/>
                            <a:cs typeface="Times New Roman" panose="02020603050405020304" pitchFamily="18" charset="0"/>
                          </a:rPr>
                          <m:t>𝑘</m:t>
                        </m:r>
                      </m:e>
                      <m:sub>
                        <m:r>
                          <a:rPr lang="en-US" altLang="zh-CN" sz="2400" i="1">
                            <a:latin typeface="Cambria Math" panose="02040503050406030204" pitchFamily="18" charset="0"/>
                            <a:ea typeface="黑体" panose="02010609060101010101" pitchFamily="49" charset="-122"/>
                            <a:cs typeface="Times New Roman" panose="02020603050405020304" pitchFamily="18" charset="0"/>
                          </a:rPr>
                          <m:t>1</m:t>
                        </m:r>
                      </m:sub>
                    </m:sSub>
                    <m:r>
                      <a:rPr lang="en-US" altLang="zh-CN" sz="2400" i="1">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24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400" i="1">
                            <a:latin typeface="Cambria Math" panose="02040503050406030204" pitchFamily="18" charset="0"/>
                            <a:ea typeface="黑体" panose="02010609060101010101" pitchFamily="49" charset="-122"/>
                            <a:cs typeface="Times New Roman" panose="02020603050405020304" pitchFamily="18" charset="0"/>
                          </a:rPr>
                          <m:t>𝑘</m:t>
                        </m:r>
                      </m:e>
                      <m:sub>
                        <m:r>
                          <a:rPr lang="en-US" altLang="zh-CN" sz="2400" i="1">
                            <a:latin typeface="Cambria Math" panose="02040503050406030204" pitchFamily="18" charset="0"/>
                            <a:ea typeface="黑体" panose="02010609060101010101" pitchFamily="49" charset="-122"/>
                            <a:cs typeface="Times New Roman" panose="02020603050405020304" pitchFamily="18" charset="0"/>
                          </a:rPr>
                          <m:t>𝑚</m:t>
                        </m:r>
                      </m:sub>
                    </m:sSub>
                    <m:r>
                      <a:rPr lang="en-US" altLang="zh-CN" sz="2400" i="1">
                        <a:latin typeface="Cambria Math" panose="02040503050406030204" pitchFamily="18" charset="0"/>
                        <a:ea typeface="黑体" panose="02010609060101010101" pitchFamily="49" charset="-122"/>
                        <a:cs typeface="Times New Roman" panose="02020603050405020304" pitchFamily="18" charset="0"/>
                      </a:rPr>
                      <m:t>=0</m:t>
                    </m:r>
                  </m:oMath>
                </a14:m>
                <a:r>
                  <a:rPr lang="zh-CN" altLang="en-US" sz="2400" dirty="0">
                    <a:latin typeface="华文中宋" panose="02010600040101010101" pitchFamily="2" charset="-122"/>
                    <a:ea typeface="华文中宋" panose="02010600040101010101" pitchFamily="2" charset="-122"/>
                    <a:cs typeface="Times New Roman" panose="02020603050405020304" pitchFamily="18" charset="0"/>
                  </a:rPr>
                  <a:t>时，才有</a:t>
                </a:r>
                <a14:m>
                  <m:oMath xmlns:m="http://schemas.openxmlformats.org/officeDocument/2006/math">
                    <m:sSub>
                      <m:sSubPr>
                        <m:ctrlPr>
                          <a:rPr lang="en-US" altLang="zh-CN" sz="24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400" i="1">
                            <a:latin typeface="Cambria Math" panose="02040503050406030204" pitchFamily="18" charset="0"/>
                            <a:ea typeface="黑体" panose="02010609060101010101" pitchFamily="49" charset="-122"/>
                            <a:cs typeface="Times New Roman" panose="02020603050405020304" pitchFamily="18" charset="0"/>
                          </a:rPr>
                          <m:t>𝑘</m:t>
                        </m:r>
                      </m:e>
                      <m:sub>
                        <m:r>
                          <a:rPr lang="en-US" altLang="zh-CN" sz="2400" i="1">
                            <a:latin typeface="Cambria Math" panose="02040503050406030204" pitchFamily="18" charset="0"/>
                            <a:ea typeface="黑体" panose="02010609060101010101" pitchFamily="49" charset="-122"/>
                            <a:cs typeface="Times New Roman" panose="02020603050405020304" pitchFamily="18" charset="0"/>
                          </a:rPr>
                          <m:t>1</m:t>
                        </m:r>
                      </m:sub>
                    </m:sSub>
                    <m:sSub>
                      <m:sSubPr>
                        <m:ctrlPr>
                          <a:rPr lang="en-US" altLang="zh-CN" sz="24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400" i="1">
                            <a:latin typeface="Cambria Math" panose="02040503050406030204" pitchFamily="18" charset="0"/>
                            <a:ea typeface="黑体" panose="02010609060101010101" pitchFamily="49" charset="-122"/>
                            <a:cs typeface="Times New Roman" panose="02020603050405020304" pitchFamily="18" charset="0"/>
                          </a:rPr>
                          <m:t>𝛼</m:t>
                        </m:r>
                      </m:e>
                      <m:sub>
                        <m:r>
                          <a:rPr lang="en-US" altLang="zh-CN" sz="2400" i="1">
                            <a:latin typeface="Cambria Math" panose="02040503050406030204" pitchFamily="18" charset="0"/>
                            <a:ea typeface="黑体" panose="02010609060101010101" pitchFamily="49" charset="-122"/>
                            <a:cs typeface="Times New Roman" panose="02020603050405020304" pitchFamily="18" charset="0"/>
                          </a:rPr>
                          <m:t>1</m:t>
                        </m:r>
                      </m:sub>
                    </m:sSub>
                    <m:r>
                      <a:rPr lang="en-US" altLang="zh-CN" sz="2400" i="1">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24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400" i="1">
                            <a:latin typeface="Cambria Math" panose="02040503050406030204" pitchFamily="18" charset="0"/>
                            <a:ea typeface="黑体" panose="02010609060101010101" pitchFamily="49" charset="-122"/>
                            <a:cs typeface="Times New Roman" panose="02020603050405020304" pitchFamily="18" charset="0"/>
                          </a:rPr>
                          <m:t>𝑘</m:t>
                        </m:r>
                      </m:e>
                      <m:sub>
                        <m:r>
                          <a:rPr lang="en-US" altLang="zh-CN" sz="2400" i="1">
                            <a:latin typeface="Cambria Math" panose="02040503050406030204" pitchFamily="18" charset="0"/>
                            <a:ea typeface="黑体" panose="02010609060101010101" pitchFamily="49" charset="-122"/>
                            <a:cs typeface="Times New Roman" panose="02020603050405020304" pitchFamily="18" charset="0"/>
                          </a:rPr>
                          <m:t>𝑚</m:t>
                        </m:r>
                      </m:sub>
                    </m:sSub>
                    <m:sSub>
                      <m:sSubPr>
                        <m:ctrlPr>
                          <a:rPr lang="en-US" altLang="zh-CN" sz="24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400" i="1">
                            <a:latin typeface="Cambria Math" panose="02040503050406030204" pitchFamily="18" charset="0"/>
                            <a:ea typeface="黑体" panose="02010609060101010101" pitchFamily="49" charset="-122"/>
                            <a:cs typeface="Times New Roman" panose="02020603050405020304" pitchFamily="18" charset="0"/>
                          </a:rPr>
                          <m:t>𝛼</m:t>
                        </m:r>
                      </m:e>
                      <m:sub>
                        <m:r>
                          <a:rPr lang="en-US" altLang="zh-CN" sz="2400" i="1">
                            <a:latin typeface="Cambria Math" panose="02040503050406030204" pitchFamily="18" charset="0"/>
                            <a:ea typeface="黑体" panose="02010609060101010101" pitchFamily="49" charset="-122"/>
                            <a:cs typeface="Times New Roman" panose="02020603050405020304" pitchFamily="18" charset="0"/>
                          </a:rPr>
                          <m:t>𝑚</m:t>
                        </m:r>
                      </m:sub>
                    </m:sSub>
                    <m:r>
                      <a:rPr lang="en-US" altLang="zh-CN" sz="2400" i="1">
                        <a:latin typeface="Cambria Math" panose="02040503050406030204" pitchFamily="18" charset="0"/>
                        <a:ea typeface="黑体" panose="02010609060101010101" pitchFamily="49" charset="-122"/>
                        <a:cs typeface="Times New Roman" panose="02020603050405020304" pitchFamily="18" charset="0"/>
                      </a:rPr>
                      <m:t>=0</m:t>
                    </m:r>
                  </m:oMath>
                </a14:m>
                <a:r>
                  <a:rPr lang="zh-CN" altLang="en-US" sz="2400" dirty="0">
                    <a:latin typeface="华文中宋" panose="02010600040101010101" pitchFamily="2" charset="-122"/>
                    <a:ea typeface="华文中宋" panose="02010600040101010101" pitchFamily="2" charset="-122"/>
                    <a:cs typeface="Times New Roman" panose="02020603050405020304" pitchFamily="18" charset="0"/>
                  </a:rPr>
                  <a:t>成立。</a:t>
                </a:r>
              </a:p>
            </p:txBody>
          </p:sp>
        </mc:Choice>
        <mc:Fallback xmlns="">
          <p:sp>
            <p:nvSpPr>
              <p:cNvPr id="10" name="Text Box 12"/>
              <p:cNvSpPr txBox="1">
                <a:spLocks noRot="1" noChangeAspect="1" noMove="1" noResize="1" noEditPoints="1" noAdjustHandles="1" noChangeArrowheads="1" noChangeShapeType="1" noTextEdit="1"/>
              </p:cNvSpPr>
              <p:nvPr/>
            </p:nvSpPr>
            <p:spPr bwMode="auto">
              <a:xfrm>
                <a:off x="905496" y="1809606"/>
                <a:ext cx="10303072" cy="1113479"/>
              </a:xfrm>
              <a:prstGeom prst="rect">
                <a:avLst/>
              </a:prstGeom>
              <a:blipFill>
                <a:blip r:embed="rId2"/>
                <a:stretch>
                  <a:fillRect b="-1256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1" name="Text Box 12"/>
          <p:cNvSpPr txBox="1">
            <a:spLocks noChangeArrowheads="1"/>
          </p:cNvSpPr>
          <p:nvPr/>
        </p:nvSpPr>
        <p:spPr bwMode="auto">
          <a:xfrm>
            <a:off x="905496" y="3004717"/>
            <a:ext cx="8136904" cy="559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500" tIns="35100" rIns="67500" bIns="35100">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sz="2400" dirty="0">
                <a:latin typeface="华文中宋" panose="02010600040101010101" pitchFamily="2" charset="-122"/>
                <a:ea typeface="华文中宋" panose="02010600040101010101" pitchFamily="2" charset="-122"/>
                <a:cs typeface="Times New Roman" panose="02020603050405020304" pitchFamily="18" charset="0"/>
              </a:rPr>
              <a:t>     2. </a:t>
            </a:r>
            <a:r>
              <a:rPr lang="zh-CN" altLang="en-US" sz="2400" dirty="0">
                <a:latin typeface="华文中宋" panose="02010600040101010101" pitchFamily="2" charset="-122"/>
                <a:ea typeface="华文中宋" panose="02010600040101010101" pitchFamily="2" charset="-122"/>
                <a:cs typeface="Times New Roman" panose="02020603050405020304" pitchFamily="18" charset="0"/>
              </a:rPr>
              <a:t>对于任一向量组，不是线性相关就是线性无关。</a:t>
            </a:r>
          </a:p>
        </p:txBody>
      </p:sp>
      <mc:AlternateContent xmlns:mc="http://schemas.openxmlformats.org/markup-compatibility/2006" xmlns:a14="http://schemas.microsoft.com/office/drawing/2010/main">
        <mc:Choice Requires="a14">
          <p:sp>
            <p:nvSpPr>
              <p:cNvPr id="12" name="Text Box 12"/>
              <p:cNvSpPr txBox="1">
                <a:spLocks noChangeArrowheads="1"/>
              </p:cNvSpPr>
              <p:nvPr/>
            </p:nvSpPr>
            <p:spPr bwMode="auto">
              <a:xfrm>
                <a:off x="905496" y="3630419"/>
                <a:ext cx="10447088" cy="111347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67500" tIns="35100" rIns="67500" bIns="35100">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sz="2400" dirty="0">
                    <a:latin typeface="华文中宋" panose="02010600040101010101" pitchFamily="2" charset="-122"/>
                    <a:ea typeface="华文中宋" panose="02010600040101010101" pitchFamily="2" charset="-122"/>
                    <a:cs typeface="Times New Roman" panose="02020603050405020304" pitchFamily="18" charset="0"/>
                  </a:rPr>
                  <a:t>     3. </a:t>
                </a:r>
                <a:r>
                  <a:rPr lang="zh-CN" altLang="en-US" sz="2400" dirty="0">
                    <a:latin typeface="华文中宋" panose="02010600040101010101" pitchFamily="2" charset="-122"/>
                    <a:ea typeface="华文中宋" panose="02010600040101010101" pitchFamily="2" charset="-122"/>
                    <a:cs typeface="Times New Roman" panose="02020603050405020304" pitchFamily="18" charset="0"/>
                  </a:rPr>
                  <a:t>向量组只包含一个向量</a:t>
                </a:r>
                <a14:m>
                  <m:oMath xmlns:m="http://schemas.openxmlformats.org/officeDocument/2006/math">
                    <m:r>
                      <a:rPr lang="en-US" altLang="zh-CN" sz="2400" i="1">
                        <a:latin typeface="Cambria Math" panose="02040503050406030204" pitchFamily="18" charset="0"/>
                        <a:ea typeface="华文中宋" panose="02010600040101010101" pitchFamily="2" charset="-122"/>
                        <a:cs typeface="Times New Roman" panose="02020603050405020304" pitchFamily="18" charset="0"/>
                      </a:rPr>
                      <m:t>𝛼</m:t>
                    </m:r>
                  </m:oMath>
                </a14:m>
                <a:r>
                  <a:rPr lang="zh-CN" altLang="en-US" sz="2400" dirty="0">
                    <a:latin typeface="华文中宋" panose="02010600040101010101" pitchFamily="2" charset="-122"/>
                    <a:ea typeface="华文中宋" panose="02010600040101010101" pitchFamily="2" charset="-122"/>
                    <a:cs typeface="Times New Roman" panose="02020603050405020304" pitchFamily="18" charset="0"/>
                  </a:rPr>
                  <a:t>时，若</a:t>
                </a:r>
                <a14:m>
                  <m:oMath xmlns:m="http://schemas.openxmlformats.org/officeDocument/2006/math">
                    <m:r>
                      <a:rPr lang="en-US" altLang="zh-CN" sz="2400" i="1">
                        <a:latin typeface="Cambria Math" panose="02040503050406030204" pitchFamily="18" charset="0"/>
                        <a:ea typeface="华文中宋" panose="02010600040101010101" pitchFamily="2" charset="-122"/>
                        <a:cs typeface="Times New Roman" panose="02020603050405020304" pitchFamily="18" charset="0"/>
                      </a:rPr>
                      <m:t>𝛼</m:t>
                    </m:r>
                    <m:r>
                      <a:rPr lang="en-US" altLang="zh-CN" sz="2400" i="1">
                        <a:latin typeface="Cambria Math" panose="02040503050406030204" pitchFamily="18" charset="0"/>
                        <a:ea typeface="华文中宋" panose="02010600040101010101" pitchFamily="2" charset="-122"/>
                        <a:cs typeface="Times New Roman" panose="02020603050405020304" pitchFamily="18" charset="0"/>
                      </a:rPr>
                      <m:t>=0,</m:t>
                    </m:r>
                  </m:oMath>
                </a14:m>
                <a:r>
                  <a:rPr lang="zh-CN" altLang="en-US" sz="2400" dirty="0">
                    <a:latin typeface="华文中宋" panose="02010600040101010101" pitchFamily="2" charset="-122"/>
                    <a:ea typeface="华文中宋" panose="02010600040101010101" pitchFamily="2" charset="-122"/>
                    <a:cs typeface="Times New Roman" panose="02020603050405020304" pitchFamily="18" charset="0"/>
                  </a:rPr>
                  <a:t>则说</a:t>
                </a:r>
                <a14:m>
                  <m:oMath xmlns:m="http://schemas.openxmlformats.org/officeDocument/2006/math">
                    <m:r>
                      <a:rPr lang="en-US" altLang="zh-CN" sz="2400" i="1">
                        <a:latin typeface="Cambria Math" panose="02040503050406030204" pitchFamily="18" charset="0"/>
                        <a:ea typeface="华文中宋" panose="02010600040101010101" pitchFamily="2" charset="-122"/>
                        <a:cs typeface="Times New Roman" panose="02020603050405020304" pitchFamily="18" charset="0"/>
                      </a:rPr>
                      <m:t>𝛼</m:t>
                    </m:r>
                  </m:oMath>
                </a14:m>
                <a:r>
                  <a:rPr lang="zh-CN" altLang="en-US" sz="2400" dirty="0">
                    <a:latin typeface="华文中宋" panose="02010600040101010101" pitchFamily="2" charset="-122"/>
                    <a:ea typeface="华文中宋" panose="02010600040101010101" pitchFamily="2" charset="-122"/>
                    <a:cs typeface="Times New Roman" panose="02020603050405020304" pitchFamily="18" charset="0"/>
                  </a:rPr>
                  <a:t>线性相关；若</a:t>
                </a:r>
                <a14:m>
                  <m:oMath xmlns:m="http://schemas.openxmlformats.org/officeDocument/2006/math">
                    <m:r>
                      <a:rPr lang="en-US" altLang="zh-CN" sz="2400" i="1">
                        <a:latin typeface="Cambria Math" panose="02040503050406030204" pitchFamily="18" charset="0"/>
                        <a:ea typeface="华文中宋" panose="02010600040101010101" pitchFamily="2" charset="-122"/>
                        <a:cs typeface="Times New Roman" panose="02020603050405020304" pitchFamily="18" charset="0"/>
                      </a:rPr>
                      <m:t>𝛼</m:t>
                    </m:r>
                    <m:r>
                      <a:rPr lang="en-US" altLang="zh-CN" sz="2400" i="1">
                        <a:latin typeface="Cambria Math" panose="02040503050406030204" pitchFamily="18" charset="0"/>
                        <a:ea typeface="Cambria Math" panose="02040503050406030204" pitchFamily="18" charset="0"/>
                        <a:cs typeface="Times New Roman" panose="02020603050405020304" pitchFamily="18" charset="0"/>
                      </a:rPr>
                      <m:t>≠0</m:t>
                    </m:r>
                    <m:r>
                      <a:rPr lang="zh-CN" altLang="en-US" sz="2400" i="1">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en-US" sz="2400" dirty="0">
                    <a:latin typeface="华文中宋" panose="02010600040101010101" pitchFamily="2" charset="-122"/>
                    <a:ea typeface="华文中宋" panose="02010600040101010101" pitchFamily="2" charset="-122"/>
                    <a:cs typeface="Times New Roman" panose="02020603050405020304" pitchFamily="18" charset="0"/>
                  </a:rPr>
                  <a:t>则说</a:t>
                </a:r>
                <a14:m>
                  <m:oMath xmlns:m="http://schemas.openxmlformats.org/officeDocument/2006/math">
                    <m:r>
                      <a:rPr lang="en-US" altLang="zh-CN" sz="2400" i="1">
                        <a:latin typeface="Cambria Math" panose="02040503050406030204" pitchFamily="18" charset="0"/>
                        <a:ea typeface="华文中宋" panose="02010600040101010101" pitchFamily="2" charset="-122"/>
                        <a:cs typeface="Times New Roman" panose="02020603050405020304" pitchFamily="18" charset="0"/>
                      </a:rPr>
                      <m:t>𝛼</m:t>
                    </m:r>
                  </m:oMath>
                </a14:m>
                <a:r>
                  <a:rPr lang="zh-CN" altLang="en-US" sz="2400" dirty="0">
                    <a:latin typeface="华文中宋" panose="02010600040101010101" pitchFamily="2" charset="-122"/>
                    <a:ea typeface="华文中宋" panose="02010600040101010101" pitchFamily="2" charset="-122"/>
                    <a:cs typeface="Times New Roman" panose="02020603050405020304" pitchFamily="18" charset="0"/>
                  </a:rPr>
                  <a:t>线性无关。</a:t>
                </a:r>
              </a:p>
            </p:txBody>
          </p:sp>
        </mc:Choice>
        <mc:Fallback xmlns="">
          <p:sp>
            <p:nvSpPr>
              <p:cNvPr id="12" name="Text Box 12"/>
              <p:cNvSpPr txBox="1">
                <a:spLocks noRot="1" noChangeAspect="1" noMove="1" noResize="1" noEditPoints="1" noAdjustHandles="1" noChangeArrowheads="1" noChangeShapeType="1" noTextEdit="1"/>
              </p:cNvSpPr>
              <p:nvPr/>
            </p:nvSpPr>
            <p:spPr bwMode="auto">
              <a:xfrm>
                <a:off x="905496" y="3630419"/>
                <a:ext cx="10447088" cy="1113479"/>
              </a:xfrm>
              <a:prstGeom prst="rect">
                <a:avLst/>
              </a:prstGeom>
              <a:blipFill>
                <a:blip r:embed="rId3"/>
                <a:stretch>
                  <a:fillRect l="-117" b="-1318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3" name="Text Box 12"/>
          <p:cNvSpPr txBox="1">
            <a:spLocks noChangeArrowheads="1"/>
          </p:cNvSpPr>
          <p:nvPr/>
        </p:nvSpPr>
        <p:spPr bwMode="auto">
          <a:xfrm>
            <a:off x="923430" y="4810119"/>
            <a:ext cx="8136904" cy="559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500" tIns="35100" rIns="67500" bIns="35100">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sz="2400" dirty="0">
                <a:latin typeface="华文中宋" panose="02010600040101010101" pitchFamily="2" charset="-122"/>
                <a:ea typeface="华文中宋" panose="02010600040101010101" pitchFamily="2" charset="-122"/>
                <a:cs typeface="Times New Roman" panose="02020603050405020304" pitchFamily="18" charset="0"/>
              </a:rPr>
              <a:t>     4. </a:t>
            </a:r>
            <a:r>
              <a:rPr lang="zh-CN" altLang="en-US" sz="2400" dirty="0">
                <a:latin typeface="华文中宋" panose="02010600040101010101" pitchFamily="2" charset="-122"/>
                <a:ea typeface="华文中宋" panose="02010600040101010101" pitchFamily="2" charset="-122"/>
                <a:cs typeface="Times New Roman" panose="02020603050405020304" pitchFamily="18" charset="0"/>
              </a:rPr>
              <a:t>包含零向量的任何向量组是线性相关的。</a:t>
            </a:r>
          </a:p>
        </p:txBody>
      </p:sp>
      <p:sp>
        <p:nvSpPr>
          <p:cNvPr id="14" name="Rectangle 6"/>
          <p:cNvSpPr>
            <a:spLocks noChangeArrowheads="1"/>
          </p:cNvSpPr>
          <p:nvPr/>
        </p:nvSpPr>
        <p:spPr bwMode="auto">
          <a:xfrm>
            <a:off x="1559496" y="613443"/>
            <a:ext cx="4103737" cy="400110"/>
          </a:xfrm>
          <a:prstGeom prst="rect">
            <a:avLst/>
          </a:prstGeom>
          <a:noFill/>
          <a:ln w="9525" algn="ctr">
            <a:noFill/>
            <a:miter lim="800000"/>
            <a:headEnd/>
            <a:tailEnd/>
          </a:ln>
          <a:effectLst/>
        </p:spPr>
        <p:txBody>
          <a:bodyPr wrap="square">
            <a:spAutoFit/>
          </a:bodyPr>
          <a:lstStyle/>
          <a:p>
            <a:pPr eaLnBrk="1" hangingPunct="1">
              <a:defRPr/>
            </a:pPr>
            <a:r>
              <a:rPr lang="en-US" altLang="zh-CN" sz="2000" b="1" dirty="0">
                <a:solidFill>
                  <a:schemeClr val="folHlink"/>
                </a:solidFill>
                <a:effectLst>
                  <a:outerShdw blurRad="38100" dist="38100" dir="2700000" algn="tl">
                    <a:srgbClr val="000000"/>
                  </a:outerShdw>
                </a:effectLst>
              </a:rPr>
              <a:t>1.1.4   </a:t>
            </a:r>
            <a:r>
              <a:rPr lang="zh-CN" altLang="en-US" sz="2000" b="1" dirty="0">
                <a:solidFill>
                  <a:schemeClr val="folHlink"/>
                </a:solidFill>
                <a:effectLst>
                  <a:outerShdw blurRad="38100" dist="38100" dir="2700000" algn="tl">
                    <a:srgbClr val="000000"/>
                  </a:outerShdw>
                </a:effectLst>
              </a:rPr>
              <a:t>向量的线性相关性</a:t>
            </a:r>
          </a:p>
        </p:txBody>
      </p:sp>
      <p:sp>
        <p:nvSpPr>
          <p:cNvPr id="3" name="灯片编号占位符 2"/>
          <p:cNvSpPr>
            <a:spLocks noGrp="1"/>
          </p:cNvSpPr>
          <p:nvPr>
            <p:ph type="sldNum" sz="quarter" idx="12"/>
          </p:nvPr>
        </p:nvSpPr>
        <p:spPr/>
        <p:txBody>
          <a:bodyPr/>
          <a:lstStyle/>
          <a:p>
            <a:fld id="{281FBE21-B40B-4B64-ABBE-395E3EC7A610}" type="slidenum">
              <a:rPr kumimoji="0" lang="en-US" altLang="zh-CN" smtClean="0">
                <a:solidFill>
                  <a:srgbClr val="000000"/>
                </a:solidFill>
              </a:rPr>
              <a:pPr/>
              <a:t>20</a:t>
            </a:fld>
            <a:endParaRPr kumimoji="0" lang="en-US" altLang="zh-CN">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p:cNvSpPr txBox="1"/>
              <p:nvPr/>
            </p:nvSpPr>
            <p:spPr>
              <a:xfrm>
                <a:off x="695400" y="1772816"/>
                <a:ext cx="10801200" cy="1134926"/>
              </a:xfrm>
              <a:prstGeom prst="rect">
                <a:avLst/>
              </a:prstGeom>
              <a:noFill/>
            </p:spPr>
            <p:txBody>
              <a:bodyPr wrap="square" rtlCol="0">
                <a:spAutoFit/>
              </a:bodyPr>
              <a:lstStyle/>
              <a:p>
                <a:pPr>
                  <a:lnSpc>
                    <a:spcPct val="150000"/>
                  </a:lnSpc>
                </a:pPr>
                <a:r>
                  <a:rPr lang="zh-CN" altLang="en-US" sz="2400" dirty="0">
                    <a:solidFill>
                      <a:srgbClr val="0000FF"/>
                    </a:solidFill>
                    <a:latin typeface="华文中宋" panose="02010600040101010101" pitchFamily="2" charset="-122"/>
                    <a:ea typeface="华文中宋" panose="02010600040101010101" pitchFamily="2" charset="-122"/>
                  </a:rPr>
                  <a:t>定理</a:t>
                </a:r>
                <a:r>
                  <a:rPr lang="en-US" altLang="zh-CN" sz="2400" dirty="0">
                    <a:solidFill>
                      <a:srgbClr val="0000FF"/>
                    </a:solidFill>
                    <a:latin typeface="华文中宋" panose="02010600040101010101" pitchFamily="2" charset="-122"/>
                    <a:ea typeface="华文中宋" panose="02010600040101010101" pitchFamily="2" charset="-122"/>
                  </a:rPr>
                  <a:t>1.1 </a:t>
                </a:r>
                <a:r>
                  <a:rPr lang="zh-CN" altLang="en-US" sz="2400" dirty="0">
                    <a:latin typeface="华文中宋" panose="02010600040101010101" pitchFamily="2" charset="-122"/>
                    <a:ea typeface="华文中宋" panose="02010600040101010101" pitchFamily="2" charset="-122"/>
                  </a:rPr>
                  <a:t>设线性空间</a:t>
                </a:r>
                <a14:m>
                  <m:oMath xmlns:m="http://schemas.openxmlformats.org/officeDocument/2006/math">
                    <m:r>
                      <a:rPr lang="en-US" altLang="zh-CN" sz="2400" i="1" dirty="0">
                        <a:latin typeface="Cambria Math" panose="02040503050406030204" pitchFamily="18" charset="0"/>
                        <a:ea typeface="华文中宋" panose="02010600040101010101" pitchFamily="2" charset="-122"/>
                      </a:rPr>
                      <m:t>𝑉</m:t>
                    </m:r>
                  </m:oMath>
                </a14:m>
                <a:r>
                  <a:rPr lang="zh-CN" altLang="en-US" sz="2400" dirty="0">
                    <a:latin typeface="华文中宋" panose="02010600040101010101" pitchFamily="2" charset="-122"/>
                    <a:ea typeface="华文中宋" panose="02010600040101010101" pitchFamily="2" charset="-122"/>
                  </a:rPr>
                  <a:t>中向量组</a:t>
                </a:r>
                <a14:m>
                  <m:oMath xmlns:m="http://schemas.openxmlformats.org/officeDocument/2006/math">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𝛼</m:t>
                        </m:r>
                      </m:e>
                      <m:sub>
                        <m:r>
                          <a:rPr lang="en-US" altLang="zh-CN" sz="2400" i="1">
                            <a:latin typeface="Cambria Math" panose="02040503050406030204" pitchFamily="18" charset="0"/>
                            <a:ea typeface="华文中宋" panose="02010600040101010101" pitchFamily="2" charset="-122"/>
                          </a:rPr>
                          <m:t>1</m:t>
                        </m:r>
                      </m:sub>
                    </m:sSub>
                    <m:r>
                      <a:rPr lang="en-US" altLang="zh-CN" sz="2400" i="1">
                        <a:latin typeface="Cambria Math" panose="02040503050406030204" pitchFamily="18" charset="0"/>
                        <a:ea typeface="华文中宋" panose="02010600040101010101" pitchFamily="2" charset="-122"/>
                      </a:rPr>
                      <m:t>,</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𝛼</m:t>
                        </m:r>
                      </m:e>
                      <m:sub>
                        <m:r>
                          <a:rPr lang="en-US" altLang="zh-CN" sz="2400" i="1">
                            <a:latin typeface="Cambria Math" panose="02040503050406030204" pitchFamily="18" charset="0"/>
                            <a:ea typeface="华文中宋" panose="02010600040101010101" pitchFamily="2" charset="-122"/>
                          </a:rPr>
                          <m:t>2</m:t>
                        </m:r>
                      </m:sub>
                    </m:sSub>
                    <m:r>
                      <a:rPr lang="en-US" altLang="zh-CN" sz="2400" i="1">
                        <a:latin typeface="Cambria Math" panose="02040503050406030204" pitchFamily="18" charset="0"/>
                        <a:ea typeface="华文中宋" panose="02010600040101010101" pitchFamily="2" charset="-122"/>
                      </a:rPr>
                      <m:t>,⋯,</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𝛼</m:t>
                        </m:r>
                      </m:e>
                      <m:sub>
                        <m:r>
                          <a:rPr lang="en-US" altLang="zh-CN" sz="2400" i="1">
                            <a:latin typeface="Cambria Math" panose="02040503050406030204" pitchFamily="18" charset="0"/>
                            <a:ea typeface="华文中宋" panose="02010600040101010101" pitchFamily="2" charset="-122"/>
                          </a:rPr>
                          <m:t>𝑛</m:t>
                        </m:r>
                      </m:sub>
                    </m:sSub>
                  </m:oMath>
                </a14:m>
                <a:r>
                  <a:rPr lang="zh-CN" altLang="en-US" sz="2400" dirty="0">
                    <a:latin typeface="华文中宋" panose="02010600040101010101" pitchFamily="2" charset="-122"/>
                    <a:ea typeface="华文中宋" panose="02010600040101010101" pitchFamily="2" charset="-122"/>
                  </a:rPr>
                  <a:t>线性无关，向量组</a:t>
                </a:r>
                <a14:m>
                  <m:oMath xmlns:m="http://schemas.openxmlformats.org/officeDocument/2006/math">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𝛼</m:t>
                        </m:r>
                      </m:e>
                      <m:sub>
                        <m:r>
                          <a:rPr lang="en-US" altLang="zh-CN" sz="2400" i="1">
                            <a:latin typeface="Cambria Math" panose="02040503050406030204" pitchFamily="18" charset="0"/>
                            <a:ea typeface="华文中宋" panose="02010600040101010101" pitchFamily="2" charset="-122"/>
                          </a:rPr>
                          <m:t>1</m:t>
                        </m:r>
                      </m:sub>
                    </m:sSub>
                    <m:r>
                      <a:rPr lang="en-US" altLang="zh-CN" sz="2400" i="1">
                        <a:latin typeface="Cambria Math" panose="02040503050406030204" pitchFamily="18" charset="0"/>
                        <a:ea typeface="华文中宋" panose="02010600040101010101" pitchFamily="2" charset="-122"/>
                      </a:rPr>
                      <m:t>,</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𝛼</m:t>
                        </m:r>
                      </m:e>
                      <m:sub>
                        <m:r>
                          <a:rPr lang="en-US" altLang="zh-CN" sz="2400" i="1">
                            <a:latin typeface="Cambria Math" panose="02040503050406030204" pitchFamily="18" charset="0"/>
                            <a:ea typeface="华文中宋" panose="02010600040101010101" pitchFamily="2" charset="-122"/>
                          </a:rPr>
                          <m:t>2</m:t>
                        </m:r>
                      </m:sub>
                    </m:sSub>
                    <m:r>
                      <a:rPr lang="en-US" altLang="zh-CN" sz="2400" i="1">
                        <a:latin typeface="Cambria Math" panose="02040503050406030204" pitchFamily="18" charset="0"/>
                        <a:ea typeface="华文中宋" panose="02010600040101010101" pitchFamily="2" charset="-122"/>
                      </a:rPr>
                      <m:t>,⋯,</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𝛼</m:t>
                        </m:r>
                      </m:e>
                      <m:sub>
                        <m:r>
                          <a:rPr lang="en-US" altLang="zh-CN" sz="2400" i="1">
                            <a:latin typeface="Cambria Math" panose="02040503050406030204" pitchFamily="18" charset="0"/>
                            <a:ea typeface="华文中宋" panose="02010600040101010101" pitchFamily="2" charset="-122"/>
                          </a:rPr>
                          <m:t>𝑛</m:t>
                        </m:r>
                      </m:sub>
                    </m:sSub>
                    <m:r>
                      <a:rPr lang="en-US" altLang="zh-CN" sz="2400" i="1">
                        <a:latin typeface="Cambria Math" panose="02040503050406030204" pitchFamily="18" charset="0"/>
                        <a:ea typeface="华文中宋" panose="02010600040101010101" pitchFamily="2" charset="-122"/>
                      </a:rPr>
                      <m:t>,</m:t>
                    </m:r>
                    <m:r>
                      <a:rPr lang="en-US" altLang="zh-CN" sz="2400" i="1">
                        <a:latin typeface="Cambria Math" panose="02040503050406030204" pitchFamily="18" charset="0"/>
                        <a:ea typeface="华文中宋" panose="02010600040101010101" pitchFamily="2" charset="-122"/>
                      </a:rPr>
                      <m:t>𝛽</m:t>
                    </m:r>
                    <m:r>
                      <a:rPr lang="zh-CN" altLang="en-US" sz="2400" i="1">
                        <a:latin typeface="Cambria Math" panose="02040503050406030204" pitchFamily="18" charset="0"/>
                        <a:ea typeface="华文中宋" panose="02010600040101010101" pitchFamily="2" charset="-122"/>
                      </a:rPr>
                      <m:t>线性相关</m:t>
                    </m:r>
                  </m:oMath>
                </a14:m>
                <a:r>
                  <a:rPr lang="zh-CN" altLang="en-US" sz="2400" dirty="0">
                    <a:latin typeface="华文中宋" panose="02010600040101010101" pitchFamily="2" charset="-122"/>
                    <a:ea typeface="华文中宋" panose="02010600040101010101" pitchFamily="2" charset="-122"/>
                  </a:rPr>
                  <a:t>，则</a:t>
                </a:r>
                <a14:m>
                  <m:oMath xmlns:m="http://schemas.openxmlformats.org/officeDocument/2006/math">
                    <m:r>
                      <a:rPr lang="en-US" altLang="zh-CN" sz="2400" i="1">
                        <a:latin typeface="Cambria Math" panose="02040503050406030204" pitchFamily="18" charset="0"/>
                        <a:ea typeface="华文中宋" panose="02010600040101010101" pitchFamily="2" charset="-122"/>
                      </a:rPr>
                      <m:t>𝛽</m:t>
                    </m:r>
                    <m:r>
                      <a:rPr lang="zh-CN" altLang="en-US" sz="2400" i="1">
                        <a:latin typeface="Cambria Math" panose="02040503050406030204" pitchFamily="18" charset="0"/>
                        <a:ea typeface="华文中宋" panose="02010600040101010101" pitchFamily="2" charset="-122"/>
                      </a:rPr>
                      <m:t>可由</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𝛼</m:t>
                        </m:r>
                      </m:e>
                      <m:sub>
                        <m:r>
                          <a:rPr lang="en-US" altLang="zh-CN" sz="2400" i="1">
                            <a:latin typeface="Cambria Math" panose="02040503050406030204" pitchFamily="18" charset="0"/>
                            <a:ea typeface="华文中宋" panose="02010600040101010101" pitchFamily="2" charset="-122"/>
                          </a:rPr>
                          <m:t>1</m:t>
                        </m:r>
                      </m:sub>
                    </m:sSub>
                    <m:r>
                      <a:rPr lang="en-US" altLang="zh-CN" sz="2400" i="1">
                        <a:latin typeface="Cambria Math" panose="02040503050406030204" pitchFamily="18" charset="0"/>
                        <a:ea typeface="华文中宋" panose="02010600040101010101" pitchFamily="2" charset="-122"/>
                      </a:rPr>
                      <m:t>,</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𝛼</m:t>
                        </m:r>
                      </m:e>
                      <m:sub>
                        <m:r>
                          <a:rPr lang="en-US" altLang="zh-CN" sz="2400" i="1">
                            <a:latin typeface="Cambria Math" panose="02040503050406030204" pitchFamily="18" charset="0"/>
                            <a:ea typeface="华文中宋" panose="02010600040101010101" pitchFamily="2" charset="-122"/>
                          </a:rPr>
                          <m:t>2</m:t>
                        </m:r>
                      </m:sub>
                    </m:sSub>
                    <m:r>
                      <a:rPr lang="en-US" altLang="zh-CN" sz="2400" i="1">
                        <a:latin typeface="Cambria Math" panose="02040503050406030204" pitchFamily="18" charset="0"/>
                        <a:ea typeface="华文中宋" panose="02010600040101010101" pitchFamily="2" charset="-122"/>
                      </a:rPr>
                      <m:t>,⋯,</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𝛼</m:t>
                        </m:r>
                      </m:e>
                      <m:sub>
                        <m:r>
                          <a:rPr lang="en-US" altLang="zh-CN" sz="2400" i="1">
                            <a:latin typeface="Cambria Math" panose="02040503050406030204" pitchFamily="18" charset="0"/>
                            <a:ea typeface="华文中宋" panose="02010600040101010101" pitchFamily="2" charset="-122"/>
                          </a:rPr>
                          <m:t>𝑛</m:t>
                        </m:r>
                      </m:sub>
                    </m:sSub>
                  </m:oMath>
                </a14:m>
                <a:r>
                  <a:rPr lang="zh-CN" altLang="en-US" sz="2400" dirty="0">
                    <a:latin typeface="华文中宋" panose="02010600040101010101" pitchFamily="2" charset="-122"/>
                    <a:ea typeface="华文中宋" panose="02010600040101010101" pitchFamily="2" charset="-122"/>
                  </a:rPr>
                  <a:t>线性表示，表法唯一。</a:t>
                </a:r>
              </a:p>
            </p:txBody>
          </p:sp>
        </mc:Choice>
        <mc:Fallback xmlns="">
          <p:sp>
            <p:nvSpPr>
              <p:cNvPr id="2" name="文本框 1"/>
              <p:cNvSpPr txBox="1">
                <a:spLocks noRot="1" noChangeAspect="1" noMove="1" noResize="1" noEditPoints="1" noAdjustHandles="1" noChangeArrowheads="1" noChangeShapeType="1" noTextEdit="1"/>
              </p:cNvSpPr>
              <p:nvPr/>
            </p:nvSpPr>
            <p:spPr>
              <a:xfrm>
                <a:off x="695400" y="1772816"/>
                <a:ext cx="10801200" cy="1134926"/>
              </a:xfrm>
              <a:prstGeom prst="rect">
                <a:avLst/>
              </a:prstGeom>
              <a:blipFill>
                <a:blip r:embed="rId3"/>
                <a:stretch>
                  <a:fillRect l="-847" b="-11828"/>
                </a:stretch>
              </a:blipFill>
            </p:spPr>
            <p:txBody>
              <a:bodyPr/>
              <a:lstStyle/>
              <a:p>
                <a:r>
                  <a:rPr lang="zh-CN" altLang="en-US">
                    <a:noFill/>
                  </a:rPr>
                  <a:t> </a:t>
                </a:r>
              </a:p>
            </p:txBody>
          </p:sp>
        </mc:Fallback>
      </mc:AlternateContent>
      <p:sp>
        <p:nvSpPr>
          <p:cNvPr id="8" name="Rectangle 6"/>
          <p:cNvSpPr>
            <a:spLocks noChangeArrowheads="1"/>
          </p:cNvSpPr>
          <p:nvPr/>
        </p:nvSpPr>
        <p:spPr bwMode="auto">
          <a:xfrm>
            <a:off x="1559496" y="692696"/>
            <a:ext cx="4103737" cy="400110"/>
          </a:xfrm>
          <a:prstGeom prst="rect">
            <a:avLst/>
          </a:prstGeom>
          <a:noFill/>
          <a:ln w="9525" algn="ctr">
            <a:noFill/>
            <a:miter lim="800000"/>
            <a:headEnd/>
            <a:tailEnd/>
          </a:ln>
          <a:effectLst/>
        </p:spPr>
        <p:txBody>
          <a:bodyPr wrap="square">
            <a:spAutoFit/>
          </a:bodyPr>
          <a:lstStyle/>
          <a:p>
            <a:pPr eaLnBrk="1" hangingPunct="1">
              <a:defRPr/>
            </a:pPr>
            <a:r>
              <a:rPr lang="en-US" altLang="zh-CN" sz="2000" b="1" dirty="0">
                <a:solidFill>
                  <a:schemeClr val="folHlink"/>
                </a:solidFill>
                <a:effectLst>
                  <a:outerShdw blurRad="38100" dist="38100" dir="2700000" algn="tl">
                    <a:srgbClr val="000000"/>
                  </a:outerShdw>
                </a:effectLst>
              </a:rPr>
              <a:t>1.1.4   </a:t>
            </a:r>
            <a:r>
              <a:rPr lang="zh-CN" altLang="en-US" sz="2000" b="1" dirty="0">
                <a:solidFill>
                  <a:schemeClr val="folHlink"/>
                </a:solidFill>
                <a:effectLst>
                  <a:outerShdw blurRad="38100" dist="38100" dir="2700000" algn="tl">
                    <a:srgbClr val="000000"/>
                  </a:outerShdw>
                </a:effectLst>
              </a:rPr>
              <a:t>向量的线性相关性</a:t>
            </a:r>
          </a:p>
        </p:txBody>
      </p:sp>
      <p:sp>
        <p:nvSpPr>
          <p:cNvPr id="4" name="灯片编号占位符 3"/>
          <p:cNvSpPr>
            <a:spLocks noGrp="1"/>
          </p:cNvSpPr>
          <p:nvPr>
            <p:ph type="sldNum" sz="quarter" idx="12"/>
          </p:nvPr>
        </p:nvSpPr>
        <p:spPr/>
        <p:txBody>
          <a:bodyPr/>
          <a:lstStyle/>
          <a:p>
            <a:fld id="{9EFF0944-2518-4343-8163-3F075A3F9F1C}" type="slidenum">
              <a:rPr kumimoji="0" lang="en-US" altLang="zh-CN" smtClean="0">
                <a:solidFill>
                  <a:srgbClr val="000000"/>
                </a:solidFill>
              </a:rPr>
              <a:pPr/>
              <a:t>21</a:t>
            </a:fld>
            <a:endParaRPr kumimoji="0" lang="en-US" altLang="zh-CN">
              <a:solidFill>
                <a:srgbClr val="000000"/>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1EB81A8-C46E-4FD3-9A21-74F1F2991588}"/>
              </a:ext>
            </a:extLst>
          </p:cNvPr>
          <p:cNvSpPr>
            <a:spLocks noGrp="1"/>
          </p:cNvSpPr>
          <p:nvPr>
            <p:ph type="sldNum" sz="quarter" idx="12"/>
          </p:nvPr>
        </p:nvSpPr>
        <p:spPr/>
        <p:txBody>
          <a:bodyPr/>
          <a:lstStyle/>
          <a:p>
            <a:fld id="{9EFF0944-2518-4343-8163-3F075A3F9F1C}" type="slidenum">
              <a:rPr kumimoji="0" lang="en-US" altLang="zh-CN" smtClean="0">
                <a:solidFill>
                  <a:srgbClr val="000000"/>
                </a:solidFill>
              </a:rPr>
              <a:pPr/>
              <a:t>22</a:t>
            </a:fld>
            <a:endParaRPr kumimoji="0" lang="en-US" altLang="zh-CN">
              <a:solidFill>
                <a:srgbClr val="000000"/>
              </a:solidFill>
            </a:endParaRPr>
          </a:p>
        </p:txBody>
      </p:sp>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A8183A78-2048-467B-A50E-80EBE1814D71}"/>
                  </a:ext>
                </a:extLst>
              </p:cNvPr>
              <p:cNvSpPr txBox="1"/>
              <p:nvPr/>
            </p:nvSpPr>
            <p:spPr>
              <a:xfrm>
                <a:off x="551384" y="1628800"/>
                <a:ext cx="10791452" cy="1754326"/>
              </a:xfrm>
              <a:prstGeom prst="rect">
                <a:avLst/>
              </a:prstGeom>
              <a:noFill/>
            </p:spPr>
            <p:txBody>
              <a:bodyPr wrap="square" rtlCol="0">
                <a:spAutoFit/>
              </a:bodyPr>
              <a:lstStyle/>
              <a:p>
                <a:pPr>
                  <a:lnSpc>
                    <a:spcPct val="150000"/>
                  </a:lnSpc>
                </a:pPr>
                <a:r>
                  <a:rPr lang="zh-CN" altLang="en-US" sz="2400" dirty="0">
                    <a:latin typeface="华文中宋" panose="02010600040101010101" pitchFamily="2" charset="-122"/>
                    <a:ea typeface="华文中宋" panose="02010600040101010101" pitchFamily="2" charset="-122"/>
                  </a:rPr>
                  <a:t>作业</a:t>
                </a:r>
                <a:r>
                  <a:rPr lang="en-US" altLang="zh-CN" sz="2400" dirty="0">
                    <a:latin typeface="华文中宋" panose="02010600040101010101" pitchFamily="2" charset="-122"/>
                    <a:ea typeface="华文中宋" panose="02010600040101010101" pitchFamily="2" charset="-122"/>
                  </a:rPr>
                  <a:t>1</a:t>
                </a:r>
                <a:r>
                  <a:rPr lang="zh-CN" altLang="en-US" sz="2400" dirty="0">
                    <a:latin typeface="华文中宋" panose="02010600040101010101" pitchFamily="2" charset="-122"/>
                    <a:ea typeface="华文中宋" panose="02010600040101010101" pitchFamily="2" charset="-122"/>
                  </a:rPr>
                  <a:t>：判别下列集合对所定义的运算是否构成</a:t>
                </a:r>
                <a:r>
                  <a:rPr lang="en-US" altLang="zh-CN" sz="2400" dirty="0">
                    <a:latin typeface="华文中宋" panose="02010600040101010101" pitchFamily="2" charset="-122"/>
                    <a:ea typeface="华文中宋" panose="02010600040101010101" pitchFamily="2" charset="-122"/>
                  </a:rPr>
                  <a:t>R</a:t>
                </a:r>
                <a:r>
                  <a:rPr lang="zh-CN" altLang="en-US" sz="2400" dirty="0">
                    <a:latin typeface="华文中宋" panose="02010600040101010101" pitchFamily="2" charset="-122"/>
                    <a:ea typeface="华文中宋" panose="02010600040101010101" pitchFamily="2" charset="-122"/>
                  </a:rPr>
                  <a:t>上的线性空间，并说明原因。</a:t>
                </a:r>
                <a:endParaRPr lang="en-US" altLang="zh-CN" sz="2400" dirty="0">
                  <a:latin typeface="华文中宋" panose="02010600040101010101" pitchFamily="2" charset="-122"/>
                  <a:ea typeface="华文中宋" panose="02010600040101010101" pitchFamily="2" charset="-122"/>
                </a:endParaRPr>
              </a:p>
              <a:p>
                <a:pPr>
                  <a:lnSpc>
                    <a:spcPct val="150000"/>
                  </a:lnSpc>
                </a:pP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1</a:t>
                </a:r>
                <a:r>
                  <a:rPr lang="zh-CN" altLang="en-US" sz="2400" dirty="0" smtClean="0">
                    <a:latin typeface="华文中宋" panose="02010600040101010101" pitchFamily="2" charset="-122"/>
                    <a:ea typeface="华文中宋" panose="02010600040101010101" pitchFamily="2" charset="-122"/>
                  </a:rPr>
                  <a:t>）</a:t>
                </a:r>
                <a14:m>
                  <m:oMath xmlns:m="http://schemas.openxmlformats.org/officeDocument/2006/math">
                    <m:r>
                      <a:rPr lang="en-US" altLang="zh-CN" sz="2400" i="1" dirty="0" smtClean="0">
                        <a:latin typeface="Cambria Math" panose="02040503050406030204" pitchFamily="18" charset="0"/>
                        <a:ea typeface="华文中宋" panose="02010600040101010101" pitchFamily="2" charset="-122"/>
                      </a:rPr>
                      <m:t>𝑛</m:t>
                    </m:r>
                  </m:oMath>
                </a14:m>
                <a:r>
                  <a:rPr lang="zh-CN" altLang="en-US" sz="2400" dirty="0" smtClean="0">
                    <a:latin typeface="华文中宋" panose="02010600040101010101" pitchFamily="2" charset="-122"/>
                    <a:ea typeface="华文中宋" panose="02010600040101010101" pitchFamily="2" charset="-122"/>
                  </a:rPr>
                  <a:t>阶实</a:t>
                </a:r>
                <a:r>
                  <a:rPr lang="zh-CN" altLang="en-US" sz="2400" dirty="0">
                    <a:latin typeface="华文中宋" panose="02010600040101010101" pitchFamily="2" charset="-122"/>
                    <a:ea typeface="华文中宋" panose="02010600040101010101" pitchFamily="2" charset="-122"/>
                  </a:rPr>
                  <a:t>对称矩阵的集合，对于矩阵的加法和实数与矩阵的乘法。</a:t>
                </a:r>
                <a:endParaRPr lang="en-US" altLang="zh-CN" sz="2400" dirty="0">
                  <a:latin typeface="华文中宋" panose="02010600040101010101" pitchFamily="2" charset="-122"/>
                  <a:ea typeface="华文中宋" panose="02010600040101010101" pitchFamily="2" charset="-122"/>
                </a:endParaRPr>
              </a:p>
              <a:p>
                <a:pPr>
                  <a:lnSpc>
                    <a:spcPct val="150000"/>
                  </a:lnSpc>
                </a:pP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2</a:t>
                </a:r>
                <a:r>
                  <a:rPr lang="zh-CN" altLang="en-US" sz="2400" dirty="0">
                    <a:latin typeface="华文中宋" panose="02010600040101010101" pitchFamily="2" charset="-122"/>
                    <a:ea typeface="华文中宋" panose="02010600040101010101" pitchFamily="2" charset="-122"/>
                  </a:rPr>
                  <a:t>）平面上全体向量的集合，对于通常的加法和如下定义的数乘运算</a:t>
                </a:r>
                <a14:m>
                  <m:oMath xmlns:m="http://schemas.openxmlformats.org/officeDocument/2006/math">
                    <m:r>
                      <a:rPr lang="en-US" altLang="zh-CN" sz="2400" i="1">
                        <a:latin typeface="Cambria Math" panose="02040503050406030204" pitchFamily="18" charset="0"/>
                        <a:ea typeface="华文中宋" panose="02010600040101010101" pitchFamily="2" charset="-122"/>
                      </a:rPr>
                      <m:t>𝑘𝑥</m:t>
                    </m:r>
                    <m:r>
                      <a:rPr lang="en-US" altLang="zh-CN" sz="2400" i="1">
                        <a:latin typeface="Cambria Math" panose="02040503050406030204" pitchFamily="18" charset="0"/>
                        <a:ea typeface="华文中宋" panose="02010600040101010101" pitchFamily="2" charset="-122"/>
                      </a:rPr>
                      <m:t>=0.</m:t>
                    </m:r>
                  </m:oMath>
                </a14:m>
                <a:endParaRPr lang="zh-CN" altLang="en-US" sz="2400" dirty="0">
                  <a:latin typeface="华文中宋" panose="02010600040101010101" pitchFamily="2" charset="-122"/>
                  <a:ea typeface="华文中宋" panose="02010600040101010101" pitchFamily="2" charset="-122"/>
                </a:endParaRPr>
              </a:p>
            </p:txBody>
          </p:sp>
        </mc:Choice>
        <mc:Fallback>
          <p:sp>
            <p:nvSpPr>
              <p:cNvPr id="3" name="文本框 2">
                <a:extLst>
                  <a:ext uri="{FF2B5EF4-FFF2-40B4-BE49-F238E27FC236}">
                    <a16:creationId xmlns:a16="http://schemas.microsoft.com/office/drawing/2014/main" id="{A8183A78-2048-467B-A50E-80EBE1814D71}"/>
                  </a:ext>
                </a:extLst>
              </p:cNvPr>
              <p:cNvSpPr txBox="1">
                <a:spLocks noRot="1" noChangeAspect="1" noMove="1" noResize="1" noEditPoints="1" noAdjustHandles="1" noChangeArrowheads="1" noChangeShapeType="1" noTextEdit="1"/>
              </p:cNvSpPr>
              <p:nvPr/>
            </p:nvSpPr>
            <p:spPr>
              <a:xfrm>
                <a:off x="551384" y="1628800"/>
                <a:ext cx="10791452" cy="1754326"/>
              </a:xfrm>
              <a:prstGeom prst="rect">
                <a:avLst/>
              </a:prstGeom>
              <a:blipFill>
                <a:blip r:embed="rId2"/>
                <a:stretch>
                  <a:fillRect l="-847" b="-34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152791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1EB81A8-C46E-4FD3-9A21-74F1F2991588}"/>
              </a:ext>
            </a:extLst>
          </p:cNvPr>
          <p:cNvSpPr>
            <a:spLocks noGrp="1"/>
          </p:cNvSpPr>
          <p:nvPr>
            <p:ph type="sldNum" sz="quarter" idx="12"/>
          </p:nvPr>
        </p:nvSpPr>
        <p:spPr/>
        <p:txBody>
          <a:bodyPr/>
          <a:lstStyle/>
          <a:p>
            <a:fld id="{9EFF0944-2518-4343-8163-3F075A3F9F1C}" type="slidenum">
              <a:rPr kumimoji="0" lang="en-US" altLang="zh-CN" smtClean="0">
                <a:solidFill>
                  <a:srgbClr val="000000"/>
                </a:solidFill>
              </a:rPr>
              <a:pPr/>
              <a:t>23</a:t>
            </a:fld>
            <a:endParaRPr kumimoji="0" lang="en-US" altLang="zh-CN">
              <a:solidFill>
                <a:srgbClr val="000000"/>
              </a:solidFill>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A8183A78-2048-467B-A50E-80EBE1814D71}"/>
                  </a:ext>
                </a:extLst>
              </p:cNvPr>
              <p:cNvSpPr txBox="1"/>
              <p:nvPr/>
            </p:nvSpPr>
            <p:spPr>
              <a:xfrm>
                <a:off x="695400" y="1616003"/>
                <a:ext cx="10729192" cy="3625993"/>
              </a:xfrm>
              <a:prstGeom prst="rect">
                <a:avLst/>
              </a:prstGeom>
              <a:noFill/>
            </p:spPr>
            <p:txBody>
              <a:bodyPr wrap="square" rtlCol="0">
                <a:spAutoFit/>
              </a:bodyPr>
              <a:lstStyle/>
              <a:p>
                <a:pPr>
                  <a:lnSpc>
                    <a:spcPct val="150000"/>
                  </a:lnSpc>
                </a:pPr>
                <a:r>
                  <a:rPr lang="zh-CN" altLang="en-US" sz="2400" dirty="0">
                    <a:latin typeface="华文中宋" panose="02010600040101010101" pitchFamily="2" charset="-122"/>
                    <a:ea typeface="华文中宋" panose="02010600040101010101" pitchFamily="2" charset="-122"/>
                  </a:rPr>
                  <a:t>作业</a:t>
                </a:r>
                <a:r>
                  <a:rPr lang="en-US" altLang="zh-CN" sz="2400" dirty="0">
                    <a:latin typeface="华文中宋" panose="02010600040101010101" pitchFamily="2" charset="-122"/>
                    <a:ea typeface="华文中宋" panose="02010600040101010101" pitchFamily="2" charset="-122"/>
                  </a:rPr>
                  <a:t>2</a:t>
                </a:r>
                <a:r>
                  <a:rPr lang="zh-CN" altLang="en-US" sz="2400" dirty="0">
                    <a:solidFill>
                      <a:srgbClr val="0000FF"/>
                    </a:solidFill>
                    <a:latin typeface="华文中宋" panose="02010600040101010101" pitchFamily="2" charset="-122"/>
                    <a:ea typeface="华文中宋" panose="02010600040101010101" pitchFamily="2" charset="-122"/>
                  </a:rPr>
                  <a:t>（提高题选做）</a:t>
                </a:r>
                <a:endParaRPr lang="en-US" altLang="zh-CN" sz="2400" dirty="0">
                  <a:solidFill>
                    <a:srgbClr val="0000FF"/>
                  </a:solidFill>
                  <a:latin typeface="华文中宋" panose="02010600040101010101" pitchFamily="2" charset="-122"/>
                  <a:ea typeface="华文中宋" panose="02010600040101010101" pitchFamily="2" charset="-122"/>
                </a:endParaRPr>
              </a:p>
              <a:p>
                <a:pPr>
                  <a:lnSpc>
                    <a:spcPct val="150000"/>
                  </a:lnSpc>
                </a:pPr>
                <a:r>
                  <a:rPr lang="zh-CN" altLang="en-US" sz="2400" dirty="0">
                    <a:latin typeface="华文中宋" panose="02010600040101010101" pitchFamily="2" charset="-122"/>
                    <a:ea typeface="华文中宋" panose="02010600040101010101" pitchFamily="2" charset="-122"/>
                  </a:rPr>
                  <a:t>设数域为</a:t>
                </a:r>
                <a:r>
                  <a:rPr lang="en-US" altLang="zh-CN" sz="2400" dirty="0">
                    <a:latin typeface="华文中宋" panose="02010600040101010101" pitchFamily="2" charset="-122"/>
                    <a:ea typeface="华文中宋" panose="02010600040101010101" pitchFamily="2" charset="-122"/>
                  </a:rPr>
                  <a:t>R</a:t>
                </a:r>
                <a:r>
                  <a:rPr lang="zh-CN" altLang="en-US" sz="2400" dirty="0">
                    <a:latin typeface="华文中宋" panose="02010600040101010101" pitchFamily="2" charset="-122"/>
                    <a:ea typeface="华文中宋" panose="02010600040101010101" pitchFamily="2" charset="-122"/>
                  </a:rPr>
                  <a:t>，集合为</a:t>
                </a:r>
                <a14:m>
                  <m:oMath xmlns:m="http://schemas.openxmlformats.org/officeDocument/2006/math">
                    <m:r>
                      <a:rPr lang="en-US" altLang="zh-CN" sz="2400" i="1">
                        <a:latin typeface="Cambria Math" panose="02040503050406030204" pitchFamily="18" charset="0"/>
                        <a:ea typeface="华文中宋" panose="02010600040101010101" pitchFamily="2" charset="-122"/>
                      </a:rPr>
                      <m:t>𝑉</m:t>
                    </m:r>
                    <m:r>
                      <a:rPr lang="en-US" altLang="zh-CN" sz="2400" i="1">
                        <a:latin typeface="Cambria Math" panose="02040503050406030204" pitchFamily="18" charset="0"/>
                        <a:ea typeface="华文中宋" panose="02010600040101010101" pitchFamily="2" charset="-122"/>
                      </a:rPr>
                      <m:t>=</m:t>
                    </m:r>
                    <m:d>
                      <m:dPr>
                        <m:begChr m:val="{"/>
                        <m:endChr m:val="}"/>
                        <m:ctrlPr>
                          <a:rPr lang="en-US" altLang="zh-CN" sz="2400" i="1">
                            <a:latin typeface="Cambria Math" panose="02040503050406030204" pitchFamily="18" charset="0"/>
                            <a:ea typeface="华文中宋" panose="02010600040101010101" pitchFamily="2" charset="-122"/>
                          </a:rPr>
                        </m:ctrlPr>
                      </m:dPr>
                      <m:e>
                        <m:r>
                          <a:rPr lang="en-US" altLang="zh-CN" sz="2400" i="1">
                            <a:latin typeface="Cambria Math" panose="02040503050406030204" pitchFamily="18" charset="0"/>
                            <a:ea typeface="华文中宋" panose="02010600040101010101" pitchFamily="2" charset="-122"/>
                          </a:rPr>
                          <m:t>𝛼</m:t>
                        </m:r>
                      </m:e>
                      <m:e>
                        <m:r>
                          <a:rPr lang="en-US" altLang="zh-CN" sz="2400" i="1">
                            <a:latin typeface="Cambria Math" panose="02040503050406030204" pitchFamily="18" charset="0"/>
                            <a:ea typeface="华文中宋" panose="02010600040101010101" pitchFamily="2" charset="-122"/>
                          </a:rPr>
                          <m:t>𝛼</m:t>
                        </m:r>
                        <m:r>
                          <a:rPr lang="en-US" altLang="zh-CN" sz="2400" i="1">
                            <a:latin typeface="Cambria Math" panose="02040503050406030204" pitchFamily="18" charset="0"/>
                            <a:ea typeface="华文中宋" panose="02010600040101010101" pitchFamily="2" charset="-122"/>
                          </a:rPr>
                          <m:t>=</m:t>
                        </m:r>
                        <m:d>
                          <m:dPr>
                            <m:ctrlPr>
                              <a:rPr lang="en-US" altLang="zh-CN" sz="2400" i="1">
                                <a:latin typeface="Cambria Math" panose="02040503050406030204" pitchFamily="18" charset="0"/>
                                <a:ea typeface="华文中宋" panose="02010600040101010101" pitchFamily="2" charset="-122"/>
                              </a:rPr>
                            </m:ctrlPr>
                          </m:dPr>
                          <m:e>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𝜉</m:t>
                                </m:r>
                              </m:e>
                              <m:sub>
                                <m:r>
                                  <a:rPr lang="en-US" altLang="zh-CN" sz="2400" i="1">
                                    <a:latin typeface="Cambria Math" panose="02040503050406030204" pitchFamily="18" charset="0"/>
                                    <a:ea typeface="华文中宋" panose="02010600040101010101" pitchFamily="2" charset="-122"/>
                                  </a:rPr>
                                  <m:t>1</m:t>
                                </m:r>
                              </m:sub>
                            </m:sSub>
                            <m:r>
                              <a:rPr lang="en-US" altLang="zh-CN" sz="2400" i="1">
                                <a:latin typeface="Cambria Math" panose="02040503050406030204" pitchFamily="18" charset="0"/>
                                <a:ea typeface="华文中宋" panose="02010600040101010101" pitchFamily="2" charset="-122"/>
                              </a:rPr>
                              <m:t>,</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𝜉</m:t>
                                </m:r>
                              </m:e>
                              <m:sub>
                                <m:r>
                                  <a:rPr lang="en-US" altLang="zh-CN" sz="2400" i="1">
                                    <a:latin typeface="Cambria Math" panose="02040503050406030204" pitchFamily="18" charset="0"/>
                                    <a:ea typeface="华文中宋" panose="02010600040101010101" pitchFamily="2" charset="-122"/>
                                  </a:rPr>
                                  <m:t>2</m:t>
                                </m:r>
                              </m:sub>
                            </m:sSub>
                          </m:e>
                        </m:d>
                        <m:r>
                          <a:rPr lang="en-US" altLang="zh-CN" sz="2400" i="1">
                            <a:latin typeface="Cambria Math" panose="02040503050406030204" pitchFamily="18" charset="0"/>
                            <a:ea typeface="华文中宋" panose="02010600040101010101" pitchFamily="2" charset="-122"/>
                          </a:rPr>
                          <m:t>,</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𝜉</m:t>
                            </m:r>
                          </m:e>
                          <m:sub>
                            <m:r>
                              <a:rPr lang="en-US" altLang="zh-CN" sz="2400" i="1">
                                <a:latin typeface="Cambria Math" panose="02040503050406030204" pitchFamily="18" charset="0"/>
                                <a:ea typeface="华文中宋" panose="02010600040101010101" pitchFamily="2" charset="-122"/>
                              </a:rPr>
                              <m:t>𝑖</m:t>
                            </m:r>
                          </m:sub>
                        </m:sSub>
                        <m:r>
                          <a:rPr lang="en-US" altLang="zh-CN" sz="2400" i="1">
                            <a:latin typeface="Cambria Math" panose="02040503050406030204" pitchFamily="18" charset="0"/>
                            <a:ea typeface="华文中宋" panose="02010600040101010101" pitchFamily="2" charset="-122"/>
                          </a:rPr>
                          <m:t>∈</m:t>
                        </m:r>
                        <m:r>
                          <a:rPr lang="en-US" altLang="zh-CN" sz="2400" i="1">
                            <a:latin typeface="Cambria Math" panose="02040503050406030204" pitchFamily="18" charset="0"/>
                            <a:ea typeface="华文中宋" panose="02010600040101010101" pitchFamily="2" charset="-122"/>
                          </a:rPr>
                          <m:t>𝑅</m:t>
                        </m:r>
                      </m:e>
                    </m:d>
                    <m:r>
                      <a:rPr lang="en-US" altLang="zh-CN" sz="2400" i="1">
                        <a:latin typeface="Cambria Math" panose="02040503050406030204" pitchFamily="18" charset="0"/>
                        <a:ea typeface="华文中宋" panose="02010600040101010101" pitchFamily="2" charset="-122"/>
                      </a:rPr>
                      <m:t>,</m:t>
                    </m:r>
                  </m:oMath>
                </a14:m>
                <a:r>
                  <a:rPr lang="zh-CN" altLang="en-US" sz="2400" dirty="0">
                    <a:latin typeface="华文中宋" panose="02010600040101010101" pitchFamily="2" charset="-122"/>
                    <a:ea typeface="华文中宋" panose="02010600040101010101" pitchFamily="2" charset="-122"/>
                  </a:rPr>
                  <a:t>对于</a:t>
                </a:r>
                <a14:m>
                  <m:oMath xmlns:m="http://schemas.openxmlformats.org/officeDocument/2006/math">
                    <m:r>
                      <a:rPr lang="en-US" altLang="zh-CN" sz="2400" i="1" dirty="0">
                        <a:latin typeface="Cambria Math" panose="02040503050406030204" pitchFamily="18" charset="0"/>
                        <a:ea typeface="华文中宋" panose="02010600040101010101" pitchFamily="2" charset="-122"/>
                      </a:rPr>
                      <m:t>𝛼</m:t>
                    </m:r>
                    <m:r>
                      <a:rPr lang="en-US" altLang="zh-CN" sz="2400" i="1" dirty="0">
                        <a:latin typeface="Cambria Math" panose="02040503050406030204" pitchFamily="18" charset="0"/>
                        <a:ea typeface="华文中宋" panose="02010600040101010101" pitchFamily="2" charset="-122"/>
                      </a:rPr>
                      <m:t>=</m:t>
                    </m:r>
                    <m:d>
                      <m:dPr>
                        <m:ctrlPr>
                          <a:rPr lang="en-US" altLang="zh-CN" sz="2400" i="1" dirty="0">
                            <a:latin typeface="Cambria Math" panose="02040503050406030204" pitchFamily="18" charset="0"/>
                            <a:ea typeface="华文中宋" panose="02010600040101010101" pitchFamily="2" charset="-122"/>
                          </a:rPr>
                        </m:ctrlPr>
                      </m:dPr>
                      <m:e>
                        <m:sSub>
                          <m:sSubPr>
                            <m:ctrlPr>
                              <a:rPr lang="en-US" altLang="zh-CN" sz="2400" i="1" dirty="0">
                                <a:latin typeface="Cambria Math" panose="02040503050406030204" pitchFamily="18" charset="0"/>
                                <a:ea typeface="华文中宋" panose="02010600040101010101" pitchFamily="2" charset="-122"/>
                              </a:rPr>
                            </m:ctrlPr>
                          </m:sSubPr>
                          <m:e>
                            <m:r>
                              <a:rPr lang="zh-CN" altLang="en-US" sz="2400" i="1" dirty="0">
                                <a:latin typeface="Cambria Math" panose="02040503050406030204" pitchFamily="18" charset="0"/>
                                <a:ea typeface="华文中宋" panose="02010600040101010101" pitchFamily="2" charset="-122"/>
                              </a:rPr>
                              <m:t>𝜉</m:t>
                            </m:r>
                          </m:e>
                          <m:sub>
                            <m:r>
                              <a:rPr lang="en-US" altLang="zh-CN" sz="2400" i="1" dirty="0">
                                <a:latin typeface="Cambria Math" panose="02040503050406030204" pitchFamily="18" charset="0"/>
                                <a:ea typeface="华文中宋" panose="02010600040101010101" pitchFamily="2" charset="-122"/>
                              </a:rPr>
                              <m:t>1</m:t>
                            </m:r>
                          </m:sub>
                        </m:sSub>
                        <m:r>
                          <a:rPr lang="en-US" altLang="zh-CN" sz="2400" i="1" dirty="0">
                            <a:latin typeface="Cambria Math" panose="02040503050406030204" pitchFamily="18" charset="0"/>
                            <a:ea typeface="华文中宋" panose="02010600040101010101" pitchFamily="2" charset="-122"/>
                          </a:rPr>
                          <m:t>,</m:t>
                        </m:r>
                        <m:sSub>
                          <m:sSubPr>
                            <m:ctrlPr>
                              <a:rPr lang="en-US" altLang="zh-CN" sz="2400" i="1" dirty="0">
                                <a:latin typeface="Cambria Math" panose="02040503050406030204" pitchFamily="18" charset="0"/>
                                <a:ea typeface="华文中宋" panose="02010600040101010101" pitchFamily="2" charset="-122"/>
                              </a:rPr>
                            </m:ctrlPr>
                          </m:sSubPr>
                          <m:e>
                            <m:r>
                              <a:rPr lang="zh-CN" altLang="en-US" sz="2400" i="1" dirty="0">
                                <a:latin typeface="Cambria Math" panose="02040503050406030204" pitchFamily="18" charset="0"/>
                                <a:ea typeface="华文中宋" panose="02010600040101010101" pitchFamily="2" charset="-122"/>
                              </a:rPr>
                              <m:t>𝜉</m:t>
                            </m:r>
                          </m:e>
                          <m:sub>
                            <m:r>
                              <a:rPr lang="en-US" altLang="zh-CN" sz="2400" i="1" dirty="0">
                                <a:latin typeface="Cambria Math" panose="02040503050406030204" pitchFamily="18" charset="0"/>
                                <a:ea typeface="华文中宋" panose="02010600040101010101" pitchFamily="2" charset="-122"/>
                              </a:rPr>
                              <m:t>2</m:t>
                            </m:r>
                          </m:sub>
                        </m:sSub>
                      </m:e>
                    </m:d>
                    <m:r>
                      <a:rPr lang="en-US" altLang="zh-CN" sz="2400" i="1" dirty="0">
                        <a:latin typeface="Cambria Math" panose="02040503050406030204" pitchFamily="18" charset="0"/>
                        <a:ea typeface="华文中宋" panose="02010600040101010101" pitchFamily="2" charset="-122"/>
                      </a:rPr>
                      <m:t>,</m:t>
                    </m:r>
                    <m:r>
                      <a:rPr lang="en-US" altLang="zh-CN" sz="2400" i="1" dirty="0">
                        <a:latin typeface="Cambria Math" panose="02040503050406030204" pitchFamily="18" charset="0"/>
                        <a:ea typeface="华文中宋" panose="02010600040101010101" pitchFamily="2" charset="-122"/>
                      </a:rPr>
                      <m:t>𝛽</m:t>
                    </m:r>
                    <m:r>
                      <a:rPr lang="en-US" altLang="zh-CN" sz="2400" i="1" dirty="0">
                        <a:latin typeface="Cambria Math" panose="02040503050406030204" pitchFamily="18" charset="0"/>
                        <a:ea typeface="华文中宋" panose="02010600040101010101" pitchFamily="2" charset="-122"/>
                      </a:rPr>
                      <m:t>=(</m:t>
                    </m:r>
                    <m:sSub>
                      <m:sSubPr>
                        <m:ctrlPr>
                          <a:rPr lang="en-US" altLang="zh-CN" sz="2400" i="1" dirty="0">
                            <a:latin typeface="Cambria Math" panose="02040503050406030204" pitchFamily="18" charset="0"/>
                            <a:ea typeface="华文中宋" panose="02010600040101010101" pitchFamily="2" charset="-122"/>
                          </a:rPr>
                        </m:ctrlPr>
                      </m:sSubPr>
                      <m:e>
                        <m:r>
                          <a:rPr lang="en-US" altLang="zh-CN" sz="2400" i="1" dirty="0">
                            <a:latin typeface="Cambria Math" panose="02040503050406030204" pitchFamily="18" charset="0"/>
                            <a:ea typeface="华文中宋" panose="02010600040101010101" pitchFamily="2" charset="-122"/>
                          </a:rPr>
                          <m:t>𝜂</m:t>
                        </m:r>
                      </m:e>
                      <m:sub>
                        <m:r>
                          <a:rPr lang="en-US" altLang="zh-CN" sz="2400" i="1" dirty="0">
                            <a:latin typeface="Cambria Math" panose="02040503050406030204" pitchFamily="18" charset="0"/>
                            <a:ea typeface="华文中宋" panose="02010600040101010101" pitchFamily="2" charset="-122"/>
                          </a:rPr>
                          <m:t>1</m:t>
                        </m:r>
                      </m:sub>
                    </m:sSub>
                    <m:r>
                      <a:rPr lang="en-US" altLang="zh-CN" sz="2400" i="1" dirty="0">
                        <a:latin typeface="Cambria Math" panose="02040503050406030204" pitchFamily="18" charset="0"/>
                        <a:ea typeface="华文中宋" panose="02010600040101010101" pitchFamily="2" charset="-122"/>
                      </a:rPr>
                      <m:t>,</m:t>
                    </m:r>
                    <m:sSub>
                      <m:sSubPr>
                        <m:ctrlPr>
                          <a:rPr lang="en-US" altLang="zh-CN" sz="2400" i="1" dirty="0">
                            <a:latin typeface="Cambria Math" panose="02040503050406030204" pitchFamily="18" charset="0"/>
                            <a:ea typeface="华文中宋" panose="02010600040101010101" pitchFamily="2" charset="-122"/>
                          </a:rPr>
                        </m:ctrlPr>
                      </m:sSubPr>
                      <m:e>
                        <m:r>
                          <a:rPr lang="en-US" altLang="zh-CN" sz="2400" i="1" dirty="0">
                            <a:latin typeface="Cambria Math" panose="02040503050406030204" pitchFamily="18" charset="0"/>
                            <a:ea typeface="华文中宋" panose="02010600040101010101" pitchFamily="2" charset="-122"/>
                          </a:rPr>
                          <m:t>𝜂</m:t>
                        </m:r>
                      </m:e>
                      <m:sub>
                        <m:r>
                          <a:rPr lang="en-US" altLang="zh-CN" sz="2400" i="1" dirty="0">
                            <a:latin typeface="Cambria Math" panose="02040503050406030204" pitchFamily="18" charset="0"/>
                            <a:ea typeface="华文中宋" panose="02010600040101010101" pitchFamily="2" charset="-122"/>
                          </a:rPr>
                          <m:t>2</m:t>
                        </m:r>
                      </m:sub>
                    </m:sSub>
                    <m:r>
                      <a:rPr lang="en-US" altLang="zh-CN" sz="2400" i="1" dirty="0">
                        <a:latin typeface="Cambria Math" panose="02040503050406030204" pitchFamily="18" charset="0"/>
                        <a:ea typeface="华文中宋" panose="02010600040101010101" pitchFamily="2" charset="-122"/>
                      </a:rPr>
                      <m:t>)</m:t>
                    </m:r>
                  </m:oMath>
                </a14:m>
                <a:r>
                  <a:rPr lang="zh-CN" altLang="en-US" sz="2400" dirty="0">
                    <a:latin typeface="华文中宋" panose="02010600040101010101" pitchFamily="2" charset="-122"/>
                    <a:ea typeface="华文中宋" panose="02010600040101010101" pitchFamily="2" charset="-122"/>
                  </a:rPr>
                  <a:t>及</a:t>
                </a:r>
                <a14:m>
                  <m:oMath xmlns:m="http://schemas.openxmlformats.org/officeDocument/2006/math">
                    <m:r>
                      <a:rPr lang="en-US" altLang="zh-CN" sz="2400" i="1" dirty="0">
                        <a:latin typeface="Cambria Math" panose="02040503050406030204" pitchFamily="18" charset="0"/>
                        <a:ea typeface="华文中宋" panose="02010600040101010101" pitchFamily="2" charset="-122"/>
                      </a:rPr>
                      <m:t>𝑘</m:t>
                    </m:r>
                    <m:r>
                      <a:rPr lang="en-US" altLang="zh-CN" sz="2400" i="1" dirty="0">
                        <a:latin typeface="Cambria Math" panose="02040503050406030204" pitchFamily="18" charset="0"/>
                        <a:ea typeface="华文中宋" panose="02010600040101010101" pitchFamily="2" charset="-122"/>
                      </a:rPr>
                      <m:t>∈</m:t>
                    </m:r>
                    <m:r>
                      <a:rPr lang="en-US" altLang="zh-CN" sz="2400" i="1" dirty="0">
                        <a:latin typeface="Cambria Math" panose="02040503050406030204" pitchFamily="18" charset="0"/>
                        <a:ea typeface="华文中宋" panose="02010600040101010101" pitchFamily="2" charset="-122"/>
                      </a:rPr>
                      <m:t>𝑅</m:t>
                    </m:r>
                    <m:r>
                      <a:rPr lang="en-US" altLang="zh-CN" sz="2400" i="1" dirty="0">
                        <a:latin typeface="Cambria Math" panose="02040503050406030204" pitchFamily="18" charset="0"/>
                        <a:ea typeface="华文中宋" panose="02010600040101010101" pitchFamily="2" charset="-122"/>
                      </a:rPr>
                      <m:t>,</m:t>
                    </m:r>
                    <m:r>
                      <a:rPr lang="en-US" altLang="zh-CN" sz="2400" dirty="0">
                        <a:latin typeface="Cambria Math" panose="02040503050406030204" pitchFamily="18" charset="0"/>
                        <a:ea typeface="华文中宋" panose="02010600040101010101" pitchFamily="2" charset="-122"/>
                      </a:rPr>
                      <m:t> </m:t>
                    </m:r>
                  </m:oMath>
                </a14:m>
                <a:r>
                  <a:rPr lang="zh-CN" altLang="en-US" sz="2400" dirty="0">
                    <a:latin typeface="华文中宋" panose="02010600040101010101" pitchFamily="2" charset="-122"/>
                    <a:ea typeface="华文中宋" panose="02010600040101010101" pitchFamily="2" charset="-122"/>
                  </a:rPr>
                  <a:t>指定线性运算如下：</a:t>
                </a:r>
                <a:endParaRPr lang="en-US" altLang="zh-CN" sz="2400" dirty="0">
                  <a:latin typeface="华文中宋" panose="02010600040101010101" pitchFamily="2" charset="-122"/>
                  <a:ea typeface="华文中宋" panose="02010600040101010101" pitchFamily="2" charset="-122"/>
                </a:endParaRPr>
              </a:p>
              <a:p>
                <a:pPr>
                  <a:lnSpc>
                    <a:spcPct val="150000"/>
                  </a:lnSpc>
                </a:pPr>
                <a:r>
                  <a:rPr lang="zh-CN" altLang="en-US" sz="2400" dirty="0">
                    <a:latin typeface="华文中宋" panose="02010600040101010101" pitchFamily="2" charset="-122"/>
                    <a:ea typeface="华文中宋" panose="02010600040101010101" pitchFamily="2" charset="-122"/>
                  </a:rPr>
                  <a:t>    加法运算：</a:t>
                </a:r>
                <a14:m>
                  <m:oMath xmlns:m="http://schemas.openxmlformats.org/officeDocument/2006/math">
                    <m:r>
                      <a:rPr lang="en-US" altLang="zh-CN" sz="2400" i="1">
                        <a:latin typeface="Cambria Math" panose="02040503050406030204" pitchFamily="18" charset="0"/>
                        <a:ea typeface="华文中宋" panose="02010600040101010101" pitchFamily="2" charset="-122"/>
                      </a:rPr>
                      <m:t>𝛼</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𝛽</m:t>
                    </m:r>
                    <m:r>
                      <a:rPr lang="en-US" altLang="zh-CN" sz="2400" i="1">
                        <a:latin typeface="Cambria Math" panose="02040503050406030204" pitchFamily="18" charset="0"/>
                        <a:ea typeface="Cambria Math" panose="02040503050406030204" pitchFamily="18" charset="0"/>
                      </a:rPr>
                      <m:t>=</m:t>
                    </m:r>
                    <m:d>
                      <m:dPr>
                        <m:ctrlPr>
                          <a:rPr lang="en-US" altLang="zh-CN" sz="2400" i="1">
                            <a:latin typeface="Cambria Math" panose="02040503050406030204" pitchFamily="18" charset="0"/>
                            <a:ea typeface="Cambria Math" panose="02040503050406030204" pitchFamily="18" charset="0"/>
                          </a:rPr>
                        </m:ctrlPr>
                      </m:dP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𝜉</m:t>
                            </m:r>
                          </m:e>
                          <m:sub>
                            <m:r>
                              <a:rPr lang="en-US" altLang="zh-CN" sz="2400" i="1">
                                <a:latin typeface="Cambria Math" panose="02040503050406030204" pitchFamily="18" charset="0"/>
                                <a:ea typeface="Cambria Math" panose="02040503050406030204" pitchFamily="18" charset="0"/>
                              </a:rPr>
                              <m:t>1</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𝜂</m:t>
                            </m:r>
                          </m:e>
                          <m:sub>
                            <m:r>
                              <a:rPr lang="en-US" altLang="zh-CN" sz="2400" i="1">
                                <a:latin typeface="Cambria Math" panose="02040503050406030204" pitchFamily="18" charset="0"/>
                                <a:ea typeface="Cambria Math" panose="02040503050406030204" pitchFamily="18" charset="0"/>
                              </a:rPr>
                              <m:t>1</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𝜉</m:t>
                            </m:r>
                          </m:e>
                          <m:sub>
                            <m:r>
                              <a:rPr lang="en-US" altLang="zh-CN" sz="2400" i="1">
                                <a:latin typeface="Cambria Math" panose="02040503050406030204" pitchFamily="18" charset="0"/>
                                <a:ea typeface="Cambria Math" panose="02040503050406030204" pitchFamily="18" charset="0"/>
                              </a:rPr>
                              <m:t>2</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𝜂</m:t>
                            </m:r>
                          </m:e>
                          <m:sub>
                            <m:r>
                              <a:rPr lang="en-US" altLang="zh-CN" sz="2400" i="1">
                                <a:latin typeface="Cambria Math" panose="02040503050406030204" pitchFamily="18" charset="0"/>
                                <a:ea typeface="Cambria Math" panose="02040503050406030204" pitchFamily="18" charset="0"/>
                              </a:rPr>
                              <m:t>2</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𝜉</m:t>
                            </m:r>
                          </m:e>
                          <m:sub>
                            <m:r>
                              <a:rPr lang="en-US" altLang="zh-CN" sz="2400" i="1">
                                <a:latin typeface="Cambria Math" panose="02040503050406030204" pitchFamily="18" charset="0"/>
                                <a:ea typeface="Cambria Math" panose="02040503050406030204" pitchFamily="18" charset="0"/>
                              </a:rPr>
                              <m:t>1</m:t>
                            </m:r>
                          </m:sub>
                        </m:sSub>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𝜂</m:t>
                            </m:r>
                          </m:e>
                          <m:sub>
                            <m:r>
                              <a:rPr lang="en-US" altLang="zh-CN" sz="2400" i="1">
                                <a:latin typeface="Cambria Math" panose="02040503050406030204" pitchFamily="18" charset="0"/>
                                <a:ea typeface="Cambria Math" panose="02040503050406030204" pitchFamily="18" charset="0"/>
                              </a:rPr>
                              <m:t>1</m:t>
                            </m:r>
                          </m:sub>
                        </m:sSub>
                      </m:e>
                    </m:d>
                    <m:r>
                      <a:rPr lang="en-US" altLang="zh-CN" sz="2400" i="1">
                        <a:latin typeface="Cambria Math" panose="02040503050406030204" pitchFamily="18" charset="0"/>
                        <a:ea typeface="Cambria Math" panose="02040503050406030204" pitchFamily="18" charset="0"/>
                      </a:rPr>
                      <m:t>,</m:t>
                    </m:r>
                  </m:oMath>
                </a14:m>
                <a:endParaRPr lang="en-US" altLang="zh-CN" sz="2400" dirty="0">
                  <a:latin typeface="华文中宋" panose="02010600040101010101" pitchFamily="2" charset="-122"/>
                  <a:ea typeface="华文中宋" panose="02010600040101010101" pitchFamily="2" charset="-122"/>
                </a:endParaRPr>
              </a:p>
              <a:p>
                <a:pPr>
                  <a:lnSpc>
                    <a:spcPct val="150000"/>
                  </a:lnSpc>
                </a:pPr>
                <a:r>
                  <a:rPr lang="zh-CN" altLang="en-US" sz="2400" dirty="0">
                    <a:latin typeface="华文中宋" panose="02010600040101010101" pitchFamily="2" charset="-122"/>
                    <a:ea typeface="华文中宋" panose="02010600040101010101" pitchFamily="2" charset="-122"/>
                  </a:rPr>
                  <a:t>    数乘运算：</a:t>
                </a:r>
                <a14:m>
                  <m:oMath xmlns:m="http://schemas.openxmlformats.org/officeDocument/2006/math">
                    <m:r>
                      <a:rPr lang="en-US" altLang="zh-CN" sz="2400" i="1">
                        <a:latin typeface="Cambria Math" panose="02040503050406030204" pitchFamily="18" charset="0"/>
                        <a:ea typeface="Cambria Math" panose="02040503050406030204" pitchFamily="18" charset="0"/>
                      </a:rPr>
                      <m:t>𝑘</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𝛼</m:t>
                    </m:r>
                    <m:r>
                      <a:rPr lang="en-US" altLang="zh-CN" sz="2400" i="1">
                        <a:latin typeface="Cambria Math" panose="02040503050406030204" pitchFamily="18" charset="0"/>
                        <a:ea typeface="Cambria Math" panose="02040503050406030204" pitchFamily="18" charset="0"/>
                      </a:rPr>
                      <m:t>=</m:t>
                    </m:r>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𝑘</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𝜉</m:t>
                            </m:r>
                          </m:e>
                          <m:sub>
                            <m:r>
                              <a:rPr lang="en-US" altLang="zh-CN" sz="2400" i="1">
                                <a:latin typeface="Cambria Math" panose="02040503050406030204" pitchFamily="18" charset="0"/>
                                <a:ea typeface="Cambria Math" panose="02040503050406030204" pitchFamily="18" charset="0"/>
                              </a:rPr>
                              <m:t>1</m:t>
                            </m:r>
                          </m:sub>
                        </m:sSub>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𝑘</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𝜉</m:t>
                            </m:r>
                          </m:e>
                          <m:sub>
                            <m:r>
                              <a:rPr lang="en-US" altLang="zh-CN" sz="2400" i="1">
                                <a:latin typeface="Cambria Math" panose="02040503050406030204" pitchFamily="18" charset="0"/>
                                <a:ea typeface="Cambria Math" panose="02040503050406030204" pitchFamily="18" charset="0"/>
                              </a:rPr>
                              <m:t>2</m:t>
                            </m:r>
                          </m:sub>
                        </m:sSub>
                        <m:r>
                          <a:rPr lang="en-US" altLang="zh-CN" sz="2400" i="1">
                            <a:latin typeface="Cambria Math" panose="02040503050406030204" pitchFamily="18" charset="0"/>
                            <a:ea typeface="Cambria Math" panose="02040503050406030204" pitchFamily="18" charset="0"/>
                          </a:rPr>
                          <m:t>+</m:t>
                        </m:r>
                        <m:f>
                          <m:fPr>
                            <m:ctrlPr>
                              <a:rPr lang="en-US" altLang="zh-CN" sz="2400" i="1">
                                <a:latin typeface="Cambria Math" panose="02040503050406030204" pitchFamily="18" charset="0"/>
                                <a:ea typeface="Cambria Math" panose="02040503050406030204" pitchFamily="18" charset="0"/>
                              </a:rPr>
                            </m:ctrlPr>
                          </m:fPr>
                          <m:num>
                            <m:r>
                              <a:rPr lang="en-US" altLang="zh-CN" sz="2400" i="1">
                                <a:latin typeface="Cambria Math" panose="02040503050406030204" pitchFamily="18" charset="0"/>
                                <a:ea typeface="Cambria Math" panose="02040503050406030204" pitchFamily="18" charset="0"/>
                              </a:rPr>
                              <m:t>1</m:t>
                            </m:r>
                          </m:num>
                          <m:den>
                            <m:r>
                              <a:rPr lang="en-US" altLang="zh-CN" sz="2400" i="1">
                                <a:latin typeface="Cambria Math" panose="02040503050406030204" pitchFamily="18" charset="0"/>
                                <a:ea typeface="Cambria Math" panose="02040503050406030204" pitchFamily="18" charset="0"/>
                              </a:rPr>
                              <m:t>2</m:t>
                            </m:r>
                          </m:den>
                        </m:f>
                        <m:r>
                          <a:rPr lang="en-US" altLang="zh-CN" sz="2400" i="1">
                            <a:latin typeface="Cambria Math" panose="02040503050406030204" pitchFamily="18" charset="0"/>
                            <a:ea typeface="Cambria Math" panose="02040503050406030204" pitchFamily="18" charset="0"/>
                          </a:rPr>
                          <m:t>𝑘</m:t>
                        </m:r>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𝑘</m:t>
                            </m:r>
                            <m:r>
                              <a:rPr lang="en-US" altLang="zh-CN" sz="2400" i="1">
                                <a:latin typeface="Cambria Math" panose="02040503050406030204" pitchFamily="18" charset="0"/>
                                <a:ea typeface="Cambria Math" panose="02040503050406030204" pitchFamily="18" charset="0"/>
                              </a:rPr>
                              <m:t>−1</m:t>
                            </m:r>
                          </m:e>
                        </m:d>
                        <m:sSubSup>
                          <m:sSubSupPr>
                            <m:ctrlPr>
                              <a:rPr lang="en-US" altLang="zh-CN" sz="2400" i="1">
                                <a:latin typeface="Cambria Math" panose="02040503050406030204" pitchFamily="18" charset="0"/>
                                <a:ea typeface="Cambria Math" panose="02040503050406030204" pitchFamily="18" charset="0"/>
                              </a:rPr>
                            </m:ctrlPr>
                          </m:sSubSupPr>
                          <m:e>
                            <m:r>
                              <a:rPr lang="en-US" altLang="zh-CN" sz="2400" i="1">
                                <a:latin typeface="Cambria Math" panose="02040503050406030204" pitchFamily="18" charset="0"/>
                                <a:ea typeface="Cambria Math" panose="02040503050406030204" pitchFamily="18" charset="0"/>
                              </a:rPr>
                              <m:t>𝜉</m:t>
                            </m:r>
                          </m:e>
                          <m:sub>
                            <m:r>
                              <a:rPr lang="en-US" altLang="zh-CN" sz="2400" i="1">
                                <a:latin typeface="Cambria Math" panose="02040503050406030204" pitchFamily="18" charset="0"/>
                                <a:ea typeface="Cambria Math" panose="02040503050406030204" pitchFamily="18" charset="0"/>
                              </a:rPr>
                              <m:t>1</m:t>
                            </m:r>
                          </m:sub>
                          <m:sup>
                            <m:r>
                              <a:rPr lang="en-US" altLang="zh-CN" sz="2400" i="1">
                                <a:latin typeface="Cambria Math" panose="02040503050406030204" pitchFamily="18" charset="0"/>
                                <a:ea typeface="Cambria Math" panose="02040503050406030204" pitchFamily="18" charset="0"/>
                              </a:rPr>
                              <m:t>2</m:t>
                            </m:r>
                          </m:sup>
                        </m:sSubSup>
                      </m:e>
                    </m:d>
                    <m:r>
                      <a:rPr lang="en-US" altLang="zh-CN" sz="2400" i="1">
                        <a:latin typeface="Cambria Math" panose="02040503050406030204" pitchFamily="18" charset="0"/>
                        <a:ea typeface="Cambria Math" panose="02040503050406030204" pitchFamily="18" charset="0"/>
                      </a:rPr>
                      <m:t>,</m:t>
                    </m:r>
                  </m:oMath>
                </a14:m>
                <a:endParaRPr lang="en-US" altLang="zh-CN" sz="2400" dirty="0">
                  <a:latin typeface="华文中宋" panose="02010600040101010101" pitchFamily="2" charset="-122"/>
                  <a:ea typeface="华文中宋" panose="02010600040101010101" pitchFamily="2" charset="-122"/>
                </a:endParaRPr>
              </a:p>
              <a:p>
                <a:pPr>
                  <a:lnSpc>
                    <a:spcPct val="150000"/>
                  </a:lnSpc>
                </a:pPr>
                <a:r>
                  <a:rPr lang="zh-CN" altLang="en-US" sz="2400" dirty="0">
                    <a:latin typeface="华文中宋" panose="02010600040101010101" pitchFamily="2" charset="-122"/>
                    <a:ea typeface="华文中宋" panose="02010600040101010101" pitchFamily="2" charset="-122"/>
                  </a:rPr>
                  <a:t>判断</a:t>
                </a:r>
                <a14:m>
                  <m:oMath xmlns:m="http://schemas.openxmlformats.org/officeDocument/2006/math">
                    <m:r>
                      <a:rPr lang="en-US" altLang="zh-CN" sz="2400" i="1" dirty="0">
                        <a:latin typeface="Cambria Math" panose="02040503050406030204" pitchFamily="18" charset="0"/>
                        <a:ea typeface="华文中宋" panose="02010600040101010101" pitchFamily="2" charset="-122"/>
                      </a:rPr>
                      <m:t>𝑉</m:t>
                    </m:r>
                  </m:oMath>
                </a14:m>
                <a:r>
                  <a:rPr lang="zh-CN" altLang="en-US" sz="2400" dirty="0">
                    <a:latin typeface="华文中宋" panose="02010600040101010101" pitchFamily="2" charset="-122"/>
                    <a:ea typeface="华文中宋" panose="02010600040101010101" pitchFamily="2" charset="-122"/>
                  </a:rPr>
                  <a:t>是否构成</a:t>
                </a:r>
                <a14:m>
                  <m:oMath xmlns:m="http://schemas.openxmlformats.org/officeDocument/2006/math">
                    <m:r>
                      <a:rPr lang="en-US" altLang="zh-CN" sz="2400" i="1" dirty="0">
                        <a:latin typeface="Cambria Math" panose="02040503050406030204" pitchFamily="18" charset="0"/>
                        <a:ea typeface="华文中宋" panose="02010600040101010101" pitchFamily="2" charset="-122"/>
                      </a:rPr>
                      <m:t>𝑅</m:t>
                    </m:r>
                  </m:oMath>
                </a14:m>
                <a:r>
                  <a:rPr lang="zh-CN" altLang="en-US" sz="2400" dirty="0">
                    <a:latin typeface="华文中宋" panose="02010600040101010101" pitchFamily="2" charset="-122"/>
                    <a:ea typeface="华文中宋" panose="02010600040101010101" pitchFamily="2" charset="-122"/>
                  </a:rPr>
                  <a:t>上的线性空间。</a:t>
                </a:r>
              </a:p>
            </p:txBody>
          </p:sp>
        </mc:Choice>
        <mc:Fallback xmlns="">
          <p:sp>
            <p:nvSpPr>
              <p:cNvPr id="3" name="文本框 2">
                <a:extLst>
                  <a:ext uri="{FF2B5EF4-FFF2-40B4-BE49-F238E27FC236}">
                    <a16:creationId xmlns:a16="http://schemas.microsoft.com/office/drawing/2014/main" id="{A8183A78-2048-467B-A50E-80EBE1814D71}"/>
                  </a:ext>
                </a:extLst>
              </p:cNvPr>
              <p:cNvSpPr txBox="1">
                <a:spLocks noRot="1" noChangeAspect="1" noMove="1" noResize="1" noEditPoints="1" noAdjustHandles="1" noChangeArrowheads="1" noChangeShapeType="1" noTextEdit="1"/>
              </p:cNvSpPr>
              <p:nvPr/>
            </p:nvSpPr>
            <p:spPr>
              <a:xfrm>
                <a:off x="695400" y="1616003"/>
                <a:ext cx="10729192" cy="3625993"/>
              </a:xfrm>
              <a:prstGeom prst="rect">
                <a:avLst/>
              </a:prstGeom>
              <a:blipFill>
                <a:blip r:embed="rId2"/>
                <a:stretch>
                  <a:fillRect l="-852" b="-28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008894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ctrTitle"/>
          </p:nvPr>
        </p:nvSpPr>
        <p:spPr>
          <a:xfrm>
            <a:off x="3575720" y="2636913"/>
            <a:ext cx="4743410" cy="584775"/>
          </a:xfrm>
        </p:spPr>
        <p:txBody>
          <a:bodyPr wrap="square" anchor="t">
            <a:spAutoFit/>
          </a:bodyPr>
          <a:lstStyle/>
          <a:p>
            <a:pPr eaLnBrk="1" hangingPunct="1">
              <a:defRPr/>
            </a:pPr>
            <a:r>
              <a:rPr lang="en-US" altLang="zh-CN" sz="3200" dirty="0">
                <a:solidFill>
                  <a:schemeClr val="tx1"/>
                </a:solidFill>
                <a:effectLst>
                  <a:outerShdw blurRad="38100" dist="38100" dir="2700000" algn="tl">
                    <a:srgbClr val="FFFFFF"/>
                  </a:outerShdw>
                </a:effectLst>
                <a:latin typeface="华文中宋" panose="02010600040101010101" pitchFamily="2" charset="-122"/>
                <a:ea typeface="华文中宋" panose="02010600040101010101" pitchFamily="2" charset="-122"/>
              </a:rPr>
              <a:t>1.2 </a:t>
            </a:r>
            <a:r>
              <a:rPr lang="zh-CN" altLang="en-US" sz="3200" dirty="0">
                <a:solidFill>
                  <a:schemeClr val="tx1"/>
                </a:solidFill>
                <a:effectLst>
                  <a:outerShdw blurRad="38100" dist="38100" dir="2700000" algn="tl">
                    <a:srgbClr val="FFFFFF"/>
                  </a:outerShdw>
                </a:effectLst>
                <a:latin typeface="华文中宋" panose="02010600040101010101" pitchFamily="2" charset="-122"/>
                <a:ea typeface="华文中宋" panose="02010600040101010101" pitchFamily="2" charset="-122"/>
              </a:rPr>
              <a:t>基与坐标、坐标变换</a:t>
            </a:r>
          </a:p>
        </p:txBody>
      </p:sp>
    </p:spTree>
    <p:extLst>
      <p:ext uri="{BB962C8B-B14F-4D97-AF65-F5344CB8AC3E}">
        <p14:creationId xmlns:p14="http://schemas.microsoft.com/office/powerpoint/2010/main" val="19537936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9951" name="Text Box 15"/>
              <p:cNvSpPr txBox="1">
                <a:spLocks noChangeArrowheads="1"/>
              </p:cNvSpPr>
              <p:nvPr/>
            </p:nvSpPr>
            <p:spPr bwMode="auto">
              <a:xfrm>
                <a:off x="551384" y="1637740"/>
                <a:ext cx="10873208" cy="253377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lnSpc>
                    <a:spcPct val="135000"/>
                  </a:lnSpc>
                  <a:defRPr/>
                </a:pPr>
                <a:r>
                  <a:rPr lang="zh-CN" altLang="en-US" sz="2400" dirty="0">
                    <a:solidFill>
                      <a:srgbClr val="0000FF"/>
                    </a:solidFill>
                    <a:latin typeface="华文中宋" panose="02010600040101010101" pitchFamily="2" charset="-122"/>
                    <a:ea typeface="华文中宋" panose="02010600040101010101" pitchFamily="2" charset="-122"/>
                  </a:rPr>
                  <a:t>定义</a:t>
                </a:r>
                <a:r>
                  <a:rPr lang="en-US" altLang="zh-CN" sz="2400" dirty="0">
                    <a:solidFill>
                      <a:srgbClr val="0000FF"/>
                    </a:solidFill>
                    <a:latin typeface="华文中宋" panose="02010600040101010101" pitchFamily="2" charset="-122"/>
                    <a:ea typeface="华文中宋" panose="02010600040101010101" pitchFamily="2" charset="-122"/>
                  </a:rPr>
                  <a:t>2.1 </a:t>
                </a:r>
                <a:r>
                  <a:rPr lang="zh-CN" altLang="en-US" sz="2400" dirty="0">
                    <a:solidFill>
                      <a:srgbClr val="000000"/>
                    </a:solidFill>
                    <a:latin typeface="华文中宋" panose="02010600040101010101" pitchFamily="2" charset="-122"/>
                    <a:ea typeface="华文中宋" panose="02010600040101010101" pitchFamily="2" charset="-122"/>
                  </a:rPr>
                  <a:t>设数域</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𝐹</m:t>
                    </m:r>
                  </m:oMath>
                </a14:m>
                <a:r>
                  <a:rPr lang="zh-CN" altLang="en-US" sz="2400" dirty="0">
                    <a:solidFill>
                      <a:srgbClr val="000000"/>
                    </a:solidFill>
                    <a:latin typeface="华文中宋" panose="02010600040101010101" pitchFamily="2" charset="-122"/>
                    <a:ea typeface="华文中宋" panose="02010600040101010101" pitchFamily="2" charset="-122"/>
                  </a:rPr>
                  <a:t>上线性空间</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𝑉</m:t>
                    </m:r>
                    <m:r>
                      <a:rPr lang="en-US" altLang="zh-CN" sz="2400" i="1" dirty="0">
                        <a:solidFill>
                          <a:srgbClr val="000000"/>
                        </a:solidFill>
                        <a:latin typeface="Cambria Math" panose="02040503050406030204" pitchFamily="18" charset="0"/>
                        <a:ea typeface="华文中宋" panose="02010600040101010101" pitchFamily="2" charset="-122"/>
                      </a:rPr>
                      <m:t> </m:t>
                    </m:r>
                  </m:oMath>
                </a14:m>
                <a:r>
                  <a:rPr lang="zh-CN" altLang="en-US" sz="2400" dirty="0">
                    <a:solidFill>
                      <a:srgbClr val="000000"/>
                    </a:solidFill>
                    <a:latin typeface="华文中宋" panose="02010600040101010101" pitchFamily="2" charset="-122"/>
                    <a:ea typeface="华文中宋" panose="02010600040101010101" pitchFamily="2" charset="-122"/>
                  </a:rPr>
                  <a:t>中有</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𝑛</m:t>
                    </m:r>
                  </m:oMath>
                </a14:m>
                <a:r>
                  <a:rPr lang="zh-CN" altLang="en-US" sz="2400" dirty="0">
                    <a:solidFill>
                      <a:srgbClr val="000000"/>
                    </a:solidFill>
                    <a:latin typeface="华文中宋" panose="02010600040101010101" pitchFamily="2" charset="-122"/>
                    <a:ea typeface="华文中宋" panose="02010600040101010101" pitchFamily="2" charset="-122"/>
                  </a:rPr>
                  <a:t>个线性无关向量</a:t>
                </a:r>
                <a:endParaRPr lang="en-US" altLang="zh-CN" sz="2400" dirty="0">
                  <a:solidFill>
                    <a:srgbClr val="000000"/>
                  </a:solidFill>
                  <a:latin typeface="华文中宋" panose="02010600040101010101" pitchFamily="2" charset="-122"/>
                  <a:ea typeface="华文中宋" panose="02010600040101010101" pitchFamily="2" charset="-122"/>
                </a:endParaRPr>
              </a:p>
              <a:p>
                <a:pPr eaLnBrk="1" hangingPunct="1">
                  <a:lnSpc>
                    <a:spcPct val="135000"/>
                  </a:lnSpc>
                  <a:defRPr/>
                </a:pPr>
                <a14:m>
                  <m:oMath xmlns:m="http://schemas.openxmlformats.org/officeDocument/2006/math">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𝛼</m:t>
                        </m:r>
                      </m:e>
                      <m:sub>
                        <m:r>
                          <a:rPr lang="en-US" altLang="zh-CN" sz="2400" i="1">
                            <a:solidFill>
                              <a:srgbClr val="000000"/>
                            </a:solidFill>
                            <a:latin typeface="Cambria Math" panose="02040503050406030204" pitchFamily="18" charset="0"/>
                            <a:ea typeface="华文中宋" panose="02010600040101010101" pitchFamily="2" charset="-122"/>
                          </a:rPr>
                          <m:t>1</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𝛼</m:t>
                        </m:r>
                      </m:e>
                      <m:sub>
                        <m:r>
                          <a:rPr lang="en-US" altLang="zh-CN" sz="2400" i="1">
                            <a:solidFill>
                              <a:srgbClr val="000000"/>
                            </a:solidFill>
                            <a:latin typeface="Cambria Math" panose="02040503050406030204" pitchFamily="18" charset="0"/>
                            <a:ea typeface="华文中宋" panose="02010600040101010101" pitchFamily="2" charset="-122"/>
                          </a:rPr>
                          <m:t>2</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𝛼</m:t>
                        </m:r>
                      </m:e>
                      <m:sub>
                        <m:r>
                          <a:rPr lang="en-US" altLang="zh-CN" sz="2400" i="1">
                            <a:solidFill>
                              <a:srgbClr val="000000"/>
                            </a:solidFill>
                            <a:latin typeface="Cambria Math" panose="02040503050406030204" pitchFamily="18" charset="0"/>
                            <a:ea typeface="华文中宋" panose="02010600040101010101" pitchFamily="2" charset="-122"/>
                          </a:rPr>
                          <m:t>𝑛</m:t>
                        </m:r>
                      </m:sub>
                    </m:sSub>
                    <m:r>
                      <a:rPr lang="en-US" altLang="zh-CN" sz="2400" i="1">
                        <a:solidFill>
                          <a:srgbClr val="000000"/>
                        </a:solidFill>
                        <a:latin typeface="Cambria Math" panose="02040503050406030204" pitchFamily="18" charset="0"/>
                        <a:ea typeface="华文中宋" panose="02010600040101010101" pitchFamily="2" charset="-122"/>
                      </a:rPr>
                      <m:t>,</m:t>
                    </m:r>
                    <m:r>
                      <a:rPr lang="zh-CN" altLang="en-US" sz="2400" i="1">
                        <a:solidFill>
                          <a:srgbClr val="000000"/>
                        </a:solidFill>
                        <a:latin typeface="Cambria Math" panose="02040503050406030204" pitchFamily="18" charset="0"/>
                        <a:ea typeface="华文中宋" panose="02010600040101010101" pitchFamily="2" charset="-122"/>
                      </a:rPr>
                      <m:t>而</m:t>
                    </m:r>
                    <m:r>
                      <a:rPr lang="en-US" altLang="zh-CN" sz="2400" i="1" dirty="0">
                        <a:solidFill>
                          <a:srgbClr val="000000"/>
                        </a:solidFill>
                        <a:latin typeface="Cambria Math" panose="02040503050406030204" pitchFamily="18" charset="0"/>
                        <a:ea typeface="华文中宋" panose="02010600040101010101" pitchFamily="2" charset="-122"/>
                      </a:rPr>
                      <m:t>𝑉</m:t>
                    </m:r>
                  </m:oMath>
                </a14:m>
                <a:r>
                  <a:rPr lang="zh-CN" altLang="en-US" sz="2400" dirty="0">
                    <a:solidFill>
                      <a:srgbClr val="000000"/>
                    </a:solidFill>
                    <a:latin typeface="华文中宋" panose="02010600040101010101" pitchFamily="2" charset="-122"/>
                    <a:ea typeface="华文中宋" panose="02010600040101010101" pitchFamily="2" charset="-122"/>
                  </a:rPr>
                  <a:t>中任何一个向量</a:t>
                </a:r>
                <a14:m>
                  <m:oMath xmlns:m="http://schemas.openxmlformats.org/officeDocument/2006/math">
                    <m:r>
                      <a:rPr lang="en-US" altLang="zh-CN" sz="2400" i="1">
                        <a:solidFill>
                          <a:srgbClr val="000000"/>
                        </a:solidFill>
                        <a:latin typeface="Cambria Math" panose="02040503050406030204" pitchFamily="18" charset="0"/>
                        <a:ea typeface="华文中宋" panose="02010600040101010101" pitchFamily="2" charset="-122"/>
                      </a:rPr>
                      <m:t>𝛼</m:t>
                    </m:r>
                  </m:oMath>
                </a14:m>
                <a:r>
                  <a:rPr lang="zh-CN" altLang="en-US" sz="2400" dirty="0">
                    <a:solidFill>
                      <a:srgbClr val="000000"/>
                    </a:solidFill>
                    <a:latin typeface="华文中宋" panose="02010600040101010101" pitchFamily="2" charset="-122"/>
                    <a:ea typeface="华文中宋" panose="02010600040101010101" pitchFamily="2" charset="-122"/>
                  </a:rPr>
                  <a:t>都可由</a:t>
                </a:r>
                <a14:m>
                  <m:oMath xmlns:m="http://schemas.openxmlformats.org/officeDocument/2006/math">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𝛼</m:t>
                        </m:r>
                      </m:e>
                      <m:sub>
                        <m:r>
                          <a:rPr lang="en-US" altLang="zh-CN" sz="2400" i="1">
                            <a:solidFill>
                              <a:srgbClr val="000000"/>
                            </a:solidFill>
                            <a:latin typeface="Cambria Math" panose="02040503050406030204" pitchFamily="18" charset="0"/>
                            <a:ea typeface="华文中宋" panose="02010600040101010101" pitchFamily="2" charset="-122"/>
                          </a:rPr>
                          <m:t>1</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𝛼</m:t>
                        </m:r>
                      </m:e>
                      <m:sub>
                        <m:r>
                          <a:rPr lang="en-US" altLang="zh-CN" sz="2400" i="1">
                            <a:solidFill>
                              <a:srgbClr val="000000"/>
                            </a:solidFill>
                            <a:latin typeface="Cambria Math" panose="02040503050406030204" pitchFamily="18" charset="0"/>
                            <a:ea typeface="华文中宋" panose="02010600040101010101" pitchFamily="2" charset="-122"/>
                          </a:rPr>
                          <m:t>2</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𝛼</m:t>
                        </m:r>
                      </m:e>
                      <m:sub>
                        <m:r>
                          <a:rPr lang="en-US" altLang="zh-CN" sz="2400" i="1">
                            <a:solidFill>
                              <a:srgbClr val="000000"/>
                            </a:solidFill>
                            <a:latin typeface="Cambria Math" panose="02040503050406030204" pitchFamily="18" charset="0"/>
                            <a:ea typeface="华文中宋" panose="02010600040101010101" pitchFamily="2" charset="-122"/>
                          </a:rPr>
                          <m:t>𝑛</m:t>
                        </m:r>
                      </m:sub>
                    </m:sSub>
                  </m:oMath>
                </a14:m>
                <a:r>
                  <a:rPr lang="zh-CN" altLang="en-US" sz="2400" dirty="0">
                    <a:solidFill>
                      <a:srgbClr val="000000"/>
                    </a:solidFill>
                    <a:latin typeface="华文中宋" panose="02010600040101010101" pitchFamily="2" charset="-122"/>
                    <a:ea typeface="华文中宋" panose="02010600040101010101" pitchFamily="2" charset="-122"/>
                  </a:rPr>
                  <a:t>线性表出</a:t>
                </a:r>
                <a:endParaRPr lang="en-US" altLang="zh-CN" sz="2400" dirty="0">
                  <a:solidFill>
                    <a:srgbClr val="000000"/>
                  </a:solidFill>
                  <a:latin typeface="华文中宋" panose="02010600040101010101" pitchFamily="2" charset="-122"/>
                  <a:ea typeface="华文中宋" panose="02010600040101010101" pitchFamily="2" charset="-122"/>
                </a:endParaRPr>
              </a:p>
              <a:p>
                <a:pPr eaLnBrk="1" hangingPunct="1">
                  <a:lnSpc>
                    <a:spcPct val="135000"/>
                  </a:lnSpc>
                  <a:defRPr/>
                </a:pPr>
                <a14:m>
                  <m:oMathPara xmlns:m="http://schemas.openxmlformats.org/officeDocument/2006/math">
                    <m:oMathParaPr>
                      <m:jc m:val="centerGroup"/>
                    </m:oMathParaPr>
                    <m:oMath xmlns:m="http://schemas.openxmlformats.org/officeDocument/2006/math">
                      <m:r>
                        <a:rPr lang="en-US" altLang="zh-CN" sz="2400" i="1">
                          <a:solidFill>
                            <a:srgbClr val="000000"/>
                          </a:solidFill>
                          <a:latin typeface="Cambria Math" panose="02040503050406030204" pitchFamily="18" charset="0"/>
                          <a:ea typeface="华文中宋" panose="02010600040101010101" pitchFamily="2" charset="-122"/>
                        </a:rPr>
                        <m:t>𝛼</m:t>
                      </m:r>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𝑘</m:t>
                          </m:r>
                        </m:e>
                        <m:sub>
                          <m:r>
                            <a:rPr lang="en-US" altLang="zh-CN" sz="2400" i="1">
                              <a:solidFill>
                                <a:srgbClr val="000000"/>
                              </a:solidFill>
                              <a:latin typeface="Cambria Math" panose="02040503050406030204" pitchFamily="18" charset="0"/>
                              <a:ea typeface="华文中宋" panose="02010600040101010101" pitchFamily="2" charset="-122"/>
                            </a:rPr>
                            <m:t>1</m:t>
                          </m:r>
                        </m:sub>
                      </m:sSub>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𝛼</m:t>
                          </m:r>
                        </m:e>
                        <m:sub>
                          <m:r>
                            <a:rPr lang="en-US" altLang="zh-CN" sz="2400" i="1">
                              <a:solidFill>
                                <a:srgbClr val="000000"/>
                              </a:solidFill>
                              <a:latin typeface="Cambria Math" panose="02040503050406030204" pitchFamily="18" charset="0"/>
                              <a:ea typeface="华文中宋" panose="02010600040101010101" pitchFamily="2" charset="-122"/>
                            </a:rPr>
                            <m:t>1</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𝑘</m:t>
                          </m:r>
                        </m:e>
                        <m:sub>
                          <m:r>
                            <a:rPr lang="en-US" altLang="zh-CN" sz="2400" i="1">
                              <a:solidFill>
                                <a:srgbClr val="000000"/>
                              </a:solidFill>
                              <a:latin typeface="Cambria Math" panose="02040503050406030204" pitchFamily="18" charset="0"/>
                              <a:ea typeface="华文中宋" panose="02010600040101010101" pitchFamily="2" charset="-122"/>
                            </a:rPr>
                            <m:t>2</m:t>
                          </m:r>
                        </m:sub>
                      </m:sSub>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𝛼</m:t>
                          </m:r>
                        </m:e>
                        <m:sub>
                          <m:r>
                            <a:rPr lang="en-US" altLang="zh-CN" sz="2400" i="1">
                              <a:solidFill>
                                <a:srgbClr val="000000"/>
                              </a:solidFill>
                              <a:latin typeface="Cambria Math" panose="02040503050406030204" pitchFamily="18" charset="0"/>
                              <a:ea typeface="华文中宋" panose="02010600040101010101" pitchFamily="2" charset="-122"/>
                            </a:rPr>
                            <m:t>2</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𝑘</m:t>
                              </m:r>
                            </m:e>
                            <m:sub>
                              <m:r>
                                <a:rPr lang="en-US" altLang="zh-CN" sz="2400" i="1">
                                  <a:solidFill>
                                    <a:srgbClr val="000000"/>
                                  </a:solidFill>
                                  <a:latin typeface="Cambria Math" panose="02040503050406030204" pitchFamily="18" charset="0"/>
                                  <a:ea typeface="华文中宋" panose="02010600040101010101" pitchFamily="2" charset="-122"/>
                                </a:rPr>
                                <m:t>𝑛</m:t>
                              </m:r>
                            </m:sub>
                          </m:sSub>
                          <m:r>
                            <a:rPr lang="en-US" altLang="zh-CN" sz="2400" i="1">
                              <a:solidFill>
                                <a:srgbClr val="000000"/>
                              </a:solidFill>
                              <a:latin typeface="Cambria Math" panose="02040503050406030204" pitchFamily="18" charset="0"/>
                              <a:ea typeface="华文中宋" panose="02010600040101010101" pitchFamily="2" charset="-122"/>
                            </a:rPr>
                            <m:t>𝛼</m:t>
                          </m:r>
                        </m:e>
                        <m:sub>
                          <m:r>
                            <a:rPr lang="en-US" altLang="zh-CN" sz="2400" i="1">
                              <a:solidFill>
                                <a:srgbClr val="000000"/>
                              </a:solidFill>
                              <a:latin typeface="Cambria Math" panose="02040503050406030204" pitchFamily="18" charset="0"/>
                              <a:ea typeface="华文中宋" panose="02010600040101010101" pitchFamily="2" charset="-122"/>
                            </a:rPr>
                            <m:t>𝑛</m:t>
                          </m:r>
                        </m:sub>
                      </m:sSub>
                      <m:r>
                        <a:rPr lang="en-US" altLang="zh-CN" sz="2400" i="1">
                          <a:solidFill>
                            <a:srgbClr val="000000"/>
                          </a:solidFill>
                          <a:latin typeface="Cambria Math" panose="02040503050406030204" pitchFamily="18" charset="0"/>
                          <a:ea typeface="华文中宋" panose="02010600040101010101" pitchFamily="2" charset="-122"/>
                        </a:rPr>
                        <m:t>,</m:t>
                      </m:r>
                    </m:oMath>
                  </m:oMathPara>
                </a14:m>
                <a:endParaRPr lang="en-US" altLang="zh-CN" sz="2400" dirty="0">
                  <a:solidFill>
                    <a:srgbClr val="000000"/>
                  </a:solidFill>
                  <a:latin typeface="华文中宋" panose="02010600040101010101" pitchFamily="2" charset="-122"/>
                  <a:ea typeface="华文中宋" panose="02010600040101010101" pitchFamily="2" charset="-122"/>
                </a:endParaRPr>
              </a:p>
              <a:p>
                <a:pPr eaLnBrk="1" hangingPunct="1">
                  <a:lnSpc>
                    <a:spcPct val="135000"/>
                  </a:lnSpc>
                  <a:defRPr/>
                </a:pPr>
                <a:r>
                  <a:rPr lang="zh-CN" altLang="en-US" sz="2400" dirty="0">
                    <a:solidFill>
                      <a:srgbClr val="000000"/>
                    </a:solidFill>
                    <a:latin typeface="华文中宋" panose="02010600040101010101" pitchFamily="2" charset="-122"/>
                    <a:ea typeface="华文中宋" panose="02010600040101010101" pitchFamily="2" charset="-122"/>
                  </a:rPr>
                  <a:t>则称</a:t>
                </a:r>
                <a14:m>
                  <m:oMath xmlns:m="http://schemas.openxmlformats.org/officeDocument/2006/math">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𝛼</m:t>
                        </m:r>
                      </m:e>
                      <m:sub>
                        <m:r>
                          <a:rPr lang="en-US" altLang="zh-CN" sz="2400" i="1">
                            <a:solidFill>
                              <a:srgbClr val="000000"/>
                            </a:solidFill>
                            <a:latin typeface="Cambria Math" panose="02040503050406030204" pitchFamily="18" charset="0"/>
                            <a:ea typeface="华文中宋" panose="02010600040101010101" pitchFamily="2" charset="-122"/>
                          </a:rPr>
                          <m:t>1</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𝛼</m:t>
                        </m:r>
                      </m:e>
                      <m:sub>
                        <m:r>
                          <a:rPr lang="en-US" altLang="zh-CN" sz="2400" i="1">
                            <a:solidFill>
                              <a:srgbClr val="000000"/>
                            </a:solidFill>
                            <a:latin typeface="Cambria Math" panose="02040503050406030204" pitchFamily="18" charset="0"/>
                            <a:ea typeface="华文中宋" panose="02010600040101010101" pitchFamily="2" charset="-122"/>
                          </a:rPr>
                          <m:t>2</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𝛼</m:t>
                        </m:r>
                      </m:e>
                      <m:sub>
                        <m:r>
                          <a:rPr lang="en-US" altLang="zh-CN" sz="2400" i="1">
                            <a:solidFill>
                              <a:srgbClr val="000000"/>
                            </a:solidFill>
                            <a:latin typeface="Cambria Math" panose="02040503050406030204" pitchFamily="18" charset="0"/>
                            <a:ea typeface="华文中宋" panose="02010600040101010101" pitchFamily="2" charset="-122"/>
                          </a:rPr>
                          <m:t>𝑛</m:t>
                        </m:r>
                      </m:sub>
                    </m:sSub>
                    <m:r>
                      <a:rPr lang="zh-CN" altLang="en-US" sz="2400" i="1">
                        <a:solidFill>
                          <a:srgbClr val="000000"/>
                        </a:solidFill>
                        <a:latin typeface="Cambria Math" panose="02040503050406030204" pitchFamily="18" charset="0"/>
                        <a:ea typeface="华文中宋" panose="02010600040101010101" pitchFamily="2" charset="-122"/>
                      </a:rPr>
                      <m:t>为</m:t>
                    </m:r>
                    <m:r>
                      <a:rPr lang="en-US" altLang="zh-CN" sz="2400" i="1" dirty="0">
                        <a:solidFill>
                          <a:srgbClr val="000000"/>
                        </a:solidFill>
                        <a:latin typeface="Cambria Math" panose="02040503050406030204" pitchFamily="18" charset="0"/>
                        <a:ea typeface="华文中宋" panose="02010600040101010101" pitchFamily="2" charset="-122"/>
                      </a:rPr>
                      <m:t>𝑉</m:t>
                    </m:r>
                  </m:oMath>
                </a14:m>
                <a:r>
                  <a:rPr lang="zh-CN" altLang="en-US" sz="2400" dirty="0">
                    <a:solidFill>
                      <a:srgbClr val="000000"/>
                    </a:solidFill>
                    <a:latin typeface="华文中宋" panose="02010600040101010101" pitchFamily="2" charset="-122"/>
                    <a:ea typeface="华文中宋" panose="02010600040101010101" pitchFamily="2" charset="-122"/>
                  </a:rPr>
                  <a:t>的一个</a:t>
                </a:r>
                <a:r>
                  <a:rPr lang="zh-CN" altLang="en-US" sz="2400" dirty="0">
                    <a:solidFill>
                      <a:srgbClr val="FF0000"/>
                    </a:solidFill>
                    <a:latin typeface="华文中宋" panose="02010600040101010101" pitchFamily="2" charset="-122"/>
                    <a:ea typeface="华文中宋" panose="02010600040101010101" pitchFamily="2" charset="-122"/>
                  </a:rPr>
                  <a:t>基</a:t>
                </a:r>
                <a:r>
                  <a:rPr lang="zh-CN" altLang="en-US" sz="2400" dirty="0">
                    <a:solidFill>
                      <a:srgbClr val="000000"/>
                    </a:solidFill>
                    <a:latin typeface="华文中宋" panose="02010600040101010101" pitchFamily="2" charset="-122"/>
                    <a:ea typeface="华文中宋" panose="02010600040101010101" pitchFamily="2" charset="-122"/>
                  </a:rPr>
                  <a:t>，</a:t>
                </a:r>
                <a14:m>
                  <m:oMath xmlns:m="http://schemas.openxmlformats.org/officeDocument/2006/math">
                    <m:sSup>
                      <m:sSupPr>
                        <m:ctrlPr>
                          <a:rPr lang="en-US" altLang="zh-CN" sz="2400" i="1">
                            <a:solidFill>
                              <a:srgbClr val="000000"/>
                            </a:solidFill>
                            <a:latin typeface="Cambria Math" panose="02040503050406030204" pitchFamily="18" charset="0"/>
                            <a:ea typeface="华文中宋" panose="02010600040101010101" pitchFamily="2" charset="-122"/>
                          </a:rPr>
                        </m:ctrlPr>
                      </m:sSupPr>
                      <m:e>
                        <m:d>
                          <m:dPr>
                            <m:ctrlPr>
                              <a:rPr lang="en-US" altLang="zh-CN" sz="2400" i="1">
                                <a:solidFill>
                                  <a:srgbClr val="000000"/>
                                </a:solidFill>
                                <a:latin typeface="Cambria Math" panose="02040503050406030204" pitchFamily="18" charset="0"/>
                                <a:ea typeface="华文中宋" panose="02010600040101010101" pitchFamily="2" charset="-122"/>
                              </a:rPr>
                            </m:ctrlPr>
                          </m:dPr>
                          <m:e>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𝑘</m:t>
                                </m:r>
                              </m:e>
                              <m:sub>
                                <m:r>
                                  <a:rPr lang="en-US" altLang="zh-CN" sz="2400" i="1">
                                    <a:solidFill>
                                      <a:srgbClr val="000000"/>
                                    </a:solidFill>
                                    <a:latin typeface="Cambria Math" panose="02040503050406030204" pitchFamily="18" charset="0"/>
                                    <a:ea typeface="华文中宋" panose="02010600040101010101" pitchFamily="2" charset="-122"/>
                                  </a:rPr>
                                  <m:t>1</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𝑘</m:t>
                                </m:r>
                              </m:e>
                              <m:sub>
                                <m:r>
                                  <a:rPr lang="en-US" altLang="zh-CN" sz="2400" i="1">
                                    <a:solidFill>
                                      <a:srgbClr val="000000"/>
                                    </a:solidFill>
                                    <a:latin typeface="Cambria Math" panose="02040503050406030204" pitchFamily="18" charset="0"/>
                                    <a:ea typeface="华文中宋" panose="02010600040101010101" pitchFamily="2" charset="-122"/>
                                  </a:rPr>
                                  <m:t>2</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𝑘</m:t>
                                </m:r>
                              </m:e>
                              <m:sub>
                                <m:r>
                                  <a:rPr lang="en-US" altLang="zh-CN" sz="2400" i="1">
                                    <a:solidFill>
                                      <a:srgbClr val="000000"/>
                                    </a:solidFill>
                                    <a:latin typeface="Cambria Math" panose="02040503050406030204" pitchFamily="18" charset="0"/>
                                    <a:ea typeface="华文中宋" panose="02010600040101010101" pitchFamily="2" charset="-122"/>
                                  </a:rPr>
                                  <m:t>𝑛</m:t>
                                </m:r>
                              </m:sub>
                            </m:sSub>
                          </m:e>
                        </m:d>
                      </m:e>
                      <m:sup>
                        <m:r>
                          <a:rPr lang="en-US" altLang="zh-CN" sz="2400" i="1">
                            <a:solidFill>
                              <a:srgbClr val="000000"/>
                            </a:solidFill>
                            <a:latin typeface="Cambria Math" panose="02040503050406030204" pitchFamily="18" charset="0"/>
                            <a:ea typeface="华文中宋" panose="02010600040101010101" pitchFamily="2" charset="-122"/>
                          </a:rPr>
                          <m:t>𝑇</m:t>
                        </m:r>
                      </m:sup>
                    </m:sSup>
                    <m:r>
                      <a:rPr lang="zh-CN" altLang="en-US" sz="2400" i="1">
                        <a:solidFill>
                          <a:srgbClr val="000000"/>
                        </a:solidFill>
                        <a:latin typeface="Cambria Math" panose="02040503050406030204" pitchFamily="18" charset="0"/>
                        <a:ea typeface="华文中宋" panose="02010600040101010101" pitchFamily="2" charset="-122"/>
                      </a:rPr>
                      <m:t>为</m:t>
                    </m:r>
                    <m:r>
                      <a:rPr lang="en-US" altLang="zh-CN" sz="2400" i="1">
                        <a:solidFill>
                          <a:srgbClr val="FF0000"/>
                        </a:solidFill>
                        <a:latin typeface="Cambria Math" panose="02040503050406030204" pitchFamily="18" charset="0"/>
                        <a:ea typeface="华文中宋" panose="02010600040101010101" pitchFamily="2" charset="-122"/>
                      </a:rPr>
                      <m:t>𝛼</m:t>
                    </m:r>
                    <m:r>
                      <a:rPr lang="zh-CN" altLang="en-US" sz="2400" i="1">
                        <a:solidFill>
                          <a:srgbClr val="FF0000"/>
                        </a:solidFill>
                        <a:latin typeface="Cambria Math" panose="02040503050406030204" pitchFamily="18" charset="0"/>
                        <a:ea typeface="华文中宋" panose="02010600040101010101" pitchFamily="2" charset="-122"/>
                      </a:rPr>
                      <m:t>在</m:t>
                    </m:r>
                  </m:oMath>
                </a14:m>
                <a:r>
                  <a:rPr lang="zh-CN" altLang="en-US" sz="2400" dirty="0">
                    <a:solidFill>
                      <a:srgbClr val="FF0000"/>
                    </a:solidFill>
                    <a:latin typeface="华文中宋" panose="02010600040101010101" pitchFamily="2" charset="-122"/>
                    <a:ea typeface="华文中宋" panose="02010600040101010101" pitchFamily="2" charset="-122"/>
                  </a:rPr>
                  <a:t>基</a:t>
                </a:r>
                <a14:m>
                  <m:oMath xmlns:m="http://schemas.openxmlformats.org/officeDocument/2006/math">
                    <m:sSub>
                      <m:sSubPr>
                        <m:ctrlPr>
                          <a:rPr lang="en-US" altLang="zh-CN" sz="2400" i="1">
                            <a:solidFill>
                              <a:srgbClr val="FF0000"/>
                            </a:solidFill>
                            <a:latin typeface="Cambria Math" panose="02040503050406030204" pitchFamily="18" charset="0"/>
                            <a:ea typeface="华文中宋" panose="02010600040101010101" pitchFamily="2" charset="-122"/>
                          </a:rPr>
                        </m:ctrlPr>
                      </m:sSubPr>
                      <m:e>
                        <m:r>
                          <a:rPr lang="en-US" altLang="zh-CN" sz="2400" i="1">
                            <a:solidFill>
                              <a:srgbClr val="FF0000"/>
                            </a:solidFill>
                            <a:latin typeface="Cambria Math" panose="02040503050406030204" pitchFamily="18" charset="0"/>
                            <a:ea typeface="华文中宋" panose="02010600040101010101" pitchFamily="2" charset="-122"/>
                          </a:rPr>
                          <m:t>𝛼</m:t>
                        </m:r>
                      </m:e>
                      <m:sub>
                        <m:r>
                          <a:rPr lang="en-US" altLang="zh-CN" sz="2400" i="1">
                            <a:solidFill>
                              <a:srgbClr val="FF0000"/>
                            </a:solidFill>
                            <a:latin typeface="Cambria Math" panose="02040503050406030204" pitchFamily="18" charset="0"/>
                            <a:ea typeface="华文中宋" panose="02010600040101010101" pitchFamily="2" charset="-122"/>
                          </a:rPr>
                          <m:t>1</m:t>
                        </m:r>
                      </m:sub>
                    </m:sSub>
                    <m:r>
                      <a:rPr lang="en-US" altLang="zh-CN" sz="2400" i="1">
                        <a:solidFill>
                          <a:srgbClr val="FF0000"/>
                        </a:solidFill>
                        <a:latin typeface="Cambria Math" panose="02040503050406030204" pitchFamily="18" charset="0"/>
                        <a:ea typeface="华文中宋" panose="02010600040101010101" pitchFamily="2" charset="-122"/>
                      </a:rPr>
                      <m:t>,</m:t>
                    </m:r>
                    <m:sSub>
                      <m:sSubPr>
                        <m:ctrlPr>
                          <a:rPr lang="en-US" altLang="zh-CN" sz="2400" i="1">
                            <a:solidFill>
                              <a:srgbClr val="FF0000"/>
                            </a:solidFill>
                            <a:latin typeface="Cambria Math" panose="02040503050406030204" pitchFamily="18" charset="0"/>
                            <a:ea typeface="华文中宋" panose="02010600040101010101" pitchFamily="2" charset="-122"/>
                          </a:rPr>
                        </m:ctrlPr>
                      </m:sSubPr>
                      <m:e>
                        <m:r>
                          <a:rPr lang="en-US" altLang="zh-CN" sz="2400" i="1">
                            <a:solidFill>
                              <a:srgbClr val="FF0000"/>
                            </a:solidFill>
                            <a:latin typeface="Cambria Math" panose="02040503050406030204" pitchFamily="18" charset="0"/>
                            <a:ea typeface="华文中宋" panose="02010600040101010101" pitchFamily="2" charset="-122"/>
                          </a:rPr>
                          <m:t>𝛼</m:t>
                        </m:r>
                      </m:e>
                      <m:sub>
                        <m:r>
                          <a:rPr lang="en-US" altLang="zh-CN" sz="2400" i="1">
                            <a:solidFill>
                              <a:srgbClr val="FF0000"/>
                            </a:solidFill>
                            <a:latin typeface="Cambria Math" panose="02040503050406030204" pitchFamily="18" charset="0"/>
                            <a:ea typeface="华文中宋" panose="02010600040101010101" pitchFamily="2" charset="-122"/>
                          </a:rPr>
                          <m:t>2</m:t>
                        </m:r>
                      </m:sub>
                    </m:sSub>
                    <m:r>
                      <a:rPr lang="en-US" altLang="zh-CN" sz="2400" i="1">
                        <a:solidFill>
                          <a:srgbClr val="FF0000"/>
                        </a:solidFill>
                        <a:latin typeface="Cambria Math" panose="02040503050406030204" pitchFamily="18" charset="0"/>
                        <a:ea typeface="华文中宋" panose="02010600040101010101" pitchFamily="2" charset="-122"/>
                      </a:rPr>
                      <m:t>,⋯,</m:t>
                    </m:r>
                    <m:sSub>
                      <m:sSubPr>
                        <m:ctrlPr>
                          <a:rPr lang="en-US" altLang="zh-CN" sz="2400" i="1">
                            <a:solidFill>
                              <a:srgbClr val="FF0000"/>
                            </a:solidFill>
                            <a:latin typeface="Cambria Math" panose="02040503050406030204" pitchFamily="18" charset="0"/>
                            <a:ea typeface="华文中宋" panose="02010600040101010101" pitchFamily="2" charset="-122"/>
                          </a:rPr>
                        </m:ctrlPr>
                      </m:sSubPr>
                      <m:e>
                        <m:r>
                          <a:rPr lang="en-US" altLang="zh-CN" sz="2400" i="1">
                            <a:solidFill>
                              <a:srgbClr val="FF0000"/>
                            </a:solidFill>
                            <a:latin typeface="Cambria Math" panose="02040503050406030204" pitchFamily="18" charset="0"/>
                            <a:ea typeface="华文中宋" panose="02010600040101010101" pitchFamily="2" charset="-122"/>
                          </a:rPr>
                          <m:t>𝛼</m:t>
                        </m:r>
                      </m:e>
                      <m:sub>
                        <m:r>
                          <a:rPr lang="en-US" altLang="zh-CN" sz="2400" i="1">
                            <a:solidFill>
                              <a:srgbClr val="FF0000"/>
                            </a:solidFill>
                            <a:latin typeface="Cambria Math" panose="02040503050406030204" pitchFamily="18" charset="0"/>
                            <a:ea typeface="华文中宋" panose="02010600040101010101" pitchFamily="2" charset="-122"/>
                          </a:rPr>
                          <m:t>𝑛</m:t>
                        </m:r>
                      </m:sub>
                    </m:sSub>
                  </m:oMath>
                </a14:m>
                <a:r>
                  <a:rPr lang="zh-CN" altLang="en-US" sz="2400" dirty="0">
                    <a:solidFill>
                      <a:srgbClr val="FF0000"/>
                    </a:solidFill>
                    <a:latin typeface="华文中宋" panose="02010600040101010101" pitchFamily="2" charset="-122"/>
                    <a:ea typeface="华文中宋" panose="02010600040101010101" pitchFamily="2" charset="-122"/>
                  </a:rPr>
                  <a:t>下的坐标</a:t>
                </a:r>
                <a:r>
                  <a:rPr lang="zh-CN" altLang="en-US" sz="2400" dirty="0">
                    <a:solidFill>
                      <a:srgbClr val="000000"/>
                    </a:solidFill>
                    <a:latin typeface="华文中宋" panose="02010600040101010101" pitchFamily="2" charset="-122"/>
                    <a:ea typeface="华文中宋" panose="02010600040101010101" pitchFamily="2" charset="-122"/>
                  </a:rPr>
                  <a:t>。这时，称</a:t>
                </a:r>
                <a14:m>
                  <m:oMath xmlns:m="http://schemas.openxmlformats.org/officeDocument/2006/math">
                    <m:r>
                      <a:rPr lang="en-US" altLang="zh-CN" sz="2400" i="1" dirty="0">
                        <a:solidFill>
                          <a:srgbClr val="FF0000"/>
                        </a:solidFill>
                        <a:latin typeface="Cambria Math" panose="02040503050406030204" pitchFamily="18" charset="0"/>
                        <a:ea typeface="华文中宋" panose="02010600040101010101" pitchFamily="2" charset="-122"/>
                      </a:rPr>
                      <m:t>𝑉</m:t>
                    </m:r>
                  </m:oMath>
                </a14:m>
                <a:r>
                  <a:rPr lang="zh-CN" altLang="en-US" sz="2400" dirty="0">
                    <a:solidFill>
                      <a:srgbClr val="FF0000"/>
                    </a:solidFill>
                    <a:latin typeface="华文中宋" panose="02010600040101010101" pitchFamily="2" charset="-122"/>
                    <a:ea typeface="华文中宋" panose="02010600040101010101" pitchFamily="2" charset="-122"/>
                  </a:rPr>
                  <a:t>为</a:t>
                </a:r>
                <a14:m>
                  <m:oMath xmlns:m="http://schemas.openxmlformats.org/officeDocument/2006/math">
                    <m:r>
                      <a:rPr lang="en-US" altLang="zh-CN" sz="2400" i="1" dirty="0">
                        <a:solidFill>
                          <a:srgbClr val="FF0000"/>
                        </a:solidFill>
                        <a:latin typeface="Cambria Math" panose="02040503050406030204" pitchFamily="18" charset="0"/>
                        <a:ea typeface="华文中宋" panose="02010600040101010101" pitchFamily="2" charset="-122"/>
                      </a:rPr>
                      <m:t>𝑛</m:t>
                    </m:r>
                  </m:oMath>
                </a14:m>
                <a:r>
                  <a:rPr lang="zh-CN" altLang="en-US" sz="2400" dirty="0">
                    <a:solidFill>
                      <a:srgbClr val="FF0000"/>
                    </a:solidFill>
                    <a:latin typeface="华文中宋" panose="02010600040101010101" pitchFamily="2" charset="-122"/>
                    <a:ea typeface="华文中宋" panose="02010600040101010101" pitchFamily="2" charset="-122"/>
                  </a:rPr>
                  <a:t>维线性空间</a:t>
                </a:r>
                <a:r>
                  <a:rPr lang="zh-CN" altLang="en-US" sz="2400" dirty="0">
                    <a:solidFill>
                      <a:srgbClr val="000000"/>
                    </a:solidFill>
                    <a:latin typeface="华文中宋" panose="02010600040101010101" pitchFamily="2" charset="-122"/>
                    <a:ea typeface="华文中宋" panose="02010600040101010101" pitchFamily="2" charset="-122"/>
                  </a:rPr>
                  <a:t>，记作</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𝑑𝑖𝑚𝑉</m:t>
                    </m:r>
                    <m:r>
                      <a:rPr lang="en-US" altLang="zh-CN" sz="2400" i="1" dirty="0">
                        <a:solidFill>
                          <a:srgbClr val="000000"/>
                        </a:solidFill>
                        <a:latin typeface="Cambria Math" panose="02040503050406030204" pitchFamily="18" charset="0"/>
                        <a:ea typeface="华文中宋" panose="02010600040101010101" pitchFamily="2" charset="-122"/>
                      </a:rPr>
                      <m:t>=</m:t>
                    </m:r>
                    <m:r>
                      <a:rPr lang="en-US" altLang="zh-CN" sz="2400" i="1" dirty="0">
                        <a:solidFill>
                          <a:srgbClr val="000000"/>
                        </a:solidFill>
                        <a:latin typeface="Cambria Math" panose="02040503050406030204" pitchFamily="18" charset="0"/>
                        <a:ea typeface="华文中宋" panose="02010600040101010101" pitchFamily="2" charset="-122"/>
                      </a:rPr>
                      <m:t>𝑛</m:t>
                    </m:r>
                  </m:oMath>
                </a14:m>
                <a:r>
                  <a:rPr lang="en-US" altLang="zh-CN" sz="2400" dirty="0">
                    <a:solidFill>
                      <a:srgbClr val="000000"/>
                    </a:solidFill>
                    <a:latin typeface="华文中宋" panose="02010600040101010101" pitchFamily="2" charset="-122"/>
                    <a:ea typeface="华文中宋" panose="02010600040101010101" pitchFamily="2" charset="-122"/>
                  </a:rPr>
                  <a:t>.</a:t>
                </a:r>
                <a:endParaRPr lang="zh-CN" altLang="en-US" sz="2400" dirty="0">
                  <a:solidFill>
                    <a:srgbClr val="000000"/>
                  </a:solidFill>
                  <a:latin typeface="华文中宋" panose="02010600040101010101" pitchFamily="2" charset="-122"/>
                  <a:ea typeface="华文中宋" panose="02010600040101010101" pitchFamily="2" charset="-122"/>
                </a:endParaRPr>
              </a:p>
            </p:txBody>
          </p:sp>
        </mc:Choice>
        <mc:Fallback xmlns="">
          <p:sp>
            <p:nvSpPr>
              <p:cNvPr id="39951" name="Text Box 15"/>
              <p:cNvSpPr txBox="1">
                <a:spLocks noRot="1" noChangeAspect="1" noMove="1" noResize="1" noEditPoints="1" noAdjustHandles="1" noChangeArrowheads="1" noChangeShapeType="1" noTextEdit="1"/>
              </p:cNvSpPr>
              <p:nvPr/>
            </p:nvSpPr>
            <p:spPr bwMode="auto">
              <a:xfrm>
                <a:off x="551384" y="1637740"/>
                <a:ext cx="10873208" cy="2533771"/>
              </a:xfrm>
              <a:prstGeom prst="rect">
                <a:avLst/>
              </a:prstGeom>
              <a:blipFill>
                <a:blip r:embed="rId3"/>
                <a:stretch>
                  <a:fillRect l="-841" b="-481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a:defRPr/>
            </a:pPr>
            <a:fld id="{281FBE21-B40B-4B64-ABBE-395E3EC7A610}" type="slidenum">
              <a:rPr kumimoji="0" lang="en-US" altLang="zh-CN">
                <a:solidFill>
                  <a:srgbClr val="000000"/>
                </a:solidFill>
              </a:rPr>
              <a:pPr>
                <a:defRPr/>
              </a:pPr>
              <a:t>25</a:t>
            </a:fld>
            <a:endParaRPr kumimoji="0" lang="en-US" altLang="zh-CN">
              <a:solidFill>
                <a:srgbClr val="000000"/>
              </a:solidFill>
            </a:endParaRPr>
          </a:p>
        </p:txBody>
      </p:sp>
      <p:sp>
        <p:nvSpPr>
          <p:cNvPr id="19" name="Rectangle 6"/>
          <p:cNvSpPr>
            <a:spLocks noChangeArrowheads="1"/>
          </p:cNvSpPr>
          <p:nvPr/>
        </p:nvSpPr>
        <p:spPr bwMode="auto">
          <a:xfrm>
            <a:off x="1559496" y="659537"/>
            <a:ext cx="4103737" cy="400110"/>
          </a:xfrm>
          <a:prstGeom prst="rect">
            <a:avLst/>
          </a:prstGeom>
          <a:noFill/>
          <a:ln w="9525" algn="ctr">
            <a:noFill/>
            <a:miter lim="800000"/>
            <a:headEnd/>
            <a:tailEnd/>
          </a:ln>
          <a:effectLst/>
        </p:spPr>
        <p:txBody>
          <a:bodyPr wrap="square">
            <a:spAutoFit/>
          </a:bodyPr>
          <a:lstStyle/>
          <a:p>
            <a:pPr eaLnBrk="1" hangingPunct="1">
              <a:defRPr/>
            </a:pPr>
            <a:r>
              <a:rPr lang="en-US" altLang="zh-CN" sz="2000" b="1" dirty="0">
                <a:solidFill>
                  <a:srgbClr val="3333CC"/>
                </a:solidFill>
                <a:effectLst>
                  <a:outerShdw blurRad="38100" dist="38100" dir="2700000" algn="tl">
                    <a:srgbClr val="000000"/>
                  </a:outerShdw>
                </a:effectLst>
              </a:rPr>
              <a:t>1.2.1   </a:t>
            </a:r>
            <a:r>
              <a:rPr lang="zh-CN" altLang="en-US" sz="2000" b="1" dirty="0">
                <a:solidFill>
                  <a:srgbClr val="3333CC"/>
                </a:solidFill>
                <a:effectLst>
                  <a:outerShdw blurRad="38100" dist="38100" dir="2700000" algn="tl">
                    <a:srgbClr val="000000"/>
                  </a:outerShdw>
                </a:effectLst>
              </a:rPr>
              <a:t>基与坐标</a:t>
            </a:r>
          </a:p>
        </p:txBody>
      </p:sp>
    </p:spTree>
    <p:extLst>
      <p:ext uri="{BB962C8B-B14F-4D97-AF65-F5344CB8AC3E}">
        <p14:creationId xmlns:p14="http://schemas.microsoft.com/office/powerpoint/2010/main" val="41462406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26</a:t>
            </a:fld>
            <a:endParaRPr kumimoji="0" lang="en-US" altLang="zh-CN">
              <a:solidFill>
                <a:srgbClr val="000000"/>
              </a:solidFill>
            </a:endParaRPr>
          </a:p>
        </p:txBody>
      </p:sp>
      <p:sp>
        <p:nvSpPr>
          <p:cNvPr id="3" name="文本框 2"/>
          <p:cNvSpPr txBox="1"/>
          <p:nvPr/>
        </p:nvSpPr>
        <p:spPr>
          <a:xfrm>
            <a:off x="551384" y="1352203"/>
            <a:ext cx="6552728" cy="523220"/>
          </a:xfrm>
          <a:prstGeom prst="rect">
            <a:avLst/>
          </a:prstGeom>
          <a:noFill/>
        </p:spPr>
        <p:txBody>
          <a:bodyPr wrap="square" rtlCol="0">
            <a:spAutoFit/>
          </a:bodyPr>
          <a:lstStyle/>
          <a:p>
            <a:pPr>
              <a:defRPr/>
            </a:pPr>
            <a:r>
              <a:rPr lang="en-US" altLang="zh-CN" dirty="0">
                <a:solidFill>
                  <a:srgbClr val="FF0000"/>
                </a:solidFill>
              </a:rPr>
              <a:t>Remark</a:t>
            </a:r>
            <a:r>
              <a:rPr lang="zh-CN" altLang="en-US" dirty="0">
                <a:solidFill>
                  <a:srgbClr val="FF0000"/>
                </a:solidFill>
              </a:rPr>
              <a:t>：</a:t>
            </a:r>
          </a:p>
        </p:txBody>
      </p:sp>
      <mc:AlternateContent xmlns:mc="http://schemas.openxmlformats.org/markup-compatibility/2006" xmlns:a14="http://schemas.microsoft.com/office/drawing/2010/main">
        <mc:Choice Requires="a14">
          <p:sp>
            <p:nvSpPr>
              <p:cNvPr id="4" name="文本框 3"/>
              <p:cNvSpPr txBox="1"/>
              <p:nvPr/>
            </p:nvSpPr>
            <p:spPr>
              <a:xfrm>
                <a:off x="551384" y="1885344"/>
                <a:ext cx="10945216" cy="580928"/>
              </a:xfrm>
              <a:prstGeom prst="rect">
                <a:avLst/>
              </a:prstGeom>
              <a:noFill/>
            </p:spPr>
            <p:txBody>
              <a:bodyPr wrap="square" rtlCol="0">
                <a:spAutoFit/>
              </a:bodyPr>
              <a:lstStyle/>
              <a:p>
                <a:pPr marL="342900" indent="-342900">
                  <a:lnSpc>
                    <a:spcPct val="150000"/>
                  </a:lnSpc>
                  <a:buFont typeface="Wingdings" panose="05000000000000000000" pitchFamily="2" charset="2"/>
                  <a:buChar char="Ø"/>
                  <a:defRPr/>
                </a:pPr>
                <a:r>
                  <a:rPr lang="zh-CN" altLang="en-US" sz="2400" dirty="0">
                    <a:solidFill>
                      <a:srgbClr val="000000"/>
                    </a:solidFill>
                    <a:latin typeface="华文中宋" panose="02010600040101010101" pitchFamily="2" charset="-122"/>
                    <a:ea typeface="华文中宋" panose="02010600040101010101" pitchFamily="2" charset="-122"/>
                  </a:rPr>
                  <a:t>由定理</a:t>
                </a:r>
                <a:r>
                  <a:rPr lang="en-US" altLang="zh-CN" sz="2400" dirty="0">
                    <a:solidFill>
                      <a:srgbClr val="000000"/>
                    </a:solidFill>
                    <a:latin typeface="华文中宋" panose="02010600040101010101" pitchFamily="2" charset="-122"/>
                    <a:ea typeface="华文中宋" panose="02010600040101010101" pitchFamily="2" charset="-122"/>
                  </a:rPr>
                  <a:t>1.1</a:t>
                </a:r>
                <a:r>
                  <a:rPr lang="zh-CN" altLang="en-US" sz="2400" dirty="0">
                    <a:solidFill>
                      <a:srgbClr val="000000"/>
                    </a:solidFill>
                    <a:latin typeface="华文中宋" panose="02010600040101010101" pitchFamily="2" charset="-122"/>
                    <a:ea typeface="华文中宋" panose="02010600040101010101" pitchFamily="2" charset="-122"/>
                  </a:rPr>
                  <a:t>可知，向量</a:t>
                </a:r>
                <a14:m>
                  <m:oMath xmlns:m="http://schemas.openxmlformats.org/officeDocument/2006/math">
                    <m:r>
                      <a:rPr lang="en-US" altLang="zh-CN" sz="2400" i="1">
                        <a:solidFill>
                          <a:srgbClr val="000000"/>
                        </a:solidFill>
                        <a:latin typeface="Cambria Math" panose="02040503050406030204" pitchFamily="18" charset="0"/>
                        <a:ea typeface="华文中宋" panose="02010600040101010101" pitchFamily="2" charset="-122"/>
                      </a:rPr>
                      <m:t>𝛼</m:t>
                    </m:r>
                  </m:oMath>
                </a14:m>
                <a:r>
                  <a:rPr lang="zh-CN" altLang="en-US" sz="2400" dirty="0">
                    <a:solidFill>
                      <a:srgbClr val="000000"/>
                    </a:solidFill>
                    <a:latin typeface="华文中宋" panose="02010600040101010101" pitchFamily="2" charset="-122"/>
                    <a:ea typeface="华文中宋" panose="02010600040101010101" pitchFamily="2" charset="-122"/>
                  </a:rPr>
                  <a:t>在基</a:t>
                </a:r>
                <a14:m>
                  <m:oMath xmlns:m="http://schemas.openxmlformats.org/officeDocument/2006/math">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𝛼</m:t>
                        </m:r>
                      </m:e>
                      <m:sub>
                        <m:r>
                          <a:rPr lang="en-US" altLang="zh-CN" sz="2400" i="1">
                            <a:solidFill>
                              <a:srgbClr val="000000"/>
                            </a:solidFill>
                            <a:latin typeface="Cambria Math" panose="02040503050406030204" pitchFamily="18" charset="0"/>
                          </a:rPr>
                          <m:t>1</m:t>
                        </m:r>
                      </m:sub>
                    </m:sSub>
                    <m:r>
                      <a:rPr lang="en-US" altLang="zh-CN" sz="2400" i="1">
                        <a:solidFill>
                          <a:srgbClr val="000000"/>
                        </a:solidFill>
                        <a:latin typeface="Cambria Math" panose="02040503050406030204" pitchFamily="18" charset="0"/>
                      </a:rPr>
                      <m:t>,</m:t>
                    </m:r>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𝛼</m:t>
                        </m:r>
                      </m:e>
                      <m:sub>
                        <m:r>
                          <a:rPr lang="en-US" altLang="zh-CN" sz="2400" i="1">
                            <a:solidFill>
                              <a:srgbClr val="000000"/>
                            </a:solidFill>
                            <a:latin typeface="Cambria Math" panose="02040503050406030204" pitchFamily="18" charset="0"/>
                          </a:rPr>
                          <m:t>2</m:t>
                        </m:r>
                      </m:sub>
                    </m:sSub>
                    <m:r>
                      <a:rPr lang="en-US" altLang="zh-CN" sz="2400" i="1">
                        <a:solidFill>
                          <a:srgbClr val="000000"/>
                        </a:solidFill>
                        <a:latin typeface="Cambria Math" panose="02040503050406030204" pitchFamily="18" charset="0"/>
                      </a:rPr>
                      <m:t>,⋯,</m:t>
                    </m:r>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𝛼</m:t>
                        </m:r>
                      </m:e>
                      <m:sub>
                        <m:r>
                          <a:rPr lang="en-US" altLang="zh-CN" sz="2400" i="1">
                            <a:solidFill>
                              <a:srgbClr val="000000"/>
                            </a:solidFill>
                            <a:latin typeface="Cambria Math" panose="02040503050406030204" pitchFamily="18" charset="0"/>
                          </a:rPr>
                          <m:t>𝑛</m:t>
                        </m:r>
                      </m:sub>
                    </m:sSub>
                  </m:oMath>
                </a14:m>
                <a:r>
                  <a:rPr lang="zh-CN" altLang="en-US" sz="2400" dirty="0">
                    <a:solidFill>
                      <a:srgbClr val="000000"/>
                    </a:solidFill>
                    <a:latin typeface="华文中宋" panose="02010600040101010101" pitchFamily="2" charset="-122"/>
                    <a:ea typeface="华文中宋" panose="02010600040101010101" pitchFamily="2" charset="-122"/>
                  </a:rPr>
                  <a:t>下的坐标</a:t>
                </a:r>
                <a14:m>
                  <m:oMath xmlns:m="http://schemas.openxmlformats.org/officeDocument/2006/math">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𝑘</m:t>
                        </m:r>
                      </m:e>
                      <m:sub>
                        <m:r>
                          <a:rPr lang="en-US" altLang="zh-CN" sz="2400" i="1">
                            <a:solidFill>
                              <a:srgbClr val="000000"/>
                            </a:solidFill>
                            <a:latin typeface="Cambria Math" panose="02040503050406030204" pitchFamily="18" charset="0"/>
                          </a:rPr>
                          <m:t>1</m:t>
                        </m:r>
                      </m:sub>
                    </m:sSub>
                    <m:r>
                      <a:rPr lang="en-US" altLang="zh-CN" sz="2400" i="1">
                        <a:solidFill>
                          <a:srgbClr val="000000"/>
                        </a:solidFill>
                        <a:latin typeface="Cambria Math" panose="02040503050406030204" pitchFamily="18" charset="0"/>
                      </a:rPr>
                      <m:t>,</m:t>
                    </m:r>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𝑘</m:t>
                        </m:r>
                      </m:e>
                      <m:sub>
                        <m:r>
                          <a:rPr lang="en-US" altLang="zh-CN" sz="2400" i="1">
                            <a:solidFill>
                              <a:srgbClr val="000000"/>
                            </a:solidFill>
                            <a:latin typeface="Cambria Math" panose="02040503050406030204" pitchFamily="18" charset="0"/>
                          </a:rPr>
                          <m:t>2</m:t>
                        </m:r>
                      </m:sub>
                    </m:sSub>
                    <m:r>
                      <a:rPr lang="en-US" altLang="zh-CN" sz="2400" i="1">
                        <a:solidFill>
                          <a:srgbClr val="000000"/>
                        </a:solidFill>
                        <a:latin typeface="Cambria Math" panose="02040503050406030204" pitchFamily="18" charset="0"/>
                      </a:rPr>
                      <m:t>,⋯,</m:t>
                    </m:r>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𝑘</m:t>
                        </m:r>
                      </m:e>
                      <m:sub>
                        <m:r>
                          <a:rPr lang="en-US" altLang="zh-CN" sz="2400" i="1">
                            <a:solidFill>
                              <a:srgbClr val="000000"/>
                            </a:solidFill>
                            <a:latin typeface="Cambria Math" panose="02040503050406030204" pitchFamily="18" charset="0"/>
                          </a:rPr>
                          <m:t>𝑛</m:t>
                        </m:r>
                      </m:sub>
                    </m:sSub>
                  </m:oMath>
                </a14:m>
                <a:r>
                  <a:rPr lang="zh-CN" altLang="en-US" sz="2400" dirty="0">
                    <a:solidFill>
                      <a:srgbClr val="000000"/>
                    </a:solidFill>
                    <a:latin typeface="华文中宋" panose="02010600040101010101" pitchFamily="2" charset="-122"/>
                    <a:ea typeface="华文中宋" panose="02010600040101010101" pitchFamily="2" charset="-122"/>
                  </a:rPr>
                  <a:t>是 唯一的。</a:t>
                </a:r>
              </a:p>
            </p:txBody>
          </p:sp>
        </mc:Choice>
        <mc:Fallback xmlns="">
          <p:sp>
            <p:nvSpPr>
              <p:cNvPr id="4" name="文本框 3"/>
              <p:cNvSpPr txBox="1">
                <a:spLocks noRot="1" noChangeAspect="1" noMove="1" noResize="1" noEditPoints="1" noAdjustHandles="1" noChangeArrowheads="1" noChangeShapeType="1" noTextEdit="1"/>
              </p:cNvSpPr>
              <p:nvPr/>
            </p:nvSpPr>
            <p:spPr>
              <a:xfrm>
                <a:off x="551384" y="1885344"/>
                <a:ext cx="10945216" cy="580928"/>
              </a:xfrm>
              <a:prstGeom prst="rect">
                <a:avLst/>
              </a:prstGeom>
              <a:blipFill>
                <a:blip r:embed="rId2"/>
                <a:stretch>
                  <a:fillRect l="-724" b="-229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551384" y="2634465"/>
                <a:ext cx="8206316" cy="580928"/>
              </a:xfrm>
              <a:prstGeom prst="rect">
                <a:avLst/>
              </a:prstGeom>
              <a:noFill/>
            </p:spPr>
            <p:txBody>
              <a:bodyPr wrap="square" rtlCol="0">
                <a:spAutoFit/>
              </a:bodyPr>
              <a:lstStyle/>
              <a:p>
                <a:pPr marL="342900" indent="-342900">
                  <a:lnSpc>
                    <a:spcPct val="150000"/>
                  </a:lnSpc>
                  <a:buFont typeface="Wingdings" panose="05000000000000000000" pitchFamily="2" charset="2"/>
                  <a:buChar char="Ø"/>
                  <a:defRPr/>
                </a:pPr>
                <a:r>
                  <a:rPr lang="zh-CN" altLang="en-US" sz="2400" dirty="0">
                    <a:solidFill>
                      <a:srgbClr val="000000"/>
                    </a:solidFill>
                    <a:latin typeface="华文中宋" panose="02010600040101010101" pitchFamily="2" charset="-122"/>
                    <a:ea typeface="华文中宋" panose="02010600040101010101" pitchFamily="2" charset="-122"/>
                  </a:rPr>
                  <a:t>维数为</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𝑛</m:t>
                    </m:r>
                  </m:oMath>
                </a14:m>
                <a:r>
                  <a:rPr lang="zh-CN" altLang="en-US" sz="2400" dirty="0">
                    <a:solidFill>
                      <a:srgbClr val="000000"/>
                    </a:solidFill>
                    <a:latin typeface="华文中宋" panose="02010600040101010101" pitchFamily="2" charset="-122"/>
                    <a:ea typeface="华文中宋" panose="02010600040101010101" pitchFamily="2" charset="-122"/>
                  </a:rPr>
                  <a:t>的线性空间称为</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𝑛</m:t>
                    </m:r>
                  </m:oMath>
                </a14:m>
                <a:r>
                  <a:rPr lang="zh-CN" altLang="en-US" sz="2400" dirty="0">
                    <a:solidFill>
                      <a:srgbClr val="000000"/>
                    </a:solidFill>
                    <a:latin typeface="华文中宋" panose="02010600040101010101" pitchFamily="2" charset="-122"/>
                    <a:ea typeface="华文中宋" panose="02010600040101010101" pitchFamily="2" charset="-122"/>
                  </a:rPr>
                  <a:t>维线性空间，记作</a:t>
                </a:r>
                <a14:m>
                  <m:oMath xmlns:m="http://schemas.openxmlformats.org/officeDocument/2006/math">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𝑉</m:t>
                        </m:r>
                      </m:e>
                      <m:sub>
                        <m:r>
                          <a:rPr lang="en-US" altLang="zh-CN" sz="2400" i="1">
                            <a:solidFill>
                              <a:srgbClr val="000000"/>
                            </a:solidFill>
                            <a:latin typeface="Cambria Math" panose="02040503050406030204" pitchFamily="18" charset="0"/>
                            <a:ea typeface="华文中宋" panose="02010600040101010101" pitchFamily="2" charset="-122"/>
                          </a:rPr>
                          <m:t>𝑛</m:t>
                        </m:r>
                      </m:sub>
                    </m:sSub>
                  </m:oMath>
                </a14:m>
                <a:r>
                  <a:rPr lang="zh-CN" altLang="en-US" sz="2400" dirty="0">
                    <a:solidFill>
                      <a:srgbClr val="000000"/>
                    </a:solidFill>
                    <a:latin typeface="华文中宋" panose="02010600040101010101" pitchFamily="2" charset="-122"/>
                    <a:ea typeface="华文中宋" panose="02010600040101010101" pitchFamily="2" charset="-122"/>
                  </a:rPr>
                  <a:t>。</a:t>
                </a:r>
              </a:p>
            </p:txBody>
          </p:sp>
        </mc:Choice>
        <mc:Fallback xmlns="">
          <p:sp>
            <p:nvSpPr>
              <p:cNvPr id="10" name="文本框 9"/>
              <p:cNvSpPr txBox="1">
                <a:spLocks noRot="1" noChangeAspect="1" noMove="1" noResize="1" noEditPoints="1" noAdjustHandles="1" noChangeArrowheads="1" noChangeShapeType="1" noTextEdit="1"/>
              </p:cNvSpPr>
              <p:nvPr/>
            </p:nvSpPr>
            <p:spPr>
              <a:xfrm>
                <a:off x="551384" y="2634465"/>
                <a:ext cx="8206316" cy="580928"/>
              </a:xfrm>
              <a:prstGeom prst="rect">
                <a:avLst/>
              </a:prstGeom>
              <a:blipFill>
                <a:blip r:embed="rId3"/>
                <a:stretch>
                  <a:fillRect l="-965" b="-24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551384" y="3317080"/>
                <a:ext cx="10729192" cy="580928"/>
              </a:xfrm>
              <a:prstGeom prst="rect">
                <a:avLst/>
              </a:prstGeom>
              <a:noFill/>
            </p:spPr>
            <p:txBody>
              <a:bodyPr wrap="square" rtlCol="0">
                <a:spAutoFit/>
              </a:bodyPr>
              <a:lstStyle/>
              <a:p>
                <a:pPr marL="342900" indent="-342900">
                  <a:lnSpc>
                    <a:spcPct val="150000"/>
                  </a:lnSpc>
                  <a:buFont typeface="Wingdings" panose="05000000000000000000" pitchFamily="2" charset="2"/>
                  <a:buChar char="Ø"/>
                  <a:defRPr/>
                </a:pPr>
                <a:r>
                  <a:rPr lang="zh-CN" altLang="en-US" sz="2400" dirty="0">
                    <a:solidFill>
                      <a:srgbClr val="000000"/>
                    </a:solidFill>
                    <a:latin typeface="华文中宋" panose="02010600040101010101" pitchFamily="2" charset="-122"/>
                    <a:ea typeface="华文中宋" panose="02010600040101010101" pitchFamily="2" charset="-122"/>
                  </a:rPr>
                  <a:t>当一个线性空间</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𝑉</m:t>
                    </m:r>
                  </m:oMath>
                </a14:m>
                <a:r>
                  <a:rPr lang="zh-CN" altLang="en-US" sz="2400" dirty="0">
                    <a:solidFill>
                      <a:srgbClr val="000000"/>
                    </a:solidFill>
                    <a:latin typeface="华文中宋" panose="02010600040101010101" pitchFamily="2" charset="-122"/>
                    <a:ea typeface="华文中宋" panose="02010600040101010101" pitchFamily="2" charset="-122"/>
                  </a:rPr>
                  <a:t>中存在任意多个线性无关的向量时，就称</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𝑉</m:t>
                    </m:r>
                  </m:oMath>
                </a14:m>
                <a:r>
                  <a:rPr lang="zh-CN" altLang="en-US" sz="2400" dirty="0">
                    <a:solidFill>
                      <a:srgbClr val="000000"/>
                    </a:solidFill>
                    <a:latin typeface="华文中宋" panose="02010600040101010101" pitchFamily="2" charset="-122"/>
                    <a:ea typeface="华文中宋" panose="02010600040101010101" pitchFamily="2" charset="-122"/>
                  </a:rPr>
                  <a:t>是无限维的。</a:t>
                </a:r>
              </a:p>
            </p:txBody>
          </p:sp>
        </mc:Choice>
        <mc:Fallback xmlns="">
          <p:sp>
            <p:nvSpPr>
              <p:cNvPr id="11" name="文本框 10"/>
              <p:cNvSpPr txBox="1">
                <a:spLocks noRot="1" noChangeAspect="1" noMove="1" noResize="1" noEditPoints="1" noAdjustHandles="1" noChangeArrowheads="1" noChangeShapeType="1" noTextEdit="1"/>
              </p:cNvSpPr>
              <p:nvPr/>
            </p:nvSpPr>
            <p:spPr>
              <a:xfrm>
                <a:off x="551384" y="3317080"/>
                <a:ext cx="10729192" cy="580928"/>
              </a:xfrm>
              <a:prstGeom prst="rect">
                <a:avLst/>
              </a:prstGeom>
              <a:blipFill>
                <a:blip r:embed="rId4"/>
                <a:stretch>
                  <a:fillRect l="-739" b="-24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576536" y="4066201"/>
                <a:ext cx="9983960" cy="1134926"/>
              </a:xfrm>
              <a:prstGeom prst="rect">
                <a:avLst/>
              </a:prstGeom>
              <a:noFill/>
            </p:spPr>
            <p:txBody>
              <a:bodyPr wrap="square" rtlCol="0">
                <a:spAutoFit/>
              </a:bodyPr>
              <a:lstStyle/>
              <a:p>
                <a:pPr marL="342900" indent="-342900">
                  <a:lnSpc>
                    <a:spcPct val="150000"/>
                  </a:lnSpc>
                  <a:buFont typeface="Wingdings" panose="05000000000000000000" pitchFamily="2" charset="2"/>
                  <a:buChar char="Ø"/>
                  <a:defRPr/>
                </a:pPr>
                <a:r>
                  <a:rPr lang="zh-CN" altLang="en-US" sz="2400" dirty="0">
                    <a:solidFill>
                      <a:srgbClr val="000000"/>
                    </a:solidFill>
                    <a:latin typeface="华文中宋" panose="02010600040101010101" pitchFamily="2" charset="-122"/>
                    <a:ea typeface="华文中宋" panose="02010600040101010101" pitchFamily="2" charset="-122"/>
                  </a:rPr>
                  <a:t>若</a:t>
                </a:r>
                <a14:m>
                  <m:oMath xmlns:m="http://schemas.openxmlformats.org/officeDocument/2006/math">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𝛼</m:t>
                        </m:r>
                      </m:e>
                      <m:sub>
                        <m:r>
                          <a:rPr lang="en-US" altLang="zh-CN" sz="2400" i="1">
                            <a:solidFill>
                              <a:srgbClr val="000000"/>
                            </a:solidFill>
                            <a:latin typeface="Cambria Math" panose="02040503050406030204" pitchFamily="18" charset="0"/>
                          </a:rPr>
                          <m:t>1</m:t>
                        </m:r>
                      </m:sub>
                    </m:sSub>
                    <m:r>
                      <a:rPr lang="en-US" altLang="zh-CN" sz="2400" i="1">
                        <a:solidFill>
                          <a:srgbClr val="000000"/>
                        </a:solidFill>
                        <a:latin typeface="Cambria Math" panose="02040503050406030204" pitchFamily="18" charset="0"/>
                      </a:rPr>
                      <m:t>,</m:t>
                    </m:r>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𝛼</m:t>
                        </m:r>
                      </m:e>
                      <m:sub>
                        <m:r>
                          <a:rPr lang="en-US" altLang="zh-CN" sz="2400" i="1">
                            <a:solidFill>
                              <a:srgbClr val="000000"/>
                            </a:solidFill>
                            <a:latin typeface="Cambria Math" panose="02040503050406030204" pitchFamily="18" charset="0"/>
                          </a:rPr>
                          <m:t>2</m:t>
                        </m:r>
                      </m:sub>
                    </m:sSub>
                    <m:r>
                      <a:rPr lang="en-US" altLang="zh-CN" sz="2400" i="1">
                        <a:solidFill>
                          <a:srgbClr val="000000"/>
                        </a:solidFill>
                        <a:latin typeface="Cambria Math" panose="02040503050406030204" pitchFamily="18" charset="0"/>
                      </a:rPr>
                      <m:t>,⋯,</m:t>
                    </m:r>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𝛼</m:t>
                        </m:r>
                      </m:e>
                      <m:sub>
                        <m:r>
                          <a:rPr lang="en-US" altLang="zh-CN" sz="2400" i="1">
                            <a:solidFill>
                              <a:srgbClr val="000000"/>
                            </a:solidFill>
                            <a:latin typeface="Cambria Math" panose="02040503050406030204" pitchFamily="18" charset="0"/>
                          </a:rPr>
                          <m:t>𝑛</m:t>
                        </m:r>
                      </m:sub>
                    </m:sSub>
                  </m:oMath>
                </a14:m>
                <a:r>
                  <a:rPr lang="zh-CN" altLang="en-US" sz="2400" dirty="0">
                    <a:solidFill>
                      <a:srgbClr val="000000"/>
                    </a:solidFill>
                    <a:latin typeface="华文中宋" panose="02010600040101010101" pitchFamily="2" charset="-122"/>
                    <a:ea typeface="华文中宋" panose="02010600040101010101" pitchFamily="2" charset="-122"/>
                  </a:rPr>
                  <a:t>为</a:t>
                </a:r>
                <a14:m>
                  <m:oMath xmlns:m="http://schemas.openxmlformats.org/officeDocument/2006/math">
                    <m:sSub>
                      <m:sSubPr>
                        <m:ctrlPr>
                          <a:rPr lang="en-US" altLang="zh-CN" sz="2400" i="1" dirty="0">
                            <a:solidFill>
                              <a:srgbClr val="000000"/>
                            </a:solidFill>
                            <a:latin typeface="Cambria Math" panose="02040503050406030204" pitchFamily="18" charset="0"/>
                            <a:ea typeface="华文中宋" panose="02010600040101010101" pitchFamily="2" charset="-122"/>
                          </a:rPr>
                        </m:ctrlPr>
                      </m:sSubPr>
                      <m:e>
                        <m:r>
                          <a:rPr lang="en-US" altLang="zh-CN" sz="2400" i="1" dirty="0">
                            <a:solidFill>
                              <a:srgbClr val="000000"/>
                            </a:solidFill>
                            <a:latin typeface="Cambria Math" panose="02040503050406030204" pitchFamily="18" charset="0"/>
                            <a:ea typeface="华文中宋" panose="02010600040101010101" pitchFamily="2" charset="-122"/>
                          </a:rPr>
                          <m:t>𝑉</m:t>
                        </m:r>
                      </m:e>
                      <m:sub>
                        <m:r>
                          <a:rPr lang="en-US" altLang="zh-CN" sz="2400" i="1" dirty="0">
                            <a:solidFill>
                              <a:srgbClr val="000000"/>
                            </a:solidFill>
                            <a:latin typeface="Cambria Math" panose="02040503050406030204" pitchFamily="18" charset="0"/>
                            <a:ea typeface="华文中宋" panose="02010600040101010101" pitchFamily="2" charset="-122"/>
                          </a:rPr>
                          <m:t>𝑛</m:t>
                        </m:r>
                      </m:sub>
                    </m:sSub>
                  </m:oMath>
                </a14:m>
                <a:r>
                  <a:rPr lang="zh-CN" altLang="en-US" sz="2400" dirty="0">
                    <a:solidFill>
                      <a:srgbClr val="000000"/>
                    </a:solidFill>
                    <a:latin typeface="华文中宋" panose="02010600040101010101" pitchFamily="2" charset="-122"/>
                    <a:ea typeface="华文中宋" panose="02010600040101010101" pitchFamily="2" charset="-122"/>
                  </a:rPr>
                  <a:t>的一组基，则</a:t>
                </a:r>
                <a14:m>
                  <m:oMath xmlns:m="http://schemas.openxmlformats.org/officeDocument/2006/math">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𝑉</m:t>
                        </m:r>
                      </m:e>
                      <m:sub>
                        <m:r>
                          <a:rPr lang="en-US" altLang="zh-CN" sz="2400" i="1">
                            <a:solidFill>
                              <a:srgbClr val="000000"/>
                            </a:solidFill>
                            <a:latin typeface="Cambria Math" panose="02040503050406030204" pitchFamily="18" charset="0"/>
                            <a:ea typeface="华文中宋" panose="02010600040101010101" pitchFamily="2" charset="-122"/>
                          </a:rPr>
                          <m:t>𝑛</m:t>
                        </m:r>
                      </m:sub>
                    </m:sSub>
                  </m:oMath>
                </a14:m>
                <a:r>
                  <a:rPr lang="zh-CN" altLang="en-US" sz="2400" dirty="0">
                    <a:solidFill>
                      <a:srgbClr val="000000"/>
                    </a:solidFill>
                    <a:latin typeface="华文中宋" panose="02010600040101010101" pitchFamily="2" charset="-122"/>
                    <a:ea typeface="华文中宋" panose="02010600040101010101" pitchFamily="2" charset="-122"/>
                  </a:rPr>
                  <a:t>可以表示为</a:t>
                </a:r>
                <a:endParaRPr lang="en-US" altLang="zh-CN" sz="2400" dirty="0">
                  <a:solidFill>
                    <a:srgbClr val="000000"/>
                  </a:solidFill>
                  <a:latin typeface="华文中宋" panose="02010600040101010101" pitchFamily="2" charset="-122"/>
                  <a:ea typeface="华文中宋" panose="02010600040101010101" pitchFamily="2" charset="-122"/>
                </a:endParaRPr>
              </a:p>
              <a:p>
                <a:pPr>
                  <a:lnSpc>
                    <a:spcPct val="150000"/>
                  </a:lnSpc>
                  <a:defRPr/>
                </a:pPr>
                <a:r>
                  <a:rPr lang="en-US" altLang="zh-CN" sz="2400" dirty="0">
                    <a:solidFill>
                      <a:srgbClr val="000000"/>
                    </a:solidFill>
                    <a:latin typeface="华文中宋" panose="02010600040101010101" pitchFamily="2" charset="-122"/>
                    <a:ea typeface="华文中宋" panose="02010600040101010101" pitchFamily="2" charset="-122"/>
                  </a:rPr>
                  <a:t>   </a:t>
                </a:r>
                <a14:m>
                  <m:oMath xmlns:m="http://schemas.openxmlformats.org/officeDocument/2006/math">
                    <m:sSub>
                      <m:sSubPr>
                        <m:ctrlPr>
                          <a:rPr lang="en-US" altLang="zh-CN" sz="2400" i="1">
                            <a:solidFill>
                              <a:srgbClr val="FF0000"/>
                            </a:solidFill>
                            <a:latin typeface="Cambria Math" panose="02040503050406030204" pitchFamily="18" charset="0"/>
                            <a:ea typeface="华文中宋" panose="02010600040101010101" pitchFamily="2" charset="-122"/>
                          </a:rPr>
                        </m:ctrlPr>
                      </m:sSubPr>
                      <m:e>
                        <m:r>
                          <a:rPr lang="en-US" altLang="zh-CN" sz="2400" i="1">
                            <a:solidFill>
                              <a:srgbClr val="FF0000"/>
                            </a:solidFill>
                            <a:latin typeface="Cambria Math" panose="02040503050406030204" pitchFamily="18" charset="0"/>
                            <a:ea typeface="华文中宋" panose="02010600040101010101" pitchFamily="2" charset="-122"/>
                          </a:rPr>
                          <m:t>𝑉</m:t>
                        </m:r>
                      </m:e>
                      <m:sub>
                        <m:r>
                          <a:rPr lang="en-US" altLang="zh-CN" sz="2400" i="1">
                            <a:solidFill>
                              <a:srgbClr val="FF0000"/>
                            </a:solidFill>
                            <a:latin typeface="Cambria Math" panose="02040503050406030204" pitchFamily="18" charset="0"/>
                            <a:ea typeface="华文中宋" panose="02010600040101010101" pitchFamily="2" charset="-122"/>
                          </a:rPr>
                          <m:t>𝑛</m:t>
                        </m:r>
                      </m:sub>
                    </m:sSub>
                    <m:r>
                      <a:rPr lang="en-US" altLang="zh-CN" sz="2400" i="1">
                        <a:solidFill>
                          <a:srgbClr val="FF0000"/>
                        </a:solidFill>
                        <a:latin typeface="Cambria Math" panose="02040503050406030204" pitchFamily="18" charset="0"/>
                        <a:ea typeface="华文中宋" panose="02010600040101010101" pitchFamily="2" charset="-122"/>
                      </a:rPr>
                      <m:t>=</m:t>
                    </m:r>
                    <m:d>
                      <m:dPr>
                        <m:begChr m:val="{"/>
                        <m:endChr m:val="}"/>
                        <m:ctrlPr>
                          <a:rPr lang="en-US" altLang="zh-CN" sz="2400" i="1">
                            <a:solidFill>
                              <a:srgbClr val="FF0000"/>
                            </a:solidFill>
                            <a:latin typeface="Cambria Math" panose="02040503050406030204" pitchFamily="18" charset="0"/>
                            <a:ea typeface="华文中宋" panose="02010600040101010101" pitchFamily="2" charset="-122"/>
                          </a:rPr>
                        </m:ctrlPr>
                      </m:dPr>
                      <m:e>
                        <m:r>
                          <a:rPr lang="en-US" altLang="zh-CN" sz="2400" i="1">
                            <a:solidFill>
                              <a:srgbClr val="FF0000"/>
                            </a:solidFill>
                            <a:latin typeface="Cambria Math" panose="02040503050406030204" pitchFamily="18" charset="0"/>
                            <a:ea typeface="华文中宋" panose="02010600040101010101" pitchFamily="2" charset="-122"/>
                          </a:rPr>
                          <m:t>𝛼</m:t>
                        </m:r>
                        <m:r>
                          <a:rPr lang="en-US" altLang="zh-CN" sz="2400" i="1">
                            <a:solidFill>
                              <a:srgbClr val="FF0000"/>
                            </a:solidFill>
                            <a:latin typeface="Cambria Math" panose="02040503050406030204" pitchFamily="18" charset="0"/>
                            <a:ea typeface="华文中宋" panose="02010600040101010101" pitchFamily="2" charset="-122"/>
                          </a:rPr>
                          <m:t>=</m:t>
                        </m:r>
                        <m:sSub>
                          <m:sSubPr>
                            <m:ctrlPr>
                              <a:rPr lang="en-US" altLang="zh-CN" sz="2400" i="1">
                                <a:solidFill>
                                  <a:srgbClr val="FF0000"/>
                                </a:solidFill>
                                <a:latin typeface="Cambria Math" panose="02040503050406030204" pitchFamily="18" charset="0"/>
                                <a:ea typeface="华文中宋" panose="02010600040101010101" pitchFamily="2" charset="-122"/>
                              </a:rPr>
                            </m:ctrlPr>
                          </m:sSubPr>
                          <m:e>
                            <m:r>
                              <a:rPr lang="en-US" altLang="zh-CN" sz="2400" i="1">
                                <a:solidFill>
                                  <a:srgbClr val="FF0000"/>
                                </a:solidFill>
                                <a:latin typeface="Cambria Math" panose="02040503050406030204" pitchFamily="18" charset="0"/>
                                <a:ea typeface="华文中宋" panose="02010600040101010101" pitchFamily="2" charset="-122"/>
                              </a:rPr>
                              <m:t>𝑥</m:t>
                            </m:r>
                          </m:e>
                          <m:sub>
                            <m:r>
                              <a:rPr lang="en-US" altLang="zh-CN" sz="2400" i="1">
                                <a:solidFill>
                                  <a:srgbClr val="FF0000"/>
                                </a:solidFill>
                                <a:latin typeface="Cambria Math" panose="02040503050406030204" pitchFamily="18" charset="0"/>
                                <a:ea typeface="华文中宋" panose="02010600040101010101" pitchFamily="2" charset="-122"/>
                              </a:rPr>
                              <m:t>1</m:t>
                            </m:r>
                          </m:sub>
                        </m:sSub>
                        <m:sSub>
                          <m:sSubPr>
                            <m:ctrlPr>
                              <a:rPr lang="en-US" altLang="zh-CN" sz="2400" i="1">
                                <a:solidFill>
                                  <a:srgbClr val="FF0000"/>
                                </a:solidFill>
                                <a:latin typeface="Cambria Math" panose="02040503050406030204" pitchFamily="18" charset="0"/>
                                <a:ea typeface="华文中宋" panose="02010600040101010101" pitchFamily="2" charset="-122"/>
                              </a:rPr>
                            </m:ctrlPr>
                          </m:sSubPr>
                          <m:e>
                            <m:r>
                              <a:rPr lang="en-US" altLang="zh-CN" sz="2400" i="1">
                                <a:solidFill>
                                  <a:srgbClr val="FF0000"/>
                                </a:solidFill>
                                <a:latin typeface="Cambria Math" panose="02040503050406030204" pitchFamily="18" charset="0"/>
                                <a:ea typeface="华文中宋" panose="02010600040101010101" pitchFamily="2" charset="-122"/>
                              </a:rPr>
                              <m:t>𝛼</m:t>
                            </m:r>
                          </m:e>
                          <m:sub>
                            <m:r>
                              <a:rPr lang="en-US" altLang="zh-CN" sz="2400" i="1">
                                <a:solidFill>
                                  <a:srgbClr val="FF0000"/>
                                </a:solidFill>
                                <a:latin typeface="Cambria Math" panose="02040503050406030204" pitchFamily="18" charset="0"/>
                                <a:ea typeface="华文中宋" panose="02010600040101010101" pitchFamily="2" charset="-122"/>
                              </a:rPr>
                              <m:t>1</m:t>
                            </m:r>
                          </m:sub>
                        </m:sSub>
                        <m:r>
                          <a:rPr lang="en-US" altLang="zh-CN" sz="2400" i="1">
                            <a:solidFill>
                              <a:srgbClr val="FF0000"/>
                            </a:solidFill>
                            <a:latin typeface="Cambria Math" panose="02040503050406030204" pitchFamily="18" charset="0"/>
                            <a:ea typeface="华文中宋" panose="02010600040101010101" pitchFamily="2" charset="-122"/>
                          </a:rPr>
                          <m:t>+</m:t>
                        </m:r>
                        <m:sSub>
                          <m:sSubPr>
                            <m:ctrlPr>
                              <a:rPr lang="en-US" altLang="zh-CN" sz="2400" i="1">
                                <a:solidFill>
                                  <a:srgbClr val="FF0000"/>
                                </a:solidFill>
                                <a:latin typeface="Cambria Math" panose="02040503050406030204" pitchFamily="18" charset="0"/>
                                <a:ea typeface="华文中宋" panose="02010600040101010101" pitchFamily="2" charset="-122"/>
                              </a:rPr>
                            </m:ctrlPr>
                          </m:sSubPr>
                          <m:e>
                            <m:r>
                              <a:rPr lang="en-US" altLang="zh-CN" sz="2400" i="1">
                                <a:solidFill>
                                  <a:srgbClr val="FF0000"/>
                                </a:solidFill>
                                <a:latin typeface="Cambria Math" panose="02040503050406030204" pitchFamily="18" charset="0"/>
                                <a:ea typeface="华文中宋" panose="02010600040101010101" pitchFamily="2" charset="-122"/>
                              </a:rPr>
                              <m:t>𝑥</m:t>
                            </m:r>
                          </m:e>
                          <m:sub>
                            <m:r>
                              <a:rPr lang="en-US" altLang="zh-CN" sz="2400" i="1">
                                <a:solidFill>
                                  <a:srgbClr val="FF0000"/>
                                </a:solidFill>
                                <a:latin typeface="Cambria Math" panose="02040503050406030204" pitchFamily="18" charset="0"/>
                                <a:ea typeface="华文中宋" panose="02010600040101010101" pitchFamily="2" charset="-122"/>
                              </a:rPr>
                              <m:t>2</m:t>
                            </m:r>
                          </m:sub>
                        </m:sSub>
                        <m:sSub>
                          <m:sSubPr>
                            <m:ctrlPr>
                              <a:rPr lang="en-US" altLang="zh-CN" sz="2400" i="1">
                                <a:solidFill>
                                  <a:srgbClr val="FF0000"/>
                                </a:solidFill>
                                <a:latin typeface="Cambria Math" panose="02040503050406030204" pitchFamily="18" charset="0"/>
                                <a:ea typeface="华文中宋" panose="02010600040101010101" pitchFamily="2" charset="-122"/>
                              </a:rPr>
                            </m:ctrlPr>
                          </m:sSubPr>
                          <m:e>
                            <m:r>
                              <a:rPr lang="en-US" altLang="zh-CN" sz="2400" i="1">
                                <a:solidFill>
                                  <a:srgbClr val="FF0000"/>
                                </a:solidFill>
                                <a:latin typeface="Cambria Math" panose="02040503050406030204" pitchFamily="18" charset="0"/>
                                <a:ea typeface="华文中宋" panose="02010600040101010101" pitchFamily="2" charset="-122"/>
                              </a:rPr>
                              <m:t>𝛼</m:t>
                            </m:r>
                          </m:e>
                          <m:sub>
                            <m:r>
                              <a:rPr lang="en-US" altLang="zh-CN" sz="2400" i="1">
                                <a:solidFill>
                                  <a:srgbClr val="FF0000"/>
                                </a:solidFill>
                                <a:latin typeface="Cambria Math" panose="02040503050406030204" pitchFamily="18" charset="0"/>
                                <a:ea typeface="华文中宋" panose="02010600040101010101" pitchFamily="2" charset="-122"/>
                              </a:rPr>
                              <m:t>2</m:t>
                            </m:r>
                          </m:sub>
                        </m:sSub>
                        <m:r>
                          <a:rPr lang="en-US" altLang="zh-CN" sz="2400" i="1">
                            <a:solidFill>
                              <a:srgbClr val="FF0000"/>
                            </a:solidFill>
                            <a:latin typeface="Cambria Math" panose="02040503050406030204" pitchFamily="18" charset="0"/>
                            <a:ea typeface="华文中宋" panose="02010600040101010101" pitchFamily="2" charset="-122"/>
                          </a:rPr>
                          <m:t>+⋯+</m:t>
                        </m:r>
                        <m:sSub>
                          <m:sSubPr>
                            <m:ctrlPr>
                              <a:rPr lang="en-US" altLang="zh-CN" sz="2400" i="1">
                                <a:solidFill>
                                  <a:srgbClr val="FF0000"/>
                                </a:solidFill>
                                <a:latin typeface="Cambria Math" panose="02040503050406030204" pitchFamily="18" charset="0"/>
                                <a:ea typeface="华文中宋" panose="02010600040101010101" pitchFamily="2" charset="-122"/>
                              </a:rPr>
                            </m:ctrlPr>
                          </m:sSubPr>
                          <m:e>
                            <m:r>
                              <a:rPr lang="en-US" altLang="zh-CN" sz="2400" i="1">
                                <a:solidFill>
                                  <a:srgbClr val="FF0000"/>
                                </a:solidFill>
                                <a:latin typeface="Cambria Math" panose="02040503050406030204" pitchFamily="18" charset="0"/>
                                <a:ea typeface="华文中宋" panose="02010600040101010101" pitchFamily="2" charset="-122"/>
                              </a:rPr>
                              <m:t>𝑥</m:t>
                            </m:r>
                          </m:e>
                          <m:sub>
                            <m:r>
                              <a:rPr lang="en-US" altLang="zh-CN" sz="2400" i="1">
                                <a:solidFill>
                                  <a:srgbClr val="FF0000"/>
                                </a:solidFill>
                                <a:latin typeface="Cambria Math" panose="02040503050406030204" pitchFamily="18" charset="0"/>
                                <a:ea typeface="华文中宋" panose="02010600040101010101" pitchFamily="2" charset="-122"/>
                              </a:rPr>
                              <m:t>𝑛</m:t>
                            </m:r>
                          </m:sub>
                        </m:sSub>
                        <m:sSub>
                          <m:sSubPr>
                            <m:ctrlPr>
                              <a:rPr lang="en-US" altLang="zh-CN" sz="2400" i="1">
                                <a:solidFill>
                                  <a:srgbClr val="FF0000"/>
                                </a:solidFill>
                                <a:latin typeface="Cambria Math" panose="02040503050406030204" pitchFamily="18" charset="0"/>
                                <a:ea typeface="华文中宋" panose="02010600040101010101" pitchFamily="2" charset="-122"/>
                              </a:rPr>
                            </m:ctrlPr>
                          </m:sSubPr>
                          <m:e>
                            <m:r>
                              <a:rPr lang="en-US" altLang="zh-CN" sz="2400" i="1">
                                <a:solidFill>
                                  <a:srgbClr val="FF0000"/>
                                </a:solidFill>
                                <a:latin typeface="Cambria Math" panose="02040503050406030204" pitchFamily="18" charset="0"/>
                                <a:ea typeface="华文中宋" panose="02010600040101010101" pitchFamily="2" charset="-122"/>
                              </a:rPr>
                              <m:t>𝛼</m:t>
                            </m:r>
                          </m:e>
                          <m:sub>
                            <m:r>
                              <a:rPr lang="en-US" altLang="zh-CN" sz="2400" i="1">
                                <a:solidFill>
                                  <a:srgbClr val="FF0000"/>
                                </a:solidFill>
                                <a:latin typeface="Cambria Math" panose="02040503050406030204" pitchFamily="18" charset="0"/>
                                <a:ea typeface="华文中宋" panose="02010600040101010101" pitchFamily="2" charset="-122"/>
                              </a:rPr>
                              <m:t>𝑛</m:t>
                            </m:r>
                          </m:sub>
                        </m:sSub>
                      </m:e>
                      <m:e>
                        <m:sSub>
                          <m:sSubPr>
                            <m:ctrlPr>
                              <a:rPr lang="en-US" altLang="zh-CN" sz="2400" i="1">
                                <a:solidFill>
                                  <a:srgbClr val="FF0000"/>
                                </a:solidFill>
                                <a:latin typeface="Cambria Math" panose="02040503050406030204" pitchFamily="18" charset="0"/>
                                <a:ea typeface="华文中宋" panose="02010600040101010101" pitchFamily="2" charset="-122"/>
                              </a:rPr>
                            </m:ctrlPr>
                          </m:sSubPr>
                          <m:e>
                            <m:r>
                              <a:rPr lang="en-US" altLang="zh-CN" sz="2400" i="1">
                                <a:solidFill>
                                  <a:srgbClr val="FF0000"/>
                                </a:solidFill>
                                <a:latin typeface="Cambria Math" panose="02040503050406030204" pitchFamily="18" charset="0"/>
                                <a:ea typeface="华文中宋" panose="02010600040101010101" pitchFamily="2" charset="-122"/>
                              </a:rPr>
                              <m:t>𝑥</m:t>
                            </m:r>
                          </m:e>
                          <m:sub>
                            <m:r>
                              <a:rPr lang="en-US" altLang="zh-CN" sz="2400" i="1">
                                <a:solidFill>
                                  <a:srgbClr val="FF0000"/>
                                </a:solidFill>
                                <a:latin typeface="Cambria Math" panose="02040503050406030204" pitchFamily="18" charset="0"/>
                                <a:ea typeface="华文中宋" panose="02010600040101010101" pitchFamily="2" charset="-122"/>
                              </a:rPr>
                              <m:t>1</m:t>
                            </m:r>
                          </m:sub>
                        </m:sSub>
                        <m:r>
                          <a:rPr lang="en-US" altLang="zh-CN" sz="2400" i="1">
                            <a:solidFill>
                              <a:srgbClr val="FF0000"/>
                            </a:solidFill>
                            <a:latin typeface="Cambria Math" panose="02040503050406030204" pitchFamily="18" charset="0"/>
                            <a:ea typeface="华文中宋" panose="02010600040101010101" pitchFamily="2" charset="-122"/>
                          </a:rPr>
                          <m:t>,</m:t>
                        </m:r>
                        <m:sSub>
                          <m:sSubPr>
                            <m:ctrlPr>
                              <a:rPr lang="en-US" altLang="zh-CN" sz="2400" i="1">
                                <a:solidFill>
                                  <a:srgbClr val="FF0000"/>
                                </a:solidFill>
                                <a:latin typeface="Cambria Math" panose="02040503050406030204" pitchFamily="18" charset="0"/>
                                <a:ea typeface="华文中宋" panose="02010600040101010101" pitchFamily="2" charset="-122"/>
                              </a:rPr>
                            </m:ctrlPr>
                          </m:sSubPr>
                          <m:e>
                            <m:r>
                              <a:rPr lang="en-US" altLang="zh-CN" sz="2400" i="1">
                                <a:solidFill>
                                  <a:srgbClr val="FF0000"/>
                                </a:solidFill>
                                <a:latin typeface="Cambria Math" panose="02040503050406030204" pitchFamily="18" charset="0"/>
                                <a:ea typeface="华文中宋" panose="02010600040101010101" pitchFamily="2" charset="-122"/>
                              </a:rPr>
                              <m:t>𝑥</m:t>
                            </m:r>
                          </m:e>
                          <m:sub>
                            <m:r>
                              <a:rPr lang="en-US" altLang="zh-CN" sz="2400" i="1">
                                <a:solidFill>
                                  <a:srgbClr val="FF0000"/>
                                </a:solidFill>
                                <a:latin typeface="Cambria Math" panose="02040503050406030204" pitchFamily="18" charset="0"/>
                                <a:ea typeface="华文中宋" panose="02010600040101010101" pitchFamily="2" charset="-122"/>
                              </a:rPr>
                              <m:t>2</m:t>
                            </m:r>
                          </m:sub>
                        </m:sSub>
                        <m:r>
                          <a:rPr lang="en-US" altLang="zh-CN" sz="2400" i="1">
                            <a:solidFill>
                              <a:srgbClr val="FF0000"/>
                            </a:solidFill>
                            <a:latin typeface="Cambria Math" panose="02040503050406030204" pitchFamily="18" charset="0"/>
                            <a:ea typeface="华文中宋" panose="02010600040101010101" pitchFamily="2" charset="-122"/>
                          </a:rPr>
                          <m:t>,⋯,</m:t>
                        </m:r>
                        <m:sSub>
                          <m:sSubPr>
                            <m:ctrlPr>
                              <a:rPr lang="en-US" altLang="zh-CN" sz="2400" i="1">
                                <a:solidFill>
                                  <a:srgbClr val="FF0000"/>
                                </a:solidFill>
                                <a:latin typeface="Cambria Math" panose="02040503050406030204" pitchFamily="18" charset="0"/>
                                <a:ea typeface="华文中宋" panose="02010600040101010101" pitchFamily="2" charset="-122"/>
                              </a:rPr>
                            </m:ctrlPr>
                          </m:sSubPr>
                          <m:e>
                            <m:r>
                              <a:rPr lang="en-US" altLang="zh-CN" sz="2400" i="1">
                                <a:solidFill>
                                  <a:srgbClr val="FF0000"/>
                                </a:solidFill>
                                <a:latin typeface="Cambria Math" panose="02040503050406030204" pitchFamily="18" charset="0"/>
                                <a:ea typeface="华文中宋" panose="02010600040101010101" pitchFamily="2" charset="-122"/>
                              </a:rPr>
                              <m:t>𝑥</m:t>
                            </m:r>
                          </m:e>
                          <m:sub>
                            <m:r>
                              <a:rPr lang="en-US" altLang="zh-CN" sz="2400" i="1">
                                <a:solidFill>
                                  <a:srgbClr val="FF0000"/>
                                </a:solidFill>
                                <a:latin typeface="Cambria Math" panose="02040503050406030204" pitchFamily="18" charset="0"/>
                                <a:ea typeface="华文中宋" panose="02010600040101010101" pitchFamily="2" charset="-122"/>
                              </a:rPr>
                              <m:t>𝑛</m:t>
                            </m:r>
                          </m:sub>
                        </m:sSub>
                        <m:r>
                          <a:rPr lang="en-US" altLang="zh-CN" sz="2400" i="1">
                            <a:solidFill>
                              <a:srgbClr val="FF0000"/>
                            </a:solidFill>
                            <a:latin typeface="Cambria Math" panose="02040503050406030204" pitchFamily="18" charset="0"/>
                            <a:ea typeface="华文中宋" panose="02010600040101010101" pitchFamily="2" charset="-122"/>
                          </a:rPr>
                          <m:t>∈</m:t>
                        </m:r>
                        <m:r>
                          <a:rPr lang="en-US" altLang="zh-CN" sz="2400" i="1">
                            <a:solidFill>
                              <a:srgbClr val="FF0000"/>
                            </a:solidFill>
                            <a:latin typeface="Cambria Math" panose="02040503050406030204" pitchFamily="18" charset="0"/>
                            <a:ea typeface="华文中宋" panose="02010600040101010101" pitchFamily="2" charset="-122"/>
                          </a:rPr>
                          <m:t>𝑅</m:t>
                        </m:r>
                        <m:r>
                          <a:rPr lang="en-US" altLang="zh-CN" sz="2400" i="1">
                            <a:solidFill>
                              <a:srgbClr val="FF0000"/>
                            </a:solidFill>
                            <a:latin typeface="Cambria Math" panose="02040503050406030204" pitchFamily="18" charset="0"/>
                            <a:ea typeface="华文中宋" panose="02010600040101010101" pitchFamily="2" charset="-122"/>
                          </a:rPr>
                          <m:t> </m:t>
                        </m:r>
                      </m:e>
                    </m:d>
                  </m:oMath>
                </a14:m>
                <a:r>
                  <a:rPr lang="zh-CN" altLang="en-US" sz="2400" dirty="0">
                    <a:solidFill>
                      <a:srgbClr val="000000"/>
                    </a:solidFill>
                    <a:latin typeface="华文中宋" panose="02010600040101010101" pitchFamily="2" charset="-122"/>
                    <a:ea typeface="华文中宋" panose="02010600040101010101" pitchFamily="2" charset="-122"/>
                  </a:rPr>
                  <a:t>。</a:t>
                </a:r>
              </a:p>
            </p:txBody>
          </p:sp>
        </mc:Choice>
        <mc:Fallback xmlns="">
          <p:sp>
            <p:nvSpPr>
              <p:cNvPr id="12" name="文本框 11"/>
              <p:cNvSpPr txBox="1">
                <a:spLocks noRot="1" noChangeAspect="1" noMove="1" noResize="1" noEditPoints="1" noAdjustHandles="1" noChangeArrowheads="1" noChangeShapeType="1" noTextEdit="1"/>
              </p:cNvSpPr>
              <p:nvPr/>
            </p:nvSpPr>
            <p:spPr>
              <a:xfrm>
                <a:off x="576536" y="4066201"/>
                <a:ext cx="9983960" cy="1134926"/>
              </a:xfrm>
              <a:prstGeom prst="rect">
                <a:avLst/>
              </a:prstGeom>
              <a:blipFill>
                <a:blip r:embed="rId5"/>
                <a:stretch>
                  <a:fillRect l="-855" b="-11828"/>
                </a:stretch>
              </a:blipFill>
            </p:spPr>
            <p:txBody>
              <a:bodyPr/>
              <a:lstStyle/>
              <a:p>
                <a:r>
                  <a:rPr lang="zh-CN" altLang="en-US">
                    <a:noFill/>
                  </a:rPr>
                  <a:t> </a:t>
                </a:r>
              </a:p>
            </p:txBody>
          </p:sp>
        </mc:Fallback>
      </mc:AlternateContent>
      <p:sp>
        <p:nvSpPr>
          <p:cNvPr id="8" name="Rectangle 6"/>
          <p:cNvSpPr>
            <a:spLocks noChangeArrowheads="1"/>
          </p:cNvSpPr>
          <p:nvPr/>
        </p:nvSpPr>
        <p:spPr bwMode="auto">
          <a:xfrm>
            <a:off x="1631504" y="602161"/>
            <a:ext cx="4103737" cy="400110"/>
          </a:xfrm>
          <a:prstGeom prst="rect">
            <a:avLst/>
          </a:prstGeom>
          <a:noFill/>
          <a:ln w="9525" algn="ctr">
            <a:noFill/>
            <a:miter lim="800000"/>
            <a:headEnd/>
            <a:tailEnd/>
          </a:ln>
          <a:effectLst/>
        </p:spPr>
        <p:txBody>
          <a:bodyPr wrap="square">
            <a:spAutoFit/>
          </a:bodyPr>
          <a:lstStyle/>
          <a:p>
            <a:pPr eaLnBrk="1" hangingPunct="1">
              <a:defRPr/>
            </a:pPr>
            <a:r>
              <a:rPr lang="en-US" altLang="zh-CN" sz="2000" b="1" dirty="0">
                <a:solidFill>
                  <a:srgbClr val="3333CC"/>
                </a:solidFill>
                <a:effectLst>
                  <a:outerShdw blurRad="38100" dist="38100" dir="2700000" algn="tl">
                    <a:srgbClr val="000000"/>
                  </a:outerShdw>
                </a:effectLst>
              </a:rPr>
              <a:t>1.2.1   </a:t>
            </a:r>
            <a:r>
              <a:rPr lang="zh-CN" altLang="en-US" sz="2000" b="1" dirty="0">
                <a:solidFill>
                  <a:srgbClr val="3333CC"/>
                </a:solidFill>
                <a:effectLst>
                  <a:outerShdw blurRad="38100" dist="38100" dir="2700000" algn="tl">
                    <a:srgbClr val="000000"/>
                  </a:outerShdw>
                </a:effectLst>
              </a:rPr>
              <a:t>基与坐标</a:t>
            </a:r>
          </a:p>
        </p:txBody>
      </p:sp>
    </p:spTree>
    <p:extLst>
      <p:ext uri="{BB962C8B-B14F-4D97-AF65-F5344CB8AC3E}">
        <p14:creationId xmlns:p14="http://schemas.microsoft.com/office/powerpoint/2010/main" val="932489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27</a:t>
            </a:fld>
            <a:endParaRPr kumimoji="0" lang="en-US" altLang="zh-CN">
              <a:solidFill>
                <a:srgbClr val="000000"/>
              </a:solidFill>
            </a:endParaRPr>
          </a:p>
        </p:txBody>
      </p:sp>
      <mc:AlternateContent xmlns:mc="http://schemas.openxmlformats.org/markup-compatibility/2006" xmlns:a14="http://schemas.microsoft.com/office/drawing/2010/main">
        <mc:Choice Requires="a14">
          <p:sp>
            <p:nvSpPr>
              <p:cNvPr id="3" name="文本框 2"/>
              <p:cNvSpPr txBox="1"/>
              <p:nvPr/>
            </p:nvSpPr>
            <p:spPr>
              <a:xfrm>
                <a:off x="810792" y="4725144"/>
                <a:ext cx="10585176" cy="1200329"/>
              </a:xfrm>
              <a:prstGeom prst="rect">
                <a:avLst/>
              </a:prstGeom>
              <a:noFill/>
            </p:spPr>
            <p:txBody>
              <a:bodyPr wrap="square" rtlCol="0">
                <a:spAutoFit/>
              </a:bodyPr>
              <a:lstStyle/>
              <a:p>
                <a:pPr>
                  <a:lnSpc>
                    <a:spcPct val="150000"/>
                  </a:lnSpc>
                  <a:defRPr/>
                </a:pPr>
                <a:r>
                  <a:rPr lang="zh-CN" altLang="en-US" sz="2400" dirty="0">
                    <a:solidFill>
                      <a:srgbClr val="000000"/>
                    </a:solidFill>
                    <a:latin typeface="华文中宋" panose="02010600040101010101" pitchFamily="2" charset="-122"/>
                    <a:ea typeface="华文中宋" panose="02010600040101010101" pitchFamily="2" charset="-122"/>
                  </a:rPr>
                  <a:t>因此</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𝑝</m:t>
                    </m:r>
                  </m:oMath>
                </a14:m>
                <a:r>
                  <a:rPr lang="zh-CN" altLang="en-US" sz="2400" dirty="0">
                    <a:solidFill>
                      <a:srgbClr val="000000"/>
                    </a:solidFill>
                    <a:latin typeface="华文中宋" panose="02010600040101010101" pitchFamily="2" charset="-122"/>
                    <a:ea typeface="华文中宋" panose="02010600040101010101" pitchFamily="2" charset="-122"/>
                  </a:rPr>
                  <a:t>在这组基下的坐标为</a:t>
                </a:r>
                <a:endParaRPr lang="en-US" altLang="zh-CN" sz="2400" dirty="0">
                  <a:solidFill>
                    <a:srgbClr val="000000"/>
                  </a:solidFill>
                  <a:latin typeface="华文中宋" panose="02010600040101010101" pitchFamily="2" charset="-122"/>
                  <a:ea typeface="华文中宋" panose="02010600040101010101" pitchFamily="2" charset="-122"/>
                </a:endParaRPr>
              </a:p>
              <a:p>
                <a:pPr>
                  <a:lnSpc>
                    <a:spcPct val="150000"/>
                  </a:lnSpc>
                  <a:defRPr/>
                </a:pPr>
                <a14:m>
                  <m:oMathPara xmlns:m="http://schemas.openxmlformats.org/officeDocument/2006/math">
                    <m:oMathParaPr>
                      <m:jc m:val="centerGroup"/>
                    </m:oMathParaPr>
                    <m:oMath xmlns:m="http://schemas.openxmlformats.org/officeDocument/2006/math">
                      <m:sSup>
                        <m:sSupPr>
                          <m:ctrlPr>
                            <a:rPr lang="en-US" altLang="zh-CN" sz="2400" i="1" dirty="0">
                              <a:solidFill>
                                <a:srgbClr val="000000"/>
                              </a:solidFill>
                              <a:latin typeface="Cambria Math" panose="02040503050406030204" pitchFamily="18" charset="0"/>
                              <a:ea typeface="华文中宋" panose="02010600040101010101" pitchFamily="2" charset="-122"/>
                            </a:rPr>
                          </m:ctrlPr>
                        </m:sSupPr>
                        <m:e>
                          <m:d>
                            <m:dPr>
                              <m:begChr m:val="（"/>
                              <m:endChr m:val="）"/>
                              <m:ctrlPr>
                                <a:rPr lang="zh-CN" altLang="en-US" sz="2400" i="1" dirty="0">
                                  <a:solidFill>
                                    <a:srgbClr val="000000"/>
                                  </a:solidFill>
                                  <a:latin typeface="Cambria Math" panose="02040503050406030204" pitchFamily="18" charset="0"/>
                                  <a:ea typeface="华文中宋" panose="02010600040101010101" pitchFamily="2" charset="-122"/>
                                </a:rPr>
                              </m:ctrlPr>
                            </m:dPr>
                            <m:e>
                              <m:sSub>
                                <m:sSubPr>
                                  <m:ctrlPr>
                                    <a:rPr lang="en-US" altLang="zh-CN" sz="2400" i="1" dirty="0">
                                      <a:solidFill>
                                        <a:srgbClr val="000000"/>
                                      </a:solidFill>
                                      <a:latin typeface="Cambria Math" panose="02040503050406030204" pitchFamily="18" charset="0"/>
                                      <a:ea typeface="华文中宋" panose="02010600040101010101" pitchFamily="2" charset="-122"/>
                                    </a:rPr>
                                  </m:ctrlPr>
                                </m:sSubPr>
                                <m:e>
                                  <m:r>
                                    <a:rPr lang="en-US" altLang="zh-CN" sz="2400" i="1" dirty="0">
                                      <a:solidFill>
                                        <a:srgbClr val="000000"/>
                                      </a:solidFill>
                                      <a:latin typeface="Cambria Math" panose="02040503050406030204" pitchFamily="18" charset="0"/>
                                      <a:ea typeface="华文中宋" panose="02010600040101010101" pitchFamily="2" charset="-122"/>
                                    </a:rPr>
                                    <m:t>𝑎</m:t>
                                  </m:r>
                                </m:e>
                                <m:sub>
                                  <m:r>
                                    <a:rPr lang="en-US" altLang="zh-CN" sz="2400" i="1" dirty="0">
                                      <a:solidFill>
                                        <a:srgbClr val="000000"/>
                                      </a:solidFill>
                                      <a:latin typeface="Cambria Math" panose="02040503050406030204" pitchFamily="18" charset="0"/>
                                      <a:ea typeface="华文中宋" panose="02010600040101010101" pitchFamily="2" charset="-122"/>
                                    </a:rPr>
                                    <m:t>0</m:t>
                                  </m:r>
                                </m:sub>
                              </m:sSub>
                              <m:r>
                                <a:rPr lang="en-US" altLang="zh-CN" sz="2400" i="1" dirty="0">
                                  <a:solidFill>
                                    <a:srgbClr val="000000"/>
                                  </a:solidFill>
                                  <a:latin typeface="Cambria Math" panose="02040503050406030204" pitchFamily="18" charset="0"/>
                                  <a:ea typeface="华文中宋" panose="02010600040101010101" pitchFamily="2" charset="-122"/>
                                </a:rPr>
                                <m:t>,</m:t>
                              </m:r>
                              <m:sSub>
                                <m:sSubPr>
                                  <m:ctrlPr>
                                    <a:rPr lang="en-US" altLang="zh-CN" sz="2400" i="1" dirty="0">
                                      <a:solidFill>
                                        <a:srgbClr val="000000"/>
                                      </a:solidFill>
                                      <a:latin typeface="Cambria Math" panose="02040503050406030204" pitchFamily="18" charset="0"/>
                                      <a:ea typeface="华文中宋" panose="02010600040101010101" pitchFamily="2" charset="-122"/>
                                    </a:rPr>
                                  </m:ctrlPr>
                                </m:sSubPr>
                                <m:e>
                                  <m:r>
                                    <a:rPr lang="en-US" altLang="zh-CN" sz="2400" i="1" dirty="0">
                                      <a:solidFill>
                                        <a:srgbClr val="000000"/>
                                      </a:solidFill>
                                      <a:latin typeface="Cambria Math" panose="02040503050406030204" pitchFamily="18" charset="0"/>
                                      <a:ea typeface="华文中宋" panose="02010600040101010101" pitchFamily="2" charset="-122"/>
                                    </a:rPr>
                                    <m:t>𝑎</m:t>
                                  </m:r>
                                </m:e>
                                <m:sub>
                                  <m:r>
                                    <a:rPr lang="en-US" altLang="zh-CN" sz="2400" i="1" dirty="0">
                                      <a:solidFill>
                                        <a:srgbClr val="000000"/>
                                      </a:solidFill>
                                      <a:latin typeface="Cambria Math" panose="02040503050406030204" pitchFamily="18" charset="0"/>
                                      <a:ea typeface="华文中宋" panose="02010600040101010101" pitchFamily="2" charset="-122"/>
                                    </a:rPr>
                                    <m:t>1</m:t>
                                  </m:r>
                                </m:sub>
                              </m:sSub>
                              <m:r>
                                <a:rPr lang="en-US" altLang="zh-CN" sz="2400" i="1" dirty="0">
                                  <a:solidFill>
                                    <a:srgbClr val="000000"/>
                                  </a:solidFill>
                                  <a:latin typeface="Cambria Math" panose="02040503050406030204" pitchFamily="18" charset="0"/>
                                  <a:ea typeface="华文中宋" panose="02010600040101010101" pitchFamily="2" charset="-122"/>
                                </a:rPr>
                                <m:t>,</m:t>
                              </m:r>
                              <m:sSub>
                                <m:sSubPr>
                                  <m:ctrlPr>
                                    <a:rPr lang="en-US" altLang="zh-CN" sz="2400" i="1" dirty="0">
                                      <a:solidFill>
                                        <a:srgbClr val="000000"/>
                                      </a:solidFill>
                                      <a:latin typeface="Cambria Math" panose="02040503050406030204" pitchFamily="18" charset="0"/>
                                      <a:ea typeface="华文中宋" panose="02010600040101010101" pitchFamily="2" charset="-122"/>
                                    </a:rPr>
                                  </m:ctrlPr>
                                </m:sSubPr>
                                <m:e>
                                  <m:r>
                                    <a:rPr lang="en-US" altLang="zh-CN" sz="2400" i="1" dirty="0">
                                      <a:solidFill>
                                        <a:srgbClr val="000000"/>
                                      </a:solidFill>
                                      <a:latin typeface="Cambria Math" panose="02040503050406030204" pitchFamily="18" charset="0"/>
                                      <a:ea typeface="华文中宋" panose="02010600040101010101" pitchFamily="2" charset="-122"/>
                                    </a:rPr>
                                    <m:t>𝑎</m:t>
                                  </m:r>
                                </m:e>
                                <m:sub>
                                  <m:r>
                                    <a:rPr lang="en-US" altLang="zh-CN" sz="2400" i="1" dirty="0">
                                      <a:solidFill>
                                        <a:srgbClr val="000000"/>
                                      </a:solidFill>
                                      <a:latin typeface="Cambria Math" panose="02040503050406030204" pitchFamily="18" charset="0"/>
                                      <a:ea typeface="华文中宋" panose="02010600040101010101" pitchFamily="2" charset="-122"/>
                                    </a:rPr>
                                    <m:t>2</m:t>
                                  </m:r>
                                </m:sub>
                              </m:sSub>
                              <m:r>
                                <a:rPr lang="en-US" altLang="zh-CN" sz="2400" i="1" dirty="0">
                                  <a:solidFill>
                                    <a:srgbClr val="000000"/>
                                  </a:solidFill>
                                  <a:latin typeface="Cambria Math" panose="02040503050406030204" pitchFamily="18" charset="0"/>
                                  <a:ea typeface="华文中宋" panose="02010600040101010101" pitchFamily="2" charset="-122"/>
                                </a:rPr>
                                <m:t>,</m:t>
                              </m:r>
                              <m:sSub>
                                <m:sSubPr>
                                  <m:ctrlPr>
                                    <a:rPr lang="en-US" altLang="zh-CN" sz="2400" i="1" dirty="0">
                                      <a:solidFill>
                                        <a:srgbClr val="000000"/>
                                      </a:solidFill>
                                      <a:latin typeface="Cambria Math" panose="02040503050406030204" pitchFamily="18" charset="0"/>
                                      <a:ea typeface="华文中宋" panose="02010600040101010101" pitchFamily="2" charset="-122"/>
                                    </a:rPr>
                                  </m:ctrlPr>
                                </m:sSubPr>
                                <m:e>
                                  <m:r>
                                    <a:rPr lang="en-US" altLang="zh-CN" sz="2400" i="1" dirty="0">
                                      <a:solidFill>
                                        <a:srgbClr val="000000"/>
                                      </a:solidFill>
                                      <a:latin typeface="Cambria Math" panose="02040503050406030204" pitchFamily="18" charset="0"/>
                                      <a:ea typeface="华文中宋" panose="02010600040101010101" pitchFamily="2" charset="-122"/>
                                    </a:rPr>
                                    <m:t>𝑎</m:t>
                                  </m:r>
                                </m:e>
                                <m:sub>
                                  <m:r>
                                    <a:rPr lang="en-US" altLang="zh-CN" sz="2400" i="1" dirty="0">
                                      <a:solidFill>
                                        <a:srgbClr val="000000"/>
                                      </a:solidFill>
                                      <a:latin typeface="Cambria Math" panose="02040503050406030204" pitchFamily="18" charset="0"/>
                                      <a:ea typeface="华文中宋" panose="02010600040101010101" pitchFamily="2" charset="-122"/>
                                    </a:rPr>
                                    <m:t>3</m:t>
                                  </m:r>
                                </m:sub>
                              </m:sSub>
                              <m:r>
                                <a:rPr lang="en-US" altLang="zh-CN" sz="2400" i="1" dirty="0">
                                  <a:solidFill>
                                    <a:srgbClr val="000000"/>
                                  </a:solidFill>
                                  <a:latin typeface="Cambria Math" panose="02040503050406030204" pitchFamily="18" charset="0"/>
                                  <a:ea typeface="华文中宋" panose="02010600040101010101" pitchFamily="2" charset="-122"/>
                                </a:rPr>
                                <m:t>,</m:t>
                              </m:r>
                              <m:sSub>
                                <m:sSubPr>
                                  <m:ctrlPr>
                                    <a:rPr lang="en-US" altLang="zh-CN" sz="2400" i="1" dirty="0">
                                      <a:solidFill>
                                        <a:srgbClr val="000000"/>
                                      </a:solidFill>
                                      <a:latin typeface="Cambria Math" panose="02040503050406030204" pitchFamily="18" charset="0"/>
                                      <a:ea typeface="华文中宋" panose="02010600040101010101" pitchFamily="2" charset="-122"/>
                                    </a:rPr>
                                  </m:ctrlPr>
                                </m:sSubPr>
                                <m:e>
                                  <m:r>
                                    <a:rPr lang="en-US" altLang="zh-CN" sz="2400" i="1" dirty="0">
                                      <a:solidFill>
                                        <a:srgbClr val="000000"/>
                                      </a:solidFill>
                                      <a:latin typeface="Cambria Math" panose="02040503050406030204" pitchFamily="18" charset="0"/>
                                      <a:ea typeface="华文中宋" panose="02010600040101010101" pitchFamily="2" charset="-122"/>
                                    </a:rPr>
                                    <m:t>𝑎</m:t>
                                  </m:r>
                                </m:e>
                                <m:sub>
                                  <m:r>
                                    <a:rPr lang="en-US" altLang="zh-CN" sz="2400" i="1" dirty="0">
                                      <a:solidFill>
                                        <a:srgbClr val="000000"/>
                                      </a:solidFill>
                                      <a:latin typeface="Cambria Math" panose="02040503050406030204" pitchFamily="18" charset="0"/>
                                      <a:ea typeface="华文中宋" panose="02010600040101010101" pitchFamily="2" charset="-122"/>
                                    </a:rPr>
                                    <m:t>4</m:t>
                                  </m:r>
                                </m:sub>
                              </m:sSub>
                            </m:e>
                          </m:d>
                        </m:e>
                        <m:sup>
                          <m:r>
                            <a:rPr lang="en-US" altLang="zh-CN" sz="2400" i="1" dirty="0">
                              <a:solidFill>
                                <a:srgbClr val="000000"/>
                              </a:solidFill>
                              <a:latin typeface="Cambria Math" panose="02040503050406030204" pitchFamily="18" charset="0"/>
                              <a:ea typeface="华文中宋" panose="02010600040101010101" pitchFamily="2" charset="-122"/>
                            </a:rPr>
                            <m:t>𝑇</m:t>
                          </m:r>
                        </m:sup>
                      </m:sSup>
                      <m:r>
                        <a:rPr lang="en-US" altLang="zh-CN" sz="2400" dirty="0">
                          <a:solidFill>
                            <a:srgbClr val="000000"/>
                          </a:solidFill>
                          <a:latin typeface="Cambria Math" panose="02040503050406030204" pitchFamily="18" charset="0"/>
                          <a:ea typeface="华文中宋" panose="02010600040101010101" pitchFamily="2" charset="-122"/>
                        </a:rPr>
                        <m:t>.</m:t>
                      </m:r>
                    </m:oMath>
                  </m:oMathPara>
                </a14:m>
                <a:endParaRPr lang="zh-CN" altLang="en-US" sz="2400" dirty="0">
                  <a:solidFill>
                    <a:srgbClr val="000000"/>
                  </a:solidFill>
                  <a:latin typeface="华文中宋" panose="02010600040101010101" pitchFamily="2" charset="-122"/>
                  <a:ea typeface="华文中宋" panose="02010600040101010101" pitchFamily="2" charset="-122"/>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810792" y="4725144"/>
                <a:ext cx="10585176" cy="1200329"/>
              </a:xfrm>
              <a:prstGeom prst="rect">
                <a:avLst/>
              </a:prstGeom>
              <a:blipFill>
                <a:blip r:embed="rId3"/>
                <a:stretch>
                  <a:fillRect l="-8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593006" y="2274838"/>
                <a:ext cx="10789964" cy="2308324"/>
              </a:xfrm>
              <a:prstGeom prst="rect">
                <a:avLst/>
              </a:prstGeom>
              <a:noFill/>
            </p:spPr>
            <p:txBody>
              <a:bodyPr wrap="square" rtlCol="0">
                <a:spAutoFit/>
              </a:bodyPr>
              <a:lstStyle/>
              <a:p>
                <a:pPr>
                  <a:lnSpc>
                    <a:spcPct val="150000"/>
                  </a:lnSpc>
                  <a:defRPr/>
                </a:pPr>
                <a:r>
                  <a:rPr lang="zh-CN" altLang="en-US" sz="2400" dirty="0">
                    <a:solidFill>
                      <a:srgbClr val="000000"/>
                    </a:solidFill>
                    <a:latin typeface="华文中宋" panose="02010600040101010101" pitchFamily="2" charset="-122"/>
                    <a:ea typeface="华文中宋" panose="02010600040101010101" pitchFamily="2" charset="-122"/>
                  </a:rPr>
                  <a:t>      任一不超过</a:t>
                </a:r>
                <a:r>
                  <a:rPr lang="en-US" altLang="zh-CN" sz="2400" dirty="0">
                    <a:solidFill>
                      <a:srgbClr val="000000"/>
                    </a:solidFill>
                    <a:latin typeface="华文中宋" panose="02010600040101010101" pitchFamily="2" charset="-122"/>
                    <a:ea typeface="华文中宋" panose="02010600040101010101" pitchFamily="2" charset="-122"/>
                  </a:rPr>
                  <a:t>4</a:t>
                </a:r>
                <a:r>
                  <a:rPr lang="zh-CN" altLang="en-US" sz="2400" dirty="0">
                    <a:solidFill>
                      <a:srgbClr val="000000"/>
                    </a:solidFill>
                    <a:latin typeface="华文中宋" panose="02010600040101010101" pitchFamily="2" charset="-122"/>
                    <a:ea typeface="华文中宋" panose="02010600040101010101" pitchFamily="2" charset="-122"/>
                  </a:rPr>
                  <a:t>次的多项式</a:t>
                </a:r>
                <a:endParaRPr lang="en-US" altLang="zh-CN" sz="2400" dirty="0">
                  <a:solidFill>
                    <a:srgbClr val="000000"/>
                  </a:solidFill>
                  <a:latin typeface="华文中宋" panose="02010600040101010101" pitchFamily="2" charset="-122"/>
                  <a:ea typeface="华文中宋" panose="02010600040101010101" pitchFamily="2" charset="-122"/>
                </a:endParaRPr>
              </a:p>
              <a:p>
                <a:pPr>
                  <a:lnSpc>
                    <a:spcPct val="150000"/>
                  </a:lnSpc>
                  <a:defRPr/>
                </a:pPr>
                <a14:m>
                  <m:oMathPara xmlns:m="http://schemas.openxmlformats.org/officeDocument/2006/math">
                    <m:oMathParaPr>
                      <m:jc m:val="centerGroup"/>
                    </m:oMathParaPr>
                    <m:oMath xmlns:m="http://schemas.openxmlformats.org/officeDocument/2006/math">
                      <m:r>
                        <a:rPr lang="en-US" altLang="zh-CN" sz="2400" i="1">
                          <a:solidFill>
                            <a:srgbClr val="000000"/>
                          </a:solidFill>
                          <a:latin typeface="Cambria Math" panose="02040503050406030204" pitchFamily="18" charset="0"/>
                          <a:ea typeface="华文中宋" panose="02010600040101010101" pitchFamily="2" charset="-122"/>
                        </a:rPr>
                        <m:t>𝑝</m:t>
                      </m:r>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𝑎</m:t>
                          </m:r>
                        </m:e>
                        <m:sub>
                          <m:r>
                            <a:rPr lang="en-US" altLang="zh-CN" sz="2400" i="1">
                              <a:solidFill>
                                <a:srgbClr val="000000"/>
                              </a:solidFill>
                              <a:latin typeface="Cambria Math" panose="02040503050406030204" pitchFamily="18" charset="0"/>
                              <a:ea typeface="华文中宋" panose="02010600040101010101" pitchFamily="2" charset="-122"/>
                            </a:rPr>
                            <m:t>4</m:t>
                          </m:r>
                        </m:sub>
                      </m:sSub>
                      <m:sSup>
                        <m:sSupPr>
                          <m:ctrlPr>
                            <a:rPr lang="en-US" altLang="zh-CN" sz="2400" i="1">
                              <a:solidFill>
                                <a:srgbClr val="000000"/>
                              </a:solidFill>
                              <a:latin typeface="Cambria Math" panose="02040503050406030204" pitchFamily="18" charset="0"/>
                              <a:ea typeface="华文中宋" panose="02010600040101010101" pitchFamily="2" charset="-122"/>
                            </a:rPr>
                          </m:ctrlPr>
                        </m:sSupPr>
                        <m:e>
                          <m:r>
                            <a:rPr lang="en-US" altLang="zh-CN" sz="2400" i="1">
                              <a:solidFill>
                                <a:srgbClr val="000000"/>
                              </a:solidFill>
                              <a:latin typeface="Cambria Math" panose="02040503050406030204" pitchFamily="18" charset="0"/>
                              <a:ea typeface="华文中宋" panose="02010600040101010101" pitchFamily="2" charset="-122"/>
                            </a:rPr>
                            <m:t>𝑥</m:t>
                          </m:r>
                        </m:e>
                        <m:sup>
                          <m:r>
                            <a:rPr lang="en-US" altLang="zh-CN" sz="2400" i="1">
                              <a:solidFill>
                                <a:srgbClr val="000000"/>
                              </a:solidFill>
                              <a:latin typeface="Cambria Math" panose="02040503050406030204" pitchFamily="18" charset="0"/>
                              <a:ea typeface="华文中宋" panose="02010600040101010101" pitchFamily="2" charset="-122"/>
                            </a:rPr>
                            <m:t>4</m:t>
                          </m:r>
                        </m:sup>
                      </m:sSup>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𝑎</m:t>
                          </m:r>
                        </m:e>
                        <m:sub>
                          <m:r>
                            <a:rPr lang="en-US" altLang="zh-CN" sz="2400" i="1">
                              <a:solidFill>
                                <a:srgbClr val="000000"/>
                              </a:solidFill>
                              <a:latin typeface="Cambria Math" panose="02040503050406030204" pitchFamily="18" charset="0"/>
                              <a:ea typeface="华文中宋" panose="02010600040101010101" pitchFamily="2" charset="-122"/>
                            </a:rPr>
                            <m:t>3</m:t>
                          </m:r>
                        </m:sub>
                      </m:sSub>
                      <m:sSup>
                        <m:sSupPr>
                          <m:ctrlPr>
                            <a:rPr lang="en-US" altLang="zh-CN" sz="2400" i="1">
                              <a:solidFill>
                                <a:srgbClr val="000000"/>
                              </a:solidFill>
                              <a:latin typeface="Cambria Math" panose="02040503050406030204" pitchFamily="18" charset="0"/>
                              <a:ea typeface="华文中宋" panose="02010600040101010101" pitchFamily="2" charset="-122"/>
                            </a:rPr>
                          </m:ctrlPr>
                        </m:sSupPr>
                        <m:e>
                          <m:r>
                            <a:rPr lang="en-US" altLang="zh-CN" sz="2400" i="1">
                              <a:solidFill>
                                <a:srgbClr val="000000"/>
                              </a:solidFill>
                              <a:latin typeface="Cambria Math" panose="02040503050406030204" pitchFamily="18" charset="0"/>
                              <a:ea typeface="华文中宋" panose="02010600040101010101" pitchFamily="2" charset="-122"/>
                            </a:rPr>
                            <m:t>𝑥</m:t>
                          </m:r>
                        </m:e>
                        <m:sup>
                          <m:r>
                            <a:rPr lang="en-US" altLang="zh-CN" sz="2400" i="1">
                              <a:solidFill>
                                <a:srgbClr val="000000"/>
                              </a:solidFill>
                              <a:latin typeface="Cambria Math" panose="02040503050406030204" pitchFamily="18" charset="0"/>
                              <a:ea typeface="华文中宋" panose="02010600040101010101" pitchFamily="2" charset="-122"/>
                            </a:rPr>
                            <m:t>3</m:t>
                          </m:r>
                        </m:sup>
                      </m:sSup>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𝑎</m:t>
                          </m:r>
                        </m:e>
                        <m:sub>
                          <m:r>
                            <a:rPr lang="en-US" altLang="zh-CN" sz="2400" i="1">
                              <a:solidFill>
                                <a:srgbClr val="000000"/>
                              </a:solidFill>
                              <a:latin typeface="Cambria Math" panose="02040503050406030204" pitchFamily="18" charset="0"/>
                              <a:ea typeface="华文中宋" panose="02010600040101010101" pitchFamily="2" charset="-122"/>
                            </a:rPr>
                            <m:t>2</m:t>
                          </m:r>
                        </m:sub>
                      </m:sSub>
                      <m:sSup>
                        <m:sSupPr>
                          <m:ctrlPr>
                            <a:rPr lang="en-US" altLang="zh-CN" sz="2400" i="1">
                              <a:solidFill>
                                <a:srgbClr val="000000"/>
                              </a:solidFill>
                              <a:latin typeface="Cambria Math" panose="02040503050406030204" pitchFamily="18" charset="0"/>
                              <a:ea typeface="华文中宋" panose="02010600040101010101" pitchFamily="2" charset="-122"/>
                            </a:rPr>
                          </m:ctrlPr>
                        </m:sSupPr>
                        <m:e>
                          <m:r>
                            <a:rPr lang="en-US" altLang="zh-CN" sz="2400" i="1">
                              <a:solidFill>
                                <a:srgbClr val="000000"/>
                              </a:solidFill>
                              <a:latin typeface="Cambria Math" panose="02040503050406030204" pitchFamily="18" charset="0"/>
                              <a:ea typeface="华文中宋" panose="02010600040101010101" pitchFamily="2" charset="-122"/>
                            </a:rPr>
                            <m:t>𝑥</m:t>
                          </m:r>
                        </m:e>
                        <m:sup>
                          <m:r>
                            <a:rPr lang="en-US" altLang="zh-CN" sz="2400" i="1">
                              <a:solidFill>
                                <a:srgbClr val="000000"/>
                              </a:solidFill>
                              <a:latin typeface="Cambria Math" panose="02040503050406030204" pitchFamily="18" charset="0"/>
                              <a:ea typeface="华文中宋" panose="02010600040101010101" pitchFamily="2" charset="-122"/>
                            </a:rPr>
                            <m:t>2</m:t>
                          </m:r>
                        </m:sup>
                      </m:sSup>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𝑎</m:t>
                          </m:r>
                        </m:e>
                        <m:sub>
                          <m:r>
                            <a:rPr lang="en-US" altLang="zh-CN" sz="2400" i="1">
                              <a:solidFill>
                                <a:srgbClr val="000000"/>
                              </a:solidFill>
                              <a:latin typeface="Cambria Math" panose="02040503050406030204" pitchFamily="18" charset="0"/>
                              <a:ea typeface="华文中宋" panose="02010600040101010101" pitchFamily="2" charset="-122"/>
                            </a:rPr>
                            <m:t>1</m:t>
                          </m:r>
                        </m:sub>
                      </m:sSub>
                      <m:r>
                        <a:rPr lang="en-US" altLang="zh-CN" sz="2400" i="1">
                          <a:solidFill>
                            <a:srgbClr val="000000"/>
                          </a:solidFill>
                          <a:latin typeface="Cambria Math" panose="02040503050406030204" pitchFamily="18" charset="0"/>
                          <a:ea typeface="华文中宋" panose="02010600040101010101" pitchFamily="2" charset="-122"/>
                        </a:rPr>
                        <m:t>𝑥</m:t>
                      </m:r>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𝑎</m:t>
                          </m:r>
                        </m:e>
                        <m:sub>
                          <m:r>
                            <a:rPr lang="en-US" altLang="zh-CN" sz="2400" i="1">
                              <a:solidFill>
                                <a:srgbClr val="000000"/>
                              </a:solidFill>
                              <a:latin typeface="Cambria Math" panose="02040503050406030204" pitchFamily="18" charset="0"/>
                              <a:ea typeface="华文中宋" panose="02010600040101010101" pitchFamily="2" charset="-122"/>
                            </a:rPr>
                            <m:t>0</m:t>
                          </m:r>
                        </m:sub>
                      </m:sSub>
                    </m:oMath>
                  </m:oMathPara>
                </a14:m>
                <a:endParaRPr lang="en-US" altLang="zh-CN" sz="2400" dirty="0">
                  <a:solidFill>
                    <a:srgbClr val="000000"/>
                  </a:solidFill>
                  <a:latin typeface="华文中宋" panose="02010600040101010101" pitchFamily="2" charset="-122"/>
                  <a:ea typeface="华文中宋" panose="02010600040101010101" pitchFamily="2" charset="-122"/>
                </a:endParaRPr>
              </a:p>
              <a:p>
                <a:pPr>
                  <a:lnSpc>
                    <a:spcPct val="150000"/>
                  </a:lnSpc>
                  <a:defRPr/>
                </a:pPr>
                <a:r>
                  <a:rPr lang="en-US" altLang="zh-CN" sz="2400" dirty="0">
                    <a:solidFill>
                      <a:srgbClr val="000000"/>
                    </a:solidFill>
                    <a:latin typeface="华文中宋" panose="02010600040101010101" pitchFamily="2" charset="-122"/>
                    <a:ea typeface="华文中宋" panose="02010600040101010101" pitchFamily="2" charset="-122"/>
                  </a:rPr>
                  <a:t>  </a:t>
                </a:r>
                <a:r>
                  <a:rPr lang="zh-CN" altLang="en-US" sz="2400" dirty="0">
                    <a:solidFill>
                      <a:srgbClr val="000000"/>
                    </a:solidFill>
                    <a:latin typeface="华文中宋" panose="02010600040101010101" pitchFamily="2" charset="-122"/>
                    <a:ea typeface="华文中宋" panose="02010600040101010101" pitchFamily="2" charset="-122"/>
                  </a:rPr>
                  <a:t>可以表示为</a:t>
                </a:r>
                <a:endParaRPr lang="en-US" altLang="zh-CN" sz="2400" dirty="0">
                  <a:solidFill>
                    <a:srgbClr val="000000"/>
                  </a:solidFill>
                  <a:latin typeface="华文中宋" panose="02010600040101010101" pitchFamily="2" charset="-122"/>
                  <a:ea typeface="华文中宋" panose="02010600040101010101" pitchFamily="2" charset="-122"/>
                </a:endParaRPr>
              </a:p>
              <a:p>
                <a:pPr>
                  <a:lnSpc>
                    <a:spcPct val="150000"/>
                  </a:lnSpc>
                  <a:defRPr/>
                </a:pPr>
                <a14:m>
                  <m:oMathPara xmlns:m="http://schemas.openxmlformats.org/officeDocument/2006/math">
                    <m:oMathParaPr>
                      <m:jc m:val="centerGroup"/>
                    </m:oMathParaPr>
                    <m:oMath xmlns:m="http://schemas.openxmlformats.org/officeDocument/2006/math">
                      <m:r>
                        <a:rPr lang="en-US" altLang="zh-CN" sz="2400" i="1">
                          <a:solidFill>
                            <a:srgbClr val="000000"/>
                          </a:solidFill>
                          <a:latin typeface="Cambria Math" panose="02040503050406030204" pitchFamily="18" charset="0"/>
                          <a:ea typeface="华文中宋" panose="02010600040101010101" pitchFamily="2" charset="-122"/>
                        </a:rPr>
                        <m:t>𝑝</m:t>
                      </m:r>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𝑎</m:t>
                          </m:r>
                        </m:e>
                        <m:sub>
                          <m:r>
                            <a:rPr lang="en-US" altLang="zh-CN" sz="2400" i="1">
                              <a:solidFill>
                                <a:srgbClr val="000000"/>
                              </a:solidFill>
                              <a:latin typeface="Cambria Math" panose="02040503050406030204" pitchFamily="18" charset="0"/>
                              <a:ea typeface="华文中宋" panose="02010600040101010101" pitchFamily="2" charset="-122"/>
                            </a:rPr>
                            <m:t>0</m:t>
                          </m:r>
                        </m:sub>
                      </m:sSub>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𝑝</m:t>
                          </m:r>
                        </m:e>
                        <m:sub>
                          <m:r>
                            <a:rPr lang="en-US" altLang="zh-CN" sz="2400" i="1">
                              <a:solidFill>
                                <a:srgbClr val="000000"/>
                              </a:solidFill>
                              <a:latin typeface="Cambria Math" panose="02040503050406030204" pitchFamily="18" charset="0"/>
                              <a:ea typeface="华文中宋" panose="02010600040101010101" pitchFamily="2" charset="-122"/>
                            </a:rPr>
                            <m:t>1</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𝑎</m:t>
                          </m:r>
                        </m:e>
                        <m:sub>
                          <m:r>
                            <a:rPr lang="en-US" altLang="zh-CN" sz="2400" i="1">
                              <a:solidFill>
                                <a:srgbClr val="000000"/>
                              </a:solidFill>
                              <a:latin typeface="Cambria Math" panose="02040503050406030204" pitchFamily="18" charset="0"/>
                              <a:ea typeface="华文中宋" panose="02010600040101010101" pitchFamily="2" charset="-122"/>
                            </a:rPr>
                            <m:t>1</m:t>
                          </m:r>
                        </m:sub>
                      </m:sSub>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𝑝</m:t>
                          </m:r>
                        </m:e>
                        <m:sub>
                          <m:r>
                            <a:rPr lang="en-US" altLang="zh-CN" sz="2400" i="1">
                              <a:solidFill>
                                <a:srgbClr val="000000"/>
                              </a:solidFill>
                              <a:latin typeface="Cambria Math" panose="02040503050406030204" pitchFamily="18" charset="0"/>
                              <a:ea typeface="华文中宋" panose="02010600040101010101" pitchFamily="2" charset="-122"/>
                            </a:rPr>
                            <m:t>2</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𝑎</m:t>
                          </m:r>
                        </m:e>
                        <m:sub>
                          <m:r>
                            <a:rPr lang="en-US" altLang="zh-CN" sz="2400" i="1">
                              <a:solidFill>
                                <a:srgbClr val="000000"/>
                              </a:solidFill>
                              <a:latin typeface="Cambria Math" panose="02040503050406030204" pitchFamily="18" charset="0"/>
                              <a:ea typeface="华文中宋" panose="02010600040101010101" pitchFamily="2" charset="-122"/>
                            </a:rPr>
                            <m:t>2</m:t>
                          </m:r>
                        </m:sub>
                      </m:sSub>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𝑝</m:t>
                          </m:r>
                        </m:e>
                        <m:sub>
                          <m:r>
                            <a:rPr lang="en-US" altLang="zh-CN" sz="2400" i="1">
                              <a:solidFill>
                                <a:srgbClr val="000000"/>
                              </a:solidFill>
                              <a:latin typeface="Cambria Math" panose="02040503050406030204" pitchFamily="18" charset="0"/>
                              <a:ea typeface="华文中宋" panose="02010600040101010101" pitchFamily="2" charset="-122"/>
                            </a:rPr>
                            <m:t>3</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𝑎</m:t>
                          </m:r>
                        </m:e>
                        <m:sub>
                          <m:r>
                            <a:rPr lang="en-US" altLang="zh-CN" sz="2400" i="1">
                              <a:solidFill>
                                <a:srgbClr val="000000"/>
                              </a:solidFill>
                              <a:latin typeface="Cambria Math" panose="02040503050406030204" pitchFamily="18" charset="0"/>
                              <a:ea typeface="华文中宋" panose="02010600040101010101" pitchFamily="2" charset="-122"/>
                            </a:rPr>
                            <m:t>3</m:t>
                          </m:r>
                        </m:sub>
                      </m:sSub>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𝑝</m:t>
                          </m:r>
                        </m:e>
                        <m:sub>
                          <m:r>
                            <a:rPr lang="en-US" altLang="zh-CN" sz="2400" i="1">
                              <a:solidFill>
                                <a:srgbClr val="000000"/>
                              </a:solidFill>
                              <a:latin typeface="Cambria Math" panose="02040503050406030204" pitchFamily="18" charset="0"/>
                              <a:ea typeface="华文中宋" panose="02010600040101010101" pitchFamily="2" charset="-122"/>
                            </a:rPr>
                            <m:t>4</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𝑎</m:t>
                          </m:r>
                        </m:e>
                        <m:sub>
                          <m:r>
                            <a:rPr lang="en-US" altLang="zh-CN" sz="2400" i="1">
                              <a:solidFill>
                                <a:srgbClr val="000000"/>
                              </a:solidFill>
                              <a:latin typeface="Cambria Math" panose="02040503050406030204" pitchFamily="18" charset="0"/>
                              <a:ea typeface="华文中宋" panose="02010600040101010101" pitchFamily="2" charset="-122"/>
                            </a:rPr>
                            <m:t>4</m:t>
                          </m:r>
                        </m:sub>
                      </m:sSub>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𝑝</m:t>
                          </m:r>
                        </m:e>
                        <m:sub>
                          <m:r>
                            <a:rPr lang="en-US" altLang="zh-CN" sz="2400" i="1">
                              <a:solidFill>
                                <a:srgbClr val="000000"/>
                              </a:solidFill>
                              <a:latin typeface="Cambria Math" panose="02040503050406030204" pitchFamily="18" charset="0"/>
                              <a:ea typeface="华文中宋" panose="02010600040101010101" pitchFamily="2" charset="-122"/>
                            </a:rPr>
                            <m:t>5</m:t>
                          </m:r>
                        </m:sub>
                      </m:sSub>
                      <m:r>
                        <a:rPr lang="en-US" altLang="zh-CN" sz="2400" i="1">
                          <a:solidFill>
                            <a:srgbClr val="000000"/>
                          </a:solidFill>
                          <a:latin typeface="Cambria Math" panose="02040503050406030204" pitchFamily="18" charset="0"/>
                          <a:ea typeface="华文中宋" panose="02010600040101010101" pitchFamily="2" charset="-122"/>
                        </a:rPr>
                        <m:t>,</m:t>
                      </m:r>
                    </m:oMath>
                  </m:oMathPara>
                </a14:m>
                <a:endParaRPr lang="zh-CN" altLang="en-US" sz="2400" dirty="0">
                  <a:solidFill>
                    <a:srgbClr val="000000"/>
                  </a:solidFill>
                  <a:latin typeface="华文中宋" panose="02010600040101010101" pitchFamily="2" charset="-122"/>
                  <a:ea typeface="华文中宋" panose="02010600040101010101" pitchFamily="2" charset="-122"/>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593006" y="2274838"/>
                <a:ext cx="10789964" cy="230832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453206" y="1412776"/>
                <a:ext cx="11510044" cy="580223"/>
              </a:xfrm>
              <a:prstGeom prst="rect">
                <a:avLst/>
              </a:prstGeom>
              <a:noFill/>
            </p:spPr>
            <p:txBody>
              <a:bodyPr wrap="square" rtlCol="0">
                <a:spAutoFit/>
              </a:bodyPr>
              <a:lstStyle/>
              <a:p>
                <a:pPr>
                  <a:lnSpc>
                    <a:spcPct val="150000"/>
                  </a:lnSpc>
                  <a:defRPr/>
                </a:pPr>
                <a:r>
                  <a:rPr lang="zh-CN" altLang="en-US" sz="2400" dirty="0">
                    <a:solidFill>
                      <a:srgbClr val="0000FF"/>
                    </a:solidFill>
                    <a:latin typeface="华文中宋" panose="02010600040101010101" pitchFamily="2" charset="-122"/>
                    <a:ea typeface="华文中宋" panose="02010600040101010101" pitchFamily="2" charset="-122"/>
                  </a:rPr>
                  <a:t>例</a:t>
                </a:r>
                <a:r>
                  <a:rPr lang="en-US" altLang="zh-CN" sz="2400" dirty="0">
                    <a:solidFill>
                      <a:srgbClr val="0000FF"/>
                    </a:solidFill>
                    <a:latin typeface="华文中宋" panose="02010600040101010101" pitchFamily="2" charset="-122"/>
                    <a:ea typeface="华文中宋" panose="02010600040101010101" pitchFamily="2" charset="-122"/>
                  </a:rPr>
                  <a:t>1. </a:t>
                </a:r>
                <a:r>
                  <a:rPr lang="zh-CN" altLang="en-US" sz="2400" dirty="0">
                    <a:solidFill>
                      <a:srgbClr val="000000"/>
                    </a:solidFill>
                    <a:latin typeface="华文中宋" panose="02010600040101010101" pitchFamily="2" charset="-122"/>
                    <a:ea typeface="华文中宋" panose="02010600040101010101" pitchFamily="2" charset="-122"/>
                  </a:rPr>
                  <a:t>在线性空间</a:t>
                </a:r>
                <a14:m>
                  <m:oMath xmlns:m="http://schemas.openxmlformats.org/officeDocument/2006/math">
                    <m:r>
                      <a:rPr lang="en-US" altLang="zh-CN" sz="2400" i="1">
                        <a:solidFill>
                          <a:srgbClr val="000000"/>
                        </a:solidFill>
                        <a:latin typeface="Cambria Math" panose="02040503050406030204" pitchFamily="18" charset="0"/>
                      </a:rPr>
                      <m:t>𝑃</m:t>
                    </m:r>
                    <m:sSub>
                      <m:sSubPr>
                        <m:ctrlPr>
                          <a:rPr lang="en-US" altLang="zh-CN" sz="2400" i="1">
                            <a:solidFill>
                              <a:srgbClr val="000000"/>
                            </a:solidFill>
                            <a:latin typeface="Cambria Math" panose="02040503050406030204" pitchFamily="18" charset="0"/>
                          </a:rPr>
                        </m:ctrlPr>
                      </m:sSubPr>
                      <m:e>
                        <m:d>
                          <m:dPr>
                            <m:begChr m:val="["/>
                            <m:endChr m:val="]"/>
                            <m:ctrlPr>
                              <a:rPr lang="en-US" altLang="zh-CN" sz="2400" i="1">
                                <a:solidFill>
                                  <a:srgbClr val="000000"/>
                                </a:solidFill>
                                <a:latin typeface="Cambria Math" panose="02040503050406030204" pitchFamily="18" charset="0"/>
                              </a:rPr>
                            </m:ctrlPr>
                          </m:dPr>
                          <m:e>
                            <m:r>
                              <a:rPr lang="en-US" altLang="zh-CN" sz="2400" i="1">
                                <a:solidFill>
                                  <a:srgbClr val="000000"/>
                                </a:solidFill>
                                <a:latin typeface="Cambria Math" panose="02040503050406030204" pitchFamily="18" charset="0"/>
                              </a:rPr>
                              <m:t>𝑥</m:t>
                            </m:r>
                          </m:e>
                        </m:d>
                      </m:e>
                      <m:sub>
                        <m:r>
                          <a:rPr lang="en-US" altLang="zh-CN" sz="2400" i="1">
                            <a:solidFill>
                              <a:srgbClr val="000000"/>
                            </a:solidFill>
                            <a:latin typeface="Cambria Math" panose="02040503050406030204" pitchFamily="18" charset="0"/>
                          </a:rPr>
                          <m:t>4</m:t>
                        </m:r>
                      </m:sub>
                    </m:sSub>
                  </m:oMath>
                </a14:m>
                <a:r>
                  <a:rPr lang="zh-CN" altLang="en-US" sz="2400" dirty="0">
                    <a:solidFill>
                      <a:srgbClr val="000000"/>
                    </a:solidFill>
                    <a:latin typeface="华文中宋" panose="02010600040101010101" pitchFamily="2" charset="-122"/>
                    <a:ea typeface="华文中宋" panose="02010600040101010101" pitchFamily="2" charset="-122"/>
                  </a:rPr>
                  <a:t>中，</a:t>
                </a:r>
                <a14:m>
                  <m:oMath xmlns:m="http://schemas.openxmlformats.org/officeDocument/2006/math">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𝑝</m:t>
                        </m:r>
                      </m:e>
                      <m:sub>
                        <m:r>
                          <a:rPr lang="en-US" altLang="zh-CN" sz="2400" i="1">
                            <a:solidFill>
                              <a:srgbClr val="000000"/>
                            </a:solidFill>
                            <a:latin typeface="Cambria Math" panose="02040503050406030204" pitchFamily="18" charset="0"/>
                          </a:rPr>
                          <m:t>1</m:t>
                        </m:r>
                      </m:sub>
                    </m:sSub>
                    <m:r>
                      <a:rPr lang="en-US" altLang="zh-CN" sz="2400" i="1">
                        <a:solidFill>
                          <a:srgbClr val="000000"/>
                        </a:solidFill>
                        <a:latin typeface="Cambria Math" panose="02040503050406030204" pitchFamily="18" charset="0"/>
                      </a:rPr>
                      <m:t>=1,</m:t>
                    </m:r>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𝑝</m:t>
                        </m:r>
                      </m:e>
                      <m:sub>
                        <m:r>
                          <a:rPr lang="en-US" altLang="zh-CN" sz="2400" i="1">
                            <a:solidFill>
                              <a:srgbClr val="000000"/>
                            </a:solidFill>
                            <a:latin typeface="Cambria Math" panose="02040503050406030204" pitchFamily="18" charset="0"/>
                          </a:rPr>
                          <m:t>2</m:t>
                        </m:r>
                      </m:sub>
                    </m:sSub>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𝑥</m:t>
                    </m:r>
                    <m:r>
                      <a:rPr lang="en-US" altLang="zh-CN" sz="2400" i="1">
                        <a:solidFill>
                          <a:srgbClr val="000000"/>
                        </a:solidFill>
                        <a:latin typeface="Cambria Math" panose="02040503050406030204" pitchFamily="18" charset="0"/>
                      </a:rPr>
                      <m:t>,</m:t>
                    </m:r>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𝑝</m:t>
                        </m:r>
                      </m:e>
                      <m:sub>
                        <m:r>
                          <a:rPr lang="en-US" altLang="zh-CN" sz="2400" i="1">
                            <a:solidFill>
                              <a:srgbClr val="000000"/>
                            </a:solidFill>
                            <a:latin typeface="Cambria Math" panose="02040503050406030204" pitchFamily="18" charset="0"/>
                          </a:rPr>
                          <m:t>3</m:t>
                        </m:r>
                      </m:sub>
                    </m:sSub>
                    <m:r>
                      <a:rPr lang="en-US" altLang="zh-CN" sz="2400" i="1">
                        <a:solidFill>
                          <a:srgbClr val="000000"/>
                        </a:solidFill>
                        <a:latin typeface="Cambria Math" panose="02040503050406030204" pitchFamily="18" charset="0"/>
                      </a:rPr>
                      <m:t>=</m:t>
                    </m:r>
                    <m:sSup>
                      <m:sSupPr>
                        <m:ctrlPr>
                          <a:rPr lang="en-US" altLang="zh-CN" sz="2400" i="1">
                            <a:solidFill>
                              <a:srgbClr val="000000"/>
                            </a:solidFill>
                            <a:latin typeface="Cambria Math" panose="02040503050406030204" pitchFamily="18" charset="0"/>
                          </a:rPr>
                        </m:ctrlPr>
                      </m:sSupPr>
                      <m:e>
                        <m:r>
                          <a:rPr lang="en-US" altLang="zh-CN" sz="2400" i="1">
                            <a:solidFill>
                              <a:srgbClr val="000000"/>
                            </a:solidFill>
                            <a:latin typeface="Cambria Math" panose="02040503050406030204" pitchFamily="18" charset="0"/>
                          </a:rPr>
                          <m:t>𝑥</m:t>
                        </m:r>
                      </m:e>
                      <m:sup>
                        <m:r>
                          <a:rPr lang="en-US" altLang="zh-CN" sz="2400" i="1">
                            <a:solidFill>
                              <a:srgbClr val="000000"/>
                            </a:solidFill>
                            <a:latin typeface="Cambria Math" panose="02040503050406030204" pitchFamily="18" charset="0"/>
                          </a:rPr>
                          <m:t>2</m:t>
                        </m:r>
                      </m:sup>
                    </m:sSup>
                    <m:r>
                      <a:rPr lang="en-US" altLang="zh-CN" sz="2400" i="1">
                        <a:solidFill>
                          <a:srgbClr val="000000"/>
                        </a:solidFill>
                        <a:latin typeface="Cambria Math" panose="02040503050406030204" pitchFamily="18" charset="0"/>
                      </a:rPr>
                      <m:t>,</m:t>
                    </m:r>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𝑝</m:t>
                        </m:r>
                      </m:e>
                      <m:sub>
                        <m:r>
                          <a:rPr lang="en-US" altLang="zh-CN" sz="2400" i="1">
                            <a:solidFill>
                              <a:srgbClr val="000000"/>
                            </a:solidFill>
                            <a:latin typeface="Cambria Math" panose="02040503050406030204" pitchFamily="18" charset="0"/>
                          </a:rPr>
                          <m:t>4</m:t>
                        </m:r>
                      </m:sub>
                    </m:sSub>
                    <m:r>
                      <a:rPr lang="en-US" altLang="zh-CN" sz="2400" i="1">
                        <a:solidFill>
                          <a:srgbClr val="000000"/>
                        </a:solidFill>
                        <a:latin typeface="Cambria Math" panose="02040503050406030204" pitchFamily="18" charset="0"/>
                      </a:rPr>
                      <m:t>=</m:t>
                    </m:r>
                    <m:sSup>
                      <m:sSupPr>
                        <m:ctrlPr>
                          <a:rPr lang="en-US" altLang="zh-CN" sz="2400" i="1">
                            <a:solidFill>
                              <a:srgbClr val="000000"/>
                            </a:solidFill>
                            <a:latin typeface="Cambria Math" panose="02040503050406030204" pitchFamily="18" charset="0"/>
                          </a:rPr>
                        </m:ctrlPr>
                      </m:sSupPr>
                      <m:e>
                        <m:r>
                          <a:rPr lang="en-US" altLang="zh-CN" sz="2400" i="1">
                            <a:solidFill>
                              <a:srgbClr val="000000"/>
                            </a:solidFill>
                            <a:latin typeface="Cambria Math" panose="02040503050406030204" pitchFamily="18" charset="0"/>
                          </a:rPr>
                          <m:t>𝑥</m:t>
                        </m:r>
                      </m:e>
                      <m:sup>
                        <m:r>
                          <a:rPr lang="en-US" altLang="zh-CN" sz="2400" i="1">
                            <a:solidFill>
                              <a:srgbClr val="000000"/>
                            </a:solidFill>
                            <a:latin typeface="Cambria Math" panose="02040503050406030204" pitchFamily="18" charset="0"/>
                          </a:rPr>
                          <m:t>3</m:t>
                        </m:r>
                      </m:sup>
                    </m:sSup>
                    <m:r>
                      <a:rPr lang="en-US" altLang="zh-CN" sz="2400" i="1">
                        <a:solidFill>
                          <a:srgbClr val="000000"/>
                        </a:solidFill>
                        <a:latin typeface="Cambria Math" panose="02040503050406030204" pitchFamily="18" charset="0"/>
                      </a:rPr>
                      <m:t>,</m:t>
                    </m:r>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𝑝</m:t>
                        </m:r>
                      </m:e>
                      <m:sub>
                        <m:r>
                          <a:rPr lang="en-US" altLang="zh-CN" sz="2400" i="1">
                            <a:solidFill>
                              <a:srgbClr val="000000"/>
                            </a:solidFill>
                            <a:latin typeface="Cambria Math" panose="02040503050406030204" pitchFamily="18" charset="0"/>
                          </a:rPr>
                          <m:t>5</m:t>
                        </m:r>
                      </m:sub>
                    </m:sSub>
                    <m:r>
                      <a:rPr lang="en-US" altLang="zh-CN" sz="2400" i="1">
                        <a:solidFill>
                          <a:srgbClr val="000000"/>
                        </a:solidFill>
                        <a:latin typeface="Cambria Math" panose="02040503050406030204" pitchFamily="18" charset="0"/>
                      </a:rPr>
                      <m:t>=</m:t>
                    </m:r>
                    <m:sSup>
                      <m:sSupPr>
                        <m:ctrlPr>
                          <a:rPr lang="en-US" altLang="zh-CN" sz="2400" i="1">
                            <a:solidFill>
                              <a:srgbClr val="000000"/>
                            </a:solidFill>
                            <a:latin typeface="Cambria Math" panose="02040503050406030204" pitchFamily="18" charset="0"/>
                          </a:rPr>
                        </m:ctrlPr>
                      </m:sSupPr>
                      <m:e>
                        <m:r>
                          <a:rPr lang="en-US" altLang="zh-CN" sz="2400" i="1">
                            <a:solidFill>
                              <a:srgbClr val="000000"/>
                            </a:solidFill>
                            <a:latin typeface="Cambria Math" panose="02040503050406030204" pitchFamily="18" charset="0"/>
                          </a:rPr>
                          <m:t>𝑥</m:t>
                        </m:r>
                      </m:e>
                      <m:sup>
                        <m:r>
                          <a:rPr lang="en-US" altLang="zh-CN" sz="2400" i="1">
                            <a:solidFill>
                              <a:srgbClr val="000000"/>
                            </a:solidFill>
                            <a:latin typeface="Cambria Math" panose="02040503050406030204" pitchFamily="18" charset="0"/>
                          </a:rPr>
                          <m:t>4</m:t>
                        </m:r>
                      </m:sup>
                    </m:sSup>
                  </m:oMath>
                </a14:m>
                <a:r>
                  <a:rPr lang="zh-CN" altLang="en-US" sz="2400" dirty="0">
                    <a:solidFill>
                      <a:srgbClr val="000000"/>
                    </a:solidFill>
                    <a:latin typeface="华文中宋" panose="02010600040101010101" pitchFamily="2" charset="-122"/>
                    <a:ea typeface="华文中宋" panose="02010600040101010101" pitchFamily="2" charset="-122"/>
                  </a:rPr>
                  <a:t>就是它的一个基。</a:t>
                </a:r>
              </a:p>
            </p:txBody>
          </p:sp>
        </mc:Choice>
        <mc:Fallback xmlns="">
          <p:sp>
            <p:nvSpPr>
              <p:cNvPr id="9" name="文本框 8"/>
              <p:cNvSpPr txBox="1">
                <a:spLocks noRot="1" noChangeAspect="1" noMove="1" noResize="1" noEditPoints="1" noAdjustHandles="1" noChangeArrowheads="1" noChangeShapeType="1" noTextEdit="1"/>
              </p:cNvSpPr>
              <p:nvPr/>
            </p:nvSpPr>
            <p:spPr>
              <a:xfrm>
                <a:off x="453206" y="1412776"/>
                <a:ext cx="11510044" cy="580223"/>
              </a:xfrm>
              <a:prstGeom prst="rect">
                <a:avLst/>
              </a:prstGeom>
              <a:blipFill>
                <a:blip r:embed="rId5"/>
                <a:stretch>
                  <a:fillRect l="-794" b="-24211"/>
                </a:stretch>
              </a:blipFill>
            </p:spPr>
            <p:txBody>
              <a:bodyPr/>
              <a:lstStyle/>
              <a:p>
                <a:r>
                  <a:rPr lang="zh-CN" altLang="en-US">
                    <a:noFill/>
                  </a:rPr>
                  <a:t> </a:t>
                </a:r>
              </a:p>
            </p:txBody>
          </p:sp>
        </mc:Fallback>
      </mc:AlternateContent>
      <p:sp>
        <p:nvSpPr>
          <p:cNvPr id="10" name="Rectangle 6"/>
          <p:cNvSpPr>
            <a:spLocks noChangeArrowheads="1"/>
          </p:cNvSpPr>
          <p:nvPr/>
        </p:nvSpPr>
        <p:spPr bwMode="auto">
          <a:xfrm>
            <a:off x="1559496" y="538797"/>
            <a:ext cx="4103737" cy="400110"/>
          </a:xfrm>
          <a:prstGeom prst="rect">
            <a:avLst/>
          </a:prstGeom>
          <a:noFill/>
          <a:ln w="9525" algn="ctr">
            <a:noFill/>
            <a:miter lim="800000"/>
            <a:headEnd/>
            <a:tailEnd/>
          </a:ln>
          <a:effectLst/>
        </p:spPr>
        <p:txBody>
          <a:bodyPr wrap="square">
            <a:spAutoFit/>
          </a:bodyPr>
          <a:lstStyle/>
          <a:p>
            <a:pPr eaLnBrk="1" hangingPunct="1">
              <a:defRPr/>
            </a:pPr>
            <a:r>
              <a:rPr lang="en-US" altLang="zh-CN" sz="2000" b="1" dirty="0">
                <a:solidFill>
                  <a:srgbClr val="3333CC"/>
                </a:solidFill>
                <a:effectLst>
                  <a:outerShdw blurRad="38100" dist="38100" dir="2700000" algn="tl">
                    <a:srgbClr val="000000"/>
                  </a:outerShdw>
                </a:effectLst>
              </a:rPr>
              <a:t>1.2.1   </a:t>
            </a:r>
            <a:r>
              <a:rPr lang="zh-CN" altLang="en-US" sz="2000" b="1" dirty="0">
                <a:solidFill>
                  <a:srgbClr val="3333CC"/>
                </a:solidFill>
                <a:effectLst>
                  <a:outerShdw blurRad="38100" dist="38100" dir="2700000" algn="tl">
                    <a:srgbClr val="000000"/>
                  </a:outerShdw>
                </a:effectLst>
              </a:rPr>
              <a:t>基与坐标</a:t>
            </a:r>
          </a:p>
        </p:txBody>
      </p:sp>
    </p:spTree>
    <p:extLst>
      <p:ext uri="{BB962C8B-B14F-4D97-AF65-F5344CB8AC3E}">
        <p14:creationId xmlns:p14="http://schemas.microsoft.com/office/powerpoint/2010/main" val="1435178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5066" name="Text Box 7"/>
              <p:cNvSpPr txBox="1">
                <a:spLocks noChangeArrowheads="1"/>
              </p:cNvSpPr>
              <p:nvPr/>
            </p:nvSpPr>
            <p:spPr bwMode="auto">
              <a:xfrm>
                <a:off x="627956" y="4830968"/>
                <a:ext cx="10580612" cy="100566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defRPr/>
                </a:pPr>
                <a:r>
                  <a:rPr lang="en-US" altLang="zh-CN" sz="2400" b="1" dirty="0">
                    <a:solidFill>
                      <a:srgbClr val="FF0000"/>
                    </a:solidFill>
                  </a:rPr>
                  <a:t>Remark: </a:t>
                </a:r>
                <a:r>
                  <a:rPr lang="zh-CN" altLang="en-US" sz="2400" dirty="0">
                    <a:solidFill>
                      <a:srgbClr val="000000"/>
                    </a:solidFill>
                    <a:latin typeface="华文中宋" panose="02010600040101010101" pitchFamily="2" charset="-122"/>
                    <a:ea typeface="华文中宋" panose="02010600040101010101" pitchFamily="2" charset="-122"/>
                  </a:rPr>
                  <a:t>线性空间</a:t>
                </a:r>
                <a14:m>
                  <m:oMath xmlns:m="http://schemas.openxmlformats.org/officeDocument/2006/math">
                    <m:r>
                      <a:rPr lang="en-US" altLang="zh-CN" sz="2400" i="1" dirty="0">
                        <a:solidFill>
                          <a:srgbClr val="000000"/>
                        </a:solidFill>
                        <a:latin typeface="Cambria Math" panose="02040503050406030204" pitchFamily="18" charset="0"/>
                      </a:rPr>
                      <m:t>𝑉</m:t>
                    </m:r>
                  </m:oMath>
                </a14:m>
                <a:r>
                  <a:rPr lang="zh-CN" altLang="en-US" sz="2400" dirty="0">
                    <a:solidFill>
                      <a:srgbClr val="000000"/>
                    </a:solidFill>
                    <a:latin typeface="华文中宋" panose="02010600040101010101" pitchFamily="2" charset="-122"/>
                    <a:ea typeface="华文中宋" panose="02010600040101010101" pitchFamily="2" charset="-122"/>
                  </a:rPr>
                  <a:t>的任一元素在不同的基下所对应的坐标一般不同，一个元素在一个基下对应的坐标是唯一的．</a:t>
                </a:r>
              </a:p>
            </p:txBody>
          </p:sp>
        </mc:Choice>
        <mc:Fallback xmlns="">
          <p:sp>
            <p:nvSpPr>
              <p:cNvPr id="45066" name="Text Box 7"/>
              <p:cNvSpPr txBox="1">
                <a:spLocks noRot="1" noChangeAspect="1" noMove="1" noResize="1" noEditPoints="1" noAdjustHandles="1" noChangeArrowheads="1" noChangeShapeType="1" noTextEdit="1"/>
              </p:cNvSpPr>
              <p:nvPr/>
            </p:nvSpPr>
            <p:spPr bwMode="auto">
              <a:xfrm>
                <a:off x="627956" y="4830968"/>
                <a:ext cx="10580612" cy="1005660"/>
              </a:xfrm>
              <a:prstGeom prst="rect">
                <a:avLst/>
              </a:prstGeom>
              <a:blipFill>
                <a:blip r:embed="rId3"/>
                <a:stretch>
                  <a:fillRect l="-864" b="-1333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28</a:t>
            </a:fld>
            <a:endParaRPr kumimoji="0" lang="en-US" altLang="zh-CN" dirty="0">
              <a:solidFill>
                <a:srgbClr val="000000"/>
              </a:solidFill>
            </a:endParaRPr>
          </a:p>
        </p:txBody>
      </p:sp>
      <mc:AlternateContent xmlns:mc="http://schemas.openxmlformats.org/markup-compatibility/2006" xmlns:a14="http://schemas.microsoft.com/office/drawing/2010/main">
        <mc:Choice Requires="a14">
          <p:sp>
            <p:nvSpPr>
              <p:cNvPr id="4" name="文本框 3"/>
              <p:cNvSpPr txBox="1"/>
              <p:nvPr/>
            </p:nvSpPr>
            <p:spPr>
              <a:xfrm>
                <a:off x="623392" y="1354107"/>
                <a:ext cx="10297144" cy="580223"/>
              </a:xfrm>
              <a:prstGeom prst="rect">
                <a:avLst/>
              </a:prstGeom>
              <a:noFill/>
            </p:spPr>
            <p:txBody>
              <a:bodyPr wrap="square" rtlCol="0">
                <a:spAutoFit/>
              </a:bodyPr>
              <a:lstStyle/>
              <a:p>
                <a:pPr>
                  <a:lnSpc>
                    <a:spcPct val="150000"/>
                  </a:lnSpc>
                  <a:defRPr/>
                </a:pPr>
                <a:r>
                  <a:rPr lang="zh-CN" altLang="en-US" sz="2400" dirty="0">
                    <a:solidFill>
                      <a:srgbClr val="000000"/>
                    </a:solidFill>
                    <a:latin typeface="华文中宋" panose="02010600040101010101" pitchFamily="2" charset="-122"/>
                    <a:ea typeface="华文中宋" panose="02010600040101010101" pitchFamily="2" charset="-122"/>
                  </a:rPr>
                  <a:t>     若取另一个基为</a:t>
                </a:r>
                <a14:m>
                  <m:oMath xmlns:m="http://schemas.openxmlformats.org/officeDocument/2006/math">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𝑞</m:t>
                        </m:r>
                      </m:e>
                      <m:sub>
                        <m:r>
                          <a:rPr lang="en-US" altLang="zh-CN" sz="2400" i="1">
                            <a:solidFill>
                              <a:srgbClr val="000000"/>
                            </a:solidFill>
                            <a:latin typeface="Cambria Math" panose="02040503050406030204" pitchFamily="18" charset="0"/>
                            <a:ea typeface="华文中宋" panose="02010600040101010101" pitchFamily="2" charset="-122"/>
                          </a:rPr>
                          <m:t>1</m:t>
                        </m:r>
                      </m:sub>
                    </m:sSub>
                    <m:r>
                      <a:rPr lang="en-US" altLang="zh-CN" sz="2400" i="1">
                        <a:solidFill>
                          <a:srgbClr val="000000"/>
                        </a:solidFill>
                        <a:latin typeface="Cambria Math" panose="02040503050406030204" pitchFamily="18" charset="0"/>
                        <a:ea typeface="华文中宋" panose="02010600040101010101" pitchFamily="2" charset="-122"/>
                      </a:rPr>
                      <m:t>=1,</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𝑞</m:t>
                        </m:r>
                      </m:e>
                      <m:sub>
                        <m:r>
                          <a:rPr lang="en-US" altLang="zh-CN" sz="2400" i="1">
                            <a:solidFill>
                              <a:srgbClr val="000000"/>
                            </a:solidFill>
                            <a:latin typeface="Cambria Math" panose="02040503050406030204" pitchFamily="18" charset="0"/>
                            <a:ea typeface="华文中宋" panose="02010600040101010101" pitchFamily="2" charset="-122"/>
                          </a:rPr>
                          <m:t>2</m:t>
                        </m:r>
                      </m:sub>
                    </m:sSub>
                    <m:r>
                      <a:rPr lang="en-US" altLang="zh-CN" sz="2400" i="1">
                        <a:solidFill>
                          <a:srgbClr val="000000"/>
                        </a:solidFill>
                        <a:latin typeface="Cambria Math" panose="02040503050406030204" pitchFamily="18" charset="0"/>
                        <a:ea typeface="华文中宋" panose="02010600040101010101" pitchFamily="2" charset="-122"/>
                      </a:rPr>
                      <m:t>=1+</m:t>
                    </m:r>
                    <m:r>
                      <a:rPr lang="en-US" altLang="zh-CN" sz="2400" i="1">
                        <a:solidFill>
                          <a:srgbClr val="000000"/>
                        </a:solidFill>
                        <a:latin typeface="Cambria Math" panose="02040503050406030204" pitchFamily="18" charset="0"/>
                        <a:ea typeface="华文中宋" panose="02010600040101010101" pitchFamily="2" charset="-122"/>
                      </a:rPr>
                      <m:t>𝑥</m:t>
                    </m:r>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𝑞</m:t>
                        </m:r>
                      </m:e>
                      <m:sub>
                        <m:r>
                          <a:rPr lang="en-US" altLang="zh-CN" sz="2400" i="1">
                            <a:solidFill>
                              <a:srgbClr val="000000"/>
                            </a:solidFill>
                            <a:latin typeface="Cambria Math" panose="02040503050406030204" pitchFamily="18" charset="0"/>
                            <a:ea typeface="华文中宋" panose="02010600040101010101" pitchFamily="2" charset="-122"/>
                          </a:rPr>
                          <m:t>3</m:t>
                        </m:r>
                      </m:sub>
                    </m:sSub>
                    <m:r>
                      <a:rPr lang="en-US" altLang="zh-CN" sz="2400" i="1">
                        <a:solidFill>
                          <a:srgbClr val="000000"/>
                        </a:solidFill>
                        <a:latin typeface="Cambria Math" panose="02040503050406030204" pitchFamily="18" charset="0"/>
                        <a:ea typeface="华文中宋" panose="02010600040101010101" pitchFamily="2" charset="-122"/>
                      </a:rPr>
                      <m:t>=2</m:t>
                    </m:r>
                    <m:sSup>
                      <m:sSupPr>
                        <m:ctrlPr>
                          <a:rPr lang="en-US" altLang="zh-CN" sz="2400" i="1">
                            <a:solidFill>
                              <a:srgbClr val="000000"/>
                            </a:solidFill>
                            <a:latin typeface="Cambria Math" panose="02040503050406030204" pitchFamily="18" charset="0"/>
                            <a:ea typeface="华文中宋" panose="02010600040101010101" pitchFamily="2" charset="-122"/>
                          </a:rPr>
                        </m:ctrlPr>
                      </m:sSupPr>
                      <m:e>
                        <m:r>
                          <a:rPr lang="en-US" altLang="zh-CN" sz="2400" i="1">
                            <a:solidFill>
                              <a:srgbClr val="000000"/>
                            </a:solidFill>
                            <a:latin typeface="Cambria Math" panose="02040503050406030204" pitchFamily="18" charset="0"/>
                            <a:ea typeface="华文中宋" panose="02010600040101010101" pitchFamily="2" charset="-122"/>
                          </a:rPr>
                          <m:t>𝑥</m:t>
                        </m:r>
                      </m:e>
                      <m:sup>
                        <m:r>
                          <a:rPr lang="en-US" altLang="zh-CN" sz="2400" i="1">
                            <a:solidFill>
                              <a:srgbClr val="000000"/>
                            </a:solidFill>
                            <a:latin typeface="Cambria Math" panose="02040503050406030204" pitchFamily="18" charset="0"/>
                            <a:ea typeface="华文中宋" panose="02010600040101010101" pitchFamily="2" charset="-122"/>
                          </a:rPr>
                          <m:t>2</m:t>
                        </m:r>
                      </m:sup>
                    </m:sSup>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𝑞</m:t>
                        </m:r>
                      </m:e>
                      <m:sub>
                        <m:r>
                          <a:rPr lang="en-US" altLang="zh-CN" sz="2400" i="1">
                            <a:solidFill>
                              <a:srgbClr val="000000"/>
                            </a:solidFill>
                            <a:latin typeface="Cambria Math" panose="02040503050406030204" pitchFamily="18" charset="0"/>
                            <a:ea typeface="华文中宋" panose="02010600040101010101" pitchFamily="2" charset="-122"/>
                          </a:rPr>
                          <m:t>4</m:t>
                        </m:r>
                      </m:sub>
                    </m:sSub>
                    <m:r>
                      <a:rPr lang="en-US" altLang="zh-CN" sz="2400" i="1">
                        <a:solidFill>
                          <a:srgbClr val="000000"/>
                        </a:solidFill>
                        <a:latin typeface="Cambria Math" panose="02040503050406030204" pitchFamily="18" charset="0"/>
                        <a:ea typeface="华文中宋" panose="02010600040101010101" pitchFamily="2" charset="-122"/>
                      </a:rPr>
                      <m:t>=</m:t>
                    </m:r>
                    <m:sSup>
                      <m:sSupPr>
                        <m:ctrlPr>
                          <a:rPr lang="en-US" altLang="zh-CN" sz="2400" i="1">
                            <a:solidFill>
                              <a:srgbClr val="000000"/>
                            </a:solidFill>
                            <a:latin typeface="Cambria Math" panose="02040503050406030204" pitchFamily="18" charset="0"/>
                            <a:ea typeface="华文中宋" panose="02010600040101010101" pitchFamily="2" charset="-122"/>
                          </a:rPr>
                        </m:ctrlPr>
                      </m:sSupPr>
                      <m:e>
                        <m:r>
                          <a:rPr lang="en-US" altLang="zh-CN" sz="2400" i="1">
                            <a:solidFill>
                              <a:srgbClr val="000000"/>
                            </a:solidFill>
                            <a:latin typeface="Cambria Math" panose="02040503050406030204" pitchFamily="18" charset="0"/>
                            <a:ea typeface="华文中宋" panose="02010600040101010101" pitchFamily="2" charset="-122"/>
                          </a:rPr>
                          <m:t>𝑥</m:t>
                        </m:r>
                      </m:e>
                      <m:sup>
                        <m:r>
                          <a:rPr lang="en-US" altLang="zh-CN" sz="2400" i="1">
                            <a:solidFill>
                              <a:srgbClr val="000000"/>
                            </a:solidFill>
                            <a:latin typeface="Cambria Math" panose="02040503050406030204" pitchFamily="18" charset="0"/>
                            <a:ea typeface="华文中宋" panose="02010600040101010101" pitchFamily="2" charset="-122"/>
                          </a:rPr>
                          <m:t>3</m:t>
                        </m:r>
                      </m:sup>
                    </m:sSup>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𝑞</m:t>
                        </m:r>
                      </m:e>
                      <m:sub>
                        <m:r>
                          <a:rPr lang="en-US" altLang="zh-CN" sz="2400" i="1">
                            <a:solidFill>
                              <a:srgbClr val="000000"/>
                            </a:solidFill>
                            <a:latin typeface="Cambria Math" panose="02040503050406030204" pitchFamily="18" charset="0"/>
                            <a:ea typeface="华文中宋" panose="02010600040101010101" pitchFamily="2" charset="-122"/>
                          </a:rPr>
                          <m:t>5</m:t>
                        </m:r>
                      </m:sub>
                    </m:sSub>
                    <m:r>
                      <a:rPr lang="en-US" altLang="zh-CN" sz="2400" i="1">
                        <a:solidFill>
                          <a:srgbClr val="000000"/>
                        </a:solidFill>
                        <a:latin typeface="Cambria Math" panose="02040503050406030204" pitchFamily="18" charset="0"/>
                        <a:ea typeface="华文中宋" panose="02010600040101010101" pitchFamily="2" charset="-122"/>
                      </a:rPr>
                      <m:t>=</m:t>
                    </m:r>
                    <m:sSup>
                      <m:sSupPr>
                        <m:ctrlPr>
                          <a:rPr lang="en-US" altLang="zh-CN" sz="2400" i="1">
                            <a:solidFill>
                              <a:srgbClr val="000000"/>
                            </a:solidFill>
                            <a:latin typeface="Cambria Math" panose="02040503050406030204" pitchFamily="18" charset="0"/>
                            <a:ea typeface="华文中宋" panose="02010600040101010101" pitchFamily="2" charset="-122"/>
                          </a:rPr>
                        </m:ctrlPr>
                      </m:sSupPr>
                      <m:e>
                        <m:r>
                          <a:rPr lang="en-US" altLang="zh-CN" sz="2400" i="1">
                            <a:solidFill>
                              <a:srgbClr val="000000"/>
                            </a:solidFill>
                            <a:latin typeface="Cambria Math" panose="02040503050406030204" pitchFamily="18" charset="0"/>
                            <a:ea typeface="华文中宋" panose="02010600040101010101" pitchFamily="2" charset="-122"/>
                          </a:rPr>
                          <m:t>𝑥</m:t>
                        </m:r>
                      </m:e>
                      <m:sup>
                        <m:r>
                          <a:rPr lang="en-US" altLang="zh-CN" sz="2400" i="1">
                            <a:solidFill>
                              <a:srgbClr val="000000"/>
                            </a:solidFill>
                            <a:latin typeface="Cambria Math" panose="02040503050406030204" pitchFamily="18" charset="0"/>
                            <a:ea typeface="华文中宋" panose="02010600040101010101" pitchFamily="2" charset="-122"/>
                          </a:rPr>
                          <m:t>4</m:t>
                        </m:r>
                      </m:sup>
                    </m:sSup>
                    <m:r>
                      <a:rPr lang="en-US" altLang="zh-CN" sz="2400" i="1">
                        <a:solidFill>
                          <a:srgbClr val="000000"/>
                        </a:solidFill>
                        <a:latin typeface="Cambria Math" panose="02040503050406030204" pitchFamily="18" charset="0"/>
                        <a:ea typeface="华文中宋" panose="02010600040101010101" pitchFamily="2" charset="-122"/>
                      </a:rPr>
                      <m:t>,</m:t>
                    </m:r>
                  </m:oMath>
                </a14:m>
                <a:r>
                  <a:rPr lang="zh-CN" altLang="en-US" sz="2400" dirty="0">
                    <a:solidFill>
                      <a:srgbClr val="000000"/>
                    </a:solidFill>
                    <a:latin typeface="华文中宋" panose="02010600040101010101" pitchFamily="2" charset="-122"/>
                    <a:ea typeface="华文中宋" panose="02010600040101010101" pitchFamily="2" charset="-122"/>
                  </a:rPr>
                  <a:t>则</a:t>
                </a:r>
                <a:endParaRPr lang="en-US" altLang="zh-CN" sz="2400" dirty="0">
                  <a:solidFill>
                    <a:srgbClr val="000000"/>
                  </a:solidFill>
                  <a:latin typeface="华文中宋" panose="02010600040101010101" pitchFamily="2" charset="-122"/>
                  <a:ea typeface="华文中宋" panose="02010600040101010101" pitchFamily="2" charset="-122"/>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623392" y="1354107"/>
                <a:ext cx="10297144" cy="580223"/>
              </a:xfrm>
              <a:prstGeom prst="rect">
                <a:avLst/>
              </a:prstGeom>
              <a:blipFill>
                <a:blip r:embed="rId4"/>
                <a:stretch>
                  <a:fillRect b="-24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626567" y="1877300"/>
                <a:ext cx="10009112" cy="1618135"/>
              </a:xfrm>
              <a:prstGeom prst="rect">
                <a:avLst/>
              </a:prstGeom>
              <a:noFill/>
            </p:spPr>
            <p:txBody>
              <a:bodyPr wrap="square" rtlCol="0">
                <a:spAutoFit/>
              </a:bodyPr>
              <a:lstStyle/>
              <a:p>
                <a:pPr>
                  <a:lnSpc>
                    <a:spcPct val="150000"/>
                  </a:lnSpc>
                  <a:defRPr/>
                </a:pPr>
                <a14:m>
                  <m:oMathPara xmlns:m="http://schemas.openxmlformats.org/officeDocument/2006/math">
                    <m:oMathParaPr>
                      <m:jc m:val="centerGroup"/>
                    </m:oMathParaPr>
                    <m:oMath xmlns:m="http://schemas.openxmlformats.org/officeDocument/2006/math">
                      <m:r>
                        <a:rPr lang="en-US" altLang="zh-CN" sz="2400" i="1">
                          <a:solidFill>
                            <a:srgbClr val="000000"/>
                          </a:solidFill>
                          <a:latin typeface="Cambria Math" panose="02040503050406030204" pitchFamily="18" charset="0"/>
                          <a:ea typeface="华文中宋" panose="02010600040101010101" pitchFamily="2" charset="-122"/>
                        </a:rPr>
                        <m:t>𝑝</m:t>
                      </m:r>
                      <m:r>
                        <a:rPr lang="en-US" altLang="zh-CN" sz="2400" i="1">
                          <a:solidFill>
                            <a:srgbClr val="000000"/>
                          </a:solidFill>
                          <a:latin typeface="Cambria Math" panose="02040503050406030204" pitchFamily="18" charset="0"/>
                          <a:ea typeface="华文中宋" panose="02010600040101010101" pitchFamily="2" charset="-122"/>
                        </a:rPr>
                        <m:t>=</m:t>
                      </m:r>
                      <m:d>
                        <m:dPr>
                          <m:ctrlPr>
                            <a:rPr lang="en-US" altLang="zh-CN" sz="2400" i="1">
                              <a:solidFill>
                                <a:srgbClr val="000000"/>
                              </a:solidFill>
                              <a:latin typeface="Cambria Math" panose="02040503050406030204" pitchFamily="18" charset="0"/>
                              <a:ea typeface="华文中宋" panose="02010600040101010101" pitchFamily="2" charset="-122"/>
                            </a:rPr>
                          </m:ctrlPr>
                        </m:dPr>
                        <m:e>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𝑎</m:t>
                              </m:r>
                            </m:e>
                            <m:sub>
                              <m:r>
                                <a:rPr lang="en-US" altLang="zh-CN" sz="2400" i="1">
                                  <a:solidFill>
                                    <a:srgbClr val="000000"/>
                                  </a:solidFill>
                                  <a:latin typeface="Cambria Math" panose="02040503050406030204" pitchFamily="18" charset="0"/>
                                  <a:ea typeface="华文中宋" panose="02010600040101010101" pitchFamily="2" charset="-122"/>
                                </a:rPr>
                                <m:t>0</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𝑎</m:t>
                              </m:r>
                            </m:e>
                            <m:sub>
                              <m:r>
                                <a:rPr lang="en-US" altLang="zh-CN" sz="2400" i="1">
                                  <a:solidFill>
                                    <a:srgbClr val="000000"/>
                                  </a:solidFill>
                                  <a:latin typeface="Cambria Math" panose="02040503050406030204" pitchFamily="18" charset="0"/>
                                  <a:ea typeface="华文中宋" panose="02010600040101010101" pitchFamily="2" charset="-122"/>
                                </a:rPr>
                                <m:t>1</m:t>
                              </m:r>
                            </m:sub>
                          </m:sSub>
                        </m:e>
                      </m:d>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𝑞</m:t>
                          </m:r>
                        </m:e>
                        <m:sub>
                          <m:r>
                            <a:rPr lang="en-US" altLang="zh-CN" sz="2400" i="1">
                              <a:solidFill>
                                <a:srgbClr val="000000"/>
                              </a:solidFill>
                              <a:latin typeface="Cambria Math" panose="02040503050406030204" pitchFamily="18" charset="0"/>
                              <a:ea typeface="华文中宋" panose="02010600040101010101" pitchFamily="2" charset="-122"/>
                            </a:rPr>
                            <m:t>1</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𝑎</m:t>
                          </m:r>
                        </m:e>
                        <m:sub>
                          <m:r>
                            <a:rPr lang="en-US" altLang="zh-CN" sz="2400" i="1">
                              <a:solidFill>
                                <a:srgbClr val="000000"/>
                              </a:solidFill>
                              <a:latin typeface="Cambria Math" panose="02040503050406030204" pitchFamily="18" charset="0"/>
                              <a:ea typeface="华文中宋" panose="02010600040101010101" pitchFamily="2" charset="-122"/>
                            </a:rPr>
                            <m:t>1</m:t>
                          </m:r>
                        </m:sub>
                      </m:sSub>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𝑞</m:t>
                          </m:r>
                        </m:e>
                        <m:sub>
                          <m:r>
                            <a:rPr lang="en-US" altLang="zh-CN" sz="2400" i="1">
                              <a:solidFill>
                                <a:srgbClr val="000000"/>
                              </a:solidFill>
                              <a:latin typeface="Cambria Math" panose="02040503050406030204" pitchFamily="18" charset="0"/>
                              <a:ea typeface="华文中宋" panose="02010600040101010101" pitchFamily="2" charset="-122"/>
                            </a:rPr>
                            <m:t>2</m:t>
                          </m:r>
                        </m:sub>
                      </m:sSub>
                      <m:r>
                        <a:rPr lang="en-US" altLang="zh-CN" sz="2400" i="1">
                          <a:solidFill>
                            <a:srgbClr val="000000"/>
                          </a:solidFill>
                          <a:latin typeface="Cambria Math" panose="02040503050406030204" pitchFamily="18" charset="0"/>
                          <a:ea typeface="华文中宋" panose="02010600040101010101" pitchFamily="2" charset="-122"/>
                        </a:rPr>
                        <m:t>+</m:t>
                      </m:r>
                      <m:f>
                        <m:fPr>
                          <m:ctrlPr>
                            <a:rPr lang="en-US" altLang="zh-CN" sz="2400" i="1">
                              <a:solidFill>
                                <a:srgbClr val="000000"/>
                              </a:solidFill>
                              <a:latin typeface="Cambria Math" panose="02040503050406030204" pitchFamily="18" charset="0"/>
                              <a:ea typeface="华文中宋" panose="02010600040101010101" pitchFamily="2" charset="-122"/>
                            </a:rPr>
                          </m:ctrlPr>
                        </m:fPr>
                        <m:num>
                          <m:r>
                            <a:rPr lang="en-US" altLang="zh-CN" sz="2400" i="1">
                              <a:solidFill>
                                <a:srgbClr val="000000"/>
                              </a:solidFill>
                              <a:latin typeface="Cambria Math" panose="02040503050406030204" pitchFamily="18" charset="0"/>
                              <a:ea typeface="华文中宋" panose="02010600040101010101" pitchFamily="2" charset="-122"/>
                            </a:rPr>
                            <m:t>1</m:t>
                          </m:r>
                        </m:num>
                        <m:den>
                          <m:r>
                            <a:rPr lang="en-US" altLang="zh-CN" sz="2400" i="1">
                              <a:solidFill>
                                <a:srgbClr val="000000"/>
                              </a:solidFill>
                              <a:latin typeface="Cambria Math" panose="02040503050406030204" pitchFamily="18" charset="0"/>
                              <a:ea typeface="华文中宋" panose="02010600040101010101" pitchFamily="2" charset="-122"/>
                            </a:rPr>
                            <m:t>2</m:t>
                          </m:r>
                        </m:den>
                      </m:f>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𝑎</m:t>
                          </m:r>
                        </m:e>
                        <m:sub>
                          <m:r>
                            <a:rPr lang="en-US" altLang="zh-CN" sz="2400" i="1">
                              <a:solidFill>
                                <a:srgbClr val="000000"/>
                              </a:solidFill>
                              <a:latin typeface="Cambria Math" panose="02040503050406030204" pitchFamily="18" charset="0"/>
                              <a:ea typeface="华文中宋" panose="02010600040101010101" pitchFamily="2" charset="-122"/>
                            </a:rPr>
                            <m:t>2</m:t>
                          </m:r>
                        </m:sub>
                      </m:sSub>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𝑞</m:t>
                          </m:r>
                        </m:e>
                        <m:sub>
                          <m:r>
                            <a:rPr lang="en-US" altLang="zh-CN" sz="2400" i="1">
                              <a:solidFill>
                                <a:srgbClr val="000000"/>
                              </a:solidFill>
                              <a:latin typeface="Cambria Math" panose="02040503050406030204" pitchFamily="18" charset="0"/>
                              <a:ea typeface="华文中宋" panose="02010600040101010101" pitchFamily="2" charset="-122"/>
                            </a:rPr>
                            <m:t>3</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𝑎</m:t>
                          </m:r>
                        </m:e>
                        <m:sub>
                          <m:r>
                            <a:rPr lang="en-US" altLang="zh-CN" sz="2400" i="1">
                              <a:solidFill>
                                <a:srgbClr val="000000"/>
                              </a:solidFill>
                              <a:latin typeface="Cambria Math" panose="02040503050406030204" pitchFamily="18" charset="0"/>
                              <a:ea typeface="华文中宋" panose="02010600040101010101" pitchFamily="2" charset="-122"/>
                            </a:rPr>
                            <m:t>3</m:t>
                          </m:r>
                        </m:sub>
                      </m:sSub>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𝑞</m:t>
                          </m:r>
                        </m:e>
                        <m:sub>
                          <m:r>
                            <a:rPr lang="en-US" altLang="zh-CN" sz="2400" i="1">
                              <a:solidFill>
                                <a:srgbClr val="000000"/>
                              </a:solidFill>
                              <a:latin typeface="Cambria Math" panose="02040503050406030204" pitchFamily="18" charset="0"/>
                              <a:ea typeface="华文中宋" panose="02010600040101010101" pitchFamily="2" charset="-122"/>
                            </a:rPr>
                            <m:t>4</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𝑎</m:t>
                          </m:r>
                        </m:e>
                        <m:sub>
                          <m:r>
                            <a:rPr lang="en-US" altLang="zh-CN" sz="2400" i="1">
                              <a:solidFill>
                                <a:srgbClr val="000000"/>
                              </a:solidFill>
                              <a:latin typeface="Cambria Math" panose="02040503050406030204" pitchFamily="18" charset="0"/>
                              <a:ea typeface="华文中宋" panose="02010600040101010101" pitchFamily="2" charset="-122"/>
                            </a:rPr>
                            <m:t>4</m:t>
                          </m:r>
                        </m:sub>
                      </m:sSub>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𝑞</m:t>
                          </m:r>
                        </m:e>
                        <m:sub>
                          <m:r>
                            <a:rPr lang="en-US" altLang="zh-CN" sz="2400" i="1">
                              <a:solidFill>
                                <a:srgbClr val="000000"/>
                              </a:solidFill>
                              <a:latin typeface="Cambria Math" panose="02040503050406030204" pitchFamily="18" charset="0"/>
                              <a:ea typeface="华文中宋" panose="02010600040101010101" pitchFamily="2" charset="-122"/>
                            </a:rPr>
                            <m:t>5</m:t>
                          </m:r>
                        </m:sub>
                      </m:sSub>
                      <m:r>
                        <a:rPr lang="en-US" altLang="zh-CN" sz="2400" i="1">
                          <a:solidFill>
                            <a:srgbClr val="000000"/>
                          </a:solidFill>
                          <a:latin typeface="Cambria Math" panose="02040503050406030204" pitchFamily="18" charset="0"/>
                          <a:ea typeface="华文中宋" panose="02010600040101010101" pitchFamily="2" charset="-122"/>
                        </a:rPr>
                        <m:t>,</m:t>
                      </m:r>
                    </m:oMath>
                  </m:oMathPara>
                </a14:m>
                <a:endParaRPr lang="en-US" altLang="zh-CN" sz="2400" dirty="0">
                  <a:solidFill>
                    <a:srgbClr val="000000"/>
                  </a:solidFill>
                  <a:latin typeface="华文中宋" panose="02010600040101010101" pitchFamily="2" charset="-122"/>
                  <a:ea typeface="华文中宋" panose="02010600040101010101" pitchFamily="2" charset="-122"/>
                </a:endParaRPr>
              </a:p>
              <a:p>
                <a:pPr>
                  <a:lnSpc>
                    <a:spcPct val="150000"/>
                  </a:lnSpc>
                  <a:defRPr/>
                </a:pPr>
                <a:r>
                  <a:rPr lang="zh-CN" altLang="en-US" sz="2400" dirty="0">
                    <a:solidFill>
                      <a:srgbClr val="000000"/>
                    </a:solidFill>
                    <a:latin typeface="华文中宋" panose="02010600040101010101" pitchFamily="2" charset="-122"/>
                    <a:ea typeface="华文中宋" panose="02010600040101010101" pitchFamily="2" charset="-122"/>
                  </a:rPr>
                  <a:t>因此，</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𝑝</m:t>
                    </m:r>
                  </m:oMath>
                </a14:m>
                <a:r>
                  <a:rPr lang="zh-CN" altLang="en-US" sz="2400" dirty="0">
                    <a:solidFill>
                      <a:srgbClr val="000000"/>
                    </a:solidFill>
                    <a:latin typeface="华文中宋" panose="02010600040101010101" pitchFamily="2" charset="-122"/>
                    <a:ea typeface="华文中宋" panose="02010600040101010101" pitchFamily="2" charset="-122"/>
                  </a:rPr>
                  <a:t>在这个基下坐标为</a:t>
                </a:r>
                <a:endParaRPr lang="en-US" altLang="zh-CN" sz="2400" dirty="0">
                  <a:solidFill>
                    <a:srgbClr val="000000"/>
                  </a:solidFill>
                  <a:latin typeface="华文中宋" panose="02010600040101010101" pitchFamily="2" charset="-122"/>
                  <a:ea typeface="华文中宋" panose="02010600040101010101" pitchFamily="2" charset="-122"/>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626567" y="1877300"/>
                <a:ext cx="10009112" cy="1618135"/>
              </a:xfrm>
              <a:prstGeom prst="rect">
                <a:avLst/>
              </a:prstGeom>
              <a:blipFill>
                <a:blip r:embed="rId5"/>
                <a:stretch>
                  <a:fillRect l="-974" b="-79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2063552" y="3399428"/>
                <a:ext cx="8003232" cy="1145826"/>
              </a:xfrm>
              <a:prstGeom prst="rect">
                <a:avLst/>
              </a:prstGeom>
              <a:noFill/>
            </p:spPr>
            <p:txBody>
              <a:bodyPr wrap="square" rtlCol="0">
                <a:spAutoFit/>
              </a:bodyPr>
              <a:lstStyle/>
              <a:p>
                <a:pPr>
                  <a:defRPr/>
                </a:pPr>
                <a14:m>
                  <m:oMathPara xmlns:m="http://schemas.openxmlformats.org/officeDocument/2006/math">
                    <m:oMathParaPr>
                      <m:jc m:val="centerGroup"/>
                    </m:oMathParaPr>
                    <m:oMath xmlns:m="http://schemas.openxmlformats.org/officeDocument/2006/math">
                      <m:sSup>
                        <m:sSupPr>
                          <m:ctrlPr>
                            <a:rPr lang="en-US" altLang="zh-CN" i="1">
                              <a:solidFill>
                                <a:srgbClr val="000000"/>
                              </a:solidFill>
                              <a:latin typeface="Cambria Math" panose="02040503050406030204" pitchFamily="18" charset="0"/>
                              <a:ea typeface="华文中宋" panose="02010600040101010101" pitchFamily="2" charset="-122"/>
                            </a:rPr>
                          </m:ctrlPr>
                        </m:sSupPr>
                        <m:e>
                          <m:d>
                            <m:dPr>
                              <m:ctrlPr>
                                <a:rPr lang="en-US" altLang="zh-CN" i="1">
                                  <a:solidFill>
                                    <a:srgbClr val="000000"/>
                                  </a:solidFill>
                                  <a:latin typeface="Cambria Math" panose="02040503050406030204" pitchFamily="18" charset="0"/>
                                  <a:ea typeface="华文中宋" panose="02010600040101010101" pitchFamily="2" charset="-122"/>
                                </a:rPr>
                              </m:ctrlPr>
                            </m:dPr>
                            <m:e>
                              <m:sSub>
                                <m:sSubPr>
                                  <m:ctrlPr>
                                    <a:rPr lang="en-US" altLang="zh-CN" i="1">
                                      <a:solidFill>
                                        <a:srgbClr val="000000"/>
                                      </a:solidFill>
                                      <a:latin typeface="Cambria Math" panose="02040503050406030204" pitchFamily="18" charset="0"/>
                                      <a:ea typeface="华文中宋" panose="02010600040101010101" pitchFamily="2" charset="-122"/>
                                    </a:rPr>
                                  </m:ctrlPr>
                                </m:sSubPr>
                                <m:e>
                                  <m:r>
                                    <a:rPr lang="en-US" altLang="zh-CN" i="1">
                                      <a:solidFill>
                                        <a:srgbClr val="000000"/>
                                      </a:solidFill>
                                      <a:latin typeface="Cambria Math" panose="02040503050406030204" pitchFamily="18" charset="0"/>
                                      <a:ea typeface="华文中宋" panose="02010600040101010101" pitchFamily="2" charset="-122"/>
                                    </a:rPr>
                                    <m:t>𝑎</m:t>
                                  </m:r>
                                </m:e>
                                <m:sub>
                                  <m:r>
                                    <a:rPr lang="en-US" altLang="zh-CN" i="1">
                                      <a:solidFill>
                                        <a:srgbClr val="000000"/>
                                      </a:solidFill>
                                      <a:latin typeface="Cambria Math" panose="02040503050406030204" pitchFamily="18" charset="0"/>
                                      <a:ea typeface="华文中宋" panose="02010600040101010101" pitchFamily="2" charset="-122"/>
                                    </a:rPr>
                                    <m:t>0</m:t>
                                  </m:r>
                                </m:sub>
                              </m:sSub>
                              <m:r>
                                <a:rPr lang="en-US" altLang="zh-CN" i="1">
                                  <a:solidFill>
                                    <a:srgbClr val="000000"/>
                                  </a:solidFill>
                                  <a:latin typeface="Cambria Math" panose="02040503050406030204" pitchFamily="18" charset="0"/>
                                  <a:ea typeface="华文中宋" panose="02010600040101010101" pitchFamily="2" charset="-122"/>
                                </a:rPr>
                                <m:t>−</m:t>
                              </m:r>
                              <m:sSub>
                                <m:sSubPr>
                                  <m:ctrlPr>
                                    <a:rPr lang="en-US" altLang="zh-CN" i="1">
                                      <a:solidFill>
                                        <a:srgbClr val="000000"/>
                                      </a:solidFill>
                                      <a:latin typeface="Cambria Math" panose="02040503050406030204" pitchFamily="18" charset="0"/>
                                      <a:ea typeface="华文中宋" panose="02010600040101010101" pitchFamily="2" charset="-122"/>
                                    </a:rPr>
                                  </m:ctrlPr>
                                </m:sSubPr>
                                <m:e>
                                  <m:r>
                                    <a:rPr lang="en-US" altLang="zh-CN" i="1">
                                      <a:solidFill>
                                        <a:srgbClr val="000000"/>
                                      </a:solidFill>
                                      <a:latin typeface="Cambria Math" panose="02040503050406030204" pitchFamily="18" charset="0"/>
                                      <a:ea typeface="华文中宋" panose="02010600040101010101" pitchFamily="2" charset="-122"/>
                                    </a:rPr>
                                    <m:t>𝑎</m:t>
                                  </m:r>
                                </m:e>
                                <m:sub>
                                  <m:r>
                                    <a:rPr lang="en-US" altLang="zh-CN" i="1">
                                      <a:solidFill>
                                        <a:srgbClr val="000000"/>
                                      </a:solidFill>
                                      <a:latin typeface="Cambria Math" panose="02040503050406030204" pitchFamily="18" charset="0"/>
                                      <a:ea typeface="华文中宋" panose="02010600040101010101" pitchFamily="2" charset="-122"/>
                                    </a:rPr>
                                    <m:t>1</m:t>
                                  </m:r>
                                </m:sub>
                              </m:sSub>
                              <m:r>
                                <a:rPr lang="en-US" altLang="zh-CN" i="1">
                                  <a:solidFill>
                                    <a:srgbClr val="000000"/>
                                  </a:solidFill>
                                  <a:latin typeface="Cambria Math" panose="02040503050406030204" pitchFamily="18" charset="0"/>
                                  <a:ea typeface="华文中宋" panose="02010600040101010101" pitchFamily="2" charset="-122"/>
                                </a:rPr>
                                <m:t>,</m:t>
                              </m:r>
                              <m:sSub>
                                <m:sSubPr>
                                  <m:ctrlPr>
                                    <a:rPr lang="en-US" altLang="zh-CN" i="1">
                                      <a:solidFill>
                                        <a:srgbClr val="000000"/>
                                      </a:solidFill>
                                      <a:latin typeface="Cambria Math" panose="02040503050406030204" pitchFamily="18" charset="0"/>
                                      <a:ea typeface="华文中宋" panose="02010600040101010101" pitchFamily="2" charset="-122"/>
                                    </a:rPr>
                                  </m:ctrlPr>
                                </m:sSubPr>
                                <m:e>
                                  <m:r>
                                    <a:rPr lang="en-US" altLang="zh-CN" i="1">
                                      <a:solidFill>
                                        <a:srgbClr val="000000"/>
                                      </a:solidFill>
                                      <a:latin typeface="Cambria Math" panose="02040503050406030204" pitchFamily="18" charset="0"/>
                                      <a:ea typeface="华文中宋" panose="02010600040101010101" pitchFamily="2" charset="-122"/>
                                    </a:rPr>
                                    <m:t>𝑎</m:t>
                                  </m:r>
                                </m:e>
                                <m:sub>
                                  <m:r>
                                    <a:rPr lang="en-US" altLang="zh-CN" i="1">
                                      <a:solidFill>
                                        <a:srgbClr val="000000"/>
                                      </a:solidFill>
                                      <a:latin typeface="Cambria Math" panose="02040503050406030204" pitchFamily="18" charset="0"/>
                                      <a:ea typeface="华文中宋" panose="02010600040101010101" pitchFamily="2" charset="-122"/>
                                    </a:rPr>
                                    <m:t>1</m:t>
                                  </m:r>
                                </m:sub>
                              </m:sSub>
                              <m:r>
                                <a:rPr lang="en-US" altLang="zh-CN" i="1">
                                  <a:solidFill>
                                    <a:srgbClr val="000000"/>
                                  </a:solidFill>
                                  <a:latin typeface="Cambria Math" panose="02040503050406030204" pitchFamily="18" charset="0"/>
                                  <a:ea typeface="华文中宋" panose="02010600040101010101" pitchFamily="2" charset="-122"/>
                                </a:rPr>
                                <m:t>,</m:t>
                              </m:r>
                              <m:f>
                                <m:fPr>
                                  <m:ctrlPr>
                                    <a:rPr lang="en-US" altLang="zh-CN" i="1">
                                      <a:solidFill>
                                        <a:srgbClr val="000000"/>
                                      </a:solidFill>
                                      <a:latin typeface="Cambria Math" panose="02040503050406030204" pitchFamily="18" charset="0"/>
                                      <a:ea typeface="华文中宋" panose="02010600040101010101" pitchFamily="2" charset="-122"/>
                                    </a:rPr>
                                  </m:ctrlPr>
                                </m:fPr>
                                <m:num>
                                  <m:r>
                                    <a:rPr lang="en-US" altLang="zh-CN" i="1">
                                      <a:solidFill>
                                        <a:srgbClr val="000000"/>
                                      </a:solidFill>
                                      <a:latin typeface="Cambria Math" panose="02040503050406030204" pitchFamily="18" charset="0"/>
                                      <a:ea typeface="华文中宋" panose="02010600040101010101" pitchFamily="2" charset="-122"/>
                                    </a:rPr>
                                    <m:t>1</m:t>
                                  </m:r>
                                </m:num>
                                <m:den>
                                  <m:r>
                                    <a:rPr lang="en-US" altLang="zh-CN" i="1">
                                      <a:solidFill>
                                        <a:srgbClr val="000000"/>
                                      </a:solidFill>
                                      <a:latin typeface="Cambria Math" panose="02040503050406030204" pitchFamily="18" charset="0"/>
                                      <a:ea typeface="华文中宋" panose="02010600040101010101" pitchFamily="2" charset="-122"/>
                                    </a:rPr>
                                    <m:t>2</m:t>
                                  </m:r>
                                </m:den>
                              </m:f>
                              <m:sSub>
                                <m:sSubPr>
                                  <m:ctrlPr>
                                    <a:rPr lang="en-US" altLang="zh-CN" i="1">
                                      <a:solidFill>
                                        <a:srgbClr val="000000"/>
                                      </a:solidFill>
                                      <a:latin typeface="Cambria Math" panose="02040503050406030204" pitchFamily="18" charset="0"/>
                                      <a:ea typeface="华文中宋" panose="02010600040101010101" pitchFamily="2" charset="-122"/>
                                    </a:rPr>
                                  </m:ctrlPr>
                                </m:sSubPr>
                                <m:e>
                                  <m:r>
                                    <a:rPr lang="en-US" altLang="zh-CN" i="1">
                                      <a:solidFill>
                                        <a:srgbClr val="000000"/>
                                      </a:solidFill>
                                      <a:latin typeface="Cambria Math" panose="02040503050406030204" pitchFamily="18" charset="0"/>
                                      <a:ea typeface="华文中宋" panose="02010600040101010101" pitchFamily="2" charset="-122"/>
                                    </a:rPr>
                                    <m:t>𝑎</m:t>
                                  </m:r>
                                </m:e>
                                <m:sub>
                                  <m:r>
                                    <a:rPr lang="en-US" altLang="zh-CN" i="1">
                                      <a:solidFill>
                                        <a:srgbClr val="000000"/>
                                      </a:solidFill>
                                      <a:latin typeface="Cambria Math" panose="02040503050406030204" pitchFamily="18" charset="0"/>
                                      <a:ea typeface="华文中宋" panose="02010600040101010101" pitchFamily="2" charset="-122"/>
                                    </a:rPr>
                                    <m:t>2</m:t>
                                  </m:r>
                                </m:sub>
                              </m:sSub>
                              <m:r>
                                <a:rPr lang="en-US" altLang="zh-CN" i="1">
                                  <a:solidFill>
                                    <a:srgbClr val="000000"/>
                                  </a:solidFill>
                                  <a:latin typeface="Cambria Math" panose="02040503050406030204" pitchFamily="18" charset="0"/>
                                  <a:ea typeface="华文中宋" panose="02010600040101010101" pitchFamily="2" charset="-122"/>
                                </a:rPr>
                                <m:t>,</m:t>
                              </m:r>
                              <m:sSub>
                                <m:sSubPr>
                                  <m:ctrlPr>
                                    <a:rPr lang="en-US" altLang="zh-CN" i="1">
                                      <a:solidFill>
                                        <a:srgbClr val="000000"/>
                                      </a:solidFill>
                                      <a:latin typeface="Cambria Math" panose="02040503050406030204" pitchFamily="18" charset="0"/>
                                      <a:ea typeface="华文中宋" panose="02010600040101010101" pitchFamily="2" charset="-122"/>
                                    </a:rPr>
                                  </m:ctrlPr>
                                </m:sSubPr>
                                <m:e>
                                  <m:r>
                                    <a:rPr lang="en-US" altLang="zh-CN" i="1">
                                      <a:solidFill>
                                        <a:srgbClr val="000000"/>
                                      </a:solidFill>
                                      <a:latin typeface="Cambria Math" panose="02040503050406030204" pitchFamily="18" charset="0"/>
                                      <a:ea typeface="华文中宋" panose="02010600040101010101" pitchFamily="2" charset="-122"/>
                                    </a:rPr>
                                    <m:t>𝑎</m:t>
                                  </m:r>
                                </m:e>
                                <m:sub>
                                  <m:r>
                                    <a:rPr lang="en-US" altLang="zh-CN" i="1">
                                      <a:solidFill>
                                        <a:srgbClr val="000000"/>
                                      </a:solidFill>
                                      <a:latin typeface="Cambria Math" panose="02040503050406030204" pitchFamily="18" charset="0"/>
                                      <a:ea typeface="华文中宋" panose="02010600040101010101" pitchFamily="2" charset="-122"/>
                                    </a:rPr>
                                    <m:t>3</m:t>
                                  </m:r>
                                </m:sub>
                              </m:sSub>
                              <m:r>
                                <a:rPr lang="en-US" altLang="zh-CN" i="1">
                                  <a:solidFill>
                                    <a:srgbClr val="000000"/>
                                  </a:solidFill>
                                  <a:latin typeface="Cambria Math" panose="02040503050406030204" pitchFamily="18" charset="0"/>
                                  <a:ea typeface="华文中宋" panose="02010600040101010101" pitchFamily="2" charset="-122"/>
                                </a:rPr>
                                <m:t>,</m:t>
                              </m:r>
                              <m:sSub>
                                <m:sSubPr>
                                  <m:ctrlPr>
                                    <a:rPr lang="en-US" altLang="zh-CN" i="1">
                                      <a:solidFill>
                                        <a:srgbClr val="000000"/>
                                      </a:solidFill>
                                      <a:latin typeface="Cambria Math" panose="02040503050406030204" pitchFamily="18" charset="0"/>
                                      <a:ea typeface="华文中宋" panose="02010600040101010101" pitchFamily="2" charset="-122"/>
                                    </a:rPr>
                                  </m:ctrlPr>
                                </m:sSubPr>
                                <m:e>
                                  <m:r>
                                    <a:rPr lang="en-US" altLang="zh-CN" i="1">
                                      <a:solidFill>
                                        <a:srgbClr val="000000"/>
                                      </a:solidFill>
                                      <a:latin typeface="Cambria Math" panose="02040503050406030204" pitchFamily="18" charset="0"/>
                                      <a:ea typeface="华文中宋" panose="02010600040101010101" pitchFamily="2" charset="-122"/>
                                    </a:rPr>
                                    <m:t>𝑎</m:t>
                                  </m:r>
                                </m:e>
                                <m:sub>
                                  <m:r>
                                    <a:rPr lang="en-US" altLang="zh-CN" i="1">
                                      <a:solidFill>
                                        <a:srgbClr val="000000"/>
                                      </a:solidFill>
                                      <a:latin typeface="Cambria Math" panose="02040503050406030204" pitchFamily="18" charset="0"/>
                                      <a:ea typeface="华文中宋" panose="02010600040101010101" pitchFamily="2" charset="-122"/>
                                    </a:rPr>
                                    <m:t>4</m:t>
                                  </m:r>
                                </m:sub>
                              </m:sSub>
                            </m:e>
                          </m:d>
                        </m:e>
                        <m:sup>
                          <m:r>
                            <a:rPr lang="en-US" altLang="zh-CN" i="1">
                              <a:solidFill>
                                <a:srgbClr val="000000"/>
                              </a:solidFill>
                              <a:latin typeface="Cambria Math" panose="02040503050406030204" pitchFamily="18" charset="0"/>
                              <a:ea typeface="华文中宋" panose="02010600040101010101" pitchFamily="2" charset="-122"/>
                            </a:rPr>
                            <m:t>𝑇</m:t>
                          </m:r>
                        </m:sup>
                      </m:sSup>
                    </m:oMath>
                  </m:oMathPara>
                </a14:m>
                <a:endParaRPr lang="zh-CN" altLang="en-US" dirty="0">
                  <a:solidFill>
                    <a:srgbClr val="000000"/>
                  </a:solidFill>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2063552" y="3399428"/>
                <a:ext cx="8003232" cy="1145826"/>
              </a:xfrm>
              <a:prstGeom prst="rect">
                <a:avLst/>
              </a:prstGeom>
              <a:blipFill>
                <a:blip r:embed="rId6"/>
                <a:stretch>
                  <a:fillRect/>
                </a:stretch>
              </a:blipFill>
            </p:spPr>
            <p:txBody>
              <a:bodyPr/>
              <a:lstStyle/>
              <a:p>
                <a:r>
                  <a:rPr lang="zh-CN" altLang="en-US">
                    <a:noFill/>
                  </a:rPr>
                  <a:t> </a:t>
                </a:r>
              </a:p>
            </p:txBody>
          </p:sp>
        </mc:Fallback>
      </mc:AlternateContent>
      <p:sp>
        <p:nvSpPr>
          <p:cNvPr id="13" name="Rectangle 6"/>
          <p:cNvSpPr>
            <a:spLocks noChangeArrowheads="1"/>
          </p:cNvSpPr>
          <p:nvPr/>
        </p:nvSpPr>
        <p:spPr bwMode="auto">
          <a:xfrm>
            <a:off x="1631504" y="581403"/>
            <a:ext cx="4103737" cy="400110"/>
          </a:xfrm>
          <a:prstGeom prst="rect">
            <a:avLst/>
          </a:prstGeom>
          <a:noFill/>
          <a:ln w="9525" algn="ctr">
            <a:noFill/>
            <a:miter lim="800000"/>
            <a:headEnd/>
            <a:tailEnd/>
          </a:ln>
          <a:effectLst/>
        </p:spPr>
        <p:txBody>
          <a:bodyPr wrap="square">
            <a:spAutoFit/>
          </a:bodyPr>
          <a:lstStyle/>
          <a:p>
            <a:pPr eaLnBrk="1" hangingPunct="1">
              <a:defRPr/>
            </a:pPr>
            <a:r>
              <a:rPr lang="en-US" altLang="zh-CN" sz="2000" b="1" dirty="0">
                <a:solidFill>
                  <a:srgbClr val="3333CC"/>
                </a:solidFill>
                <a:effectLst>
                  <a:outerShdw blurRad="38100" dist="38100" dir="2700000" algn="tl">
                    <a:srgbClr val="000000"/>
                  </a:outerShdw>
                </a:effectLst>
              </a:rPr>
              <a:t>1.2.1   </a:t>
            </a:r>
            <a:r>
              <a:rPr lang="zh-CN" altLang="en-US" sz="2000" b="1" dirty="0">
                <a:solidFill>
                  <a:srgbClr val="3333CC"/>
                </a:solidFill>
                <a:effectLst>
                  <a:outerShdw blurRad="38100" dist="38100" dir="2700000" algn="tl">
                    <a:srgbClr val="000000"/>
                  </a:outerShdw>
                </a:effectLst>
              </a:rPr>
              <a:t>基与坐标</a:t>
            </a:r>
          </a:p>
        </p:txBody>
      </p:sp>
    </p:spTree>
    <p:extLst>
      <p:ext uri="{BB962C8B-B14F-4D97-AF65-F5344CB8AC3E}">
        <p14:creationId xmlns:p14="http://schemas.microsoft.com/office/powerpoint/2010/main" val="1492021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45066"/>
                                        </p:tgtEl>
                                        <p:attrNameLst>
                                          <p:attrName>style.visibility</p:attrName>
                                        </p:attrNameLst>
                                      </p:cBhvr>
                                      <p:to>
                                        <p:strVal val="visible"/>
                                      </p:to>
                                    </p:set>
                                    <p:animEffect transition="in" filter="wipe(down)">
                                      <p:cBhvr>
                                        <p:cTn id="20" dur="500"/>
                                        <p:tgtEl>
                                          <p:spTgt spid="450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6" grpId="0"/>
      <p:bldP spid="4" grpId="0"/>
      <p:bldP spid="5" grpId="0"/>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1555" name="Rectangle 3"/>
              <p:cNvSpPr>
                <a:spLocks noGrp="1" noChangeArrowheads="1"/>
              </p:cNvSpPr>
              <p:nvPr>
                <p:ph type="title"/>
              </p:nvPr>
            </p:nvSpPr>
            <p:spPr>
              <a:xfrm>
                <a:off x="581270" y="1379682"/>
                <a:ext cx="11001129" cy="1080120"/>
              </a:xfrm>
            </p:spPr>
            <p:txBody>
              <a:bodyPr/>
              <a:lstStyle/>
              <a:p>
                <a:pPr eaLnBrk="1" hangingPunct="1">
                  <a:lnSpc>
                    <a:spcPct val="150000"/>
                  </a:lnSpc>
                  <a:defRPr/>
                </a:pPr>
                <a:r>
                  <a:rPr lang="zh-CN" altLang="en-US" sz="2400" dirty="0">
                    <a:solidFill>
                      <a:srgbClr val="0000FF"/>
                    </a:solidFill>
                    <a:latin typeface="华文中宋" panose="02010600040101010101" pitchFamily="2" charset="-122"/>
                    <a:ea typeface="华文中宋" panose="02010600040101010101" pitchFamily="2" charset="-122"/>
                  </a:rPr>
                  <a:t>例</a:t>
                </a:r>
                <a:r>
                  <a:rPr lang="en-US" altLang="zh-CN" sz="2400" dirty="0">
                    <a:solidFill>
                      <a:srgbClr val="0000FF"/>
                    </a:solidFill>
                    <a:latin typeface="华文中宋" panose="02010600040101010101" pitchFamily="2" charset="-122"/>
                    <a:ea typeface="华文中宋" panose="02010600040101010101" pitchFamily="2" charset="-122"/>
                  </a:rPr>
                  <a:t>2. </a:t>
                </a:r>
                <a:r>
                  <a:rPr lang="zh-CN" altLang="en-US" sz="2400" b="0" dirty="0">
                    <a:solidFill>
                      <a:schemeClr val="tx1"/>
                    </a:solidFill>
                    <a:latin typeface="华文中宋" panose="02010600040101010101" pitchFamily="2" charset="-122"/>
                    <a:ea typeface="华文中宋" panose="02010600040101010101" pitchFamily="2" charset="-122"/>
                  </a:rPr>
                  <a:t>证明</a:t>
                </a:r>
                <a14:m>
                  <m:oMath xmlns:m="http://schemas.openxmlformats.org/officeDocument/2006/math">
                    <m:sSup>
                      <m:sSupPr>
                        <m:ctrlPr>
                          <a:rPr lang="en-US" altLang="zh-CN" sz="2400" b="0" i="1">
                            <a:solidFill>
                              <a:schemeClr val="tx1"/>
                            </a:solidFill>
                            <a:latin typeface="Cambria Math" panose="02040503050406030204" pitchFamily="18" charset="0"/>
                            <a:ea typeface="华文中宋" panose="02010600040101010101" pitchFamily="2" charset="-122"/>
                          </a:rPr>
                        </m:ctrlPr>
                      </m:sSupPr>
                      <m:e>
                        <m:r>
                          <a:rPr lang="en-US" altLang="zh-CN" sz="2400" b="0" i="1">
                            <a:solidFill>
                              <a:schemeClr val="tx1"/>
                            </a:solidFill>
                            <a:latin typeface="Cambria Math" panose="02040503050406030204" pitchFamily="18" charset="0"/>
                            <a:ea typeface="华文中宋" panose="02010600040101010101" pitchFamily="2" charset="-122"/>
                          </a:rPr>
                          <m:t>𝑥</m:t>
                        </m:r>
                      </m:e>
                      <m:sup>
                        <m:r>
                          <a:rPr lang="en-US" altLang="zh-CN" sz="2400" b="0" i="1">
                            <a:solidFill>
                              <a:schemeClr val="tx1"/>
                            </a:solidFill>
                            <a:latin typeface="Cambria Math" panose="02040503050406030204" pitchFamily="18" charset="0"/>
                            <a:ea typeface="华文中宋" panose="02010600040101010101" pitchFamily="2" charset="-122"/>
                          </a:rPr>
                          <m:t>3</m:t>
                        </m:r>
                      </m:sup>
                    </m:sSup>
                    <m:r>
                      <a:rPr lang="en-US" altLang="zh-CN" sz="2400" b="0" i="1">
                        <a:solidFill>
                          <a:schemeClr val="tx1"/>
                        </a:solidFill>
                        <a:latin typeface="Cambria Math" panose="02040503050406030204" pitchFamily="18" charset="0"/>
                        <a:ea typeface="华文中宋" panose="02010600040101010101" pitchFamily="2" charset="-122"/>
                      </a:rPr>
                      <m:t>,</m:t>
                    </m:r>
                    <m:sSup>
                      <m:sSupPr>
                        <m:ctrlPr>
                          <a:rPr lang="en-US" altLang="zh-CN" sz="2400" b="0" i="1">
                            <a:solidFill>
                              <a:schemeClr val="tx1"/>
                            </a:solidFill>
                            <a:latin typeface="Cambria Math" panose="02040503050406030204" pitchFamily="18" charset="0"/>
                            <a:ea typeface="华文中宋" panose="02010600040101010101" pitchFamily="2" charset="-122"/>
                          </a:rPr>
                        </m:ctrlPr>
                      </m:sSupPr>
                      <m:e>
                        <m:r>
                          <a:rPr lang="en-US" altLang="zh-CN" sz="2400" b="0" i="1">
                            <a:solidFill>
                              <a:schemeClr val="tx1"/>
                            </a:solidFill>
                            <a:latin typeface="Cambria Math" panose="02040503050406030204" pitchFamily="18" charset="0"/>
                            <a:ea typeface="华文中宋" panose="02010600040101010101" pitchFamily="2" charset="-122"/>
                          </a:rPr>
                          <m:t>𝑥</m:t>
                        </m:r>
                      </m:e>
                      <m:sup>
                        <m:r>
                          <a:rPr lang="en-US" altLang="zh-CN" sz="2400" b="0" i="1">
                            <a:solidFill>
                              <a:schemeClr val="tx1"/>
                            </a:solidFill>
                            <a:latin typeface="Cambria Math" panose="02040503050406030204" pitchFamily="18" charset="0"/>
                            <a:ea typeface="华文中宋" panose="02010600040101010101" pitchFamily="2" charset="-122"/>
                          </a:rPr>
                          <m:t>3</m:t>
                        </m:r>
                      </m:sup>
                    </m:sSup>
                    <m:r>
                      <a:rPr lang="en-US" altLang="zh-CN" sz="2400" b="0" i="1">
                        <a:solidFill>
                          <a:schemeClr val="tx1"/>
                        </a:solidFill>
                        <a:latin typeface="Cambria Math" panose="02040503050406030204" pitchFamily="18" charset="0"/>
                        <a:ea typeface="华文中宋" panose="02010600040101010101" pitchFamily="2" charset="-122"/>
                      </a:rPr>
                      <m:t>+</m:t>
                    </m:r>
                    <m:r>
                      <a:rPr lang="en-US" altLang="zh-CN" sz="2400" b="0" i="1">
                        <a:solidFill>
                          <a:schemeClr val="tx1"/>
                        </a:solidFill>
                        <a:latin typeface="Cambria Math" panose="02040503050406030204" pitchFamily="18" charset="0"/>
                        <a:ea typeface="华文中宋" panose="02010600040101010101" pitchFamily="2" charset="-122"/>
                      </a:rPr>
                      <m:t>𝑥</m:t>
                    </m:r>
                    <m:r>
                      <a:rPr lang="en-US" altLang="zh-CN" sz="2400" b="0" i="1">
                        <a:solidFill>
                          <a:schemeClr val="tx1"/>
                        </a:solidFill>
                        <a:latin typeface="Cambria Math" panose="02040503050406030204" pitchFamily="18" charset="0"/>
                        <a:ea typeface="华文中宋" panose="02010600040101010101" pitchFamily="2" charset="-122"/>
                      </a:rPr>
                      <m:t>,</m:t>
                    </m:r>
                    <m:sSup>
                      <m:sSupPr>
                        <m:ctrlPr>
                          <a:rPr lang="en-US" altLang="zh-CN" sz="2400" b="0" i="1">
                            <a:solidFill>
                              <a:schemeClr val="tx1"/>
                            </a:solidFill>
                            <a:latin typeface="Cambria Math" panose="02040503050406030204" pitchFamily="18" charset="0"/>
                            <a:ea typeface="华文中宋" panose="02010600040101010101" pitchFamily="2" charset="-122"/>
                          </a:rPr>
                        </m:ctrlPr>
                      </m:sSupPr>
                      <m:e>
                        <m:r>
                          <a:rPr lang="en-US" altLang="zh-CN" sz="2400" b="0" i="1">
                            <a:solidFill>
                              <a:schemeClr val="tx1"/>
                            </a:solidFill>
                            <a:latin typeface="Cambria Math" panose="02040503050406030204" pitchFamily="18" charset="0"/>
                            <a:ea typeface="华文中宋" panose="02010600040101010101" pitchFamily="2" charset="-122"/>
                          </a:rPr>
                          <m:t>𝑥</m:t>
                        </m:r>
                      </m:e>
                      <m:sup>
                        <m:r>
                          <a:rPr lang="en-US" altLang="zh-CN" sz="2400" b="0" i="1">
                            <a:solidFill>
                              <a:schemeClr val="tx1"/>
                            </a:solidFill>
                            <a:latin typeface="Cambria Math" panose="02040503050406030204" pitchFamily="18" charset="0"/>
                            <a:ea typeface="华文中宋" panose="02010600040101010101" pitchFamily="2" charset="-122"/>
                          </a:rPr>
                          <m:t>2</m:t>
                        </m:r>
                      </m:sup>
                    </m:sSup>
                    <m:r>
                      <a:rPr lang="en-US" altLang="zh-CN" sz="2400" b="0" i="1">
                        <a:solidFill>
                          <a:schemeClr val="tx1"/>
                        </a:solidFill>
                        <a:latin typeface="Cambria Math" panose="02040503050406030204" pitchFamily="18" charset="0"/>
                        <a:ea typeface="华文中宋" panose="02010600040101010101" pitchFamily="2" charset="-122"/>
                      </a:rPr>
                      <m:t>+1,</m:t>
                    </m:r>
                    <m:r>
                      <a:rPr lang="en-US" altLang="zh-CN" sz="2400" b="0" i="1">
                        <a:solidFill>
                          <a:schemeClr val="tx1"/>
                        </a:solidFill>
                        <a:latin typeface="Cambria Math" panose="02040503050406030204" pitchFamily="18" charset="0"/>
                        <a:ea typeface="华文中宋" panose="02010600040101010101" pitchFamily="2" charset="-122"/>
                      </a:rPr>
                      <m:t>𝑥</m:t>
                    </m:r>
                    <m:r>
                      <a:rPr lang="en-US" altLang="zh-CN" sz="2400" b="0" i="1">
                        <a:solidFill>
                          <a:schemeClr val="tx1"/>
                        </a:solidFill>
                        <a:latin typeface="Cambria Math" panose="02040503050406030204" pitchFamily="18" charset="0"/>
                        <a:ea typeface="华文中宋" panose="02010600040101010101" pitchFamily="2" charset="-122"/>
                      </a:rPr>
                      <m:t>+1</m:t>
                    </m:r>
                  </m:oMath>
                </a14:m>
                <a:r>
                  <a:rPr lang="zh-CN" altLang="en-US" sz="2400" b="0" dirty="0">
                    <a:solidFill>
                      <a:schemeClr val="tx1"/>
                    </a:solidFill>
                    <a:latin typeface="华文中宋" panose="02010600040101010101" pitchFamily="2" charset="-122"/>
                    <a:ea typeface="华文中宋" panose="02010600040101010101" pitchFamily="2" charset="-122"/>
                  </a:rPr>
                  <a:t>是</a:t>
                </a:r>
                <a14:m>
                  <m:oMath xmlns:m="http://schemas.openxmlformats.org/officeDocument/2006/math">
                    <m:r>
                      <a:rPr lang="en-US" altLang="zh-CN" sz="2400" b="0" i="1" dirty="0">
                        <a:solidFill>
                          <a:schemeClr val="tx1"/>
                        </a:solidFill>
                        <a:latin typeface="Cambria Math" panose="02040503050406030204" pitchFamily="18" charset="0"/>
                        <a:ea typeface="华文中宋" panose="02010600040101010101" pitchFamily="2" charset="-122"/>
                      </a:rPr>
                      <m:t>𝑃</m:t>
                    </m:r>
                    <m:sSub>
                      <m:sSubPr>
                        <m:ctrlPr>
                          <a:rPr lang="en-US" altLang="zh-CN" sz="2400" b="0" i="1" dirty="0">
                            <a:solidFill>
                              <a:schemeClr val="tx1"/>
                            </a:solidFill>
                            <a:latin typeface="Cambria Math" panose="02040503050406030204" pitchFamily="18" charset="0"/>
                            <a:ea typeface="华文中宋" panose="02010600040101010101" pitchFamily="2" charset="-122"/>
                          </a:rPr>
                        </m:ctrlPr>
                      </m:sSubPr>
                      <m:e>
                        <m:d>
                          <m:dPr>
                            <m:begChr m:val="["/>
                            <m:endChr m:val="]"/>
                            <m:ctrlPr>
                              <a:rPr lang="en-US" altLang="zh-CN" sz="2400" b="0" i="1" dirty="0">
                                <a:solidFill>
                                  <a:schemeClr val="tx1"/>
                                </a:solidFill>
                                <a:latin typeface="Cambria Math" panose="02040503050406030204" pitchFamily="18" charset="0"/>
                                <a:ea typeface="华文中宋" panose="02010600040101010101" pitchFamily="2" charset="-122"/>
                              </a:rPr>
                            </m:ctrlPr>
                          </m:dPr>
                          <m:e>
                            <m:r>
                              <a:rPr lang="en-US" altLang="zh-CN" sz="2400" b="0" i="1" dirty="0">
                                <a:solidFill>
                                  <a:schemeClr val="tx1"/>
                                </a:solidFill>
                                <a:latin typeface="Cambria Math" panose="02040503050406030204" pitchFamily="18" charset="0"/>
                                <a:ea typeface="华文中宋" panose="02010600040101010101" pitchFamily="2" charset="-122"/>
                              </a:rPr>
                              <m:t>𝑥</m:t>
                            </m:r>
                          </m:e>
                        </m:d>
                      </m:e>
                      <m:sub>
                        <m:r>
                          <a:rPr lang="en-US" altLang="zh-CN" sz="2400" b="0" i="1" dirty="0">
                            <a:solidFill>
                              <a:schemeClr val="tx1"/>
                            </a:solidFill>
                            <a:latin typeface="Cambria Math" panose="02040503050406030204" pitchFamily="18" charset="0"/>
                            <a:ea typeface="华文中宋" panose="02010600040101010101" pitchFamily="2" charset="-122"/>
                          </a:rPr>
                          <m:t>3</m:t>
                        </m:r>
                      </m:sub>
                    </m:sSub>
                  </m:oMath>
                </a14:m>
                <a:r>
                  <a:rPr lang="zh-CN" altLang="en-US" sz="2400" b="0" dirty="0">
                    <a:solidFill>
                      <a:schemeClr val="tx1"/>
                    </a:solidFill>
                    <a:latin typeface="华文中宋" panose="02010600040101010101" pitchFamily="2" charset="-122"/>
                    <a:ea typeface="华文中宋" panose="02010600040101010101" pitchFamily="2" charset="-122"/>
                  </a:rPr>
                  <a:t>的一个基，并求多项式</a:t>
                </a:r>
                <a14:m>
                  <m:oMath xmlns:m="http://schemas.openxmlformats.org/officeDocument/2006/math">
                    <m:sSup>
                      <m:sSupPr>
                        <m:ctrlPr>
                          <a:rPr lang="en-US" altLang="zh-CN" sz="2400" b="0" i="1">
                            <a:solidFill>
                              <a:schemeClr val="tx1"/>
                            </a:solidFill>
                            <a:latin typeface="Cambria Math" panose="02040503050406030204" pitchFamily="18" charset="0"/>
                            <a:ea typeface="华文中宋" panose="02010600040101010101" pitchFamily="2" charset="-122"/>
                          </a:rPr>
                        </m:ctrlPr>
                      </m:sSupPr>
                      <m:e>
                        <m:r>
                          <a:rPr lang="en-US" altLang="zh-CN" sz="2400" b="0" i="1">
                            <a:solidFill>
                              <a:schemeClr val="tx1"/>
                            </a:solidFill>
                            <a:latin typeface="Cambria Math" panose="02040503050406030204" pitchFamily="18" charset="0"/>
                            <a:ea typeface="华文中宋" panose="02010600040101010101" pitchFamily="2" charset="-122"/>
                          </a:rPr>
                          <m:t>𝑥</m:t>
                        </m:r>
                      </m:e>
                      <m:sup>
                        <m:r>
                          <a:rPr lang="en-US" altLang="zh-CN" sz="2400" b="0" i="1">
                            <a:solidFill>
                              <a:schemeClr val="tx1"/>
                            </a:solidFill>
                            <a:latin typeface="Cambria Math" panose="02040503050406030204" pitchFamily="18" charset="0"/>
                            <a:ea typeface="华文中宋" panose="02010600040101010101" pitchFamily="2" charset="-122"/>
                          </a:rPr>
                          <m:t>2</m:t>
                        </m:r>
                      </m:sup>
                    </m:sSup>
                    <m:r>
                      <a:rPr lang="en-US" altLang="zh-CN" sz="2400" b="0" i="1">
                        <a:solidFill>
                          <a:schemeClr val="tx1"/>
                        </a:solidFill>
                        <a:latin typeface="Cambria Math" panose="02040503050406030204" pitchFamily="18" charset="0"/>
                        <a:ea typeface="华文中宋" panose="02010600040101010101" pitchFamily="2" charset="-122"/>
                      </a:rPr>
                      <m:t>+2</m:t>
                    </m:r>
                    <m:r>
                      <a:rPr lang="en-US" altLang="zh-CN" sz="2400" b="0" i="1">
                        <a:solidFill>
                          <a:schemeClr val="tx1"/>
                        </a:solidFill>
                        <a:latin typeface="Cambria Math" panose="02040503050406030204" pitchFamily="18" charset="0"/>
                        <a:ea typeface="华文中宋" panose="02010600040101010101" pitchFamily="2" charset="-122"/>
                      </a:rPr>
                      <m:t>𝑥</m:t>
                    </m:r>
                    <m:r>
                      <a:rPr lang="en-US" altLang="zh-CN" sz="2400" b="0" i="1">
                        <a:solidFill>
                          <a:schemeClr val="tx1"/>
                        </a:solidFill>
                        <a:latin typeface="Cambria Math" panose="02040503050406030204" pitchFamily="18" charset="0"/>
                        <a:ea typeface="华文中宋" panose="02010600040101010101" pitchFamily="2" charset="-122"/>
                      </a:rPr>
                      <m:t>+3</m:t>
                    </m:r>
                  </m:oMath>
                </a14:m>
                <a:r>
                  <a:rPr lang="zh-CN" altLang="en-US" sz="2400" b="0" dirty="0">
                    <a:solidFill>
                      <a:schemeClr val="tx1"/>
                    </a:solidFill>
                    <a:latin typeface="华文中宋" panose="02010600040101010101" pitchFamily="2" charset="-122"/>
                    <a:ea typeface="华文中宋" panose="02010600040101010101" pitchFamily="2" charset="-122"/>
                  </a:rPr>
                  <a:t>在这个基下的坐标。</a:t>
                </a:r>
                <a:endParaRPr lang="en-US" altLang="zh-CN" sz="2400" b="0" dirty="0">
                  <a:solidFill>
                    <a:schemeClr val="tx1"/>
                  </a:solidFill>
                  <a:latin typeface="华文中宋" panose="02010600040101010101" pitchFamily="2" charset="-122"/>
                  <a:ea typeface="华文中宋" panose="02010600040101010101" pitchFamily="2" charset="-122"/>
                </a:endParaRPr>
              </a:p>
            </p:txBody>
          </p:sp>
        </mc:Choice>
        <mc:Fallback xmlns="">
          <p:sp>
            <p:nvSpPr>
              <p:cNvPr id="151555" name="Rectangle 3"/>
              <p:cNvSpPr>
                <a:spLocks noGrp="1" noRot="1" noChangeAspect="1" noMove="1" noResize="1" noEditPoints="1" noAdjustHandles="1" noChangeArrowheads="1" noChangeShapeType="1" noTextEdit="1"/>
              </p:cNvSpPr>
              <p:nvPr>
                <p:ph type="title"/>
              </p:nvPr>
            </p:nvSpPr>
            <p:spPr>
              <a:xfrm>
                <a:off x="581270" y="1379682"/>
                <a:ext cx="11001129" cy="1080120"/>
              </a:xfrm>
              <a:blipFill>
                <a:blip r:embed="rId4"/>
                <a:stretch>
                  <a:fillRect l="-831" b="-12921"/>
                </a:stretch>
              </a:blipFill>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a:defRPr/>
            </a:pPr>
            <a:fld id="{281FBE21-B40B-4B64-ABBE-395E3EC7A610}" type="slidenum">
              <a:rPr kumimoji="0" lang="en-US" altLang="zh-CN">
                <a:solidFill>
                  <a:srgbClr val="000000"/>
                </a:solidFill>
              </a:rPr>
              <a:pPr>
                <a:defRPr/>
              </a:pPr>
              <a:t>29</a:t>
            </a:fld>
            <a:endParaRPr kumimoji="0" lang="en-US" altLang="zh-CN">
              <a:solidFill>
                <a:srgbClr val="000000"/>
              </a:solidFill>
            </a:endParaRPr>
          </a:p>
        </p:txBody>
      </p:sp>
      <p:graphicFrame>
        <p:nvGraphicFramePr>
          <p:cNvPr id="5" name="Object 3"/>
          <p:cNvGraphicFramePr>
            <a:graphicFrameLocks noChangeAspect="1"/>
          </p:cNvGraphicFramePr>
          <p:nvPr>
            <p:extLst>
              <p:ext uri="{D42A27DB-BD31-4B8C-83A1-F6EECF244321}">
                <p14:modId xmlns:p14="http://schemas.microsoft.com/office/powerpoint/2010/main" val="806583731"/>
              </p:ext>
            </p:extLst>
          </p:nvPr>
        </p:nvGraphicFramePr>
        <p:xfrm>
          <a:off x="581270" y="2668932"/>
          <a:ext cx="6378826" cy="1343025"/>
        </p:xfrm>
        <a:graphic>
          <a:graphicData uri="http://schemas.openxmlformats.org/presentationml/2006/ole">
            <mc:AlternateContent xmlns:mc="http://schemas.openxmlformats.org/markup-compatibility/2006">
              <mc:Choice xmlns:v="urn:schemas-microsoft-com:vml" Requires="v">
                <p:oleObj spid="_x0000_s8194" name="Equation" r:id="rId5" imgW="3479760" imgH="736560" progId="Equation.DSMT4">
                  <p:embed/>
                </p:oleObj>
              </mc:Choice>
              <mc:Fallback>
                <p:oleObj name="Equation" r:id="rId5" imgW="3479760" imgH="736560" progId="Equation.DSMT4">
                  <p:embed/>
                  <p:pic>
                    <p:nvPicPr>
                      <p:cNvPr id="5" name="Object 3"/>
                      <p:cNvPicPr>
                        <a:picLocks noChangeAspect="1" noChangeArrowheads="1"/>
                      </p:cNvPicPr>
                      <p:nvPr/>
                    </p:nvPicPr>
                    <p:blipFill>
                      <a:blip r:embed="rId6"/>
                      <a:srcRect/>
                      <a:stretch>
                        <a:fillRect/>
                      </a:stretch>
                    </p:blipFill>
                    <p:spPr bwMode="auto">
                      <a:xfrm>
                        <a:off x="581270" y="2668932"/>
                        <a:ext cx="6378826" cy="1343025"/>
                      </a:xfrm>
                      <a:prstGeom prst="rect">
                        <a:avLst/>
                      </a:prstGeom>
                      <a:noFill/>
                      <a:ln>
                        <a:noFill/>
                      </a:ln>
                      <a:effectLst/>
                    </p:spPr>
                  </p:pic>
                </p:oleObj>
              </mc:Fallback>
            </mc:AlternateContent>
          </a:graphicData>
        </a:graphic>
      </p:graphicFrame>
      <p:graphicFrame>
        <p:nvGraphicFramePr>
          <p:cNvPr id="6" name="Object 4"/>
          <p:cNvGraphicFramePr>
            <a:graphicFrameLocks noChangeAspect="1"/>
          </p:cNvGraphicFramePr>
          <p:nvPr/>
        </p:nvGraphicFramePr>
        <p:xfrm>
          <a:off x="2567608" y="4221088"/>
          <a:ext cx="1944216" cy="1748708"/>
        </p:xfrm>
        <a:graphic>
          <a:graphicData uri="http://schemas.openxmlformats.org/presentationml/2006/ole">
            <mc:AlternateContent xmlns:mc="http://schemas.openxmlformats.org/markup-compatibility/2006">
              <mc:Choice xmlns:v="urn:schemas-microsoft-com:vml" Requires="v">
                <p:oleObj spid="_x0000_s8195" name="Equation" r:id="rId7" imgW="2273300" imgH="2044700" progId="Equation.3">
                  <p:embed/>
                </p:oleObj>
              </mc:Choice>
              <mc:Fallback>
                <p:oleObj name="Equation" r:id="rId7" imgW="2273300" imgH="2044700" progId="Equation.3">
                  <p:embed/>
                  <p:pic>
                    <p:nvPicPr>
                      <p:cNvPr id="6"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67608" y="4221088"/>
                        <a:ext cx="1944216" cy="1748708"/>
                      </a:xfrm>
                      <a:prstGeom prst="rect">
                        <a:avLst/>
                      </a:prstGeom>
                      <a:noFill/>
                      <a:ln>
                        <a:noFill/>
                      </a:ln>
                      <a:effectLst/>
                    </p:spPr>
                  </p:pic>
                </p:oleObj>
              </mc:Fallback>
            </mc:AlternateContent>
          </a:graphicData>
        </a:graphic>
      </p:graphicFrame>
      <p:graphicFrame>
        <p:nvGraphicFramePr>
          <p:cNvPr id="7" name="Object 5"/>
          <p:cNvGraphicFramePr>
            <a:graphicFrameLocks noChangeAspect="1"/>
          </p:cNvGraphicFramePr>
          <p:nvPr/>
        </p:nvGraphicFramePr>
        <p:xfrm>
          <a:off x="4871865" y="4869160"/>
          <a:ext cx="2543175" cy="285750"/>
        </p:xfrm>
        <a:graphic>
          <a:graphicData uri="http://schemas.openxmlformats.org/presentationml/2006/ole">
            <mc:AlternateContent xmlns:mc="http://schemas.openxmlformats.org/markup-compatibility/2006">
              <mc:Choice xmlns:v="urn:schemas-microsoft-com:vml" Requires="v">
                <p:oleObj spid="_x0000_s8196" name="Equation" r:id="rId9" imgW="3390900" imgH="381000" progId="Equation.3">
                  <p:embed/>
                </p:oleObj>
              </mc:Choice>
              <mc:Fallback>
                <p:oleObj name="Equation" r:id="rId9" imgW="3390900" imgH="381000" progId="Equation.3">
                  <p:embed/>
                  <p:pic>
                    <p:nvPicPr>
                      <p:cNvPr id="7"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71865" y="4869160"/>
                        <a:ext cx="2543175" cy="285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8" name="Object 6"/>
          <p:cNvGraphicFramePr>
            <a:graphicFrameLocks noChangeAspect="1"/>
          </p:cNvGraphicFramePr>
          <p:nvPr>
            <p:extLst>
              <p:ext uri="{D42A27DB-BD31-4B8C-83A1-F6EECF244321}">
                <p14:modId xmlns:p14="http://schemas.microsoft.com/office/powerpoint/2010/main" val="789402661"/>
              </p:ext>
            </p:extLst>
          </p:nvPr>
        </p:nvGraphicFramePr>
        <p:xfrm>
          <a:off x="1594942" y="6143625"/>
          <a:ext cx="5962650" cy="361950"/>
        </p:xfrm>
        <a:graphic>
          <a:graphicData uri="http://schemas.openxmlformats.org/presentationml/2006/ole">
            <mc:AlternateContent xmlns:mc="http://schemas.openxmlformats.org/markup-compatibility/2006">
              <mc:Choice xmlns:v="urn:schemas-microsoft-com:vml" Requires="v">
                <p:oleObj spid="_x0000_s8197" name="Equation" r:id="rId11" imgW="7950200" imgH="482600" progId="Equation.DSMT4">
                  <p:embed/>
                </p:oleObj>
              </mc:Choice>
              <mc:Fallback>
                <p:oleObj name="Equation" r:id="rId11" imgW="7950200" imgH="482600" progId="Equation.DSMT4">
                  <p:embed/>
                  <p:pic>
                    <p:nvPicPr>
                      <p:cNvPr id="8"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94942" y="6143625"/>
                        <a:ext cx="596265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9" name="Rectangle 6"/>
          <p:cNvSpPr>
            <a:spLocks noChangeArrowheads="1"/>
          </p:cNvSpPr>
          <p:nvPr/>
        </p:nvSpPr>
        <p:spPr bwMode="auto">
          <a:xfrm>
            <a:off x="1559496" y="688149"/>
            <a:ext cx="4103737" cy="400110"/>
          </a:xfrm>
          <a:prstGeom prst="rect">
            <a:avLst/>
          </a:prstGeom>
          <a:noFill/>
          <a:ln w="9525" algn="ctr">
            <a:noFill/>
            <a:miter lim="800000"/>
            <a:headEnd/>
            <a:tailEnd/>
          </a:ln>
          <a:effectLst/>
        </p:spPr>
        <p:txBody>
          <a:bodyPr wrap="square">
            <a:spAutoFit/>
          </a:bodyPr>
          <a:lstStyle/>
          <a:p>
            <a:pPr eaLnBrk="1" hangingPunct="1">
              <a:defRPr/>
            </a:pPr>
            <a:r>
              <a:rPr lang="en-US" altLang="zh-CN" sz="2000" b="1" dirty="0">
                <a:solidFill>
                  <a:srgbClr val="3333CC"/>
                </a:solidFill>
                <a:effectLst>
                  <a:outerShdw blurRad="38100" dist="38100" dir="2700000" algn="tl">
                    <a:srgbClr val="000000"/>
                  </a:outerShdw>
                </a:effectLst>
              </a:rPr>
              <a:t>1.2.1   </a:t>
            </a:r>
            <a:r>
              <a:rPr lang="zh-CN" altLang="en-US" sz="2000" b="1" dirty="0">
                <a:solidFill>
                  <a:srgbClr val="3333CC"/>
                </a:solidFill>
                <a:effectLst>
                  <a:outerShdw blurRad="38100" dist="38100" dir="2700000" algn="tl">
                    <a:srgbClr val="000000"/>
                  </a:outerShdw>
                </a:effectLst>
              </a:rPr>
              <a:t>基与坐标</a:t>
            </a:r>
          </a:p>
        </p:txBody>
      </p:sp>
    </p:spTree>
    <p:extLst>
      <p:ext uri="{BB962C8B-B14F-4D97-AF65-F5344CB8AC3E}">
        <p14:creationId xmlns:p14="http://schemas.microsoft.com/office/powerpoint/2010/main" val="310473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150" name="TextBox 8"/>
              <p:cNvSpPr txBox="1">
                <a:spLocks noChangeArrowheads="1"/>
              </p:cNvSpPr>
              <p:nvPr/>
            </p:nvSpPr>
            <p:spPr bwMode="auto">
              <a:xfrm>
                <a:off x="1056184" y="1325316"/>
                <a:ext cx="9792344" cy="1134926"/>
              </a:xfrm>
              <a:prstGeom prst="rect">
                <a:avLst/>
              </a:prstGeom>
              <a:noFill/>
              <a:ln>
                <a:noFill/>
              </a:ln>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defRPr/>
                </a:pPr>
                <a:r>
                  <a:rPr lang="zh-CN" altLang="en-US" sz="2400" dirty="0">
                    <a:solidFill>
                      <a:srgbClr val="0000FF"/>
                    </a:solidFill>
                    <a:latin typeface="华文中宋" panose="02010600040101010101" pitchFamily="2" charset="-122"/>
                    <a:ea typeface="华文中宋" panose="02010600040101010101" pitchFamily="2" charset="-122"/>
                  </a:rPr>
                  <a:t>例</a:t>
                </a:r>
                <a:r>
                  <a:rPr lang="en-US" altLang="zh-CN" sz="2400" dirty="0">
                    <a:solidFill>
                      <a:srgbClr val="0000FF"/>
                    </a:solidFill>
                    <a:latin typeface="华文中宋" panose="02010600040101010101" pitchFamily="2" charset="-122"/>
                    <a:ea typeface="华文中宋" panose="02010600040101010101" pitchFamily="2" charset="-122"/>
                  </a:rPr>
                  <a:t>1.</a:t>
                </a:r>
                <a:r>
                  <a:rPr lang="en-US" altLang="zh-CN" sz="2400" dirty="0">
                    <a:latin typeface="华文中宋" panose="02010600040101010101" pitchFamily="2" charset="-122"/>
                    <a:ea typeface="华文中宋" panose="02010600040101010101" pitchFamily="2" charset="-122"/>
                  </a:rPr>
                  <a:t> </a:t>
                </a:r>
                <a14:m>
                  <m:oMath xmlns:m="http://schemas.openxmlformats.org/officeDocument/2006/math">
                    <m:r>
                      <a:rPr lang="en-US" altLang="zh-CN" sz="2400" i="1" dirty="0">
                        <a:latin typeface="Cambria Math" panose="02040503050406030204" pitchFamily="18" charset="0"/>
                        <a:ea typeface="华文中宋" panose="02010600040101010101" pitchFamily="2" charset="-122"/>
                      </a:rPr>
                      <m:t>𝑛</m:t>
                    </m:r>
                  </m:oMath>
                </a14:m>
                <a:r>
                  <a:rPr lang="zh-CN" altLang="en-US" sz="2400" dirty="0">
                    <a:latin typeface="华文中宋" panose="02010600040101010101" pitchFamily="2" charset="-122"/>
                    <a:ea typeface="华文中宋" panose="02010600040101010101" pitchFamily="2" charset="-122"/>
                  </a:rPr>
                  <a:t>阶实方阵集合</a:t>
                </a:r>
                <a14:m>
                  <m:oMath xmlns:m="http://schemas.openxmlformats.org/officeDocument/2006/math">
                    <m:sSup>
                      <m:sSupPr>
                        <m:ctrlPr>
                          <a:rPr lang="en-US" altLang="zh-CN" sz="2400" i="1">
                            <a:latin typeface="Cambria Math" panose="02040503050406030204" pitchFamily="18" charset="0"/>
                            <a:ea typeface="华文中宋" panose="02010600040101010101" pitchFamily="2" charset="-122"/>
                          </a:rPr>
                        </m:ctrlPr>
                      </m:sSupPr>
                      <m:e>
                        <m:r>
                          <a:rPr lang="en-US" altLang="zh-CN" sz="2400" i="1">
                            <a:latin typeface="Cambria Math" panose="02040503050406030204" pitchFamily="18" charset="0"/>
                            <a:ea typeface="华文中宋" panose="02010600040101010101" pitchFamily="2" charset="-122"/>
                          </a:rPr>
                          <m:t>𝑅</m:t>
                        </m:r>
                      </m:e>
                      <m:sup>
                        <m:r>
                          <a:rPr lang="en-US" altLang="zh-CN" sz="2400" i="1">
                            <a:latin typeface="Cambria Math" panose="02040503050406030204" pitchFamily="18" charset="0"/>
                            <a:ea typeface="华文中宋" panose="02010600040101010101" pitchFamily="2" charset="-122"/>
                          </a:rPr>
                          <m:t>𝑛</m:t>
                        </m:r>
                        <m:r>
                          <a:rPr lang="en-US" altLang="zh-CN" sz="2400" i="1">
                            <a:latin typeface="Cambria Math" panose="02040503050406030204" pitchFamily="18" charset="0"/>
                            <a:ea typeface="华文中宋" panose="02010600040101010101" pitchFamily="2" charset="-122"/>
                          </a:rPr>
                          <m:t>×</m:t>
                        </m:r>
                        <m:r>
                          <a:rPr lang="en-US" altLang="zh-CN" sz="2400" i="1">
                            <a:latin typeface="Cambria Math" panose="02040503050406030204" pitchFamily="18" charset="0"/>
                            <a:ea typeface="华文中宋" panose="02010600040101010101" pitchFamily="2" charset="-122"/>
                          </a:rPr>
                          <m:t>𝑛</m:t>
                        </m:r>
                      </m:sup>
                    </m:sSup>
                    <m:r>
                      <a:rPr lang="en-US" altLang="zh-CN" sz="2400" i="1">
                        <a:latin typeface="Cambria Math" panose="02040503050406030204" pitchFamily="18" charset="0"/>
                        <a:ea typeface="华文中宋" panose="02010600040101010101" pitchFamily="2" charset="-122"/>
                      </a:rPr>
                      <m:t>=</m:t>
                    </m:r>
                    <m:d>
                      <m:dPr>
                        <m:begChr m:val="{"/>
                        <m:endChr m:val="}"/>
                        <m:ctrlPr>
                          <a:rPr lang="en-US" altLang="zh-CN" sz="2400" i="1">
                            <a:latin typeface="Cambria Math" panose="02040503050406030204" pitchFamily="18" charset="0"/>
                            <a:ea typeface="华文中宋" panose="02010600040101010101" pitchFamily="2" charset="-122"/>
                          </a:rPr>
                        </m:ctrlPr>
                      </m:dPr>
                      <m:e>
                        <m:r>
                          <a:rPr lang="en-US" altLang="zh-CN" sz="2400" i="1">
                            <a:latin typeface="Cambria Math" panose="02040503050406030204" pitchFamily="18" charset="0"/>
                            <a:ea typeface="华文中宋" panose="02010600040101010101" pitchFamily="2" charset="-122"/>
                          </a:rPr>
                          <m:t>𝐴</m:t>
                        </m:r>
                        <m:r>
                          <a:rPr lang="en-US" altLang="zh-CN" sz="2400" i="1">
                            <a:latin typeface="Cambria Math" panose="02040503050406030204" pitchFamily="18" charset="0"/>
                            <a:ea typeface="华文中宋" panose="02010600040101010101" pitchFamily="2" charset="-122"/>
                          </a:rPr>
                          <m:t>,</m:t>
                        </m:r>
                        <m:r>
                          <a:rPr lang="en-US" altLang="zh-CN" sz="2400" i="1">
                            <a:latin typeface="Cambria Math" panose="02040503050406030204" pitchFamily="18" charset="0"/>
                            <a:ea typeface="华文中宋" panose="02010600040101010101" pitchFamily="2" charset="-122"/>
                          </a:rPr>
                          <m:t>𝐵</m:t>
                        </m:r>
                        <m:r>
                          <a:rPr lang="en-US" altLang="zh-CN" sz="2400" i="1">
                            <a:latin typeface="Cambria Math" panose="02040503050406030204" pitchFamily="18" charset="0"/>
                            <a:ea typeface="华文中宋" panose="02010600040101010101" pitchFamily="2" charset="-122"/>
                          </a:rPr>
                          <m:t>,</m:t>
                        </m:r>
                        <m:r>
                          <a:rPr lang="en-US" altLang="zh-CN" sz="2400" i="1">
                            <a:latin typeface="Cambria Math" panose="02040503050406030204" pitchFamily="18" charset="0"/>
                            <a:ea typeface="华文中宋" panose="02010600040101010101" pitchFamily="2" charset="-122"/>
                          </a:rPr>
                          <m:t>𝐶</m:t>
                        </m:r>
                        <m:r>
                          <a:rPr lang="en-US" altLang="zh-CN" sz="2400" i="1">
                            <a:latin typeface="Cambria Math" panose="02040503050406030204" pitchFamily="18" charset="0"/>
                            <a:ea typeface="华文中宋" panose="02010600040101010101" pitchFamily="2" charset="-122"/>
                          </a:rPr>
                          <m:t>,⋯</m:t>
                        </m:r>
                      </m:e>
                    </m:d>
                    <m:r>
                      <a:rPr lang="en-US" altLang="zh-CN" sz="2400" i="1">
                        <a:latin typeface="Cambria Math" panose="02040503050406030204" pitchFamily="18" charset="0"/>
                        <a:ea typeface="华文中宋" panose="02010600040101010101" pitchFamily="2" charset="-122"/>
                      </a:rPr>
                      <m:t>,</m:t>
                    </m:r>
                  </m:oMath>
                </a14:m>
                <a:r>
                  <a:rPr lang="zh-CN" altLang="en-US" sz="2400" dirty="0">
                    <a:latin typeface="华文中宋" panose="02010600040101010101" pitchFamily="2" charset="-122"/>
                    <a:ea typeface="华文中宋" panose="02010600040101010101" pitchFamily="2" charset="-122"/>
                  </a:rPr>
                  <a:t> 由线性代数知矩阵有加法运算与数乘运算。</a:t>
                </a:r>
              </a:p>
            </p:txBody>
          </p:sp>
        </mc:Choice>
        <mc:Fallback xmlns="">
          <p:sp>
            <p:nvSpPr>
              <p:cNvPr id="6150" name="TextBox 8"/>
              <p:cNvSpPr txBox="1">
                <a:spLocks noRot="1" noChangeAspect="1" noMove="1" noResize="1" noEditPoints="1" noAdjustHandles="1" noChangeArrowheads="1" noChangeShapeType="1" noTextEdit="1"/>
              </p:cNvSpPr>
              <p:nvPr/>
            </p:nvSpPr>
            <p:spPr bwMode="auto">
              <a:xfrm>
                <a:off x="1056184" y="1325316"/>
                <a:ext cx="9792344" cy="1134926"/>
              </a:xfrm>
              <a:prstGeom prst="rect">
                <a:avLst/>
              </a:prstGeom>
              <a:blipFill>
                <a:blip r:embed="rId3"/>
                <a:stretch>
                  <a:fillRect l="-933" b="-11230"/>
                </a:stretch>
              </a:blipFill>
              <a:ln>
                <a:noFill/>
              </a:ln>
            </p:spPr>
            <p:txBody>
              <a:bodyPr/>
              <a:lstStyle/>
              <a:p>
                <a:r>
                  <a:rPr lang="zh-CN" altLang="en-US">
                    <a:noFill/>
                  </a:rPr>
                  <a:t> </a:t>
                </a:r>
              </a:p>
            </p:txBody>
          </p:sp>
        </mc:Fallback>
      </mc:AlternateContent>
      <p:sp>
        <p:nvSpPr>
          <p:cNvPr id="6" name="Rectangle 6"/>
          <p:cNvSpPr>
            <a:spLocks noChangeArrowheads="1"/>
          </p:cNvSpPr>
          <p:nvPr/>
        </p:nvSpPr>
        <p:spPr bwMode="auto">
          <a:xfrm>
            <a:off x="1703512" y="652824"/>
            <a:ext cx="4103737" cy="400110"/>
          </a:xfrm>
          <a:prstGeom prst="rect">
            <a:avLst/>
          </a:prstGeom>
          <a:noFill/>
          <a:ln w="9525" algn="ctr">
            <a:noFill/>
            <a:miter lim="800000"/>
            <a:headEnd/>
            <a:tailEnd/>
          </a:ln>
          <a:effectLst/>
        </p:spPr>
        <p:txBody>
          <a:bodyPr wrap="square">
            <a:spAutoFit/>
          </a:bodyPr>
          <a:lstStyle/>
          <a:p>
            <a:pPr eaLnBrk="1" hangingPunct="1">
              <a:defRPr/>
            </a:pPr>
            <a:r>
              <a:rPr lang="en-US" altLang="zh-CN" sz="2000" b="1" dirty="0">
                <a:solidFill>
                  <a:schemeClr val="folHlink"/>
                </a:solidFill>
                <a:effectLst>
                  <a:outerShdw blurRad="38100" dist="38100" dir="2700000" algn="tl">
                    <a:srgbClr val="000000"/>
                  </a:outerShdw>
                </a:effectLst>
              </a:rPr>
              <a:t>1.1.1   </a:t>
            </a:r>
            <a:r>
              <a:rPr lang="zh-CN" altLang="en-US" sz="2000" b="1" dirty="0">
                <a:solidFill>
                  <a:schemeClr val="folHlink"/>
                </a:solidFill>
                <a:effectLst>
                  <a:outerShdw blurRad="38100" dist="38100" dir="2700000" algn="tl">
                    <a:srgbClr val="000000"/>
                  </a:outerShdw>
                </a:effectLst>
              </a:rPr>
              <a:t>线性空间的概念</a:t>
            </a:r>
          </a:p>
        </p:txBody>
      </p:sp>
      <mc:AlternateContent xmlns:mc="http://schemas.openxmlformats.org/markup-compatibility/2006" xmlns:a14="http://schemas.microsoft.com/office/drawing/2010/main">
        <mc:Choice Requires="a14">
          <p:sp>
            <p:nvSpPr>
              <p:cNvPr id="7" name="TextBox 8"/>
              <p:cNvSpPr txBox="1">
                <a:spLocks noChangeArrowheads="1"/>
              </p:cNvSpPr>
              <p:nvPr/>
            </p:nvSpPr>
            <p:spPr bwMode="auto">
              <a:xfrm>
                <a:off x="1056184" y="2501497"/>
                <a:ext cx="9792344" cy="1134926"/>
              </a:xfrm>
              <a:prstGeom prst="rect">
                <a:avLst/>
              </a:prstGeom>
              <a:noFill/>
              <a:ln>
                <a:noFill/>
              </a:ln>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defRPr/>
                </a:pPr>
                <a:r>
                  <a:rPr lang="zh-CN" altLang="en-US" sz="2400" dirty="0">
                    <a:solidFill>
                      <a:srgbClr val="0000FF"/>
                    </a:solidFill>
                    <a:latin typeface="华文中宋" panose="02010600040101010101" pitchFamily="2" charset="-122"/>
                    <a:ea typeface="华文中宋" panose="02010600040101010101" pitchFamily="2" charset="-122"/>
                  </a:rPr>
                  <a:t>例</a:t>
                </a:r>
                <a:r>
                  <a:rPr lang="en-US" altLang="zh-CN" sz="2400" dirty="0">
                    <a:solidFill>
                      <a:srgbClr val="0000FF"/>
                    </a:solidFill>
                    <a:latin typeface="华文中宋" panose="02010600040101010101" pitchFamily="2" charset="-122"/>
                    <a:ea typeface="华文中宋" panose="02010600040101010101" pitchFamily="2" charset="-122"/>
                  </a:rPr>
                  <a:t>2.</a:t>
                </a:r>
                <a:r>
                  <a:rPr lang="en-US" altLang="zh-CN" sz="2400" dirty="0">
                    <a:latin typeface="华文中宋" panose="02010600040101010101" pitchFamily="2" charset="-122"/>
                    <a:ea typeface="华文中宋" panose="02010600040101010101" pitchFamily="2" charset="-122"/>
                  </a:rPr>
                  <a:t> </a:t>
                </a:r>
                <a14:m>
                  <m:oMath xmlns:m="http://schemas.openxmlformats.org/officeDocument/2006/math">
                    <m:r>
                      <a:rPr lang="en-US" altLang="zh-CN" sz="2400" i="1" dirty="0">
                        <a:latin typeface="Cambria Math" panose="02040503050406030204" pitchFamily="18" charset="0"/>
                        <a:ea typeface="华文中宋" panose="02010600040101010101" pitchFamily="2" charset="-122"/>
                      </a:rPr>
                      <m:t>𝑛</m:t>
                    </m:r>
                  </m:oMath>
                </a14:m>
                <a:r>
                  <a:rPr lang="zh-CN" altLang="en-US" sz="2400" dirty="0">
                    <a:latin typeface="华文中宋" panose="02010600040101010101" pitchFamily="2" charset="-122"/>
                    <a:ea typeface="华文中宋" panose="02010600040101010101" pitchFamily="2" charset="-122"/>
                  </a:rPr>
                  <a:t>元实向量集合</a:t>
                </a:r>
                <a14:m>
                  <m:oMath xmlns:m="http://schemas.openxmlformats.org/officeDocument/2006/math">
                    <m:sSup>
                      <m:sSupPr>
                        <m:ctrlPr>
                          <a:rPr lang="en-US" altLang="zh-CN" sz="2400" i="1">
                            <a:latin typeface="Cambria Math" panose="02040503050406030204" pitchFamily="18" charset="0"/>
                            <a:ea typeface="华文中宋" panose="02010600040101010101" pitchFamily="2" charset="-122"/>
                          </a:rPr>
                        </m:ctrlPr>
                      </m:sSupPr>
                      <m:e>
                        <m:r>
                          <a:rPr lang="en-US" altLang="zh-CN" sz="2400" i="1">
                            <a:latin typeface="Cambria Math" panose="02040503050406030204" pitchFamily="18" charset="0"/>
                            <a:ea typeface="华文中宋" panose="02010600040101010101" pitchFamily="2" charset="-122"/>
                          </a:rPr>
                          <m:t>𝑅</m:t>
                        </m:r>
                      </m:e>
                      <m:sup>
                        <m:r>
                          <a:rPr lang="en-US" altLang="zh-CN" sz="2400" i="1">
                            <a:latin typeface="Cambria Math" panose="02040503050406030204" pitchFamily="18" charset="0"/>
                            <a:ea typeface="华文中宋" panose="02010600040101010101" pitchFamily="2" charset="-122"/>
                          </a:rPr>
                          <m:t>𝑛</m:t>
                        </m:r>
                      </m:sup>
                    </m:sSup>
                    <m:r>
                      <a:rPr lang="en-US" altLang="zh-CN" sz="2400" i="1">
                        <a:latin typeface="Cambria Math" panose="02040503050406030204" pitchFamily="18" charset="0"/>
                        <a:ea typeface="华文中宋" panose="02010600040101010101" pitchFamily="2" charset="-122"/>
                      </a:rPr>
                      <m:t>=</m:t>
                    </m:r>
                    <m:d>
                      <m:dPr>
                        <m:begChr m:val="{"/>
                        <m:endChr m:val="}"/>
                        <m:ctrlPr>
                          <a:rPr lang="en-US" altLang="zh-CN" sz="2400" i="1">
                            <a:latin typeface="Cambria Math" panose="02040503050406030204" pitchFamily="18" charset="0"/>
                            <a:ea typeface="华文中宋" panose="02010600040101010101" pitchFamily="2" charset="-122"/>
                          </a:rPr>
                        </m:ctrlPr>
                      </m:dPr>
                      <m:e>
                        <m:r>
                          <a:rPr lang="en-US" altLang="zh-CN" sz="2400" i="1">
                            <a:latin typeface="Cambria Math" panose="02040503050406030204" pitchFamily="18" charset="0"/>
                            <a:ea typeface="华文中宋" panose="02010600040101010101" pitchFamily="2" charset="-122"/>
                          </a:rPr>
                          <m:t>𝛼</m:t>
                        </m:r>
                        <m:r>
                          <a:rPr lang="en-US" altLang="zh-CN" sz="2400" i="1">
                            <a:latin typeface="Cambria Math" panose="02040503050406030204" pitchFamily="18" charset="0"/>
                            <a:ea typeface="华文中宋" panose="02010600040101010101" pitchFamily="2" charset="-122"/>
                          </a:rPr>
                          <m:t>,</m:t>
                        </m:r>
                        <m:r>
                          <a:rPr lang="en-US" altLang="zh-CN" sz="2400" i="1">
                            <a:latin typeface="Cambria Math" panose="02040503050406030204" pitchFamily="18" charset="0"/>
                            <a:ea typeface="华文中宋" panose="02010600040101010101" pitchFamily="2" charset="-122"/>
                          </a:rPr>
                          <m:t>𝛽</m:t>
                        </m:r>
                        <m:r>
                          <a:rPr lang="en-US" altLang="zh-CN" sz="2400" i="1">
                            <a:latin typeface="Cambria Math" panose="02040503050406030204" pitchFamily="18" charset="0"/>
                            <a:ea typeface="华文中宋" panose="02010600040101010101" pitchFamily="2" charset="-122"/>
                          </a:rPr>
                          <m:t>,</m:t>
                        </m:r>
                        <m:r>
                          <a:rPr lang="en-US" altLang="zh-CN" sz="2400" i="1">
                            <a:latin typeface="Cambria Math" panose="02040503050406030204" pitchFamily="18" charset="0"/>
                            <a:ea typeface="华文中宋" panose="02010600040101010101" pitchFamily="2" charset="-122"/>
                          </a:rPr>
                          <m:t>𝑣</m:t>
                        </m:r>
                        <m:r>
                          <a:rPr lang="en-US" altLang="zh-CN" sz="2400" i="1">
                            <a:latin typeface="Cambria Math" panose="02040503050406030204" pitchFamily="18" charset="0"/>
                            <a:ea typeface="华文中宋" panose="02010600040101010101" pitchFamily="2" charset="-122"/>
                          </a:rPr>
                          <m:t>,⋯</m:t>
                        </m:r>
                      </m:e>
                    </m:d>
                    <m:r>
                      <a:rPr lang="en-US" altLang="zh-CN" sz="2400" i="1">
                        <a:latin typeface="Cambria Math" panose="02040503050406030204" pitchFamily="18" charset="0"/>
                        <a:ea typeface="华文中宋" panose="02010600040101010101" pitchFamily="2" charset="-122"/>
                      </a:rPr>
                      <m:t>,</m:t>
                    </m:r>
                  </m:oMath>
                </a14:m>
                <a:r>
                  <a:rPr lang="zh-CN" altLang="en-US" sz="2400" dirty="0">
                    <a:latin typeface="华文中宋" panose="02010600040101010101" pitchFamily="2" charset="-122"/>
                    <a:ea typeface="华文中宋" panose="02010600040101010101" pitchFamily="2" charset="-122"/>
                  </a:rPr>
                  <a:t> 由线性代数知向量有加法运算与数乘运算。</a:t>
                </a:r>
              </a:p>
            </p:txBody>
          </p:sp>
        </mc:Choice>
        <mc:Fallback xmlns="">
          <p:sp>
            <p:nvSpPr>
              <p:cNvPr id="7" name="TextBox 8"/>
              <p:cNvSpPr txBox="1">
                <a:spLocks noRot="1" noChangeAspect="1" noMove="1" noResize="1" noEditPoints="1" noAdjustHandles="1" noChangeArrowheads="1" noChangeShapeType="1" noTextEdit="1"/>
              </p:cNvSpPr>
              <p:nvPr/>
            </p:nvSpPr>
            <p:spPr bwMode="auto">
              <a:xfrm>
                <a:off x="1056184" y="2501497"/>
                <a:ext cx="9792344" cy="1134926"/>
              </a:xfrm>
              <a:prstGeom prst="rect">
                <a:avLst/>
              </a:prstGeom>
              <a:blipFill>
                <a:blip r:embed="rId4"/>
                <a:stretch>
                  <a:fillRect l="-933" b="-11230"/>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8"/>
              <p:cNvSpPr txBox="1">
                <a:spLocks noChangeArrowheads="1"/>
              </p:cNvSpPr>
              <p:nvPr/>
            </p:nvSpPr>
            <p:spPr bwMode="auto">
              <a:xfrm>
                <a:off x="1056184" y="3781077"/>
                <a:ext cx="9792344" cy="2308324"/>
              </a:xfrm>
              <a:prstGeom prst="rect">
                <a:avLst/>
              </a:prstGeom>
              <a:noFill/>
              <a:ln>
                <a:noFill/>
              </a:ln>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defRPr/>
                </a:pPr>
                <a:r>
                  <a:rPr lang="zh-CN" altLang="en-US" sz="2400" dirty="0">
                    <a:solidFill>
                      <a:srgbClr val="0000FF"/>
                    </a:solidFill>
                    <a:latin typeface="华文中宋" panose="02010600040101010101" pitchFamily="2" charset="-122"/>
                    <a:ea typeface="华文中宋" panose="02010600040101010101" pitchFamily="2" charset="-122"/>
                  </a:rPr>
                  <a:t>例</a:t>
                </a:r>
                <a:r>
                  <a:rPr lang="en-US" altLang="zh-CN" sz="2400" dirty="0">
                    <a:solidFill>
                      <a:srgbClr val="0000FF"/>
                    </a:solidFill>
                    <a:latin typeface="华文中宋" panose="02010600040101010101" pitchFamily="2" charset="-122"/>
                    <a:ea typeface="华文中宋" panose="02010600040101010101" pitchFamily="2" charset="-122"/>
                  </a:rPr>
                  <a:t>3.</a:t>
                </a:r>
                <a:r>
                  <a:rPr lang="en-US" altLang="zh-CN" sz="2400" dirty="0">
                    <a:latin typeface="华文中宋" panose="02010600040101010101" pitchFamily="2" charset="-122"/>
                    <a:ea typeface="华文中宋" panose="02010600040101010101" pitchFamily="2" charset="-122"/>
                  </a:rPr>
                  <a:t> </a:t>
                </a:r>
                <a:r>
                  <a:rPr lang="zh-CN" altLang="en-US" sz="2400" dirty="0">
                    <a:latin typeface="华文中宋" panose="02010600040101010101" pitchFamily="2" charset="-122"/>
                    <a:ea typeface="华文中宋" panose="02010600040101010101" pitchFamily="2" charset="-122"/>
                  </a:rPr>
                  <a:t>设</a:t>
                </a:r>
                <a14:m>
                  <m:oMath xmlns:m="http://schemas.openxmlformats.org/officeDocument/2006/math">
                    <m:r>
                      <a:rPr lang="en-US" altLang="zh-CN" sz="2400" i="1" smtClean="0">
                        <a:solidFill>
                          <a:srgbClr val="FF0000"/>
                        </a:solidFill>
                        <a:latin typeface="Cambria Math" panose="02040503050406030204" pitchFamily="18" charset="0"/>
                        <a:ea typeface="华文中宋" panose="02010600040101010101" pitchFamily="2" charset="-122"/>
                      </a:rPr>
                      <m:t>𝑅</m:t>
                    </m:r>
                    <m:sSub>
                      <m:sSubPr>
                        <m:ctrlPr>
                          <a:rPr lang="en-US" altLang="zh-CN" sz="2400" i="1">
                            <a:solidFill>
                              <a:srgbClr val="FF0000"/>
                            </a:solidFill>
                            <a:latin typeface="Cambria Math" panose="02040503050406030204" pitchFamily="18" charset="0"/>
                            <a:ea typeface="华文中宋" panose="02010600040101010101" pitchFamily="2" charset="-122"/>
                          </a:rPr>
                        </m:ctrlPr>
                      </m:sSubPr>
                      <m:e>
                        <m:d>
                          <m:dPr>
                            <m:begChr m:val="["/>
                            <m:endChr m:val="]"/>
                            <m:ctrlPr>
                              <a:rPr lang="en-US" altLang="zh-CN" sz="2400" i="1">
                                <a:solidFill>
                                  <a:srgbClr val="FF0000"/>
                                </a:solidFill>
                                <a:latin typeface="Cambria Math" panose="02040503050406030204" pitchFamily="18" charset="0"/>
                                <a:ea typeface="华文中宋" panose="02010600040101010101" pitchFamily="2" charset="-122"/>
                              </a:rPr>
                            </m:ctrlPr>
                          </m:dPr>
                          <m:e>
                            <m:r>
                              <a:rPr lang="en-US" altLang="zh-CN" sz="2400" i="1">
                                <a:solidFill>
                                  <a:srgbClr val="FF0000"/>
                                </a:solidFill>
                                <a:latin typeface="Cambria Math" panose="02040503050406030204" pitchFamily="18" charset="0"/>
                                <a:ea typeface="华文中宋" panose="02010600040101010101" pitchFamily="2" charset="-122"/>
                              </a:rPr>
                              <m:t>𝑥</m:t>
                            </m:r>
                          </m:e>
                        </m:d>
                      </m:e>
                      <m:sub>
                        <m:r>
                          <a:rPr lang="en-US" altLang="zh-CN" sz="2400" i="1">
                            <a:solidFill>
                              <a:srgbClr val="FF0000"/>
                            </a:solidFill>
                            <a:latin typeface="Cambria Math" panose="02040503050406030204" pitchFamily="18" charset="0"/>
                            <a:ea typeface="华文中宋" panose="02010600040101010101" pitchFamily="2" charset="-122"/>
                          </a:rPr>
                          <m:t>𝑛</m:t>
                        </m:r>
                      </m:sub>
                    </m:sSub>
                  </m:oMath>
                </a14:m>
                <a:r>
                  <a:rPr lang="zh-CN" altLang="en-US" sz="2400" dirty="0">
                    <a:solidFill>
                      <a:srgbClr val="FF0000"/>
                    </a:solidFill>
                    <a:latin typeface="华文中宋" panose="02010600040101010101" pitchFamily="2" charset="-122"/>
                    <a:ea typeface="华文中宋" panose="02010600040101010101" pitchFamily="2" charset="-122"/>
                  </a:rPr>
                  <a:t>表示次数小于</a:t>
                </a:r>
                <a14:m>
                  <m:oMath xmlns:m="http://schemas.openxmlformats.org/officeDocument/2006/math">
                    <m:r>
                      <a:rPr lang="en-US" altLang="zh-CN" sz="2400" i="1" dirty="0">
                        <a:solidFill>
                          <a:srgbClr val="FF0000"/>
                        </a:solidFill>
                        <a:latin typeface="Cambria Math" panose="02040503050406030204" pitchFamily="18" charset="0"/>
                        <a:ea typeface="华文中宋" panose="02010600040101010101" pitchFamily="2" charset="-122"/>
                      </a:rPr>
                      <m:t>𝑛</m:t>
                    </m:r>
                  </m:oMath>
                </a14:m>
                <a:r>
                  <a:rPr lang="zh-CN" altLang="en-US" sz="2400" dirty="0">
                    <a:solidFill>
                      <a:srgbClr val="FF0000"/>
                    </a:solidFill>
                    <a:latin typeface="华文中宋" panose="02010600040101010101" pitchFamily="2" charset="-122"/>
                    <a:ea typeface="华文中宋" panose="02010600040101010101" pitchFamily="2" charset="-122"/>
                  </a:rPr>
                  <a:t>的变量</a:t>
                </a:r>
                <a14:m>
                  <m:oMath xmlns:m="http://schemas.openxmlformats.org/officeDocument/2006/math">
                    <m:r>
                      <a:rPr lang="en-US" altLang="zh-CN" sz="2400" i="1" dirty="0">
                        <a:solidFill>
                          <a:srgbClr val="FF0000"/>
                        </a:solidFill>
                        <a:latin typeface="Cambria Math" panose="02040503050406030204" pitchFamily="18" charset="0"/>
                        <a:ea typeface="华文中宋" panose="02010600040101010101" pitchFamily="2" charset="-122"/>
                      </a:rPr>
                      <m:t>𝑥</m:t>
                    </m:r>
                  </m:oMath>
                </a14:m>
                <a:r>
                  <a:rPr lang="zh-CN" altLang="en-US" sz="2400" dirty="0">
                    <a:solidFill>
                      <a:srgbClr val="FF0000"/>
                    </a:solidFill>
                    <a:latin typeface="华文中宋" panose="02010600040101010101" pitchFamily="2" charset="-122"/>
                    <a:ea typeface="华文中宋" panose="02010600040101010101" pitchFamily="2" charset="-122"/>
                  </a:rPr>
                  <a:t>的实系数多项式</a:t>
                </a:r>
                <a14:m>
                  <m:oMath xmlns:m="http://schemas.openxmlformats.org/officeDocument/2006/math">
                    <m:r>
                      <a:rPr lang="en-US" altLang="zh-CN" sz="2400" i="1">
                        <a:solidFill>
                          <a:srgbClr val="FF0000"/>
                        </a:solidFill>
                        <a:latin typeface="Cambria Math" panose="02040503050406030204" pitchFamily="18" charset="0"/>
                        <a:ea typeface="华文中宋" panose="02010600040101010101" pitchFamily="2" charset="-122"/>
                      </a:rPr>
                      <m:t>𝑓</m:t>
                    </m:r>
                    <m:d>
                      <m:dPr>
                        <m:ctrlPr>
                          <a:rPr lang="en-US" altLang="zh-CN" sz="2400" i="1">
                            <a:solidFill>
                              <a:srgbClr val="FF0000"/>
                            </a:solidFill>
                            <a:latin typeface="Cambria Math" panose="02040503050406030204" pitchFamily="18" charset="0"/>
                            <a:ea typeface="华文中宋" panose="02010600040101010101" pitchFamily="2" charset="-122"/>
                          </a:rPr>
                        </m:ctrlPr>
                      </m:dPr>
                      <m:e>
                        <m:r>
                          <a:rPr lang="en-US" altLang="zh-CN" sz="2400" i="1">
                            <a:solidFill>
                              <a:srgbClr val="FF0000"/>
                            </a:solidFill>
                            <a:latin typeface="Cambria Math" panose="02040503050406030204" pitchFamily="18" charset="0"/>
                            <a:ea typeface="华文中宋" panose="02010600040101010101" pitchFamily="2" charset="-122"/>
                          </a:rPr>
                          <m:t>𝑥</m:t>
                        </m:r>
                      </m:e>
                    </m:d>
                    <m:r>
                      <a:rPr lang="en-US" altLang="zh-CN" sz="2400" i="1">
                        <a:solidFill>
                          <a:srgbClr val="FF0000"/>
                        </a:solidFill>
                        <a:latin typeface="Cambria Math" panose="02040503050406030204" pitchFamily="18" charset="0"/>
                        <a:ea typeface="华文中宋" panose="02010600040101010101" pitchFamily="2" charset="-122"/>
                      </a:rPr>
                      <m:t>=</m:t>
                    </m:r>
                    <m:sSub>
                      <m:sSubPr>
                        <m:ctrlPr>
                          <a:rPr lang="en-US" altLang="zh-CN" sz="2400" i="1">
                            <a:solidFill>
                              <a:srgbClr val="FF0000"/>
                            </a:solidFill>
                            <a:latin typeface="Cambria Math" panose="02040503050406030204" pitchFamily="18" charset="0"/>
                            <a:ea typeface="华文中宋" panose="02010600040101010101" pitchFamily="2" charset="-122"/>
                          </a:rPr>
                        </m:ctrlPr>
                      </m:sSubPr>
                      <m:e>
                        <m:r>
                          <a:rPr lang="en-US" altLang="zh-CN" sz="2400" i="1">
                            <a:solidFill>
                              <a:srgbClr val="FF0000"/>
                            </a:solidFill>
                            <a:latin typeface="Cambria Math" panose="02040503050406030204" pitchFamily="18" charset="0"/>
                            <a:ea typeface="华文中宋" panose="02010600040101010101" pitchFamily="2" charset="-122"/>
                          </a:rPr>
                          <m:t>𝑎</m:t>
                        </m:r>
                      </m:e>
                      <m:sub>
                        <m:r>
                          <a:rPr lang="en-US" altLang="zh-CN" sz="2400" i="1">
                            <a:solidFill>
                              <a:srgbClr val="FF0000"/>
                            </a:solidFill>
                            <a:latin typeface="Cambria Math" panose="02040503050406030204" pitchFamily="18" charset="0"/>
                            <a:ea typeface="华文中宋" panose="02010600040101010101" pitchFamily="2" charset="-122"/>
                          </a:rPr>
                          <m:t>0</m:t>
                        </m:r>
                      </m:sub>
                    </m:sSub>
                    <m:r>
                      <a:rPr lang="en-US" altLang="zh-CN" sz="2400" i="1">
                        <a:solidFill>
                          <a:srgbClr val="FF0000"/>
                        </a:solidFill>
                        <a:latin typeface="Cambria Math" panose="02040503050406030204" pitchFamily="18" charset="0"/>
                        <a:ea typeface="华文中宋" panose="02010600040101010101" pitchFamily="2" charset="-122"/>
                      </a:rPr>
                      <m:t>+</m:t>
                    </m:r>
                    <m:sSub>
                      <m:sSubPr>
                        <m:ctrlPr>
                          <a:rPr lang="en-US" altLang="zh-CN" sz="2400" i="1">
                            <a:solidFill>
                              <a:srgbClr val="FF0000"/>
                            </a:solidFill>
                            <a:latin typeface="Cambria Math" panose="02040503050406030204" pitchFamily="18" charset="0"/>
                            <a:ea typeface="华文中宋" panose="02010600040101010101" pitchFamily="2" charset="-122"/>
                          </a:rPr>
                        </m:ctrlPr>
                      </m:sSubPr>
                      <m:e>
                        <m:r>
                          <a:rPr lang="en-US" altLang="zh-CN" sz="2400" i="1">
                            <a:solidFill>
                              <a:srgbClr val="FF0000"/>
                            </a:solidFill>
                            <a:latin typeface="Cambria Math" panose="02040503050406030204" pitchFamily="18" charset="0"/>
                            <a:ea typeface="华文中宋" panose="02010600040101010101" pitchFamily="2" charset="-122"/>
                          </a:rPr>
                          <m:t>𝑎</m:t>
                        </m:r>
                      </m:e>
                      <m:sub>
                        <m:r>
                          <a:rPr lang="en-US" altLang="zh-CN" sz="2400" i="1">
                            <a:solidFill>
                              <a:srgbClr val="FF0000"/>
                            </a:solidFill>
                            <a:latin typeface="Cambria Math" panose="02040503050406030204" pitchFamily="18" charset="0"/>
                            <a:ea typeface="华文中宋" panose="02010600040101010101" pitchFamily="2" charset="-122"/>
                          </a:rPr>
                          <m:t>1</m:t>
                        </m:r>
                      </m:sub>
                    </m:sSub>
                    <m:r>
                      <a:rPr lang="en-US" altLang="zh-CN" sz="2400" i="1">
                        <a:solidFill>
                          <a:srgbClr val="FF0000"/>
                        </a:solidFill>
                        <a:latin typeface="Cambria Math" panose="02040503050406030204" pitchFamily="18" charset="0"/>
                        <a:ea typeface="华文中宋" panose="02010600040101010101" pitchFamily="2" charset="-122"/>
                      </a:rPr>
                      <m:t>𝑥</m:t>
                    </m:r>
                    <m:r>
                      <a:rPr lang="en-US" altLang="zh-CN" sz="2400" i="1">
                        <a:solidFill>
                          <a:srgbClr val="FF0000"/>
                        </a:solidFill>
                        <a:latin typeface="Cambria Math" panose="02040503050406030204" pitchFamily="18" charset="0"/>
                        <a:ea typeface="华文中宋" panose="02010600040101010101" pitchFamily="2" charset="-122"/>
                      </a:rPr>
                      <m:t>+</m:t>
                    </m:r>
                    <m:sSub>
                      <m:sSubPr>
                        <m:ctrlPr>
                          <a:rPr lang="en-US" altLang="zh-CN" sz="2400" i="1">
                            <a:solidFill>
                              <a:srgbClr val="FF0000"/>
                            </a:solidFill>
                            <a:latin typeface="Cambria Math" panose="02040503050406030204" pitchFamily="18" charset="0"/>
                            <a:ea typeface="华文中宋" panose="02010600040101010101" pitchFamily="2" charset="-122"/>
                          </a:rPr>
                        </m:ctrlPr>
                      </m:sSubPr>
                      <m:e>
                        <m:r>
                          <a:rPr lang="en-US" altLang="zh-CN" sz="2400" i="1">
                            <a:solidFill>
                              <a:srgbClr val="FF0000"/>
                            </a:solidFill>
                            <a:latin typeface="Cambria Math" panose="02040503050406030204" pitchFamily="18" charset="0"/>
                            <a:ea typeface="华文中宋" panose="02010600040101010101" pitchFamily="2" charset="-122"/>
                          </a:rPr>
                          <m:t>𝑎</m:t>
                        </m:r>
                      </m:e>
                      <m:sub>
                        <m:r>
                          <a:rPr lang="en-US" altLang="zh-CN" sz="2400" i="1">
                            <a:solidFill>
                              <a:srgbClr val="FF0000"/>
                            </a:solidFill>
                            <a:latin typeface="Cambria Math" panose="02040503050406030204" pitchFamily="18" charset="0"/>
                            <a:ea typeface="华文中宋" panose="02010600040101010101" pitchFamily="2" charset="-122"/>
                          </a:rPr>
                          <m:t>2</m:t>
                        </m:r>
                      </m:sub>
                    </m:sSub>
                    <m:sSup>
                      <m:sSupPr>
                        <m:ctrlPr>
                          <a:rPr lang="en-US" altLang="zh-CN" sz="2400" i="1">
                            <a:solidFill>
                              <a:srgbClr val="FF0000"/>
                            </a:solidFill>
                            <a:latin typeface="Cambria Math" panose="02040503050406030204" pitchFamily="18" charset="0"/>
                            <a:ea typeface="华文中宋" panose="02010600040101010101" pitchFamily="2" charset="-122"/>
                          </a:rPr>
                        </m:ctrlPr>
                      </m:sSupPr>
                      <m:e>
                        <m:r>
                          <a:rPr lang="en-US" altLang="zh-CN" sz="2400" i="1">
                            <a:solidFill>
                              <a:srgbClr val="FF0000"/>
                            </a:solidFill>
                            <a:latin typeface="Cambria Math" panose="02040503050406030204" pitchFamily="18" charset="0"/>
                            <a:ea typeface="华文中宋" panose="02010600040101010101" pitchFamily="2" charset="-122"/>
                          </a:rPr>
                          <m:t>𝑥</m:t>
                        </m:r>
                      </m:e>
                      <m:sup>
                        <m:r>
                          <a:rPr lang="en-US" altLang="zh-CN" sz="2400" i="1">
                            <a:solidFill>
                              <a:srgbClr val="FF0000"/>
                            </a:solidFill>
                            <a:latin typeface="Cambria Math" panose="02040503050406030204" pitchFamily="18" charset="0"/>
                            <a:ea typeface="华文中宋" panose="02010600040101010101" pitchFamily="2" charset="-122"/>
                          </a:rPr>
                          <m:t>2</m:t>
                        </m:r>
                      </m:sup>
                    </m:sSup>
                    <m:r>
                      <a:rPr lang="en-US" altLang="zh-CN" sz="2400" i="1">
                        <a:solidFill>
                          <a:srgbClr val="FF0000"/>
                        </a:solidFill>
                        <a:latin typeface="Cambria Math" panose="02040503050406030204" pitchFamily="18" charset="0"/>
                        <a:ea typeface="华文中宋" panose="02010600040101010101" pitchFamily="2" charset="-122"/>
                      </a:rPr>
                      <m:t>+⋯+</m:t>
                    </m:r>
                    <m:sSub>
                      <m:sSubPr>
                        <m:ctrlPr>
                          <a:rPr lang="en-US" altLang="zh-CN" sz="2400" i="1">
                            <a:solidFill>
                              <a:srgbClr val="FF0000"/>
                            </a:solidFill>
                            <a:latin typeface="Cambria Math" panose="02040503050406030204" pitchFamily="18" charset="0"/>
                            <a:ea typeface="华文中宋" panose="02010600040101010101" pitchFamily="2" charset="-122"/>
                          </a:rPr>
                        </m:ctrlPr>
                      </m:sSubPr>
                      <m:e>
                        <m:r>
                          <a:rPr lang="en-US" altLang="zh-CN" sz="2400" i="1">
                            <a:solidFill>
                              <a:srgbClr val="FF0000"/>
                            </a:solidFill>
                            <a:latin typeface="Cambria Math" panose="02040503050406030204" pitchFamily="18" charset="0"/>
                            <a:ea typeface="华文中宋" panose="02010600040101010101" pitchFamily="2" charset="-122"/>
                          </a:rPr>
                          <m:t>𝑎</m:t>
                        </m:r>
                      </m:e>
                      <m:sub>
                        <m:r>
                          <a:rPr lang="en-US" altLang="zh-CN" sz="2400" i="1">
                            <a:solidFill>
                              <a:srgbClr val="FF0000"/>
                            </a:solidFill>
                            <a:latin typeface="Cambria Math" panose="02040503050406030204" pitchFamily="18" charset="0"/>
                            <a:ea typeface="华文中宋" panose="02010600040101010101" pitchFamily="2" charset="-122"/>
                          </a:rPr>
                          <m:t>𝑛</m:t>
                        </m:r>
                        <m:r>
                          <a:rPr lang="en-US" altLang="zh-CN" sz="2400" i="1">
                            <a:solidFill>
                              <a:srgbClr val="FF0000"/>
                            </a:solidFill>
                            <a:latin typeface="Cambria Math" panose="02040503050406030204" pitchFamily="18" charset="0"/>
                            <a:ea typeface="华文中宋" panose="02010600040101010101" pitchFamily="2" charset="-122"/>
                          </a:rPr>
                          <m:t>−1</m:t>
                        </m:r>
                      </m:sub>
                    </m:sSub>
                    <m:sSup>
                      <m:sSupPr>
                        <m:ctrlPr>
                          <a:rPr lang="en-US" altLang="zh-CN" sz="2400" i="1">
                            <a:solidFill>
                              <a:srgbClr val="FF0000"/>
                            </a:solidFill>
                            <a:latin typeface="Cambria Math" panose="02040503050406030204" pitchFamily="18" charset="0"/>
                            <a:ea typeface="华文中宋" panose="02010600040101010101" pitchFamily="2" charset="-122"/>
                          </a:rPr>
                        </m:ctrlPr>
                      </m:sSupPr>
                      <m:e>
                        <m:r>
                          <a:rPr lang="en-US" altLang="zh-CN" sz="2400" i="1">
                            <a:solidFill>
                              <a:srgbClr val="FF0000"/>
                            </a:solidFill>
                            <a:latin typeface="Cambria Math" panose="02040503050406030204" pitchFamily="18" charset="0"/>
                            <a:ea typeface="华文中宋" panose="02010600040101010101" pitchFamily="2" charset="-122"/>
                          </a:rPr>
                          <m:t>𝑥</m:t>
                        </m:r>
                      </m:e>
                      <m:sup>
                        <m:r>
                          <a:rPr lang="en-US" altLang="zh-CN" sz="2400" i="1">
                            <a:solidFill>
                              <a:srgbClr val="FF0000"/>
                            </a:solidFill>
                            <a:latin typeface="Cambria Math" panose="02040503050406030204" pitchFamily="18" charset="0"/>
                            <a:ea typeface="华文中宋" panose="02010600040101010101" pitchFamily="2" charset="-122"/>
                          </a:rPr>
                          <m:t>𝑛</m:t>
                        </m:r>
                        <m:r>
                          <a:rPr lang="en-US" altLang="zh-CN" sz="2400" i="1">
                            <a:solidFill>
                              <a:srgbClr val="FF0000"/>
                            </a:solidFill>
                            <a:latin typeface="Cambria Math" panose="02040503050406030204" pitchFamily="18" charset="0"/>
                            <a:ea typeface="华文中宋" panose="02010600040101010101" pitchFamily="2" charset="-122"/>
                          </a:rPr>
                          <m:t>−1</m:t>
                        </m:r>
                      </m:sup>
                    </m:sSup>
                  </m:oMath>
                </a14:m>
                <a:r>
                  <a:rPr lang="zh-CN" altLang="en-US" sz="2400" dirty="0">
                    <a:solidFill>
                      <a:srgbClr val="FF0000"/>
                    </a:solidFill>
                    <a:latin typeface="华文中宋" panose="02010600040101010101" pitchFamily="2" charset="-122"/>
                    <a:ea typeface="华文中宋" panose="02010600040101010101" pitchFamily="2" charset="-122"/>
                  </a:rPr>
                  <a:t>的集合</a:t>
                </a:r>
                <a:r>
                  <a:rPr lang="en-US" altLang="zh-CN" sz="2400" dirty="0">
                    <a:latin typeface="华文中宋" panose="02010600040101010101" pitchFamily="2" charset="-122"/>
                    <a:ea typeface="华文中宋" panose="02010600040101010101" pitchFamily="2" charset="-122"/>
                  </a:rPr>
                  <a:t>.</a:t>
                </a:r>
                <a14:m>
                  <m:oMath xmlns:m="http://schemas.openxmlformats.org/officeDocument/2006/math">
                    <m:r>
                      <a:rPr lang="en-US" altLang="zh-CN" sz="2400" i="1">
                        <a:latin typeface="Cambria Math" panose="02040503050406030204" pitchFamily="18" charset="0"/>
                        <a:ea typeface="华文中宋" panose="02010600040101010101" pitchFamily="2" charset="-122"/>
                      </a:rPr>
                      <m:t>𝑅</m:t>
                    </m:r>
                    <m:sSub>
                      <m:sSubPr>
                        <m:ctrlPr>
                          <a:rPr lang="en-US" altLang="zh-CN" sz="2400" i="1">
                            <a:latin typeface="Cambria Math" panose="02040503050406030204" pitchFamily="18" charset="0"/>
                            <a:ea typeface="华文中宋" panose="02010600040101010101" pitchFamily="2" charset="-122"/>
                          </a:rPr>
                        </m:ctrlPr>
                      </m:sSubPr>
                      <m:e>
                        <m:d>
                          <m:dPr>
                            <m:begChr m:val="["/>
                            <m:endChr m:val="]"/>
                            <m:ctrlPr>
                              <a:rPr lang="en-US" altLang="zh-CN" sz="2400" i="1">
                                <a:latin typeface="Cambria Math" panose="02040503050406030204" pitchFamily="18" charset="0"/>
                                <a:ea typeface="华文中宋" panose="02010600040101010101" pitchFamily="2" charset="-122"/>
                              </a:rPr>
                            </m:ctrlPr>
                          </m:dPr>
                          <m:e>
                            <m:r>
                              <a:rPr lang="en-US" altLang="zh-CN" sz="2400" i="1">
                                <a:latin typeface="Cambria Math" panose="02040503050406030204" pitchFamily="18" charset="0"/>
                                <a:ea typeface="华文中宋" panose="02010600040101010101" pitchFamily="2" charset="-122"/>
                              </a:rPr>
                              <m:t>𝑥</m:t>
                            </m:r>
                          </m:e>
                        </m:d>
                      </m:e>
                      <m:sub>
                        <m:r>
                          <a:rPr lang="en-US" altLang="zh-CN" sz="2400" i="1">
                            <a:latin typeface="Cambria Math" panose="02040503050406030204" pitchFamily="18" charset="0"/>
                            <a:ea typeface="华文中宋" panose="02010600040101010101" pitchFamily="2" charset="-122"/>
                          </a:rPr>
                          <m:t>𝑛</m:t>
                        </m:r>
                      </m:sub>
                    </m:sSub>
                  </m:oMath>
                </a14:m>
                <a:r>
                  <a:rPr lang="zh-CN" altLang="en-US" sz="2400" dirty="0">
                    <a:latin typeface="华文中宋" panose="02010600040101010101" pitchFamily="2" charset="-122"/>
                    <a:ea typeface="华文中宋" panose="02010600040101010101" pitchFamily="2" charset="-122"/>
                  </a:rPr>
                  <a:t>中两个多项式</a:t>
                </a:r>
                <a14:m>
                  <m:oMath xmlns:m="http://schemas.openxmlformats.org/officeDocument/2006/math">
                    <m:r>
                      <a:rPr lang="en-US" altLang="zh-CN" sz="2400" i="1" dirty="0">
                        <a:latin typeface="Cambria Math" panose="02040503050406030204" pitchFamily="18" charset="0"/>
                        <a:ea typeface="华文中宋" panose="02010600040101010101" pitchFamily="2" charset="-122"/>
                      </a:rPr>
                      <m:t>𝑓</m:t>
                    </m:r>
                    <m:r>
                      <a:rPr lang="en-US" altLang="zh-CN" sz="2400" i="1" dirty="0">
                        <a:latin typeface="Cambria Math" panose="02040503050406030204" pitchFamily="18" charset="0"/>
                        <a:ea typeface="华文中宋" panose="02010600040101010101" pitchFamily="2" charset="-122"/>
                      </a:rPr>
                      <m:t>(</m:t>
                    </m:r>
                    <m:r>
                      <a:rPr lang="en-US" altLang="zh-CN" sz="2400" i="1" dirty="0">
                        <a:latin typeface="Cambria Math" panose="02040503050406030204" pitchFamily="18" charset="0"/>
                        <a:ea typeface="华文中宋" panose="02010600040101010101" pitchFamily="2" charset="-122"/>
                      </a:rPr>
                      <m:t>𝑥</m:t>
                    </m:r>
                    <m:r>
                      <a:rPr lang="en-US" altLang="zh-CN" sz="2400" i="1" dirty="0">
                        <a:latin typeface="Cambria Math" panose="02040503050406030204" pitchFamily="18" charset="0"/>
                        <a:ea typeface="华文中宋" panose="02010600040101010101" pitchFamily="2" charset="-122"/>
                      </a:rPr>
                      <m:t>)</m:t>
                    </m:r>
                  </m:oMath>
                </a14:m>
                <a:r>
                  <a:rPr lang="zh-CN" altLang="en-US" sz="2400" dirty="0">
                    <a:latin typeface="华文中宋" panose="02010600040101010101" pitchFamily="2" charset="-122"/>
                    <a:ea typeface="华文中宋" panose="02010600040101010101" pitchFamily="2" charset="-122"/>
                  </a:rPr>
                  <a:t>与</a:t>
                </a:r>
                <a14:m>
                  <m:oMath xmlns:m="http://schemas.openxmlformats.org/officeDocument/2006/math">
                    <m:r>
                      <a:rPr lang="en-US" altLang="zh-CN" sz="2400" i="1" dirty="0">
                        <a:latin typeface="Cambria Math" panose="02040503050406030204" pitchFamily="18" charset="0"/>
                        <a:ea typeface="华文中宋" panose="02010600040101010101" pitchFamily="2" charset="-122"/>
                      </a:rPr>
                      <m:t>𝑔</m:t>
                    </m:r>
                    <m:r>
                      <a:rPr lang="en-US" altLang="zh-CN" sz="2400" i="1" dirty="0">
                        <a:latin typeface="Cambria Math" panose="02040503050406030204" pitchFamily="18" charset="0"/>
                        <a:ea typeface="华文中宋" panose="02010600040101010101" pitchFamily="2" charset="-122"/>
                      </a:rPr>
                      <m:t>(</m:t>
                    </m:r>
                    <m:r>
                      <a:rPr lang="en-US" altLang="zh-CN" sz="2400" i="1" dirty="0">
                        <a:latin typeface="Cambria Math" panose="02040503050406030204" pitchFamily="18" charset="0"/>
                        <a:ea typeface="华文中宋" panose="02010600040101010101" pitchFamily="2" charset="-122"/>
                      </a:rPr>
                      <m:t>𝑥</m:t>
                    </m:r>
                    <m:r>
                      <a:rPr lang="en-US" altLang="zh-CN" sz="2400" i="1" dirty="0">
                        <a:latin typeface="Cambria Math" panose="02040503050406030204" pitchFamily="18" charset="0"/>
                        <a:ea typeface="华文中宋" panose="02010600040101010101" pitchFamily="2" charset="-122"/>
                      </a:rPr>
                      <m:t>)</m:t>
                    </m:r>
                  </m:oMath>
                </a14:m>
                <a:r>
                  <a:rPr lang="zh-CN" altLang="en-US" sz="2400" dirty="0">
                    <a:latin typeface="华文中宋" panose="02010600040101010101" pitchFamily="2" charset="-122"/>
                    <a:ea typeface="华文中宋" panose="02010600040101010101" pitchFamily="2" charset="-122"/>
                  </a:rPr>
                  <a:t>的加法与通常多项式的加法运算一样，数乘多项式</a:t>
                </a:r>
                <a14:m>
                  <m:oMath xmlns:m="http://schemas.openxmlformats.org/officeDocument/2006/math">
                    <m:r>
                      <a:rPr lang="en-US" altLang="zh-CN" sz="2400" i="1" dirty="0">
                        <a:latin typeface="Cambria Math" panose="02040503050406030204" pitchFamily="18" charset="0"/>
                        <a:ea typeface="华文中宋" panose="02010600040101010101" pitchFamily="2" charset="-122"/>
                      </a:rPr>
                      <m:t>𝑓</m:t>
                    </m:r>
                    <m:r>
                      <a:rPr lang="en-US" altLang="zh-CN" sz="2400" i="1" dirty="0">
                        <a:latin typeface="Cambria Math" panose="02040503050406030204" pitchFamily="18" charset="0"/>
                        <a:ea typeface="华文中宋" panose="02010600040101010101" pitchFamily="2" charset="-122"/>
                      </a:rPr>
                      <m:t>(</m:t>
                    </m:r>
                    <m:r>
                      <a:rPr lang="en-US" altLang="zh-CN" sz="2400" i="1" dirty="0">
                        <a:latin typeface="Cambria Math" panose="02040503050406030204" pitchFamily="18" charset="0"/>
                        <a:ea typeface="华文中宋" panose="02010600040101010101" pitchFamily="2" charset="-122"/>
                      </a:rPr>
                      <m:t>𝑥</m:t>
                    </m:r>
                    <m:r>
                      <a:rPr lang="en-US" altLang="zh-CN" sz="2400" i="1" dirty="0">
                        <a:latin typeface="Cambria Math" panose="02040503050406030204" pitchFamily="18" charset="0"/>
                        <a:ea typeface="华文中宋" panose="02010600040101010101" pitchFamily="2" charset="-122"/>
                      </a:rPr>
                      <m:t>)</m:t>
                    </m:r>
                  </m:oMath>
                </a14:m>
                <a:r>
                  <a:rPr lang="zh-CN" altLang="en-US" sz="2400" dirty="0">
                    <a:latin typeface="华文中宋" panose="02010600040101010101" pitchFamily="2" charset="-122"/>
                    <a:ea typeface="华文中宋" panose="02010600040101010101" pitchFamily="2" charset="-122"/>
                  </a:rPr>
                  <a:t>与通常数乘多项式的运算一样。</a:t>
                </a:r>
              </a:p>
            </p:txBody>
          </p:sp>
        </mc:Choice>
        <mc:Fallback xmlns="">
          <p:sp>
            <p:nvSpPr>
              <p:cNvPr id="8" name="TextBox 8"/>
              <p:cNvSpPr txBox="1">
                <a:spLocks noRot="1" noChangeAspect="1" noMove="1" noResize="1" noEditPoints="1" noAdjustHandles="1" noChangeArrowheads="1" noChangeShapeType="1" noTextEdit="1"/>
              </p:cNvSpPr>
              <p:nvPr/>
            </p:nvSpPr>
            <p:spPr bwMode="auto">
              <a:xfrm>
                <a:off x="1056184" y="3781077"/>
                <a:ext cx="9792344" cy="2308324"/>
              </a:xfrm>
              <a:prstGeom prst="rect">
                <a:avLst/>
              </a:prstGeom>
              <a:blipFill>
                <a:blip r:embed="rId5"/>
                <a:stretch>
                  <a:fillRect l="-933" b="-2375"/>
                </a:stretch>
              </a:blipFill>
              <a:ln>
                <a:noFill/>
              </a:ln>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fld id="{281FBE21-B40B-4B64-ABBE-395E3EC7A610}" type="slidenum">
              <a:rPr kumimoji="0" lang="en-US" altLang="zh-CN" smtClean="0">
                <a:solidFill>
                  <a:srgbClr val="000000"/>
                </a:solidFill>
              </a:rPr>
              <a:pPr/>
              <a:t>3</a:t>
            </a:fld>
            <a:endParaRPr kumimoji="0" lang="en-US" altLang="zh-CN">
              <a:solidFill>
                <a:srgbClr val="000000"/>
              </a:solidFill>
            </a:endParaRPr>
          </a:p>
        </p:txBody>
      </p:sp>
    </p:spTree>
    <p:extLst>
      <p:ext uri="{BB962C8B-B14F-4D97-AF65-F5344CB8AC3E}">
        <p14:creationId xmlns:p14="http://schemas.microsoft.com/office/powerpoint/2010/main" val="3449214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02" name="Object 2"/>
          <p:cNvGraphicFramePr>
            <a:graphicFrameLocks noChangeAspect="1"/>
          </p:cNvGraphicFramePr>
          <p:nvPr>
            <p:extLst>
              <p:ext uri="{D42A27DB-BD31-4B8C-83A1-F6EECF244321}">
                <p14:modId xmlns:p14="http://schemas.microsoft.com/office/powerpoint/2010/main" val="1313213008"/>
              </p:ext>
            </p:extLst>
          </p:nvPr>
        </p:nvGraphicFramePr>
        <p:xfrm>
          <a:off x="952500" y="1489508"/>
          <a:ext cx="5575548" cy="1162050"/>
        </p:xfrm>
        <a:graphic>
          <a:graphicData uri="http://schemas.openxmlformats.org/presentationml/2006/ole">
            <mc:AlternateContent xmlns:mc="http://schemas.openxmlformats.org/markup-compatibility/2006">
              <mc:Choice xmlns:v="urn:schemas-microsoft-com:vml" Requires="v">
                <p:oleObj spid="_x0000_s9218" name="Equation" r:id="rId3" imgW="6858000" imgH="1549400" progId="Equation.3">
                  <p:embed/>
                </p:oleObj>
              </mc:Choice>
              <mc:Fallback>
                <p:oleObj name="Equation" r:id="rId3" imgW="6858000" imgH="1549400" progId="Equation.3">
                  <p:embed/>
                  <p:pic>
                    <p:nvPicPr>
                      <p:cNvPr id="5120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500" y="1489508"/>
                        <a:ext cx="5575548" cy="1162050"/>
                      </a:xfrm>
                      <a:prstGeom prst="rect">
                        <a:avLst/>
                      </a:prstGeom>
                      <a:noFill/>
                      <a:ln>
                        <a:noFill/>
                      </a:ln>
                      <a:effectLst/>
                    </p:spPr>
                  </p:pic>
                </p:oleObj>
              </mc:Fallback>
            </mc:AlternateContent>
          </a:graphicData>
        </a:graphic>
      </p:graphicFrame>
      <p:graphicFrame>
        <p:nvGraphicFramePr>
          <p:cNvPr id="153603" name="Object 3"/>
          <p:cNvGraphicFramePr>
            <a:graphicFrameLocks noChangeAspect="1"/>
          </p:cNvGraphicFramePr>
          <p:nvPr>
            <p:extLst>
              <p:ext uri="{D42A27DB-BD31-4B8C-83A1-F6EECF244321}">
                <p14:modId xmlns:p14="http://schemas.microsoft.com/office/powerpoint/2010/main" val="932579943"/>
              </p:ext>
            </p:extLst>
          </p:nvPr>
        </p:nvGraphicFramePr>
        <p:xfrm>
          <a:off x="969293" y="2924944"/>
          <a:ext cx="2000250" cy="1533525"/>
        </p:xfrm>
        <a:graphic>
          <a:graphicData uri="http://schemas.openxmlformats.org/presentationml/2006/ole">
            <mc:AlternateContent xmlns:mc="http://schemas.openxmlformats.org/markup-compatibility/2006">
              <mc:Choice xmlns:v="urn:schemas-microsoft-com:vml" Requires="v">
                <p:oleObj spid="_x0000_s9219" name="Equation" r:id="rId5" imgW="2667000" imgH="2044700" progId="Equation.3">
                  <p:embed/>
                </p:oleObj>
              </mc:Choice>
              <mc:Fallback>
                <p:oleObj name="Equation" r:id="rId5" imgW="2667000" imgH="2044700" progId="Equation.3">
                  <p:embed/>
                  <p:pic>
                    <p:nvPicPr>
                      <p:cNvPr id="15360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9293" y="2924944"/>
                        <a:ext cx="2000250" cy="1533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53604" name="Object 4"/>
          <p:cNvGraphicFramePr>
            <a:graphicFrameLocks noChangeAspect="1"/>
          </p:cNvGraphicFramePr>
          <p:nvPr>
            <p:extLst>
              <p:ext uri="{D42A27DB-BD31-4B8C-83A1-F6EECF244321}">
                <p14:modId xmlns:p14="http://schemas.microsoft.com/office/powerpoint/2010/main" val="2211789272"/>
              </p:ext>
            </p:extLst>
          </p:nvPr>
        </p:nvGraphicFramePr>
        <p:xfrm>
          <a:off x="4295800" y="2959050"/>
          <a:ext cx="2333625" cy="1533525"/>
        </p:xfrm>
        <a:graphic>
          <a:graphicData uri="http://schemas.openxmlformats.org/presentationml/2006/ole">
            <mc:AlternateContent xmlns:mc="http://schemas.openxmlformats.org/markup-compatibility/2006">
              <mc:Choice xmlns:v="urn:schemas-microsoft-com:vml" Requires="v">
                <p:oleObj spid="_x0000_s9220" name="Equation" r:id="rId7" imgW="3111500" imgH="2044700" progId="Equation.3">
                  <p:embed/>
                </p:oleObj>
              </mc:Choice>
              <mc:Fallback>
                <p:oleObj name="Equation" r:id="rId7" imgW="3111500" imgH="2044700" progId="Equation.3">
                  <p:embed/>
                  <p:pic>
                    <p:nvPicPr>
                      <p:cNvPr id="153604"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95800" y="2959050"/>
                        <a:ext cx="2333625" cy="1533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53605" name="Object 5"/>
          <p:cNvGraphicFramePr>
            <a:graphicFrameLocks noChangeAspect="1"/>
          </p:cNvGraphicFramePr>
          <p:nvPr>
            <p:extLst>
              <p:ext uri="{D42A27DB-BD31-4B8C-83A1-F6EECF244321}">
                <p14:modId xmlns:p14="http://schemas.microsoft.com/office/powerpoint/2010/main" val="2514509663"/>
              </p:ext>
            </p:extLst>
          </p:nvPr>
        </p:nvGraphicFramePr>
        <p:xfrm>
          <a:off x="1041276" y="5085184"/>
          <a:ext cx="5076825" cy="371475"/>
        </p:xfrm>
        <a:graphic>
          <a:graphicData uri="http://schemas.openxmlformats.org/presentationml/2006/ole">
            <mc:AlternateContent xmlns:mc="http://schemas.openxmlformats.org/markup-compatibility/2006">
              <mc:Choice xmlns:v="urn:schemas-microsoft-com:vml" Requires="v">
                <p:oleObj spid="_x0000_s9221" name="Equation" r:id="rId9" imgW="6769100" imgH="495300" progId="Equation.3">
                  <p:embed/>
                </p:oleObj>
              </mc:Choice>
              <mc:Fallback>
                <p:oleObj name="Equation" r:id="rId9" imgW="6769100" imgH="495300" progId="Equation.3">
                  <p:embed/>
                  <p:pic>
                    <p:nvPicPr>
                      <p:cNvPr id="153605"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1276" y="5085184"/>
                        <a:ext cx="5076825"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30</a:t>
            </a:fld>
            <a:endParaRPr kumimoji="0" lang="en-US" altLang="zh-CN">
              <a:solidFill>
                <a:srgbClr val="000000"/>
              </a:solidFill>
            </a:endParaRPr>
          </a:p>
        </p:txBody>
      </p:sp>
      <p:sp>
        <p:nvSpPr>
          <p:cNvPr id="7" name="Rectangle 6"/>
          <p:cNvSpPr>
            <a:spLocks noChangeArrowheads="1"/>
          </p:cNvSpPr>
          <p:nvPr/>
        </p:nvSpPr>
        <p:spPr bwMode="auto">
          <a:xfrm>
            <a:off x="1631504" y="603624"/>
            <a:ext cx="4103737" cy="400110"/>
          </a:xfrm>
          <a:prstGeom prst="rect">
            <a:avLst/>
          </a:prstGeom>
          <a:noFill/>
          <a:ln w="9525" algn="ctr">
            <a:noFill/>
            <a:miter lim="800000"/>
            <a:headEnd/>
            <a:tailEnd/>
          </a:ln>
          <a:effectLst/>
        </p:spPr>
        <p:txBody>
          <a:bodyPr wrap="square">
            <a:spAutoFit/>
          </a:bodyPr>
          <a:lstStyle/>
          <a:p>
            <a:pPr eaLnBrk="1" hangingPunct="1">
              <a:defRPr/>
            </a:pPr>
            <a:r>
              <a:rPr lang="en-US" altLang="zh-CN" sz="2000" b="1" dirty="0">
                <a:solidFill>
                  <a:srgbClr val="3333CC"/>
                </a:solidFill>
                <a:effectLst>
                  <a:outerShdw blurRad="38100" dist="38100" dir="2700000" algn="tl">
                    <a:srgbClr val="000000"/>
                  </a:outerShdw>
                </a:effectLst>
              </a:rPr>
              <a:t>1.2.1   </a:t>
            </a:r>
            <a:r>
              <a:rPr lang="zh-CN" altLang="en-US" sz="2000" b="1" dirty="0">
                <a:solidFill>
                  <a:srgbClr val="3333CC"/>
                </a:solidFill>
                <a:effectLst>
                  <a:outerShdw blurRad="38100" dist="38100" dir="2700000" algn="tl">
                    <a:srgbClr val="000000"/>
                  </a:outerShdw>
                </a:effectLst>
              </a:rPr>
              <a:t>基与坐标</a:t>
            </a:r>
          </a:p>
        </p:txBody>
      </p:sp>
    </p:spTree>
    <p:extLst>
      <p:ext uri="{BB962C8B-B14F-4D97-AF65-F5344CB8AC3E}">
        <p14:creationId xmlns:p14="http://schemas.microsoft.com/office/powerpoint/2010/main" val="16634218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53603"/>
                                        </p:tgtEl>
                                        <p:attrNameLst>
                                          <p:attrName>style.visibility</p:attrName>
                                        </p:attrNameLst>
                                      </p:cBhvr>
                                      <p:to>
                                        <p:strVal val="visible"/>
                                      </p:to>
                                    </p:set>
                                    <p:animEffect transition="in" filter="wipe(left)">
                                      <p:cBhvr>
                                        <p:cTn id="7" dur="500"/>
                                        <p:tgtEl>
                                          <p:spTgt spid="15360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53604"/>
                                        </p:tgtEl>
                                        <p:attrNameLst>
                                          <p:attrName>style.visibility</p:attrName>
                                        </p:attrNameLst>
                                      </p:cBhvr>
                                      <p:to>
                                        <p:strVal val="visible"/>
                                      </p:to>
                                    </p:set>
                                    <p:animEffect transition="in" filter="wipe(left)">
                                      <p:cBhvr>
                                        <p:cTn id="12" dur="500"/>
                                        <p:tgtEl>
                                          <p:spTgt spid="15360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53605"/>
                                        </p:tgtEl>
                                        <p:attrNameLst>
                                          <p:attrName>style.visibility</p:attrName>
                                        </p:attrNameLst>
                                      </p:cBhvr>
                                      <p:to>
                                        <p:strVal val="visible"/>
                                      </p:to>
                                    </p:set>
                                    <p:animEffect transition="in" filter="wipe(left)">
                                      <p:cBhvr>
                                        <p:cTn id="17" dur="500"/>
                                        <p:tgtEl>
                                          <p:spTgt spid="1536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226" name="Object 1024"/>
          <p:cNvGraphicFramePr>
            <a:graphicFrameLocks noChangeAspect="1"/>
          </p:cNvGraphicFramePr>
          <p:nvPr>
            <p:extLst>
              <p:ext uri="{D42A27DB-BD31-4B8C-83A1-F6EECF244321}">
                <p14:modId xmlns:p14="http://schemas.microsoft.com/office/powerpoint/2010/main" val="3648939390"/>
              </p:ext>
            </p:extLst>
          </p:nvPr>
        </p:nvGraphicFramePr>
        <p:xfrm>
          <a:off x="1939867" y="2644302"/>
          <a:ext cx="6992937" cy="903287"/>
        </p:xfrm>
        <a:graphic>
          <a:graphicData uri="http://schemas.openxmlformats.org/presentationml/2006/ole">
            <mc:AlternateContent xmlns:mc="http://schemas.openxmlformats.org/markup-compatibility/2006">
              <mc:Choice xmlns:v="urn:schemas-microsoft-com:vml" Requires="v">
                <p:oleObj spid="_x0000_s10242" name="Equation" r:id="rId3" imgW="3644640" imgH="469800" progId="Equation.DSMT4">
                  <p:embed/>
                </p:oleObj>
              </mc:Choice>
              <mc:Fallback>
                <p:oleObj name="Equation" r:id="rId3" imgW="3644640" imgH="469800" progId="Equation.DSMT4">
                  <p:embed/>
                  <p:pic>
                    <p:nvPicPr>
                      <p:cNvPr id="52226" name="Object 1024"/>
                      <p:cNvPicPr>
                        <a:picLocks noChangeAspect="1" noChangeArrowheads="1"/>
                      </p:cNvPicPr>
                      <p:nvPr/>
                    </p:nvPicPr>
                    <p:blipFill>
                      <a:blip r:embed="rId4"/>
                      <a:srcRect/>
                      <a:stretch>
                        <a:fillRect/>
                      </a:stretch>
                    </p:blipFill>
                    <p:spPr bwMode="auto">
                      <a:xfrm>
                        <a:off x="1939867" y="2644302"/>
                        <a:ext cx="6992937" cy="903287"/>
                      </a:xfrm>
                      <a:prstGeom prst="rect">
                        <a:avLst/>
                      </a:prstGeom>
                      <a:noFill/>
                      <a:ln>
                        <a:noFill/>
                      </a:ln>
                      <a:effectLst/>
                    </p:spPr>
                  </p:pic>
                </p:oleObj>
              </mc:Fallback>
            </mc:AlternateContent>
          </a:graphicData>
        </a:graphic>
      </p:graphicFrame>
      <p:graphicFrame>
        <p:nvGraphicFramePr>
          <p:cNvPr id="52227" name="Object 1025"/>
          <p:cNvGraphicFramePr>
            <a:graphicFrameLocks noChangeAspect="1"/>
          </p:cNvGraphicFramePr>
          <p:nvPr>
            <p:extLst>
              <p:ext uri="{D42A27DB-BD31-4B8C-83A1-F6EECF244321}">
                <p14:modId xmlns:p14="http://schemas.microsoft.com/office/powerpoint/2010/main" val="2782969236"/>
              </p:ext>
            </p:extLst>
          </p:nvPr>
        </p:nvGraphicFramePr>
        <p:xfrm>
          <a:off x="665895" y="3627081"/>
          <a:ext cx="7666037" cy="952500"/>
        </p:xfrm>
        <a:graphic>
          <a:graphicData uri="http://schemas.openxmlformats.org/presentationml/2006/ole">
            <mc:AlternateContent xmlns:mc="http://schemas.openxmlformats.org/markup-compatibility/2006">
              <mc:Choice xmlns:v="urn:schemas-microsoft-com:vml" Requires="v">
                <p:oleObj spid="_x0000_s10243" name="Equation" r:id="rId5" imgW="3784320" imgH="469800" progId="Equation.DSMT4">
                  <p:embed/>
                </p:oleObj>
              </mc:Choice>
              <mc:Fallback>
                <p:oleObj name="Equation" r:id="rId5" imgW="3784320" imgH="469800" progId="Equation.DSMT4">
                  <p:embed/>
                  <p:pic>
                    <p:nvPicPr>
                      <p:cNvPr id="52227" name="Object 1025"/>
                      <p:cNvPicPr>
                        <a:picLocks noChangeAspect="1" noChangeArrowheads="1"/>
                      </p:cNvPicPr>
                      <p:nvPr/>
                    </p:nvPicPr>
                    <p:blipFill>
                      <a:blip r:embed="rId6"/>
                      <a:srcRect/>
                      <a:stretch>
                        <a:fillRect/>
                      </a:stretch>
                    </p:blipFill>
                    <p:spPr bwMode="auto">
                      <a:xfrm>
                        <a:off x="665895" y="3627081"/>
                        <a:ext cx="7666037" cy="952500"/>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52232" name="Text Box 5"/>
              <p:cNvSpPr txBox="1">
                <a:spLocks noChangeArrowheads="1"/>
              </p:cNvSpPr>
              <p:nvPr/>
            </p:nvSpPr>
            <p:spPr bwMode="auto">
              <a:xfrm>
                <a:off x="551384" y="1327711"/>
                <a:ext cx="10873208" cy="113492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defRPr/>
                </a:pPr>
                <a:r>
                  <a:rPr lang="zh-CN" altLang="en-US" sz="2400" dirty="0">
                    <a:solidFill>
                      <a:srgbClr val="0000FF"/>
                    </a:solidFill>
                    <a:latin typeface="华文中宋" panose="02010600040101010101" pitchFamily="2" charset="-122"/>
                    <a:ea typeface="华文中宋" panose="02010600040101010101" pitchFamily="2" charset="-122"/>
                  </a:rPr>
                  <a:t>例</a:t>
                </a:r>
                <a:r>
                  <a:rPr lang="en-US" altLang="zh-CN" sz="2400" dirty="0">
                    <a:solidFill>
                      <a:srgbClr val="0000FF"/>
                    </a:solidFill>
                    <a:latin typeface="华文中宋" panose="02010600040101010101" pitchFamily="2" charset="-122"/>
                    <a:ea typeface="华文中宋" panose="02010600040101010101" pitchFamily="2" charset="-122"/>
                  </a:rPr>
                  <a:t>3.</a:t>
                </a:r>
                <a:r>
                  <a:rPr lang="en-US" altLang="zh-CN" sz="2400" dirty="0">
                    <a:solidFill>
                      <a:srgbClr val="000000"/>
                    </a:solidFill>
                    <a:latin typeface="华文中宋" panose="02010600040101010101" pitchFamily="2" charset="-122"/>
                    <a:ea typeface="华文中宋" panose="02010600040101010101" pitchFamily="2" charset="-122"/>
                  </a:rPr>
                  <a:t> </a:t>
                </a:r>
                <a:r>
                  <a:rPr lang="zh-CN" altLang="en-US" sz="2400" dirty="0">
                    <a:solidFill>
                      <a:srgbClr val="000000"/>
                    </a:solidFill>
                    <a:latin typeface="华文中宋" panose="02010600040101010101" pitchFamily="2" charset="-122"/>
                    <a:ea typeface="华文中宋" panose="02010600040101010101" pitchFamily="2" charset="-122"/>
                  </a:rPr>
                  <a:t>所有二阶实矩阵组成的集合</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𝑉</m:t>
                    </m:r>
                  </m:oMath>
                </a14:m>
                <a:r>
                  <a:rPr lang="zh-CN" altLang="en-US" sz="2400" dirty="0">
                    <a:solidFill>
                      <a:srgbClr val="000000"/>
                    </a:solidFill>
                    <a:latin typeface="华文中宋" panose="02010600040101010101" pitchFamily="2" charset="-122"/>
                    <a:ea typeface="华文中宋" panose="02010600040101010101" pitchFamily="2" charset="-122"/>
                  </a:rPr>
                  <a:t>，对于矩阵的加法和数量乘法，构成实数域</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𝑅</m:t>
                    </m:r>
                  </m:oMath>
                </a14:m>
                <a:r>
                  <a:rPr lang="zh-CN" altLang="en-US" sz="2400" dirty="0">
                    <a:solidFill>
                      <a:srgbClr val="000000"/>
                    </a:solidFill>
                    <a:latin typeface="华文中宋" panose="02010600040101010101" pitchFamily="2" charset="-122"/>
                    <a:ea typeface="华文中宋" panose="02010600040101010101" pitchFamily="2" charset="-122"/>
                  </a:rPr>
                  <a:t>上的一个线性空间．</a:t>
                </a:r>
              </a:p>
            </p:txBody>
          </p:sp>
        </mc:Choice>
        <mc:Fallback xmlns="">
          <p:sp>
            <p:nvSpPr>
              <p:cNvPr id="52232" name="Text Box 5"/>
              <p:cNvSpPr txBox="1">
                <a:spLocks noRot="1" noChangeAspect="1" noMove="1" noResize="1" noEditPoints="1" noAdjustHandles="1" noChangeArrowheads="1" noChangeShapeType="1" noTextEdit="1"/>
              </p:cNvSpPr>
              <p:nvPr/>
            </p:nvSpPr>
            <p:spPr bwMode="auto">
              <a:xfrm>
                <a:off x="551384" y="1327711"/>
                <a:ext cx="10873208" cy="1134926"/>
              </a:xfrm>
              <a:prstGeom prst="rect">
                <a:avLst/>
              </a:prstGeom>
              <a:blipFill>
                <a:blip r:embed="rId7"/>
                <a:stretch>
                  <a:fillRect l="-841" b="-1182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31</a:t>
            </a:fld>
            <a:endParaRPr kumimoji="0" lang="en-US" altLang="zh-CN">
              <a:solidFill>
                <a:srgbClr val="000000"/>
              </a:solidFill>
            </a:endParaRPr>
          </a:p>
        </p:txBody>
      </p:sp>
      <p:graphicFrame>
        <p:nvGraphicFramePr>
          <p:cNvPr id="13" name="Object 2"/>
          <p:cNvGraphicFramePr>
            <a:graphicFrameLocks noChangeAspect="1"/>
          </p:cNvGraphicFramePr>
          <p:nvPr>
            <p:extLst>
              <p:ext uri="{D42A27DB-BD31-4B8C-83A1-F6EECF244321}">
                <p14:modId xmlns:p14="http://schemas.microsoft.com/office/powerpoint/2010/main" val="1939406856"/>
              </p:ext>
            </p:extLst>
          </p:nvPr>
        </p:nvGraphicFramePr>
        <p:xfrm>
          <a:off x="2495600" y="4817357"/>
          <a:ext cx="3715993" cy="575775"/>
        </p:xfrm>
        <a:graphic>
          <a:graphicData uri="http://schemas.openxmlformats.org/presentationml/2006/ole">
            <mc:AlternateContent xmlns:mc="http://schemas.openxmlformats.org/markup-compatibility/2006">
              <mc:Choice xmlns:v="urn:schemas-microsoft-com:vml" Requires="v">
                <p:oleObj spid="_x0000_s10244" name="Equation" r:id="rId8" imgW="2082600" imgH="253800" progId="Equation.DSMT4">
                  <p:embed/>
                </p:oleObj>
              </mc:Choice>
              <mc:Fallback>
                <p:oleObj name="Equation" r:id="rId8" imgW="2082600" imgH="253800" progId="Equation.DSMT4">
                  <p:embed/>
                  <p:pic>
                    <p:nvPicPr>
                      <p:cNvPr id="13" name="Object 2"/>
                      <p:cNvPicPr>
                        <a:picLocks noChangeAspect="1" noChangeArrowheads="1"/>
                      </p:cNvPicPr>
                      <p:nvPr/>
                    </p:nvPicPr>
                    <p:blipFill>
                      <a:blip r:embed="rId9"/>
                      <a:srcRect/>
                      <a:stretch>
                        <a:fillRect/>
                      </a:stretch>
                    </p:blipFill>
                    <p:spPr bwMode="auto">
                      <a:xfrm>
                        <a:off x="2495600" y="4817357"/>
                        <a:ext cx="3715993" cy="575775"/>
                      </a:xfrm>
                      <a:prstGeom prst="rect">
                        <a:avLst/>
                      </a:prstGeom>
                      <a:noFill/>
                      <a:ln>
                        <a:noFill/>
                      </a:ln>
                    </p:spPr>
                  </p:pic>
                </p:oleObj>
              </mc:Fallback>
            </mc:AlternateContent>
          </a:graphicData>
        </a:graphic>
      </p:graphicFrame>
      <p:graphicFrame>
        <p:nvGraphicFramePr>
          <p:cNvPr id="14" name="Object 3"/>
          <p:cNvGraphicFramePr>
            <a:graphicFrameLocks noChangeAspect="1"/>
          </p:cNvGraphicFramePr>
          <p:nvPr>
            <p:extLst>
              <p:ext uri="{D42A27DB-BD31-4B8C-83A1-F6EECF244321}">
                <p14:modId xmlns:p14="http://schemas.microsoft.com/office/powerpoint/2010/main" val="655116289"/>
              </p:ext>
            </p:extLst>
          </p:nvPr>
        </p:nvGraphicFramePr>
        <p:xfrm>
          <a:off x="911424" y="5849349"/>
          <a:ext cx="3911052" cy="382114"/>
        </p:xfrm>
        <a:graphic>
          <a:graphicData uri="http://schemas.openxmlformats.org/presentationml/2006/ole">
            <mc:AlternateContent xmlns:mc="http://schemas.openxmlformats.org/markup-compatibility/2006">
              <mc:Choice xmlns:v="urn:schemas-microsoft-com:vml" Requires="v">
                <p:oleObj spid="_x0000_s10245" name="Equation" r:id="rId10" imgW="4419600" imgH="431800" progId="Equation.3">
                  <p:embed/>
                </p:oleObj>
              </mc:Choice>
              <mc:Fallback>
                <p:oleObj name="Equation" r:id="rId10" imgW="4419600" imgH="431800" progId="Equation.3">
                  <p:embed/>
                  <p:pic>
                    <p:nvPicPr>
                      <p:cNvPr id="14" name="Object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11424" y="5849349"/>
                        <a:ext cx="3911052" cy="382114"/>
                      </a:xfrm>
                      <a:prstGeom prst="rect">
                        <a:avLst/>
                      </a:prstGeom>
                      <a:noFill/>
                      <a:ln>
                        <a:noFill/>
                      </a:ln>
                      <a:effectLst/>
                    </p:spPr>
                  </p:pic>
                </p:oleObj>
              </mc:Fallback>
            </mc:AlternateContent>
          </a:graphicData>
        </a:graphic>
      </p:graphicFrame>
      <p:sp>
        <p:nvSpPr>
          <p:cNvPr id="15" name="Rectangle 6"/>
          <p:cNvSpPr>
            <a:spLocks noChangeArrowheads="1"/>
          </p:cNvSpPr>
          <p:nvPr/>
        </p:nvSpPr>
        <p:spPr bwMode="auto">
          <a:xfrm>
            <a:off x="1569989" y="626537"/>
            <a:ext cx="4103737" cy="400110"/>
          </a:xfrm>
          <a:prstGeom prst="rect">
            <a:avLst/>
          </a:prstGeom>
          <a:noFill/>
          <a:ln w="9525" algn="ctr">
            <a:noFill/>
            <a:miter lim="800000"/>
            <a:headEnd/>
            <a:tailEnd/>
          </a:ln>
          <a:effectLst/>
        </p:spPr>
        <p:txBody>
          <a:bodyPr wrap="square">
            <a:spAutoFit/>
          </a:bodyPr>
          <a:lstStyle/>
          <a:p>
            <a:pPr eaLnBrk="1" hangingPunct="1">
              <a:defRPr/>
            </a:pPr>
            <a:r>
              <a:rPr lang="en-US" altLang="zh-CN" sz="2000" b="1" dirty="0">
                <a:solidFill>
                  <a:srgbClr val="3333CC"/>
                </a:solidFill>
                <a:effectLst>
                  <a:outerShdw blurRad="38100" dist="38100" dir="2700000" algn="tl">
                    <a:srgbClr val="000000"/>
                  </a:outerShdw>
                </a:effectLst>
              </a:rPr>
              <a:t>1.2.1   </a:t>
            </a:r>
            <a:r>
              <a:rPr lang="zh-CN" altLang="en-US" sz="2000" b="1" dirty="0">
                <a:solidFill>
                  <a:srgbClr val="3333CC"/>
                </a:solidFill>
                <a:effectLst>
                  <a:outerShdw blurRad="38100" dist="38100" dir="2700000" algn="tl">
                    <a:srgbClr val="000000"/>
                  </a:outerShdw>
                </a:effectLst>
              </a:rPr>
              <a:t>基与坐标</a:t>
            </a:r>
          </a:p>
        </p:txBody>
      </p:sp>
      <mc:AlternateContent xmlns:mc="http://schemas.openxmlformats.org/markup-compatibility/2006" xmlns:a14="http://schemas.microsoft.com/office/drawing/2010/main">
        <mc:Choice Requires="a14">
          <p:sp>
            <p:nvSpPr>
              <p:cNvPr id="9" name="Text Box 5">
                <a:extLst>
                  <a:ext uri="{FF2B5EF4-FFF2-40B4-BE49-F238E27FC236}">
                    <a16:creationId xmlns:a16="http://schemas.microsoft.com/office/drawing/2014/main" id="{35BABB11-0254-4F55-9CF3-9DC78C9F0BDF}"/>
                  </a:ext>
                </a:extLst>
              </p:cNvPr>
              <p:cNvSpPr txBox="1">
                <a:spLocks noChangeArrowheads="1"/>
              </p:cNvSpPr>
              <p:nvPr/>
            </p:nvSpPr>
            <p:spPr bwMode="auto">
              <a:xfrm>
                <a:off x="3310782" y="1881709"/>
                <a:ext cx="2376264" cy="58092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defRPr/>
                </a:pPr>
                <a:r>
                  <a:rPr lang="zh-CN" altLang="en-US" sz="2400" dirty="0">
                    <a:solidFill>
                      <a:srgbClr val="000000"/>
                    </a:solidFill>
                    <a:latin typeface="华文中宋" panose="02010600040101010101" pitchFamily="2" charset="-122"/>
                    <a:ea typeface="华文中宋" panose="02010600040101010101" pitchFamily="2" charset="-122"/>
                  </a:rPr>
                  <a:t>对于</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𝑉</m:t>
                    </m:r>
                  </m:oMath>
                </a14:m>
                <a:r>
                  <a:rPr lang="zh-CN" altLang="en-US" sz="2400" dirty="0">
                    <a:solidFill>
                      <a:srgbClr val="000000"/>
                    </a:solidFill>
                    <a:latin typeface="华文中宋" panose="02010600040101010101" pitchFamily="2" charset="-122"/>
                    <a:ea typeface="华文中宋" panose="02010600040101010101" pitchFamily="2" charset="-122"/>
                  </a:rPr>
                  <a:t>中的矩阵</a:t>
                </a:r>
              </a:p>
            </p:txBody>
          </p:sp>
        </mc:Choice>
        <mc:Fallback xmlns="">
          <p:sp>
            <p:nvSpPr>
              <p:cNvPr id="9" name="Text Box 5">
                <a:extLst>
                  <a:ext uri="{FF2B5EF4-FFF2-40B4-BE49-F238E27FC236}">
                    <a16:creationId xmlns:a16="http://schemas.microsoft.com/office/drawing/2014/main" id="{35BABB11-0254-4F55-9CF3-9DC78C9F0BDF}"/>
                  </a:ext>
                </a:extLst>
              </p:cNvPr>
              <p:cNvSpPr txBox="1">
                <a:spLocks noRot="1" noChangeAspect="1" noMove="1" noResize="1" noEditPoints="1" noAdjustHandles="1" noChangeArrowheads="1" noChangeShapeType="1" noTextEdit="1"/>
              </p:cNvSpPr>
              <p:nvPr/>
            </p:nvSpPr>
            <p:spPr bwMode="auto">
              <a:xfrm>
                <a:off x="3310782" y="1881709"/>
                <a:ext cx="2376264" cy="580928"/>
              </a:xfrm>
              <a:prstGeom prst="rect">
                <a:avLst/>
              </a:prstGeom>
              <a:blipFill>
                <a:blip r:embed="rId12"/>
                <a:stretch>
                  <a:fillRect l="-3846" b="-2421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1396059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52226"/>
                                        </p:tgtEl>
                                        <p:attrNameLst>
                                          <p:attrName>style.visibility</p:attrName>
                                        </p:attrNameLst>
                                      </p:cBhvr>
                                      <p:to>
                                        <p:strVal val="visible"/>
                                      </p:to>
                                    </p:set>
                                    <p:animEffect transition="in" filter="wipe(down)">
                                      <p:cBhvr>
                                        <p:cTn id="10" dur="500"/>
                                        <p:tgtEl>
                                          <p:spTgt spid="5222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2227"/>
                                        </p:tgtEl>
                                        <p:attrNameLst>
                                          <p:attrName>style.visibility</p:attrName>
                                        </p:attrNameLst>
                                      </p:cBhvr>
                                      <p:to>
                                        <p:strVal val="visible"/>
                                      </p:to>
                                    </p:set>
                                    <p:animEffect transition="in" filter="wipe(down)">
                                      <p:cBhvr>
                                        <p:cTn id="15" dur="500"/>
                                        <p:tgtEl>
                                          <p:spTgt spid="52227"/>
                                        </p:tgtEl>
                                      </p:cBhvr>
                                    </p:animEffect>
                                  </p:childTnLst>
                                </p:cTn>
                              </p:par>
                              <p:par>
                                <p:cTn id="16" presetID="22" presetClass="entr" presetSubtype="4"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down)">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down)">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8721" name="Object 1"/>
          <p:cNvGraphicFramePr>
            <a:graphicFrameLocks noChangeAspect="1"/>
          </p:cNvGraphicFramePr>
          <p:nvPr>
            <p:extLst>
              <p:ext uri="{D42A27DB-BD31-4B8C-83A1-F6EECF244321}">
                <p14:modId xmlns:p14="http://schemas.microsoft.com/office/powerpoint/2010/main" val="1239950729"/>
              </p:ext>
            </p:extLst>
          </p:nvPr>
        </p:nvGraphicFramePr>
        <p:xfrm>
          <a:off x="1199456" y="1447607"/>
          <a:ext cx="6192689" cy="1471525"/>
        </p:xfrm>
        <a:graphic>
          <a:graphicData uri="http://schemas.openxmlformats.org/presentationml/2006/ole">
            <mc:AlternateContent xmlns:mc="http://schemas.openxmlformats.org/markup-compatibility/2006">
              <mc:Choice xmlns:v="urn:schemas-microsoft-com:vml" Requires="v">
                <p:oleObj spid="_x0000_s11266" name="Equation" r:id="rId3" imgW="4838700" imgH="1511300" progId="Equation.3">
                  <p:embed/>
                </p:oleObj>
              </mc:Choice>
              <mc:Fallback>
                <p:oleObj name="Equation" r:id="rId3" imgW="4838700" imgH="1511300" progId="Equation.3">
                  <p:embed/>
                  <p:pic>
                    <p:nvPicPr>
                      <p:cNvPr id="158721"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9456" y="1447607"/>
                        <a:ext cx="6192689" cy="1471525"/>
                      </a:xfrm>
                      <a:prstGeom prst="rect">
                        <a:avLst/>
                      </a:prstGeom>
                      <a:noFill/>
                      <a:ln>
                        <a:noFill/>
                      </a:ln>
                      <a:effec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32</a:t>
            </a:fld>
            <a:endParaRPr kumimoji="0" lang="en-US" altLang="zh-CN">
              <a:solidFill>
                <a:srgbClr val="000000"/>
              </a:solidFill>
            </a:endParaRPr>
          </a:p>
        </p:txBody>
      </p:sp>
      <p:graphicFrame>
        <p:nvGraphicFramePr>
          <p:cNvPr id="10" name="Object 1025"/>
          <p:cNvGraphicFramePr>
            <a:graphicFrameLocks noChangeAspect="1"/>
          </p:cNvGraphicFramePr>
          <p:nvPr>
            <p:extLst>
              <p:ext uri="{D42A27DB-BD31-4B8C-83A1-F6EECF244321}">
                <p14:modId xmlns:p14="http://schemas.microsoft.com/office/powerpoint/2010/main" val="681021004"/>
              </p:ext>
            </p:extLst>
          </p:nvPr>
        </p:nvGraphicFramePr>
        <p:xfrm>
          <a:off x="695400" y="2893676"/>
          <a:ext cx="5839183" cy="857023"/>
        </p:xfrm>
        <a:graphic>
          <a:graphicData uri="http://schemas.openxmlformats.org/presentationml/2006/ole">
            <mc:AlternateContent xmlns:mc="http://schemas.openxmlformats.org/markup-compatibility/2006">
              <mc:Choice xmlns:v="urn:schemas-microsoft-com:vml" Requires="v">
                <p:oleObj spid="_x0000_s11267" name="Equation" r:id="rId5" imgW="6489700" imgH="952500" progId="Equation.DSMT4">
                  <p:embed/>
                </p:oleObj>
              </mc:Choice>
              <mc:Fallback>
                <p:oleObj name="Equation" r:id="rId5" imgW="6489700" imgH="952500" progId="Equation.DSMT4">
                  <p:embed/>
                  <p:pic>
                    <p:nvPicPr>
                      <p:cNvPr id="10" name="Object 10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5400" y="2893676"/>
                        <a:ext cx="5839183" cy="857023"/>
                      </a:xfrm>
                      <a:prstGeom prst="rect">
                        <a:avLst/>
                      </a:prstGeom>
                      <a:noFill/>
                      <a:ln>
                        <a:noFill/>
                      </a:ln>
                      <a:effectLst/>
                    </p:spPr>
                  </p:pic>
                </p:oleObj>
              </mc:Fallback>
            </mc:AlternateContent>
          </a:graphicData>
        </a:graphic>
      </p:graphicFrame>
      <p:graphicFrame>
        <p:nvGraphicFramePr>
          <p:cNvPr id="11" name="Object 1024"/>
          <p:cNvGraphicFramePr>
            <a:graphicFrameLocks noChangeAspect="1"/>
          </p:cNvGraphicFramePr>
          <p:nvPr>
            <p:extLst>
              <p:ext uri="{D42A27DB-BD31-4B8C-83A1-F6EECF244321}">
                <p14:modId xmlns:p14="http://schemas.microsoft.com/office/powerpoint/2010/main" val="4063101856"/>
              </p:ext>
            </p:extLst>
          </p:nvPr>
        </p:nvGraphicFramePr>
        <p:xfrm>
          <a:off x="839416" y="4084948"/>
          <a:ext cx="4536504" cy="363776"/>
        </p:xfrm>
        <a:graphic>
          <a:graphicData uri="http://schemas.openxmlformats.org/presentationml/2006/ole">
            <mc:AlternateContent xmlns:mc="http://schemas.openxmlformats.org/markup-compatibility/2006">
              <mc:Choice xmlns:v="urn:schemas-microsoft-com:vml" Requires="v">
                <p:oleObj spid="_x0000_s11268" name="Equation" r:id="rId7" imgW="5384800" imgH="431800" progId="Equation.3">
                  <p:embed/>
                </p:oleObj>
              </mc:Choice>
              <mc:Fallback>
                <p:oleObj name="Equation" r:id="rId7" imgW="5384800" imgH="431800" progId="Equation.3">
                  <p:embed/>
                  <p:pic>
                    <p:nvPicPr>
                      <p:cNvPr id="11" name="Object 10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9416" y="4084948"/>
                        <a:ext cx="4536504" cy="363776"/>
                      </a:xfrm>
                      <a:prstGeom prst="rect">
                        <a:avLst/>
                      </a:prstGeom>
                      <a:noFill/>
                      <a:ln>
                        <a:noFill/>
                      </a:ln>
                      <a:effectLst/>
                    </p:spPr>
                  </p:pic>
                </p:oleObj>
              </mc:Fallback>
            </mc:AlternateContent>
          </a:graphicData>
        </a:graphic>
      </p:graphicFrame>
      <p:graphicFrame>
        <p:nvGraphicFramePr>
          <p:cNvPr id="12" name="Object 1026"/>
          <p:cNvGraphicFramePr>
            <a:graphicFrameLocks noChangeAspect="1"/>
          </p:cNvGraphicFramePr>
          <p:nvPr>
            <p:extLst>
              <p:ext uri="{D42A27DB-BD31-4B8C-83A1-F6EECF244321}">
                <p14:modId xmlns:p14="http://schemas.microsoft.com/office/powerpoint/2010/main" val="2554680083"/>
              </p:ext>
            </p:extLst>
          </p:nvPr>
        </p:nvGraphicFramePr>
        <p:xfrm>
          <a:off x="1343472" y="4898197"/>
          <a:ext cx="5505548" cy="1075303"/>
        </p:xfrm>
        <a:graphic>
          <a:graphicData uri="http://schemas.openxmlformats.org/presentationml/2006/ole">
            <mc:AlternateContent xmlns:mc="http://schemas.openxmlformats.org/markup-compatibility/2006">
              <mc:Choice xmlns:v="urn:schemas-microsoft-com:vml" Requires="v">
                <p:oleObj spid="_x0000_s11269" name="Equation" r:id="rId9" imgW="2857320" imgH="558720" progId="Equation.DSMT4">
                  <p:embed/>
                </p:oleObj>
              </mc:Choice>
              <mc:Fallback>
                <p:oleObj name="Equation" r:id="rId9" imgW="2857320" imgH="558720" progId="Equation.DSMT4">
                  <p:embed/>
                  <p:pic>
                    <p:nvPicPr>
                      <p:cNvPr id="12" name="Object 1026"/>
                      <p:cNvPicPr>
                        <a:picLocks noChangeAspect="1" noChangeArrowheads="1"/>
                      </p:cNvPicPr>
                      <p:nvPr/>
                    </p:nvPicPr>
                    <p:blipFill>
                      <a:blip r:embed="rId10"/>
                      <a:srcRect/>
                      <a:stretch>
                        <a:fillRect/>
                      </a:stretch>
                    </p:blipFill>
                    <p:spPr bwMode="auto">
                      <a:xfrm>
                        <a:off x="1343472" y="4898197"/>
                        <a:ext cx="5505548" cy="1075303"/>
                      </a:xfrm>
                      <a:prstGeom prst="rect">
                        <a:avLst/>
                      </a:prstGeom>
                      <a:noFill/>
                      <a:ln>
                        <a:noFill/>
                      </a:ln>
                      <a:effectLst/>
                    </p:spPr>
                  </p:pic>
                </p:oleObj>
              </mc:Fallback>
            </mc:AlternateContent>
          </a:graphicData>
        </a:graphic>
      </p:graphicFrame>
      <p:sp>
        <p:nvSpPr>
          <p:cNvPr id="13" name="Rectangle 6"/>
          <p:cNvSpPr>
            <a:spLocks noChangeArrowheads="1"/>
          </p:cNvSpPr>
          <p:nvPr/>
        </p:nvSpPr>
        <p:spPr bwMode="auto">
          <a:xfrm>
            <a:off x="1703512" y="635762"/>
            <a:ext cx="4103737" cy="400110"/>
          </a:xfrm>
          <a:prstGeom prst="rect">
            <a:avLst/>
          </a:prstGeom>
          <a:noFill/>
          <a:ln w="9525" algn="ctr">
            <a:noFill/>
            <a:miter lim="800000"/>
            <a:headEnd/>
            <a:tailEnd/>
          </a:ln>
          <a:effectLst/>
        </p:spPr>
        <p:txBody>
          <a:bodyPr wrap="square">
            <a:spAutoFit/>
          </a:bodyPr>
          <a:lstStyle/>
          <a:p>
            <a:pPr eaLnBrk="1" hangingPunct="1">
              <a:defRPr/>
            </a:pPr>
            <a:r>
              <a:rPr lang="en-US" altLang="zh-CN" sz="2000" b="1" dirty="0">
                <a:solidFill>
                  <a:srgbClr val="3333CC"/>
                </a:solidFill>
                <a:effectLst>
                  <a:outerShdw blurRad="38100" dist="38100" dir="2700000" algn="tl">
                    <a:srgbClr val="000000"/>
                  </a:outerShdw>
                </a:effectLst>
              </a:rPr>
              <a:t>1.2.1   </a:t>
            </a:r>
            <a:r>
              <a:rPr lang="zh-CN" altLang="en-US" sz="2000" b="1" dirty="0">
                <a:solidFill>
                  <a:srgbClr val="3333CC"/>
                </a:solidFill>
                <a:effectLst>
                  <a:outerShdw blurRad="38100" dist="38100" dir="2700000" algn="tl">
                    <a:srgbClr val="000000"/>
                  </a:outerShdw>
                </a:effectLst>
              </a:rPr>
              <a:t>基与坐标</a:t>
            </a:r>
          </a:p>
        </p:txBody>
      </p:sp>
    </p:spTree>
    <p:extLst>
      <p:ext uri="{BB962C8B-B14F-4D97-AF65-F5344CB8AC3E}">
        <p14:creationId xmlns:p14="http://schemas.microsoft.com/office/powerpoint/2010/main" val="501626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418" name="Object 2"/>
          <p:cNvGraphicFramePr>
            <a:graphicFrameLocks noChangeAspect="1"/>
          </p:cNvGraphicFramePr>
          <p:nvPr>
            <p:extLst>
              <p:ext uri="{D42A27DB-BD31-4B8C-83A1-F6EECF244321}">
                <p14:modId xmlns:p14="http://schemas.microsoft.com/office/powerpoint/2010/main" val="98826384"/>
              </p:ext>
            </p:extLst>
          </p:nvPr>
        </p:nvGraphicFramePr>
        <p:xfrm>
          <a:off x="3215680" y="5157192"/>
          <a:ext cx="4529137" cy="881062"/>
        </p:xfrm>
        <a:graphic>
          <a:graphicData uri="http://schemas.openxmlformats.org/presentationml/2006/ole">
            <mc:AlternateContent xmlns:mc="http://schemas.openxmlformats.org/markup-compatibility/2006">
              <mc:Choice xmlns:v="urn:schemas-microsoft-com:vml" Requires="v">
                <p:oleObj spid="_x0000_s12290" name="Equation" r:id="rId4" imgW="3327120" imgH="647640" progId="Equation.DSMT4">
                  <p:embed/>
                </p:oleObj>
              </mc:Choice>
              <mc:Fallback>
                <p:oleObj name="Equation" r:id="rId4" imgW="3327120" imgH="647640" progId="Equation.DSMT4">
                  <p:embed/>
                  <p:pic>
                    <p:nvPicPr>
                      <p:cNvPr id="60418" name="Object 2"/>
                      <p:cNvPicPr>
                        <a:picLocks noChangeAspect="1" noChangeArrowheads="1"/>
                      </p:cNvPicPr>
                      <p:nvPr/>
                    </p:nvPicPr>
                    <p:blipFill>
                      <a:blip r:embed="rId5"/>
                      <a:srcRect/>
                      <a:stretch>
                        <a:fillRect/>
                      </a:stretch>
                    </p:blipFill>
                    <p:spPr bwMode="auto">
                      <a:xfrm>
                        <a:off x="3215680" y="5157192"/>
                        <a:ext cx="4529137" cy="881062"/>
                      </a:xfrm>
                      <a:prstGeom prst="rect">
                        <a:avLst/>
                      </a:prstGeom>
                      <a:noFill/>
                      <a:ln>
                        <a:noFill/>
                      </a:ln>
                      <a:effectLst/>
                    </p:spPr>
                  </p:pic>
                </p:oleObj>
              </mc:Fallback>
            </mc:AlternateContent>
          </a:graphicData>
        </a:graphic>
      </p:graphicFrame>
      <p:graphicFrame>
        <p:nvGraphicFramePr>
          <p:cNvPr id="60421" name="Object 5"/>
          <p:cNvGraphicFramePr>
            <a:graphicFrameLocks noChangeAspect="1"/>
          </p:cNvGraphicFramePr>
          <p:nvPr>
            <p:extLst>
              <p:ext uri="{D42A27DB-BD31-4B8C-83A1-F6EECF244321}">
                <p14:modId xmlns:p14="http://schemas.microsoft.com/office/powerpoint/2010/main" val="3189440996"/>
              </p:ext>
            </p:extLst>
          </p:nvPr>
        </p:nvGraphicFramePr>
        <p:xfrm>
          <a:off x="1577113" y="3279760"/>
          <a:ext cx="8031301" cy="840485"/>
        </p:xfrm>
        <a:graphic>
          <a:graphicData uri="http://schemas.openxmlformats.org/presentationml/2006/ole">
            <mc:AlternateContent xmlns:mc="http://schemas.openxmlformats.org/markup-compatibility/2006">
              <mc:Choice xmlns:v="urn:schemas-microsoft-com:vml" Requires="v">
                <p:oleObj spid="_x0000_s12291" name="Equation" r:id="rId6" imgW="4368600" imgH="457200" progId="Equation.DSMT4">
                  <p:embed/>
                </p:oleObj>
              </mc:Choice>
              <mc:Fallback>
                <p:oleObj name="Equation" r:id="rId6" imgW="4368600" imgH="457200" progId="Equation.DSMT4">
                  <p:embed/>
                  <p:pic>
                    <p:nvPicPr>
                      <p:cNvPr id="60421" name="Object 5"/>
                      <p:cNvPicPr>
                        <a:picLocks noChangeAspect="1" noChangeArrowheads="1"/>
                      </p:cNvPicPr>
                      <p:nvPr/>
                    </p:nvPicPr>
                    <p:blipFill>
                      <a:blip r:embed="rId7"/>
                      <a:srcRect/>
                      <a:stretch>
                        <a:fillRect/>
                      </a:stretch>
                    </p:blipFill>
                    <p:spPr bwMode="auto">
                      <a:xfrm>
                        <a:off x="1577113" y="3279760"/>
                        <a:ext cx="8031301" cy="840485"/>
                      </a:xfrm>
                      <a:prstGeom prst="rect">
                        <a:avLst/>
                      </a:prstGeom>
                      <a:noFill/>
                      <a:ln>
                        <a:noFill/>
                      </a:ln>
                      <a:effec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33</a:t>
            </a:fld>
            <a:endParaRPr kumimoji="0" lang="en-US" altLang="zh-CN">
              <a:solidFill>
                <a:srgbClr val="000000"/>
              </a:solidFill>
            </a:endParaRPr>
          </a:p>
        </p:txBody>
      </p:sp>
      <mc:AlternateContent xmlns:mc="http://schemas.openxmlformats.org/markup-compatibility/2006" xmlns:a14="http://schemas.microsoft.com/office/drawing/2010/main">
        <mc:Choice Requires="a14">
          <p:sp>
            <p:nvSpPr>
              <p:cNvPr id="3" name="文本框 2"/>
              <p:cNvSpPr txBox="1"/>
              <p:nvPr/>
            </p:nvSpPr>
            <p:spPr>
              <a:xfrm>
                <a:off x="551384" y="1359414"/>
                <a:ext cx="10945216" cy="1200329"/>
              </a:xfrm>
              <a:prstGeom prst="rect">
                <a:avLst/>
              </a:prstGeom>
              <a:noFill/>
            </p:spPr>
            <p:txBody>
              <a:bodyPr wrap="square" rtlCol="0">
                <a:spAutoFit/>
              </a:bodyPr>
              <a:lstStyle/>
              <a:p>
                <a:pPr>
                  <a:lnSpc>
                    <a:spcPct val="150000"/>
                  </a:lnSpc>
                  <a:defRPr/>
                </a:pPr>
                <a:r>
                  <a:rPr lang="zh-CN" altLang="en-US" sz="2400" dirty="0">
                    <a:solidFill>
                      <a:srgbClr val="0000FF"/>
                    </a:solidFill>
                    <a:latin typeface="华文中宋" panose="02010600040101010101" pitchFamily="2" charset="-122"/>
                    <a:ea typeface="华文中宋" panose="02010600040101010101" pitchFamily="2" charset="-122"/>
                  </a:rPr>
                  <a:t>例</a:t>
                </a:r>
                <a:r>
                  <a:rPr lang="en-US" altLang="zh-CN" sz="2400" dirty="0">
                    <a:solidFill>
                      <a:srgbClr val="0000FF"/>
                    </a:solidFill>
                    <a:latin typeface="华文中宋" panose="02010600040101010101" pitchFamily="2" charset="-122"/>
                    <a:ea typeface="华文中宋" panose="02010600040101010101" pitchFamily="2" charset="-122"/>
                  </a:rPr>
                  <a:t>4.</a:t>
                </a:r>
                <a:r>
                  <a:rPr lang="en-US" altLang="zh-CN" sz="2400" dirty="0">
                    <a:solidFill>
                      <a:srgbClr val="000000"/>
                    </a:solidFill>
                    <a:latin typeface="华文中宋" panose="02010600040101010101" pitchFamily="2" charset="-122"/>
                    <a:ea typeface="华文中宋" panose="02010600040101010101" pitchFamily="2" charset="-122"/>
                  </a:rPr>
                  <a:t> </a:t>
                </a:r>
                <a:r>
                  <a:rPr lang="zh-CN" altLang="en-US" sz="2400" dirty="0">
                    <a:solidFill>
                      <a:srgbClr val="000000"/>
                    </a:solidFill>
                    <a:latin typeface="华文中宋" panose="02010600040101010101" pitchFamily="2" charset="-122"/>
                    <a:ea typeface="华文中宋" panose="02010600040101010101" pitchFamily="2" charset="-122"/>
                  </a:rPr>
                  <a:t>在线性空间</a:t>
                </a:r>
                <a14:m>
                  <m:oMath xmlns:m="http://schemas.openxmlformats.org/officeDocument/2006/math">
                    <m:r>
                      <a:rPr lang="en-US" altLang="zh-CN" sz="2400" i="1">
                        <a:solidFill>
                          <a:srgbClr val="000000"/>
                        </a:solidFill>
                        <a:latin typeface="Cambria Math" panose="02040503050406030204" pitchFamily="18" charset="0"/>
                      </a:rPr>
                      <m:t>𝑅</m:t>
                    </m:r>
                    <m:sSub>
                      <m:sSubPr>
                        <m:ctrlPr>
                          <a:rPr lang="en-US" altLang="zh-CN" sz="2400" i="1">
                            <a:solidFill>
                              <a:srgbClr val="000000"/>
                            </a:solidFill>
                            <a:latin typeface="Cambria Math" panose="02040503050406030204" pitchFamily="18" charset="0"/>
                          </a:rPr>
                        </m:ctrlPr>
                      </m:sSubPr>
                      <m:e>
                        <m:d>
                          <m:dPr>
                            <m:begChr m:val="["/>
                            <m:endChr m:val="]"/>
                            <m:ctrlPr>
                              <a:rPr lang="en-US" altLang="zh-CN" sz="2400" i="1">
                                <a:solidFill>
                                  <a:srgbClr val="000000"/>
                                </a:solidFill>
                                <a:latin typeface="Cambria Math" panose="02040503050406030204" pitchFamily="18" charset="0"/>
                              </a:rPr>
                            </m:ctrlPr>
                          </m:dPr>
                          <m:e>
                            <m:r>
                              <a:rPr lang="en-US" altLang="zh-CN" sz="2400" i="1">
                                <a:solidFill>
                                  <a:srgbClr val="000000"/>
                                </a:solidFill>
                                <a:latin typeface="Cambria Math" panose="02040503050406030204" pitchFamily="18" charset="0"/>
                              </a:rPr>
                              <m:t>𝑥</m:t>
                            </m:r>
                          </m:e>
                        </m:d>
                      </m:e>
                      <m:sub>
                        <m:r>
                          <a:rPr lang="en-US" altLang="zh-CN" sz="2400" i="1">
                            <a:solidFill>
                              <a:srgbClr val="000000"/>
                            </a:solidFill>
                            <a:latin typeface="Cambria Math" panose="02040503050406030204" pitchFamily="18" charset="0"/>
                          </a:rPr>
                          <m:t>𝑛</m:t>
                        </m:r>
                      </m:sub>
                    </m:sSub>
                  </m:oMath>
                </a14:m>
                <a:r>
                  <a:rPr lang="zh-CN" altLang="en-US" sz="2400" dirty="0">
                    <a:solidFill>
                      <a:srgbClr val="000000"/>
                    </a:solidFill>
                    <a:latin typeface="华文中宋" panose="02010600040101010101" pitchFamily="2" charset="-122"/>
                    <a:ea typeface="华文中宋" panose="02010600040101010101" pitchFamily="2" charset="-122"/>
                  </a:rPr>
                  <a:t>中，取一组基</a:t>
                </a:r>
                <a:endParaRPr lang="en-US" altLang="zh-CN" sz="2400" dirty="0">
                  <a:solidFill>
                    <a:srgbClr val="000000"/>
                  </a:solidFill>
                  <a:latin typeface="华文中宋" panose="02010600040101010101" pitchFamily="2" charset="-122"/>
                  <a:ea typeface="华文中宋" panose="02010600040101010101" pitchFamily="2" charset="-122"/>
                </a:endParaRPr>
              </a:p>
              <a:p>
                <a:pPr>
                  <a:lnSpc>
                    <a:spcPct val="150000"/>
                  </a:lnSpc>
                  <a:defRPr/>
                </a:pPr>
                <a14:m>
                  <m:oMathPara xmlns:m="http://schemas.openxmlformats.org/officeDocument/2006/math">
                    <m:oMathParaPr>
                      <m:jc m:val="centerGroup"/>
                    </m:oMathParaPr>
                    <m:oMath xmlns:m="http://schemas.openxmlformats.org/officeDocument/2006/math">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zh-CN" altLang="en-US" sz="2400" i="1">
                              <a:solidFill>
                                <a:srgbClr val="000000"/>
                              </a:solidFill>
                              <a:latin typeface="Cambria Math" panose="02040503050406030204" pitchFamily="18" charset="0"/>
                              <a:ea typeface="华文中宋" panose="02010600040101010101" pitchFamily="2" charset="-122"/>
                            </a:rPr>
                            <m:t>𝜀</m:t>
                          </m:r>
                        </m:e>
                        <m:sub>
                          <m:r>
                            <a:rPr lang="en-US" altLang="zh-CN" sz="2400" i="1">
                              <a:solidFill>
                                <a:srgbClr val="000000"/>
                              </a:solidFill>
                              <a:latin typeface="Cambria Math" panose="02040503050406030204" pitchFamily="18" charset="0"/>
                              <a:ea typeface="华文中宋" panose="02010600040101010101" pitchFamily="2" charset="-122"/>
                            </a:rPr>
                            <m:t>1</m:t>
                          </m:r>
                        </m:sub>
                      </m:sSub>
                      <m:r>
                        <a:rPr lang="en-US" altLang="zh-CN" sz="2400" i="1">
                          <a:solidFill>
                            <a:srgbClr val="000000"/>
                          </a:solidFill>
                          <a:latin typeface="Cambria Math" panose="02040503050406030204" pitchFamily="18" charset="0"/>
                          <a:ea typeface="华文中宋" panose="02010600040101010101" pitchFamily="2" charset="-122"/>
                        </a:rPr>
                        <m:t>=1,</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m:rPr>
                              <m:sty m:val="p"/>
                            </m:rPr>
                            <a:rPr lang="en-US" altLang="zh-CN" sz="2400">
                              <a:solidFill>
                                <a:srgbClr val="000000"/>
                              </a:solidFill>
                              <a:latin typeface="Cambria Math" panose="02040503050406030204" pitchFamily="18" charset="0"/>
                              <a:ea typeface="华文中宋" panose="02010600040101010101" pitchFamily="2" charset="-122"/>
                            </a:rPr>
                            <m:t>ε</m:t>
                          </m:r>
                        </m:e>
                        <m:sub>
                          <m:r>
                            <a:rPr lang="en-US" altLang="zh-CN" sz="2400">
                              <a:solidFill>
                                <a:srgbClr val="000000"/>
                              </a:solidFill>
                              <a:latin typeface="Cambria Math" panose="02040503050406030204" pitchFamily="18" charset="0"/>
                              <a:ea typeface="华文中宋" panose="02010600040101010101" pitchFamily="2" charset="-122"/>
                            </a:rPr>
                            <m:t>2</m:t>
                          </m:r>
                        </m:sub>
                      </m:sSub>
                      <m:r>
                        <a:rPr lang="en-US" altLang="zh-CN" sz="2400">
                          <a:solidFill>
                            <a:srgbClr val="000000"/>
                          </a:solidFill>
                          <a:latin typeface="Cambria Math" panose="02040503050406030204" pitchFamily="18" charset="0"/>
                          <a:ea typeface="华文中宋" panose="02010600040101010101" pitchFamily="2" charset="-122"/>
                        </a:rPr>
                        <m:t>=</m:t>
                      </m:r>
                      <m:r>
                        <a:rPr lang="en-US" altLang="zh-CN" sz="2400" i="1" dirty="0" smtClean="0">
                          <a:solidFill>
                            <a:srgbClr val="000000"/>
                          </a:solidFill>
                          <a:latin typeface="Cambria Math" panose="02040503050406030204" pitchFamily="18" charset="0"/>
                          <a:ea typeface="华文中宋" panose="02010600040101010101" pitchFamily="2" charset="-122"/>
                        </a:rPr>
                        <m:t>(</m:t>
                      </m:r>
                      <m:r>
                        <a:rPr lang="en-US" altLang="zh-CN" sz="2400" b="0" i="1" dirty="0" smtClean="0">
                          <a:solidFill>
                            <a:srgbClr val="000000"/>
                          </a:solidFill>
                          <a:latin typeface="Cambria Math" panose="02040503050406030204" pitchFamily="18" charset="0"/>
                          <a:ea typeface="华文中宋" panose="02010600040101010101" pitchFamily="2" charset="-122"/>
                        </a:rPr>
                        <m:t>𝑥</m:t>
                      </m:r>
                      <m:r>
                        <a:rPr lang="en-US" altLang="zh-CN" sz="2400" i="1" dirty="0">
                          <a:solidFill>
                            <a:srgbClr val="000000"/>
                          </a:solidFill>
                          <a:latin typeface="Cambria Math" panose="02040503050406030204" pitchFamily="18" charset="0"/>
                          <a:ea typeface="华文中宋" panose="02010600040101010101" pitchFamily="2" charset="-122"/>
                        </a:rPr>
                        <m:t>−</m:t>
                      </m:r>
                      <m:r>
                        <a:rPr lang="en-US" altLang="zh-CN" sz="2400" i="1" dirty="0">
                          <a:solidFill>
                            <a:srgbClr val="000000"/>
                          </a:solidFill>
                          <a:latin typeface="Cambria Math" panose="02040503050406030204" pitchFamily="18" charset="0"/>
                          <a:ea typeface="华文中宋" panose="02010600040101010101" pitchFamily="2" charset="-122"/>
                        </a:rPr>
                        <m:t>𝑎</m:t>
                      </m:r>
                      <m:r>
                        <a:rPr lang="en-US" altLang="zh-CN" sz="2400" i="1" dirty="0">
                          <a:solidFill>
                            <a:srgbClr val="000000"/>
                          </a:solidFill>
                          <a:latin typeface="Cambria Math" panose="02040503050406030204" pitchFamily="18" charset="0"/>
                          <a:ea typeface="华文中宋" panose="02010600040101010101" pitchFamily="2" charset="-122"/>
                        </a:rPr>
                        <m:t>)</m:t>
                      </m:r>
                      <m:r>
                        <a:rPr lang="en-US" altLang="zh-CN" sz="2400">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Cambria Math" panose="02040503050406030204" pitchFamily="18" charset="0"/>
                            </a:rPr>
                          </m:ctrlPr>
                        </m:sSubPr>
                        <m:e>
                          <m:r>
                            <m:rPr>
                              <m:sty m:val="p"/>
                            </m:rPr>
                            <a:rPr lang="el-GR" altLang="zh-CN" sz="2400" i="1">
                              <a:solidFill>
                                <a:srgbClr val="000000"/>
                              </a:solidFill>
                              <a:latin typeface="Cambria Math" panose="02040503050406030204" pitchFamily="18" charset="0"/>
                              <a:ea typeface="Cambria Math" panose="02040503050406030204" pitchFamily="18" charset="0"/>
                            </a:rPr>
                            <m:t>ε</m:t>
                          </m:r>
                        </m:e>
                        <m:sub>
                          <m:r>
                            <a:rPr lang="en-US" altLang="zh-CN" sz="2400" i="1">
                              <a:solidFill>
                                <a:srgbClr val="000000"/>
                              </a:solidFill>
                              <a:latin typeface="Cambria Math" panose="02040503050406030204" pitchFamily="18" charset="0"/>
                              <a:ea typeface="Cambria Math" panose="02040503050406030204" pitchFamily="18" charset="0"/>
                            </a:rPr>
                            <m:t>3</m:t>
                          </m:r>
                        </m:sub>
                      </m:sSub>
                      <m:r>
                        <a:rPr lang="en-US" altLang="zh-CN" sz="2400" i="1">
                          <a:solidFill>
                            <a:srgbClr val="000000"/>
                          </a:solidFill>
                          <a:latin typeface="Cambria Math" panose="02040503050406030204" pitchFamily="18" charset="0"/>
                          <a:ea typeface="Cambria Math" panose="02040503050406030204" pitchFamily="18" charset="0"/>
                        </a:rPr>
                        <m:t>=</m:t>
                      </m:r>
                      <m:sSup>
                        <m:sSupPr>
                          <m:ctrlPr>
                            <a:rPr lang="en-US" altLang="zh-CN" sz="2400" i="1">
                              <a:solidFill>
                                <a:srgbClr val="000000"/>
                              </a:solidFill>
                              <a:latin typeface="Cambria Math" panose="02040503050406030204" pitchFamily="18" charset="0"/>
                              <a:ea typeface="Cambria Math" panose="02040503050406030204" pitchFamily="18" charset="0"/>
                            </a:rPr>
                          </m:ctrlPr>
                        </m:sSupPr>
                        <m:e>
                          <m:d>
                            <m:dPr>
                              <m:ctrlPr>
                                <a:rPr lang="en-US" altLang="zh-CN" sz="2400" i="1">
                                  <a:solidFill>
                                    <a:srgbClr val="000000"/>
                                  </a:solidFill>
                                  <a:latin typeface="Cambria Math" panose="02040503050406030204" pitchFamily="18" charset="0"/>
                                  <a:ea typeface="Cambria Math" panose="02040503050406030204" pitchFamily="18" charset="0"/>
                                </a:rPr>
                              </m:ctrlPr>
                            </m:dPr>
                            <m:e>
                              <m:r>
                                <a:rPr lang="en-US" altLang="zh-CN" sz="2400" i="1">
                                  <a:solidFill>
                                    <a:srgbClr val="000000"/>
                                  </a:solidFill>
                                  <a:latin typeface="Cambria Math" panose="02040503050406030204" pitchFamily="18" charset="0"/>
                                  <a:ea typeface="Cambria Math" panose="02040503050406030204" pitchFamily="18" charset="0"/>
                                </a:rPr>
                                <m:t>𝑥</m:t>
                              </m:r>
                              <m:r>
                                <a:rPr lang="en-US" altLang="zh-CN" sz="2400" i="1">
                                  <a:solidFill>
                                    <a:srgbClr val="000000"/>
                                  </a:solidFill>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𝑎</m:t>
                              </m:r>
                            </m:e>
                          </m:d>
                        </m:e>
                        <m:sup>
                          <m:r>
                            <a:rPr lang="en-US" altLang="zh-CN" sz="2400" i="1">
                              <a:solidFill>
                                <a:srgbClr val="000000"/>
                              </a:solidFill>
                              <a:latin typeface="Cambria Math" panose="02040503050406030204" pitchFamily="18" charset="0"/>
                              <a:ea typeface="Cambria Math" panose="02040503050406030204" pitchFamily="18" charset="0"/>
                            </a:rPr>
                            <m:t>2</m:t>
                          </m:r>
                        </m:sup>
                      </m:sSup>
                      <m:r>
                        <a:rPr lang="en-US" altLang="zh-CN" sz="2400" i="1">
                          <a:solidFill>
                            <a:srgbClr val="000000"/>
                          </a:solidFill>
                          <a:latin typeface="Cambria Math" panose="02040503050406030204" pitchFamily="18" charset="0"/>
                          <a:ea typeface="Cambria Math" panose="02040503050406030204" pitchFamily="18" charset="0"/>
                        </a:rPr>
                        <m:t>,⋯, </m:t>
                      </m:r>
                      <m:sSub>
                        <m:sSubPr>
                          <m:ctrlPr>
                            <a:rPr lang="en-US" altLang="zh-CN" sz="2400" i="1">
                              <a:solidFill>
                                <a:srgbClr val="000000"/>
                              </a:solidFill>
                              <a:latin typeface="Cambria Math" panose="02040503050406030204" pitchFamily="18" charset="0"/>
                              <a:ea typeface="Cambria Math" panose="02040503050406030204" pitchFamily="18" charset="0"/>
                            </a:rPr>
                          </m:ctrlPr>
                        </m:sSubPr>
                        <m:e>
                          <m:r>
                            <a:rPr lang="zh-CN" altLang="en-US" sz="2400" i="1">
                              <a:solidFill>
                                <a:srgbClr val="000000"/>
                              </a:solidFill>
                              <a:latin typeface="Cambria Math" panose="02040503050406030204" pitchFamily="18" charset="0"/>
                              <a:ea typeface="Cambria Math" panose="02040503050406030204" pitchFamily="18" charset="0"/>
                            </a:rPr>
                            <m:t>𝜀</m:t>
                          </m:r>
                        </m:e>
                        <m:sub>
                          <m:r>
                            <a:rPr lang="en-US" altLang="zh-CN" sz="2400" i="1">
                              <a:solidFill>
                                <a:srgbClr val="000000"/>
                              </a:solidFill>
                              <a:latin typeface="Cambria Math" panose="02040503050406030204" pitchFamily="18" charset="0"/>
                              <a:ea typeface="Cambria Math" panose="02040503050406030204" pitchFamily="18" charset="0"/>
                            </a:rPr>
                            <m:t>𝑛</m:t>
                          </m:r>
                        </m:sub>
                      </m:sSub>
                      <m:r>
                        <a:rPr lang="en-US" altLang="zh-CN" sz="2400" i="1">
                          <a:solidFill>
                            <a:srgbClr val="000000"/>
                          </a:solidFill>
                          <a:latin typeface="Cambria Math" panose="02040503050406030204" pitchFamily="18" charset="0"/>
                          <a:ea typeface="Cambria Math" panose="02040503050406030204" pitchFamily="18" charset="0"/>
                        </a:rPr>
                        <m:t>=</m:t>
                      </m:r>
                      <m:sSup>
                        <m:sSupPr>
                          <m:ctrlPr>
                            <a:rPr lang="en-US" altLang="zh-CN" sz="2400" i="1">
                              <a:solidFill>
                                <a:srgbClr val="000000"/>
                              </a:solidFill>
                              <a:latin typeface="Cambria Math" panose="02040503050406030204" pitchFamily="18" charset="0"/>
                              <a:ea typeface="Cambria Math" panose="02040503050406030204" pitchFamily="18" charset="0"/>
                            </a:rPr>
                          </m:ctrlPr>
                        </m:sSupPr>
                        <m:e>
                          <m:d>
                            <m:dPr>
                              <m:ctrlPr>
                                <a:rPr lang="en-US" altLang="zh-CN" sz="2400" i="1">
                                  <a:solidFill>
                                    <a:srgbClr val="000000"/>
                                  </a:solidFill>
                                  <a:latin typeface="Cambria Math" panose="02040503050406030204" pitchFamily="18" charset="0"/>
                                  <a:ea typeface="Cambria Math" panose="02040503050406030204" pitchFamily="18" charset="0"/>
                                </a:rPr>
                              </m:ctrlPr>
                            </m:dPr>
                            <m:e>
                              <m:r>
                                <a:rPr lang="en-US" altLang="zh-CN" sz="2400" i="1">
                                  <a:solidFill>
                                    <a:srgbClr val="000000"/>
                                  </a:solidFill>
                                  <a:latin typeface="Cambria Math" panose="02040503050406030204" pitchFamily="18" charset="0"/>
                                  <a:ea typeface="Cambria Math" panose="02040503050406030204" pitchFamily="18" charset="0"/>
                                </a:rPr>
                                <m:t>𝑥</m:t>
                              </m:r>
                              <m:r>
                                <a:rPr lang="en-US" altLang="zh-CN" sz="2400" i="1">
                                  <a:solidFill>
                                    <a:srgbClr val="000000"/>
                                  </a:solidFill>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𝑎</m:t>
                              </m:r>
                            </m:e>
                          </m:d>
                        </m:e>
                        <m:sup>
                          <m:r>
                            <a:rPr lang="en-US" altLang="zh-CN" sz="2400" i="1">
                              <a:solidFill>
                                <a:srgbClr val="000000"/>
                              </a:solidFill>
                              <a:latin typeface="Cambria Math" panose="02040503050406030204" pitchFamily="18" charset="0"/>
                              <a:ea typeface="Cambria Math" panose="02040503050406030204" pitchFamily="18" charset="0"/>
                            </a:rPr>
                            <m:t>𝑛</m:t>
                          </m:r>
                          <m:r>
                            <a:rPr lang="en-US" altLang="zh-CN" sz="2400" i="1">
                              <a:solidFill>
                                <a:srgbClr val="000000"/>
                              </a:solidFill>
                              <a:latin typeface="Cambria Math" panose="02040503050406030204" pitchFamily="18" charset="0"/>
                              <a:ea typeface="Cambria Math" panose="02040503050406030204" pitchFamily="18" charset="0"/>
                            </a:rPr>
                            <m:t>−1</m:t>
                          </m:r>
                        </m:sup>
                      </m:sSup>
                    </m:oMath>
                  </m:oMathPara>
                </a14:m>
                <a:endParaRPr lang="zh-CN" altLang="en-US" sz="2400" dirty="0">
                  <a:solidFill>
                    <a:srgbClr val="000000"/>
                  </a:solidFill>
                  <a:latin typeface="华文中宋" panose="02010600040101010101" pitchFamily="2" charset="-122"/>
                  <a:ea typeface="华文中宋" panose="02010600040101010101" pitchFamily="2" charset="-122"/>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551384" y="1359414"/>
                <a:ext cx="10945216" cy="1200329"/>
              </a:xfrm>
              <a:prstGeom prst="rect">
                <a:avLst/>
              </a:prstGeom>
              <a:blipFill>
                <a:blip r:embed="rId8"/>
                <a:stretch>
                  <a:fillRect l="-8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695400" y="4299874"/>
                <a:ext cx="7560840" cy="461665"/>
              </a:xfrm>
              <a:prstGeom prst="rect">
                <a:avLst/>
              </a:prstGeom>
              <a:noFill/>
            </p:spPr>
            <p:txBody>
              <a:bodyPr wrap="square" rtlCol="0">
                <a:spAutoFit/>
              </a:bodyPr>
              <a:lstStyle/>
              <a:p>
                <a:pPr>
                  <a:defRPr/>
                </a:pPr>
                <a:r>
                  <a:rPr lang="zh-CN" altLang="en-US" sz="2400" dirty="0">
                    <a:solidFill>
                      <a:srgbClr val="000000"/>
                    </a:solidFill>
                    <a:latin typeface="华文中宋" panose="02010600040101010101" pitchFamily="2" charset="-122"/>
                    <a:ea typeface="华文中宋" panose="02010600040101010101" pitchFamily="2" charset="-122"/>
                  </a:rPr>
                  <a:t>因此</a:t>
                </a:r>
                <a14:m>
                  <m:oMath xmlns:m="http://schemas.openxmlformats.org/officeDocument/2006/math">
                    <m:r>
                      <a:rPr lang="en-US" altLang="zh-CN" sz="2400" i="1" dirty="0">
                        <a:solidFill>
                          <a:srgbClr val="000000"/>
                        </a:solidFill>
                        <a:latin typeface="Cambria Math" panose="02040503050406030204" pitchFamily="18" charset="0"/>
                      </a:rPr>
                      <m:t>𝑓</m:t>
                    </m:r>
                    <m:r>
                      <a:rPr lang="en-US" altLang="zh-CN" sz="2400" i="1" dirty="0">
                        <a:solidFill>
                          <a:srgbClr val="000000"/>
                        </a:solidFill>
                        <a:latin typeface="Cambria Math" panose="02040503050406030204" pitchFamily="18" charset="0"/>
                      </a:rPr>
                      <m:t>(</m:t>
                    </m:r>
                    <m:r>
                      <a:rPr lang="en-US" altLang="zh-CN" sz="2400" i="1" dirty="0">
                        <a:solidFill>
                          <a:srgbClr val="000000"/>
                        </a:solidFill>
                        <a:latin typeface="Cambria Math" panose="02040503050406030204" pitchFamily="18" charset="0"/>
                      </a:rPr>
                      <m:t>𝑥</m:t>
                    </m:r>
                    <m:r>
                      <a:rPr lang="en-US" altLang="zh-CN" sz="2400" i="1" dirty="0">
                        <a:solidFill>
                          <a:srgbClr val="000000"/>
                        </a:solidFill>
                        <a:latin typeface="Cambria Math" panose="02040503050406030204" pitchFamily="18" charset="0"/>
                      </a:rPr>
                      <m:t>)</m:t>
                    </m:r>
                  </m:oMath>
                </a14:m>
                <a:r>
                  <a:rPr lang="zh-CN" altLang="en-US" sz="2400" dirty="0">
                    <a:solidFill>
                      <a:srgbClr val="000000"/>
                    </a:solidFill>
                    <a:latin typeface="华文中宋" panose="02010600040101010101" pitchFamily="2" charset="-122"/>
                    <a:ea typeface="华文中宋" panose="02010600040101010101" pitchFamily="2" charset="-122"/>
                  </a:rPr>
                  <a:t>在基</a:t>
                </a:r>
                <a14:m>
                  <m:oMath xmlns:m="http://schemas.openxmlformats.org/officeDocument/2006/math">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zh-CN" altLang="en-US" sz="2400" i="1">
                            <a:solidFill>
                              <a:srgbClr val="000000"/>
                            </a:solidFill>
                            <a:latin typeface="Cambria Math" panose="02040503050406030204" pitchFamily="18" charset="0"/>
                            <a:ea typeface="华文中宋" panose="02010600040101010101" pitchFamily="2" charset="-122"/>
                          </a:rPr>
                          <m:t>𝜀</m:t>
                        </m:r>
                      </m:e>
                      <m:sub>
                        <m:r>
                          <a:rPr lang="en-US" altLang="zh-CN" sz="2400" i="1">
                            <a:solidFill>
                              <a:srgbClr val="000000"/>
                            </a:solidFill>
                            <a:latin typeface="Cambria Math" panose="02040503050406030204" pitchFamily="18" charset="0"/>
                            <a:ea typeface="华文中宋" panose="02010600040101010101" pitchFamily="2" charset="-122"/>
                          </a:rPr>
                          <m:t>1</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m:rPr>
                            <m:sty m:val="p"/>
                          </m:rPr>
                          <a:rPr lang="en-US" altLang="zh-CN" sz="2400">
                            <a:solidFill>
                              <a:srgbClr val="000000"/>
                            </a:solidFill>
                            <a:latin typeface="Cambria Math" panose="02040503050406030204" pitchFamily="18" charset="0"/>
                            <a:ea typeface="华文中宋" panose="02010600040101010101" pitchFamily="2" charset="-122"/>
                          </a:rPr>
                          <m:t>ε</m:t>
                        </m:r>
                      </m:e>
                      <m:sub>
                        <m:r>
                          <a:rPr lang="en-US" altLang="zh-CN" sz="2400">
                            <a:solidFill>
                              <a:srgbClr val="000000"/>
                            </a:solidFill>
                            <a:latin typeface="Cambria Math" panose="02040503050406030204" pitchFamily="18" charset="0"/>
                            <a:ea typeface="华文中宋" panose="02010600040101010101" pitchFamily="2" charset="-122"/>
                          </a:rPr>
                          <m:t>2</m:t>
                        </m:r>
                      </m:sub>
                    </m:sSub>
                    <m:r>
                      <a:rPr lang="en-US" altLang="zh-CN" sz="2400">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Cambria Math" panose="02040503050406030204" pitchFamily="18" charset="0"/>
                          </a:rPr>
                        </m:ctrlPr>
                      </m:sSubPr>
                      <m:e>
                        <m:r>
                          <m:rPr>
                            <m:sty m:val="p"/>
                          </m:rPr>
                          <a:rPr lang="el-GR" altLang="zh-CN" sz="2400" i="1">
                            <a:solidFill>
                              <a:srgbClr val="000000"/>
                            </a:solidFill>
                            <a:latin typeface="Cambria Math" panose="02040503050406030204" pitchFamily="18" charset="0"/>
                            <a:ea typeface="Cambria Math" panose="02040503050406030204" pitchFamily="18" charset="0"/>
                          </a:rPr>
                          <m:t>ε</m:t>
                        </m:r>
                      </m:e>
                      <m:sub>
                        <m:r>
                          <a:rPr lang="en-US" altLang="zh-CN" sz="2400" i="1">
                            <a:solidFill>
                              <a:srgbClr val="000000"/>
                            </a:solidFill>
                            <a:latin typeface="Cambria Math" panose="02040503050406030204" pitchFamily="18" charset="0"/>
                            <a:ea typeface="Cambria Math" panose="02040503050406030204" pitchFamily="18" charset="0"/>
                          </a:rPr>
                          <m:t>3</m:t>
                        </m:r>
                      </m:sub>
                    </m:sSub>
                    <m:r>
                      <a:rPr lang="en-US" altLang="zh-CN" sz="2400" i="1">
                        <a:solidFill>
                          <a:srgbClr val="000000"/>
                        </a:solidFill>
                        <a:latin typeface="Cambria Math" panose="02040503050406030204" pitchFamily="18" charset="0"/>
                        <a:ea typeface="Cambria Math" panose="02040503050406030204" pitchFamily="18" charset="0"/>
                      </a:rPr>
                      <m:t>,⋯, </m:t>
                    </m:r>
                    <m:sSub>
                      <m:sSubPr>
                        <m:ctrlPr>
                          <a:rPr lang="en-US" altLang="zh-CN" sz="2400" i="1">
                            <a:solidFill>
                              <a:srgbClr val="000000"/>
                            </a:solidFill>
                            <a:latin typeface="Cambria Math" panose="02040503050406030204" pitchFamily="18" charset="0"/>
                            <a:ea typeface="Cambria Math" panose="02040503050406030204" pitchFamily="18" charset="0"/>
                          </a:rPr>
                        </m:ctrlPr>
                      </m:sSubPr>
                      <m:e>
                        <m:r>
                          <a:rPr lang="zh-CN" altLang="en-US" sz="2400" i="1">
                            <a:solidFill>
                              <a:srgbClr val="000000"/>
                            </a:solidFill>
                            <a:latin typeface="Cambria Math" panose="02040503050406030204" pitchFamily="18" charset="0"/>
                            <a:ea typeface="Cambria Math" panose="02040503050406030204" pitchFamily="18" charset="0"/>
                          </a:rPr>
                          <m:t>𝜀</m:t>
                        </m:r>
                      </m:e>
                      <m:sub>
                        <m:r>
                          <a:rPr lang="en-US" altLang="zh-CN" sz="2400" i="1">
                            <a:solidFill>
                              <a:srgbClr val="000000"/>
                            </a:solidFill>
                            <a:latin typeface="Cambria Math" panose="02040503050406030204" pitchFamily="18" charset="0"/>
                            <a:ea typeface="Cambria Math" panose="02040503050406030204" pitchFamily="18" charset="0"/>
                          </a:rPr>
                          <m:t>𝑛</m:t>
                        </m:r>
                      </m:sub>
                    </m:sSub>
                  </m:oMath>
                </a14:m>
                <a:r>
                  <a:rPr lang="zh-CN" altLang="en-US" sz="2400" dirty="0">
                    <a:solidFill>
                      <a:srgbClr val="000000"/>
                    </a:solidFill>
                    <a:latin typeface="华文中宋" panose="02010600040101010101" pitchFamily="2" charset="-122"/>
                    <a:ea typeface="华文中宋" panose="02010600040101010101" pitchFamily="2" charset="-122"/>
                  </a:rPr>
                  <a:t>下的坐标为</a:t>
                </a:r>
              </a:p>
            </p:txBody>
          </p:sp>
        </mc:Choice>
        <mc:Fallback xmlns="">
          <p:sp>
            <p:nvSpPr>
              <p:cNvPr id="4" name="文本框 3"/>
              <p:cNvSpPr txBox="1">
                <a:spLocks noRot="1" noChangeAspect="1" noMove="1" noResize="1" noEditPoints="1" noAdjustHandles="1" noChangeArrowheads="1" noChangeShapeType="1" noTextEdit="1"/>
              </p:cNvSpPr>
              <p:nvPr/>
            </p:nvSpPr>
            <p:spPr>
              <a:xfrm>
                <a:off x="695400" y="4299874"/>
                <a:ext cx="7560840" cy="461665"/>
              </a:xfrm>
              <a:prstGeom prst="rect">
                <a:avLst/>
              </a:prstGeom>
              <a:blipFill>
                <a:blip r:embed="rId9"/>
                <a:stretch>
                  <a:fillRect l="-1210" t="-10526" b="-28947"/>
                </a:stretch>
              </a:blipFill>
            </p:spPr>
            <p:txBody>
              <a:bodyPr/>
              <a:lstStyle/>
              <a:p>
                <a:r>
                  <a:rPr lang="zh-CN" altLang="en-US">
                    <a:noFill/>
                  </a:rPr>
                  <a:t> </a:t>
                </a:r>
              </a:p>
            </p:txBody>
          </p:sp>
        </mc:Fallback>
      </mc:AlternateContent>
      <p:sp>
        <p:nvSpPr>
          <p:cNvPr id="5" name="文本框 4"/>
          <p:cNvSpPr txBox="1"/>
          <p:nvPr/>
        </p:nvSpPr>
        <p:spPr>
          <a:xfrm>
            <a:off x="1199456" y="2657111"/>
            <a:ext cx="2808312" cy="461665"/>
          </a:xfrm>
          <a:prstGeom prst="rect">
            <a:avLst/>
          </a:prstGeom>
          <a:noFill/>
        </p:spPr>
        <p:txBody>
          <a:bodyPr wrap="square" rtlCol="0">
            <a:spAutoFit/>
          </a:bodyPr>
          <a:lstStyle/>
          <a:p>
            <a:pPr>
              <a:defRPr/>
            </a:pPr>
            <a:r>
              <a:rPr lang="zh-CN" altLang="en-US" sz="2400" dirty="0">
                <a:solidFill>
                  <a:srgbClr val="000000"/>
                </a:solidFill>
                <a:latin typeface="华文中宋" panose="02010600040101010101" pitchFamily="2" charset="-122"/>
                <a:ea typeface="华文中宋" panose="02010600040101010101" pitchFamily="2" charset="-122"/>
              </a:rPr>
              <a:t>由泰勒公式知</a:t>
            </a:r>
          </a:p>
        </p:txBody>
      </p:sp>
      <p:sp>
        <p:nvSpPr>
          <p:cNvPr id="13" name="Rectangle 6"/>
          <p:cNvSpPr>
            <a:spLocks noChangeArrowheads="1"/>
          </p:cNvSpPr>
          <p:nvPr/>
        </p:nvSpPr>
        <p:spPr bwMode="auto">
          <a:xfrm>
            <a:off x="1577113" y="671131"/>
            <a:ext cx="4103737" cy="400110"/>
          </a:xfrm>
          <a:prstGeom prst="rect">
            <a:avLst/>
          </a:prstGeom>
          <a:noFill/>
          <a:ln w="9525" algn="ctr">
            <a:noFill/>
            <a:miter lim="800000"/>
            <a:headEnd/>
            <a:tailEnd/>
          </a:ln>
          <a:effectLst/>
        </p:spPr>
        <p:txBody>
          <a:bodyPr wrap="square">
            <a:spAutoFit/>
          </a:bodyPr>
          <a:lstStyle/>
          <a:p>
            <a:pPr eaLnBrk="1" hangingPunct="1">
              <a:defRPr/>
            </a:pPr>
            <a:r>
              <a:rPr lang="en-US" altLang="zh-CN" sz="2000" b="1" dirty="0">
                <a:solidFill>
                  <a:srgbClr val="3333CC"/>
                </a:solidFill>
                <a:effectLst>
                  <a:outerShdw blurRad="38100" dist="38100" dir="2700000" algn="tl">
                    <a:srgbClr val="000000"/>
                  </a:outerShdw>
                </a:effectLst>
              </a:rPr>
              <a:t>1.2.1   </a:t>
            </a:r>
            <a:r>
              <a:rPr lang="zh-CN" altLang="en-US" sz="2000" b="1" dirty="0">
                <a:solidFill>
                  <a:srgbClr val="3333CC"/>
                </a:solidFill>
                <a:effectLst>
                  <a:outerShdw blurRad="38100" dist="38100" dir="2700000" algn="tl">
                    <a:srgbClr val="000000"/>
                  </a:outerShdw>
                </a:effectLst>
              </a:rPr>
              <a:t>基与坐标</a:t>
            </a:r>
          </a:p>
        </p:txBody>
      </p:sp>
    </p:spTree>
    <p:extLst>
      <p:ext uri="{BB962C8B-B14F-4D97-AF65-F5344CB8AC3E}">
        <p14:creationId xmlns:p14="http://schemas.microsoft.com/office/powerpoint/2010/main" val="2489586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60421"/>
                                        </p:tgtEl>
                                        <p:attrNameLst>
                                          <p:attrName>style.visibility</p:attrName>
                                        </p:attrNameLst>
                                      </p:cBhvr>
                                      <p:to>
                                        <p:strVal val="visible"/>
                                      </p:to>
                                    </p:set>
                                    <p:animEffect transition="in" filter="wipe(down)">
                                      <p:cBhvr>
                                        <p:cTn id="10" dur="500"/>
                                        <p:tgtEl>
                                          <p:spTgt spid="6042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par>
                                <p:cTn id="16" presetID="22" presetClass="entr" presetSubtype="4" fill="hold" nodeType="withEffect">
                                  <p:stCondLst>
                                    <p:cond delay="0"/>
                                  </p:stCondLst>
                                  <p:childTnLst>
                                    <p:set>
                                      <p:cBhvr>
                                        <p:cTn id="17" dur="1" fill="hold">
                                          <p:stCondLst>
                                            <p:cond delay="0"/>
                                          </p:stCondLst>
                                        </p:cTn>
                                        <p:tgtEl>
                                          <p:spTgt spid="60418"/>
                                        </p:tgtEl>
                                        <p:attrNameLst>
                                          <p:attrName>style.visibility</p:attrName>
                                        </p:attrNameLst>
                                      </p:cBhvr>
                                      <p:to>
                                        <p:strVal val="visible"/>
                                      </p:to>
                                    </p:set>
                                    <p:animEffect transition="in" filter="wipe(down)">
                                      <p:cBhvr>
                                        <p:cTn id="18" dur="500"/>
                                        <p:tgtEl>
                                          <p:spTgt spid="604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281FBE21-B40B-4B64-ABBE-395E3EC7A610}" type="slidenum">
              <a:rPr kumimoji="0" lang="en-US" altLang="zh-CN">
                <a:solidFill>
                  <a:srgbClr val="000000"/>
                </a:solidFill>
              </a:rPr>
              <a:pPr>
                <a:defRPr/>
              </a:pPr>
              <a:t>34</a:t>
            </a:fld>
            <a:endParaRPr kumimoji="0" lang="en-US" altLang="zh-CN">
              <a:solidFill>
                <a:srgbClr val="000000"/>
              </a:solidFill>
            </a:endParaRPr>
          </a:p>
        </p:txBody>
      </p:sp>
      <p:sp>
        <p:nvSpPr>
          <p:cNvPr id="14" name="Rectangle 6"/>
          <p:cNvSpPr>
            <a:spLocks noChangeArrowheads="1"/>
          </p:cNvSpPr>
          <p:nvPr/>
        </p:nvSpPr>
        <p:spPr bwMode="auto">
          <a:xfrm>
            <a:off x="1487488" y="692696"/>
            <a:ext cx="4103737" cy="400110"/>
          </a:xfrm>
          <a:prstGeom prst="rect">
            <a:avLst/>
          </a:prstGeom>
          <a:noFill/>
          <a:ln w="9525" algn="ctr">
            <a:noFill/>
            <a:miter lim="800000"/>
            <a:headEnd/>
            <a:tailEnd/>
          </a:ln>
          <a:effectLst/>
        </p:spPr>
        <p:txBody>
          <a:bodyPr wrap="square">
            <a:spAutoFit/>
          </a:bodyPr>
          <a:lstStyle/>
          <a:p>
            <a:pPr eaLnBrk="1" hangingPunct="1">
              <a:defRPr/>
            </a:pPr>
            <a:r>
              <a:rPr lang="en-US" altLang="zh-CN" sz="2000" b="1" dirty="0">
                <a:solidFill>
                  <a:srgbClr val="3333CC"/>
                </a:solidFill>
                <a:effectLst>
                  <a:outerShdw blurRad="38100" dist="38100" dir="2700000" algn="tl">
                    <a:srgbClr val="000000"/>
                  </a:outerShdw>
                </a:effectLst>
              </a:rPr>
              <a:t>1.2.2   </a:t>
            </a:r>
            <a:r>
              <a:rPr lang="zh-CN" altLang="en-US" sz="2000" b="1" dirty="0">
                <a:solidFill>
                  <a:srgbClr val="3333CC"/>
                </a:solidFill>
                <a:effectLst>
                  <a:outerShdw blurRad="38100" dist="38100" dir="2700000" algn="tl">
                    <a:srgbClr val="000000"/>
                  </a:outerShdw>
                </a:effectLst>
              </a:rPr>
              <a:t>基变换与坐标变换</a:t>
            </a:r>
          </a:p>
        </p:txBody>
      </p:sp>
      <mc:AlternateContent xmlns:mc="http://schemas.openxmlformats.org/markup-compatibility/2006" xmlns:a14="http://schemas.microsoft.com/office/drawing/2010/main">
        <mc:Choice Requires="a14">
          <p:sp>
            <p:nvSpPr>
              <p:cNvPr id="5" name="文本框 4"/>
              <p:cNvSpPr txBox="1"/>
              <p:nvPr/>
            </p:nvSpPr>
            <p:spPr>
              <a:xfrm>
                <a:off x="479376" y="1412776"/>
                <a:ext cx="11017224" cy="1134926"/>
              </a:xfrm>
              <a:prstGeom prst="rect">
                <a:avLst/>
              </a:prstGeom>
              <a:noFill/>
            </p:spPr>
            <p:txBody>
              <a:bodyPr wrap="square" rtlCol="0">
                <a:spAutoFit/>
              </a:bodyPr>
              <a:lstStyle/>
              <a:p>
                <a:pPr>
                  <a:lnSpc>
                    <a:spcPct val="150000"/>
                  </a:lnSpc>
                  <a:defRPr/>
                </a:pPr>
                <a:r>
                  <a:rPr lang="zh-CN" altLang="en-US" sz="2400" dirty="0">
                    <a:solidFill>
                      <a:srgbClr val="FF0000"/>
                    </a:solidFill>
                    <a:latin typeface="华文中宋" panose="02010600040101010101" pitchFamily="2" charset="-122"/>
                    <a:ea typeface="华文中宋" panose="02010600040101010101" pitchFamily="2" charset="-122"/>
                  </a:rPr>
                  <a:t>      问题：</a:t>
                </a:r>
                <a:r>
                  <a:rPr lang="zh-CN" altLang="en-US" sz="2400" dirty="0">
                    <a:solidFill>
                      <a:srgbClr val="000000"/>
                    </a:solidFill>
                    <a:latin typeface="华文中宋" panose="02010600040101010101" pitchFamily="2" charset="-122"/>
                    <a:ea typeface="华文中宋" panose="02010600040101010101" pitchFamily="2" charset="-122"/>
                  </a:rPr>
                  <a:t>在</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𝑛</m:t>
                    </m:r>
                  </m:oMath>
                </a14:m>
                <a:r>
                  <a:rPr lang="zh-CN" altLang="en-US" sz="2400" dirty="0">
                    <a:solidFill>
                      <a:srgbClr val="000000"/>
                    </a:solidFill>
                    <a:latin typeface="华文中宋" panose="02010600040101010101" pitchFamily="2" charset="-122"/>
                    <a:ea typeface="华文中宋" panose="02010600040101010101" pitchFamily="2" charset="-122"/>
                  </a:rPr>
                  <a:t>维线性空间</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𝑉</m:t>
                    </m:r>
                  </m:oMath>
                </a14:m>
                <a:r>
                  <a:rPr lang="zh-CN" altLang="en-US" sz="2400" dirty="0">
                    <a:solidFill>
                      <a:srgbClr val="000000"/>
                    </a:solidFill>
                    <a:latin typeface="华文中宋" panose="02010600040101010101" pitchFamily="2" charset="-122"/>
                    <a:ea typeface="华文中宋" panose="02010600040101010101" pitchFamily="2" charset="-122"/>
                  </a:rPr>
                  <a:t>中，任意</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𝑛</m:t>
                    </m:r>
                  </m:oMath>
                </a14:m>
                <a:r>
                  <a:rPr lang="zh-CN" altLang="en-US" sz="2400" dirty="0">
                    <a:solidFill>
                      <a:srgbClr val="000000"/>
                    </a:solidFill>
                    <a:latin typeface="华文中宋" panose="02010600040101010101" pitchFamily="2" charset="-122"/>
                    <a:ea typeface="华文中宋" panose="02010600040101010101" pitchFamily="2" charset="-122"/>
                  </a:rPr>
                  <a:t>个线性无关的向量都可以作为</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𝑉</m:t>
                    </m:r>
                  </m:oMath>
                </a14:m>
                <a:r>
                  <a:rPr lang="zh-CN" altLang="en-US" sz="2400" dirty="0">
                    <a:solidFill>
                      <a:srgbClr val="000000"/>
                    </a:solidFill>
                    <a:latin typeface="华文中宋" panose="02010600040101010101" pitchFamily="2" charset="-122"/>
                    <a:ea typeface="华文中宋" panose="02010600040101010101" pitchFamily="2" charset="-122"/>
                  </a:rPr>
                  <a:t>的一组基。对于不同的基，同一个向量的坐标是不同的。</a:t>
                </a:r>
              </a:p>
            </p:txBody>
          </p:sp>
        </mc:Choice>
        <mc:Fallback xmlns="">
          <p:sp>
            <p:nvSpPr>
              <p:cNvPr id="5" name="文本框 4"/>
              <p:cNvSpPr txBox="1">
                <a:spLocks noRot="1" noChangeAspect="1" noMove="1" noResize="1" noEditPoints="1" noAdjustHandles="1" noChangeArrowheads="1" noChangeShapeType="1" noTextEdit="1"/>
              </p:cNvSpPr>
              <p:nvPr/>
            </p:nvSpPr>
            <p:spPr>
              <a:xfrm>
                <a:off x="479376" y="1412776"/>
                <a:ext cx="11017224" cy="1134926"/>
              </a:xfrm>
              <a:prstGeom prst="rect">
                <a:avLst/>
              </a:prstGeom>
              <a:blipFill>
                <a:blip r:embed="rId3"/>
                <a:stretch>
                  <a:fillRect l="-885" r="-498" b="-11828"/>
                </a:stretch>
              </a:blipFill>
            </p:spPr>
            <p:txBody>
              <a:bodyPr/>
              <a:lstStyle/>
              <a:p>
                <a:r>
                  <a:rPr lang="zh-CN" altLang="en-US">
                    <a:noFill/>
                  </a:rPr>
                  <a:t> </a:t>
                </a:r>
              </a:p>
            </p:txBody>
          </p:sp>
        </mc:Fallback>
      </mc:AlternateContent>
      <p:sp>
        <p:nvSpPr>
          <p:cNvPr id="17" name="文本框 16"/>
          <p:cNvSpPr txBox="1"/>
          <p:nvPr/>
        </p:nvSpPr>
        <p:spPr>
          <a:xfrm>
            <a:off x="551384" y="2996952"/>
            <a:ext cx="10729192" cy="1134926"/>
          </a:xfrm>
          <a:prstGeom prst="rect">
            <a:avLst/>
          </a:prstGeom>
          <a:noFill/>
        </p:spPr>
        <p:txBody>
          <a:bodyPr wrap="square" rtlCol="0">
            <a:spAutoFit/>
          </a:bodyPr>
          <a:lstStyle/>
          <a:p>
            <a:pPr>
              <a:lnSpc>
                <a:spcPct val="150000"/>
              </a:lnSpc>
              <a:defRPr/>
            </a:pPr>
            <a:r>
              <a:rPr lang="zh-CN" altLang="en-US" sz="2400" dirty="0">
                <a:solidFill>
                  <a:srgbClr val="FF0000"/>
                </a:solidFill>
                <a:latin typeface="华文中宋" panose="02010600040101010101" pitchFamily="2" charset="-122"/>
                <a:ea typeface="华文中宋" panose="02010600040101010101" pitchFamily="2" charset="-122"/>
              </a:rPr>
              <a:t>      </a:t>
            </a:r>
            <a:r>
              <a:rPr lang="zh-CN" altLang="en-US" sz="2400" dirty="0">
                <a:latin typeface="华文中宋" panose="02010600040101010101" pitchFamily="2" charset="-122"/>
                <a:ea typeface="华文中宋" panose="02010600040101010101" pitchFamily="2" charset="-122"/>
              </a:rPr>
              <a:t>那么，</a:t>
            </a:r>
            <a:r>
              <a:rPr lang="zh-CN" altLang="en-US" sz="2400" dirty="0">
                <a:solidFill>
                  <a:srgbClr val="FF0000"/>
                </a:solidFill>
                <a:latin typeface="华文中宋" panose="02010600040101010101" pitchFamily="2" charset="-122"/>
                <a:ea typeface="华文中宋" panose="02010600040101010101" pitchFamily="2" charset="-122"/>
              </a:rPr>
              <a:t>同一个向量在不同的基下的坐标有什么关系呢？换句话说，随着基的改变，向量的坐标如何改变呢？</a:t>
            </a:r>
          </a:p>
        </p:txBody>
      </p:sp>
    </p:spTree>
    <p:extLst>
      <p:ext uri="{BB962C8B-B14F-4D97-AF65-F5344CB8AC3E}">
        <p14:creationId xmlns:p14="http://schemas.microsoft.com/office/powerpoint/2010/main" val="3947778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586" name="Object 0"/>
          <p:cNvGraphicFramePr>
            <a:graphicFrameLocks noChangeAspect="1"/>
          </p:cNvGraphicFramePr>
          <p:nvPr>
            <p:extLst>
              <p:ext uri="{D42A27DB-BD31-4B8C-83A1-F6EECF244321}">
                <p14:modId xmlns:p14="http://schemas.microsoft.com/office/powerpoint/2010/main" val="1403494482"/>
              </p:ext>
            </p:extLst>
          </p:nvPr>
        </p:nvGraphicFramePr>
        <p:xfrm>
          <a:off x="1055440" y="2042795"/>
          <a:ext cx="7713513" cy="458986"/>
        </p:xfrm>
        <a:graphic>
          <a:graphicData uri="http://schemas.openxmlformats.org/presentationml/2006/ole">
            <mc:AlternateContent xmlns:mc="http://schemas.openxmlformats.org/markup-compatibility/2006">
              <mc:Choice xmlns:v="urn:schemas-microsoft-com:vml" Requires="v">
                <p:oleObj spid="_x0000_s13314" name="Equation" r:id="rId3" imgW="3797280" imgH="228600" progId="Equation.DSMT4">
                  <p:embed/>
                </p:oleObj>
              </mc:Choice>
              <mc:Fallback>
                <p:oleObj name="Equation" r:id="rId3" imgW="3797280" imgH="228600" progId="Equation.DSMT4">
                  <p:embed/>
                  <p:pic>
                    <p:nvPicPr>
                      <p:cNvPr id="67586" name="Object 0"/>
                      <p:cNvPicPr>
                        <a:picLocks noChangeAspect="1" noChangeArrowheads="1"/>
                      </p:cNvPicPr>
                      <p:nvPr/>
                    </p:nvPicPr>
                    <p:blipFill>
                      <a:blip r:embed="rId4"/>
                      <a:srcRect/>
                      <a:stretch>
                        <a:fillRect/>
                      </a:stretch>
                    </p:blipFill>
                    <p:spPr bwMode="auto">
                      <a:xfrm>
                        <a:off x="1055440" y="2042795"/>
                        <a:ext cx="7713513" cy="458986"/>
                      </a:xfrm>
                      <a:prstGeom prst="rect">
                        <a:avLst/>
                      </a:prstGeom>
                      <a:noFill/>
                      <a:ln>
                        <a:noFill/>
                      </a:ln>
                      <a:effectLst/>
                    </p:spPr>
                  </p:pic>
                </p:oleObj>
              </mc:Fallback>
            </mc:AlternateContent>
          </a:graphicData>
        </a:graphic>
      </p:graphicFrame>
      <p:graphicFrame>
        <p:nvGraphicFramePr>
          <p:cNvPr id="164865" name="Object 1"/>
          <p:cNvGraphicFramePr>
            <a:graphicFrameLocks noChangeAspect="1"/>
          </p:cNvGraphicFramePr>
          <p:nvPr>
            <p:extLst>
              <p:ext uri="{D42A27DB-BD31-4B8C-83A1-F6EECF244321}">
                <p14:modId xmlns:p14="http://schemas.microsoft.com/office/powerpoint/2010/main" val="2027531873"/>
              </p:ext>
            </p:extLst>
          </p:nvPr>
        </p:nvGraphicFramePr>
        <p:xfrm>
          <a:off x="3719736" y="2691180"/>
          <a:ext cx="3695700" cy="1543050"/>
        </p:xfrm>
        <a:graphic>
          <a:graphicData uri="http://schemas.openxmlformats.org/presentationml/2006/ole">
            <mc:AlternateContent xmlns:mc="http://schemas.openxmlformats.org/markup-compatibility/2006">
              <mc:Choice xmlns:v="urn:schemas-microsoft-com:vml" Requires="v">
                <p:oleObj spid="_x0000_s13315" name="Equation" r:id="rId5" imgW="4927600" imgH="2057400" progId="Equation.3">
                  <p:embed/>
                </p:oleObj>
              </mc:Choice>
              <mc:Fallback>
                <p:oleObj name="Equation" r:id="rId5" imgW="4927600" imgH="2057400" progId="Equation.3">
                  <p:embed/>
                  <p:pic>
                    <p:nvPicPr>
                      <p:cNvPr id="164865"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19736" y="2691180"/>
                        <a:ext cx="3695700" cy="1543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67592" name="文本框 1"/>
          <p:cNvSpPr txBox="1">
            <a:spLocks noChangeArrowheads="1"/>
          </p:cNvSpPr>
          <p:nvPr/>
        </p:nvSpPr>
        <p:spPr bwMode="auto">
          <a:xfrm>
            <a:off x="407368" y="1367865"/>
            <a:ext cx="27301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a:defRPr/>
            </a:pPr>
            <a:r>
              <a:rPr lang="en-US" altLang="zh-CN" dirty="0">
                <a:solidFill>
                  <a:srgbClr val="0000FF"/>
                </a:solidFill>
                <a:latin typeface="华文中宋" panose="02010600040101010101" pitchFamily="2" charset="-122"/>
                <a:ea typeface="华文中宋" panose="02010600040101010101" pitchFamily="2" charset="-122"/>
              </a:rPr>
              <a:t>(1) </a:t>
            </a:r>
            <a:r>
              <a:rPr lang="zh-CN" altLang="en-US" dirty="0">
                <a:solidFill>
                  <a:srgbClr val="0000FF"/>
                </a:solidFill>
                <a:latin typeface="华文中宋" panose="02010600040101010101" pitchFamily="2" charset="-122"/>
                <a:ea typeface="华文中宋" panose="02010600040101010101" pitchFamily="2" charset="-122"/>
              </a:rPr>
              <a:t>基变换公式</a:t>
            </a:r>
          </a:p>
        </p:txBody>
      </p:sp>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35</a:t>
            </a:fld>
            <a:endParaRPr kumimoji="0" lang="en-US" altLang="zh-CN">
              <a:solidFill>
                <a:srgbClr val="000000"/>
              </a:solidFill>
            </a:endParaRPr>
          </a:p>
        </p:txBody>
      </p:sp>
      <mc:AlternateContent xmlns:mc="http://schemas.openxmlformats.org/markup-compatibility/2006" xmlns:a14="http://schemas.microsoft.com/office/drawing/2010/main">
        <mc:Choice Requires="a14">
          <p:sp>
            <p:nvSpPr>
              <p:cNvPr id="3" name="文本框 2"/>
              <p:cNvSpPr txBox="1"/>
              <p:nvPr/>
            </p:nvSpPr>
            <p:spPr>
              <a:xfrm>
                <a:off x="551384" y="4502306"/>
                <a:ext cx="7149895" cy="1822294"/>
              </a:xfrm>
              <a:prstGeom prst="rect">
                <a:avLst/>
              </a:prstGeom>
              <a:noFill/>
            </p:spPr>
            <p:txBody>
              <a:bodyPr wrap="square" rtlCol="0">
                <a:spAutoFit/>
              </a:bodyPr>
              <a:lstStyle/>
              <a:p>
                <a:pPr>
                  <a:defRPr/>
                </a:pPr>
                <a:r>
                  <a:rPr lang="zh-CN" altLang="en-US" sz="2400" dirty="0">
                    <a:solidFill>
                      <a:srgbClr val="000000"/>
                    </a:solidFill>
                    <a:latin typeface="华文中宋" panose="02010600040101010101" pitchFamily="2" charset="-122"/>
                    <a:ea typeface="华文中宋" panose="02010600040101010101" pitchFamily="2" charset="-122"/>
                  </a:rPr>
                  <a:t>即     </a:t>
                </a:r>
                <a14:m>
                  <m:oMath xmlns:m="http://schemas.openxmlformats.org/officeDocument/2006/math">
                    <m:d>
                      <m:dPr>
                        <m:ctrlPr>
                          <a:rPr lang="en-US" altLang="zh-CN" sz="2400" i="1">
                            <a:solidFill>
                              <a:srgbClr val="000000"/>
                            </a:solidFill>
                            <a:latin typeface="Cambria Math" panose="02040503050406030204" pitchFamily="18" charset="0"/>
                            <a:ea typeface="华文中宋" panose="02010600040101010101" pitchFamily="2" charset="-122"/>
                          </a:rPr>
                        </m:ctrlPr>
                      </m:dPr>
                      <m:e>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𝛽</m:t>
                            </m:r>
                          </m:e>
                          <m:sub>
                            <m:r>
                              <a:rPr lang="en-US" altLang="zh-CN" sz="2400" i="1">
                                <a:solidFill>
                                  <a:srgbClr val="000000"/>
                                </a:solidFill>
                                <a:latin typeface="Cambria Math" panose="02040503050406030204" pitchFamily="18" charset="0"/>
                                <a:ea typeface="华文中宋" panose="02010600040101010101" pitchFamily="2" charset="-122"/>
                              </a:rPr>
                              <m:t>1</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𝛽</m:t>
                            </m:r>
                          </m:e>
                          <m:sub>
                            <m:r>
                              <a:rPr lang="en-US" altLang="zh-CN" sz="2400" i="1">
                                <a:solidFill>
                                  <a:srgbClr val="000000"/>
                                </a:solidFill>
                                <a:latin typeface="Cambria Math" panose="02040503050406030204" pitchFamily="18" charset="0"/>
                                <a:ea typeface="华文中宋" panose="02010600040101010101" pitchFamily="2" charset="-122"/>
                              </a:rPr>
                              <m:t>2</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𝛽</m:t>
                            </m:r>
                          </m:e>
                          <m:sub>
                            <m:r>
                              <a:rPr lang="en-US" altLang="zh-CN" sz="2400" i="1">
                                <a:solidFill>
                                  <a:srgbClr val="000000"/>
                                </a:solidFill>
                                <a:latin typeface="Cambria Math" panose="02040503050406030204" pitchFamily="18" charset="0"/>
                                <a:ea typeface="华文中宋" panose="02010600040101010101" pitchFamily="2" charset="-122"/>
                              </a:rPr>
                              <m:t>𝑛</m:t>
                            </m:r>
                          </m:sub>
                        </m:sSub>
                      </m:e>
                    </m:d>
                  </m:oMath>
                </a14:m>
                <a:endParaRPr lang="en-US" altLang="zh-CN" sz="2400" dirty="0">
                  <a:solidFill>
                    <a:srgbClr val="000000"/>
                  </a:solidFill>
                  <a:latin typeface="华文中宋" panose="02010600040101010101" pitchFamily="2" charset="-122"/>
                  <a:ea typeface="华文中宋" panose="02010600040101010101" pitchFamily="2" charset="-122"/>
                </a:endParaRPr>
              </a:p>
              <a:p>
                <a:pPr>
                  <a:defRPr/>
                </a:pPr>
                <a:r>
                  <a:rPr lang="en-US" altLang="zh-CN" sz="2400" dirty="0">
                    <a:solidFill>
                      <a:srgbClr val="000000"/>
                    </a:solidFill>
                    <a:latin typeface="华文中宋" panose="02010600040101010101" pitchFamily="2" charset="-122"/>
                    <a:ea typeface="华文中宋" panose="02010600040101010101" pitchFamily="2" charset="-122"/>
                  </a:rPr>
                  <a:t>     </a:t>
                </a:r>
                <a14:m>
                  <m:oMath xmlns:m="http://schemas.openxmlformats.org/officeDocument/2006/math">
                    <m:r>
                      <a:rPr lang="en-US" altLang="zh-CN" sz="2400" i="1">
                        <a:solidFill>
                          <a:srgbClr val="000000"/>
                        </a:solidFill>
                        <a:latin typeface="Cambria Math" panose="02040503050406030204" pitchFamily="18" charset="0"/>
                        <a:ea typeface="华文中宋" panose="02010600040101010101" pitchFamily="2" charset="-122"/>
                      </a:rPr>
                      <m:t>= </m:t>
                    </m:r>
                    <m:d>
                      <m:dPr>
                        <m:ctrlPr>
                          <a:rPr lang="en-US" altLang="zh-CN" sz="2400" i="1">
                            <a:solidFill>
                              <a:srgbClr val="000000"/>
                            </a:solidFill>
                            <a:latin typeface="Cambria Math" panose="02040503050406030204" pitchFamily="18" charset="0"/>
                            <a:ea typeface="华文中宋" panose="02010600040101010101" pitchFamily="2" charset="-122"/>
                          </a:rPr>
                        </m:ctrlPr>
                      </m:dPr>
                      <m:e>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𝛼</m:t>
                            </m:r>
                          </m:e>
                          <m:sub>
                            <m:r>
                              <a:rPr lang="en-US" altLang="zh-CN" sz="2400" i="1">
                                <a:solidFill>
                                  <a:srgbClr val="000000"/>
                                </a:solidFill>
                                <a:latin typeface="Cambria Math" panose="02040503050406030204" pitchFamily="18" charset="0"/>
                                <a:ea typeface="华文中宋" panose="02010600040101010101" pitchFamily="2" charset="-122"/>
                              </a:rPr>
                              <m:t>1</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𝛼</m:t>
                            </m:r>
                          </m:e>
                          <m:sub>
                            <m:r>
                              <a:rPr lang="en-US" altLang="zh-CN" sz="2400" i="1">
                                <a:solidFill>
                                  <a:srgbClr val="000000"/>
                                </a:solidFill>
                                <a:latin typeface="Cambria Math" panose="02040503050406030204" pitchFamily="18" charset="0"/>
                                <a:ea typeface="华文中宋" panose="02010600040101010101" pitchFamily="2" charset="-122"/>
                              </a:rPr>
                              <m:t>2</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𝛼</m:t>
                            </m:r>
                          </m:e>
                          <m:sub>
                            <m:r>
                              <a:rPr lang="en-US" altLang="zh-CN" sz="2400" i="1">
                                <a:solidFill>
                                  <a:srgbClr val="000000"/>
                                </a:solidFill>
                                <a:latin typeface="Cambria Math" panose="02040503050406030204" pitchFamily="18" charset="0"/>
                                <a:ea typeface="华文中宋" panose="02010600040101010101" pitchFamily="2" charset="-122"/>
                              </a:rPr>
                              <m:t>𝑛</m:t>
                            </m:r>
                          </m:sub>
                        </m:sSub>
                      </m:e>
                    </m:d>
                    <m:d>
                      <m:dPr>
                        <m:begChr m:val="["/>
                        <m:endChr m:val="]"/>
                        <m:ctrlPr>
                          <a:rPr lang="en-US" altLang="zh-CN" sz="2400" i="1">
                            <a:solidFill>
                              <a:srgbClr val="000000"/>
                            </a:solidFill>
                            <a:latin typeface="Cambria Math" panose="02040503050406030204" pitchFamily="18" charset="0"/>
                            <a:ea typeface="华文中宋" panose="02010600040101010101" pitchFamily="2" charset="-122"/>
                          </a:rPr>
                        </m:ctrlPr>
                      </m:dPr>
                      <m:e>
                        <m:eqArr>
                          <m:eqArrPr>
                            <m:ctrlPr>
                              <a:rPr lang="en-US" altLang="zh-CN" sz="2400" i="1">
                                <a:solidFill>
                                  <a:srgbClr val="000000"/>
                                </a:solidFill>
                                <a:latin typeface="Cambria Math" panose="02040503050406030204" pitchFamily="18" charset="0"/>
                                <a:ea typeface="华文中宋" panose="02010600040101010101" pitchFamily="2" charset="-122"/>
                              </a:rPr>
                            </m:ctrlPr>
                          </m:eqArrPr>
                          <m:e>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𝑝</m:t>
                                </m:r>
                              </m:e>
                              <m:sub>
                                <m:r>
                                  <a:rPr lang="en-US" altLang="zh-CN" sz="2400" i="1">
                                    <a:solidFill>
                                      <a:srgbClr val="000000"/>
                                    </a:solidFill>
                                    <a:latin typeface="Cambria Math" panose="02040503050406030204" pitchFamily="18" charset="0"/>
                                    <a:ea typeface="华文中宋" panose="02010600040101010101" pitchFamily="2" charset="-122"/>
                                  </a:rPr>
                                  <m:t>11</m:t>
                                </m:r>
                              </m:sub>
                            </m:sSub>
                            <m:r>
                              <a:rPr lang="en-US" altLang="zh-CN" sz="2400" i="1">
                                <a:solidFill>
                                  <a:srgbClr val="000000"/>
                                </a:solidFill>
                                <a:latin typeface="Cambria Math" panose="02040503050406030204" pitchFamily="18" charset="0"/>
                                <a:ea typeface="华文中宋" panose="02010600040101010101" pitchFamily="2" charset="-122"/>
                              </a:rPr>
                              <m:t>   </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𝑝</m:t>
                                </m:r>
                              </m:e>
                              <m:sub>
                                <m:r>
                                  <a:rPr lang="en-US" altLang="zh-CN" sz="2400" i="1">
                                    <a:solidFill>
                                      <a:srgbClr val="000000"/>
                                    </a:solidFill>
                                    <a:latin typeface="Cambria Math" panose="02040503050406030204" pitchFamily="18" charset="0"/>
                                    <a:ea typeface="华文中宋" panose="02010600040101010101" pitchFamily="2" charset="-122"/>
                                  </a:rPr>
                                  <m:t>12</m:t>
                                </m:r>
                              </m:sub>
                            </m:sSub>
                            <m:r>
                              <a:rPr lang="en-US" altLang="zh-CN" sz="2400" i="1">
                                <a:solidFill>
                                  <a:srgbClr val="000000"/>
                                </a:solidFill>
                                <a:latin typeface="Cambria Math" panose="02040503050406030204" pitchFamily="18" charset="0"/>
                                <a:ea typeface="华文中宋" panose="02010600040101010101" pitchFamily="2" charset="-122"/>
                              </a:rPr>
                              <m:t> ⋯   </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𝑝</m:t>
                                </m:r>
                              </m:e>
                              <m:sub>
                                <m:r>
                                  <a:rPr lang="en-US" altLang="zh-CN" sz="2400" i="1">
                                    <a:solidFill>
                                      <a:srgbClr val="000000"/>
                                    </a:solidFill>
                                    <a:latin typeface="Cambria Math" panose="02040503050406030204" pitchFamily="18" charset="0"/>
                                    <a:ea typeface="华文中宋" panose="02010600040101010101" pitchFamily="2" charset="-122"/>
                                  </a:rPr>
                                  <m:t>1</m:t>
                                </m:r>
                                <m:r>
                                  <a:rPr lang="en-US" altLang="zh-CN" sz="2400" i="1">
                                    <a:solidFill>
                                      <a:srgbClr val="000000"/>
                                    </a:solidFill>
                                    <a:latin typeface="Cambria Math" panose="02040503050406030204" pitchFamily="18" charset="0"/>
                                    <a:ea typeface="华文中宋" panose="02010600040101010101" pitchFamily="2" charset="-122"/>
                                  </a:rPr>
                                  <m:t>𝑛</m:t>
                                </m:r>
                              </m:sub>
                            </m:sSub>
                          </m:e>
                          <m:e>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𝑝</m:t>
                                </m:r>
                              </m:e>
                              <m:sub>
                                <m:r>
                                  <a:rPr lang="en-US" altLang="zh-CN" sz="2400" i="1">
                                    <a:solidFill>
                                      <a:srgbClr val="000000"/>
                                    </a:solidFill>
                                    <a:latin typeface="Cambria Math" panose="02040503050406030204" pitchFamily="18" charset="0"/>
                                    <a:ea typeface="华文中宋" panose="02010600040101010101" pitchFamily="2" charset="-122"/>
                                  </a:rPr>
                                  <m:t>21</m:t>
                                </m:r>
                              </m:sub>
                            </m:sSub>
                            <m:r>
                              <a:rPr lang="en-US" altLang="zh-CN" sz="2400" i="1">
                                <a:solidFill>
                                  <a:srgbClr val="000000"/>
                                </a:solidFill>
                                <a:latin typeface="Cambria Math" panose="02040503050406030204" pitchFamily="18" charset="0"/>
                                <a:ea typeface="华文中宋" panose="02010600040101010101" pitchFamily="2" charset="-122"/>
                              </a:rPr>
                              <m:t>   </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𝑝</m:t>
                                </m:r>
                              </m:e>
                              <m:sub>
                                <m:r>
                                  <a:rPr lang="en-US" altLang="zh-CN" sz="2400" i="1">
                                    <a:solidFill>
                                      <a:srgbClr val="000000"/>
                                    </a:solidFill>
                                    <a:latin typeface="Cambria Math" panose="02040503050406030204" pitchFamily="18" charset="0"/>
                                    <a:ea typeface="华文中宋" panose="02010600040101010101" pitchFamily="2" charset="-122"/>
                                  </a:rPr>
                                  <m:t>22</m:t>
                                </m:r>
                              </m:sub>
                            </m:sSub>
                            <m:r>
                              <a:rPr lang="en-US" altLang="zh-CN" sz="2400" i="1">
                                <a:solidFill>
                                  <a:srgbClr val="000000"/>
                                </a:solidFill>
                                <a:latin typeface="Cambria Math" panose="02040503050406030204" pitchFamily="18" charset="0"/>
                                <a:ea typeface="华文中宋" panose="02010600040101010101" pitchFamily="2" charset="-122"/>
                              </a:rPr>
                              <m:t>  ⋯   </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𝑝</m:t>
                                </m:r>
                              </m:e>
                              <m:sub>
                                <m:r>
                                  <a:rPr lang="en-US" altLang="zh-CN" sz="2400" i="1">
                                    <a:solidFill>
                                      <a:srgbClr val="000000"/>
                                    </a:solidFill>
                                    <a:latin typeface="Cambria Math" panose="02040503050406030204" pitchFamily="18" charset="0"/>
                                    <a:ea typeface="华文中宋" panose="02010600040101010101" pitchFamily="2" charset="-122"/>
                                  </a:rPr>
                                  <m:t>2</m:t>
                                </m:r>
                                <m:r>
                                  <a:rPr lang="en-US" altLang="zh-CN" sz="2400" i="1">
                                    <a:solidFill>
                                      <a:srgbClr val="000000"/>
                                    </a:solidFill>
                                    <a:latin typeface="Cambria Math" panose="02040503050406030204" pitchFamily="18" charset="0"/>
                                    <a:ea typeface="华文中宋" panose="02010600040101010101" pitchFamily="2" charset="-122"/>
                                  </a:rPr>
                                  <m:t>𝑛</m:t>
                                </m:r>
                              </m:sub>
                            </m:sSub>
                          </m:e>
                          <m:e>
                            <m:r>
                              <a:rPr lang="en-US" altLang="zh-CN" sz="2400" i="1">
                                <a:solidFill>
                                  <a:srgbClr val="000000"/>
                                </a:solidFill>
                                <a:latin typeface="Cambria Math" panose="02040503050406030204" pitchFamily="18" charset="0"/>
                                <a:ea typeface="Cambria Math" panose="02040503050406030204" pitchFamily="18" charset="0"/>
                              </a:rPr>
                              <m:t>⋮        ⋮                 ⋮</m:t>
                            </m:r>
                          </m:e>
                          <m:e>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𝑝</m:t>
                                </m:r>
                              </m:e>
                              <m:sub>
                                <m:r>
                                  <a:rPr lang="en-US" altLang="zh-CN" sz="2400" i="1">
                                    <a:solidFill>
                                      <a:srgbClr val="000000"/>
                                    </a:solidFill>
                                    <a:latin typeface="Cambria Math" panose="02040503050406030204" pitchFamily="18" charset="0"/>
                                    <a:ea typeface="华文中宋" panose="02010600040101010101" pitchFamily="2" charset="-122"/>
                                  </a:rPr>
                                  <m:t>𝑛</m:t>
                                </m:r>
                                <m:r>
                                  <a:rPr lang="en-US" altLang="zh-CN" sz="2400" i="1">
                                    <a:solidFill>
                                      <a:srgbClr val="000000"/>
                                    </a:solidFill>
                                    <a:latin typeface="Cambria Math" panose="02040503050406030204" pitchFamily="18" charset="0"/>
                                    <a:ea typeface="华文中宋" panose="02010600040101010101" pitchFamily="2" charset="-122"/>
                                  </a:rPr>
                                  <m:t>1</m:t>
                                </m:r>
                              </m:sub>
                            </m:sSub>
                            <m:r>
                              <a:rPr lang="en-US" altLang="zh-CN" sz="2400" i="1">
                                <a:solidFill>
                                  <a:srgbClr val="000000"/>
                                </a:solidFill>
                                <a:latin typeface="Cambria Math" panose="02040503050406030204" pitchFamily="18" charset="0"/>
                                <a:ea typeface="华文中宋" panose="02010600040101010101" pitchFamily="2" charset="-122"/>
                              </a:rPr>
                              <m:t>   </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𝑝</m:t>
                                </m:r>
                              </m:e>
                              <m:sub>
                                <m:r>
                                  <a:rPr lang="en-US" altLang="zh-CN" sz="2400" i="1">
                                    <a:solidFill>
                                      <a:srgbClr val="000000"/>
                                    </a:solidFill>
                                    <a:latin typeface="Cambria Math" panose="02040503050406030204" pitchFamily="18" charset="0"/>
                                    <a:ea typeface="华文中宋" panose="02010600040101010101" pitchFamily="2" charset="-122"/>
                                  </a:rPr>
                                  <m:t>𝑛</m:t>
                                </m:r>
                                <m:r>
                                  <a:rPr lang="en-US" altLang="zh-CN" sz="2400" i="1">
                                    <a:solidFill>
                                      <a:srgbClr val="000000"/>
                                    </a:solidFill>
                                    <a:latin typeface="Cambria Math" panose="02040503050406030204" pitchFamily="18" charset="0"/>
                                    <a:ea typeface="华文中宋" panose="02010600040101010101" pitchFamily="2" charset="-122"/>
                                  </a:rPr>
                                  <m:t>2</m:t>
                                </m:r>
                              </m:sub>
                            </m:sSub>
                            <m:r>
                              <a:rPr lang="en-US" altLang="zh-CN" sz="2400" i="1">
                                <a:solidFill>
                                  <a:srgbClr val="000000"/>
                                </a:solidFill>
                                <a:latin typeface="Cambria Math" panose="02040503050406030204" pitchFamily="18" charset="0"/>
                                <a:ea typeface="华文中宋" panose="02010600040101010101" pitchFamily="2" charset="-122"/>
                              </a:rPr>
                              <m:t>  ⋯   </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𝑝</m:t>
                                </m:r>
                              </m:e>
                              <m:sub>
                                <m:r>
                                  <a:rPr lang="en-US" altLang="zh-CN" sz="2400" i="1">
                                    <a:solidFill>
                                      <a:srgbClr val="000000"/>
                                    </a:solidFill>
                                    <a:latin typeface="Cambria Math" panose="02040503050406030204" pitchFamily="18" charset="0"/>
                                    <a:ea typeface="华文中宋" panose="02010600040101010101" pitchFamily="2" charset="-122"/>
                                  </a:rPr>
                                  <m:t>𝑛𝑛</m:t>
                                </m:r>
                              </m:sub>
                            </m:sSub>
                          </m:e>
                        </m:eqArr>
                      </m:e>
                    </m:d>
                  </m:oMath>
                </a14:m>
                <a:endParaRPr lang="zh-CN" altLang="en-US" sz="2400" dirty="0">
                  <a:solidFill>
                    <a:srgbClr val="000000"/>
                  </a:solidFill>
                  <a:latin typeface="华文中宋" panose="02010600040101010101" pitchFamily="2" charset="-122"/>
                  <a:ea typeface="华文中宋" panose="02010600040101010101" pitchFamily="2" charset="-122"/>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551384" y="4502306"/>
                <a:ext cx="7149895" cy="1822294"/>
              </a:xfrm>
              <a:prstGeom prst="rect">
                <a:avLst/>
              </a:prstGeom>
              <a:blipFill>
                <a:blip r:embed="rId7"/>
                <a:stretch>
                  <a:fillRect l="-1279" t="-2676"/>
                </a:stretch>
              </a:blipFill>
            </p:spPr>
            <p:txBody>
              <a:bodyPr/>
              <a:lstStyle/>
              <a:p>
                <a:r>
                  <a:rPr lang="zh-CN" altLang="en-US">
                    <a:noFill/>
                  </a:rPr>
                  <a:t> </a:t>
                </a:r>
              </a:p>
            </p:txBody>
          </p:sp>
        </mc:Fallback>
      </mc:AlternateContent>
      <p:sp>
        <p:nvSpPr>
          <p:cNvPr id="7" name="Rectangle 6">
            <a:extLst>
              <a:ext uri="{FF2B5EF4-FFF2-40B4-BE49-F238E27FC236}">
                <a16:creationId xmlns:a16="http://schemas.microsoft.com/office/drawing/2014/main" id="{B1A17AE0-81B6-4A42-9CA6-2EF1B3ECCF8D}"/>
              </a:ext>
            </a:extLst>
          </p:cNvPr>
          <p:cNvSpPr>
            <a:spLocks noChangeArrowheads="1"/>
          </p:cNvSpPr>
          <p:nvPr/>
        </p:nvSpPr>
        <p:spPr bwMode="auto">
          <a:xfrm>
            <a:off x="1559496" y="673001"/>
            <a:ext cx="4103737" cy="400110"/>
          </a:xfrm>
          <a:prstGeom prst="rect">
            <a:avLst/>
          </a:prstGeom>
          <a:noFill/>
          <a:ln w="9525" algn="ctr">
            <a:noFill/>
            <a:miter lim="800000"/>
            <a:headEnd/>
            <a:tailEnd/>
          </a:ln>
          <a:effectLst/>
        </p:spPr>
        <p:txBody>
          <a:bodyPr wrap="square">
            <a:spAutoFit/>
          </a:bodyPr>
          <a:lstStyle/>
          <a:p>
            <a:pPr eaLnBrk="1" hangingPunct="1">
              <a:defRPr/>
            </a:pPr>
            <a:r>
              <a:rPr lang="en-US" altLang="zh-CN" sz="2000" b="1" dirty="0">
                <a:solidFill>
                  <a:srgbClr val="3333CC"/>
                </a:solidFill>
                <a:effectLst>
                  <a:outerShdw blurRad="38100" dist="38100" dir="2700000" algn="tl">
                    <a:srgbClr val="000000"/>
                  </a:outerShdw>
                </a:effectLst>
              </a:rPr>
              <a:t>1.2.2   </a:t>
            </a:r>
            <a:r>
              <a:rPr lang="zh-CN" altLang="en-US" sz="2000" b="1" dirty="0">
                <a:solidFill>
                  <a:srgbClr val="3333CC"/>
                </a:solidFill>
                <a:effectLst>
                  <a:outerShdw blurRad="38100" dist="38100" dir="2700000" algn="tl">
                    <a:srgbClr val="000000"/>
                  </a:outerShdw>
                </a:effectLst>
              </a:rPr>
              <a:t>基变换与坐标变换</a:t>
            </a:r>
          </a:p>
        </p:txBody>
      </p:sp>
    </p:spTree>
    <p:extLst>
      <p:ext uri="{BB962C8B-B14F-4D97-AF65-F5344CB8AC3E}">
        <p14:creationId xmlns:p14="http://schemas.microsoft.com/office/powerpoint/2010/main" val="3395011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7586"/>
                                        </p:tgtEl>
                                        <p:attrNameLst>
                                          <p:attrName>style.visibility</p:attrName>
                                        </p:attrNameLst>
                                      </p:cBhvr>
                                      <p:to>
                                        <p:strVal val="visible"/>
                                      </p:to>
                                    </p:set>
                                    <p:animEffect transition="in" filter="wipe(down)">
                                      <p:cBhvr>
                                        <p:cTn id="7" dur="500"/>
                                        <p:tgtEl>
                                          <p:spTgt spid="67586"/>
                                        </p:tgtEl>
                                      </p:cBhvr>
                                    </p:animEffect>
                                  </p:childTnLst>
                                </p:cTn>
                              </p:par>
                              <p:par>
                                <p:cTn id="8" presetID="22" presetClass="entr" presetSubtype="4" fill="hold" nodeType="withEffect">
                                  <p:stCondLst>
                                    <p:cond delay="0"/>
                                  </p:stCondLst>
                                  <p:childTnLst>
                                    <p:set>
                                      <p:cBhvr>
                                        <p:cTn id="9" dur="1" fill="hold">
                                          <p:stCondLst>
                                            <p:cond delay="0"/>
                                          </p:stCondLst>
                                        </p:cTn>
                                        <p:tgtEl>
                                          <p:spTgt spid="164865"/>
                                        </p:tgtEl>
                                        <p:attrNameLst>
                                          <p:attrName>style.visibility</p:attrName>
                                        </p:attrNameLst>
                                      </p:cBhvr>
                                      <p:to>
                                        <p:strVal val="visible"/>
                                      </p:to>
                                    </p:set>
                                    <p:animEffect transition="in" filter="wipe(down)">
                                      <p:cBhvr>
                                        <p:cTn id="10" dur="500"/>
                                        <p:tgtEl>
                                          <p:spTgt spid="16486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634" name="Object 2"/>
          <p:cNvGraphicFramePr>
            <a:graphicFrameLocks noChangeAspect="1"/>
          </p:cNvGraphicFramePr>
          <p:nvPr/>
        </p:nvGraphicFramePr>
        <p:xfrm>
          <a:off x="3914776" y="1771650"/>
          <a:ext cx="3895725" cy="322660"/>
        </p:xfrm>
        <a:graphic>
          <a:graphicData uri="http://schemas.openxmlformats.org/presentationml/2006/ole">
            <mc:AlternateContent xmlns:mc="http://schemas.openxmlformats.org/markup-compatibility/2006">
              <mc:Choice xmlns:v="urn:schemas-microsoft-com:vml" Requires="v">
                <p:oleObj spid="_x0000_s14338" name="Equation" r:id="rId4" imgW="5194300" imgH="431800" progId="Equation.3">
                  <p:embed/>
                </p:oleObj>
              </mc:Choice>
              <mc:Fallback>
                <p:oleObj name="Equation" r:id="rId4" imgW="5194300" imgH="431800" progId="Equation.3">
                  <p:embed/>
                  <p:pic>
                    <p:nvPicPr>
                      <p:cNvPr id="69634"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4776" y="1771650"/>
                        <a:ext cx="3895725" cy="3226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nvGrpSpPr>
          <p:cNvPr id="2" name="Group 3"/>
          <p:cNvGrpSpPr>
            <a:grpSpLocks/>
          </p:cNvGrpSpPr>
          <p:nvPr/>
        </p:nvGrpSpPr>
        <p:grpSpPr bwMode="auto">
          <a:xfrm>
            <a:off x="4260056" y="1593058"/>
            <a:ext cx="3657600" cy="1697831"/>
            <a:chOff x="1296" y="624"/>
            <a:chExt cx="3072" cy="1426"/>
          </a:xfrm>
        </p:grpSpPr>
        <p:sp>
          <p:nvSpPr>
            <p:cNvPr id="113668" name="Rectangle 4"/>
            <p:cNvSpPr>
              <a:spLocks noChangeArrowheads="1"/>
            </p:cNvSpPr>
            <p:nvPr/>
          </p:nvSpPr>
          <p:spPr bwMode="auto">
            <a:xfrm>
              <a:off x="2131" y="1701"/>
              <a:ext cx="1293" cy="349"/>
            </a:xfrm>
            <a:prstGeom prst="rect">
              <a:avLst/>
            </a:prstGeom>
            <a:solidFill>
              <a:srgbClr val="FFCC00"/>
            </a:solidFill>
            <a:ln w="57150" cmpd="thinThick">
              <a:solidFill>
                <a:srgbClr val="99CC00"/>
              </a:solidFill>
              <a:miter lim="800000"/>
              <a:headEnd/>
              <a:tailEnd/>
            </a:ln>
            <a:effectLst/>
          </p:spPr>
          <p:txBody>
            <a:bodyPr wrap="non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defRPr/>
              </a:pPr>
              <a:r>
                <a:rPr lang="zh-CN" altLang="en-US" sz="2100" b="1" dirty="0">
                  <a:solidFill>
                    <a:srgbClr val="0000FF"/>
                  </a:solidFill>
                  <a:effectLst>
                    <a:outerShdw blurRad="38100" dist="38100" dir="2700000" algn="tl">
                      <a:srgbClr val="000000"/>
                    </a:outerShdw>
                  </a:effectLst>
                  <a:ea typeface="黑体" panose="02010609060101010101" pitchFamily="49" charset="-122"/>
                </a:rPr>
                <a:t>基变换公式</a:t>
              </a:r>
              <a:endParaRPr lang="zh-CN" altLang="en-US" sz="2100" b="1" dirty="0">
                <a:solidFill>
                  <a:srgbClr val="0000FF"/>
                </a:solidFill>
                <a:effectLst>
                  <a:outerShdw blurRad="38100" dist="38100" dir="2700000" algn="tl">
                    <a:srgbClr val="000000"/>
                  </a:outerShdw>
                </a:effectLst>
              </a:endParaRPr>
            </a:p>
          </p:txBody>
        </p:sp>
        <p:sp>
          <p:nvSpPr>
            <p:cNvPr id="69649" name="AutoShape 5"/>
            <p:cNvSpPr>
              <a:spLocks noChangeArrowheads="1"/>
            </p:cNvSpPr>
            <p:nvPr/>
          </p:nvSpPr>
          <p:spPr bwMode="auto">
            <a:xfrm>
              <a:off x="2640" y="1152"/>
              <a:ext cx="288" cy="528"/>
            </a:xfrm>
            <a:prstGeom prst="upArrow">
              <a:avLst>
                <a:gd name="adj1" fmla="val 50000"/>
                <a:gd name="adj2" fmla="val 45833"/>
              </a:avLst>
            </a:prstGeom>
            <a:gradFill rotWithShape="0">
              <a:gsLst>
                <a:gs pos="0">
                  <a:srgbClr val="D6B19C"/>
                </a:gs>
                <a:gs pos="30000">
                  <a:srgbClr val="D49E6C"/>
                </a:gs>
                <a:gs pos="70000">
                  <a:srgbClr val="A65528"/>
                </a:gs>
                <a:gs pos="100000">
                  <a:srgbClr val="663012"/>
                </a:gs>
              </a:gsLst>
              <a:path path="rect">
                <a:fillToRect l="50000" t="50000" r="50000" b="50000"/>
              </a:path>
            </a:gradFill>
            <a:ln w="9525">
              <a:solidFill>
                <a:srgbClr val="33CCCC"/>
              </a:solidFill>
              <a:miter lim="800000"/>
              <a:headEnd/>
              <a:tailEnd/>
            </a:ln>
          </p:spPr>
          <p:txBody>
            <a:bodyPr vert="eaVert" wrap="none" anchor="ct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z="2100">
                <a:solidFill>
                  <a:srgbClr val="000000"/>
                </a:solidFill>
              </a:endParaRPr>
            </a:p>
          </p:txBody>
        </p:sp>
        <p:sp>
          <p:nvSpPr>
            <p:cNvPr id="69650" name="Rectangle 6"/>
            <p:cNvSpPr>
              <a:spLocks noChangeArrowheads="1"/>
            </p:cNvSpPr>
            <p:nvPr/>
          </p:nvSpPr>
          <p:spPr bwMode="auto">
            <a:xfrm>
              <a:off x="1296" y="624"/>
              <a:ext cx="3072" cy="528"/>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z="2100">
                <a:solidFill>
                  <a:srgbClr val="000000"/>
                </a:solidFill>
              </a:endParaRPr>
            </a:p>
          </p:txBody>
        </p:sp>
      </p:grpSp>
      <mc:AlternateContent xmlns:mc="http://schemas.openxmlformats.org/markup-compatibility/2006" xmlns:a14="http://schemas.microsoft.com/office/drawing/2010/main">
        <mc:Choice Requires="a14">
          <p:sp>
            <p:nvSpPr>
              <p:cNvPr id="57349" name="Text Box 14"/>
              <p:cNvSpPr txBox="1">
                <a:spLocks noChangeArrowheads="1"/>
              </p:cNvSpPr>
              <p:nvPr/>
            </p:nvSpPr>
            <p:spPr bwMode="auto">
              <a:xfrm>
                <a:off x="1303487" y="5085184"/>
                <a:ext cx="6920011"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defRPr/>
                </a:pPr>
                <a:r>
                  <a:rPr lang="zh-CN" altLang="en-US" sz="2400" dirty="0">
                    <a:solidFill>
                      <a:srgbClr val="0000FF"/>
                    </a:solidFill>
                    <a:latin typeface="华文中宋" panose="02010600040101010101" pitchFamily="2" charset="-122"/>
                    <a:ea typeface="华文中宋" panose="02010600040101010101" pitchFamily="2" charset="-122"/>
                  </a:rPr>
                  <a:t>定理</a:t>
                </a:r>
                <a:r>
                  <a:rPr lang="en-US" altLang="zh-CN" sz="2400" dirty="0">
                    <a:solidFill>
                      <a:srgbClr val="0000FF"/>
                    </a:solidFill>
                    <a:latin typeface="华文中宋" panose="02010600040101010101" pitchFamily="2" charset="-122"/>
                    <a:ea typeface="华文中宋" panose="02010600040101010101" pitchFamily="2" charset="-122"/>
                  </a:rPr>
                  <a:t>2.1 </a:t>
                </a:r>
                <a:r>
                  <a:rPr lang="zh-CN" altLang="en-US" sz="2400" dirty="0">
                    <a:solidFill>
                      <a:srgbClr val="000000"/>
                    </a:solidFill>
                    <a:latin typeface="华文中宋" panose="02010600040101010101" pitchFamily="2" charset="-122"/>
                    <a:ea typeface="华文中宋" panose="02010600040101010101" pitchFamily="2" charset="-122"/>
                  </a:rPr>
                  <a:t>过渡矩阵</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𝑃</m:t>
                    </m:r>
                  </m:oMath>
                </a14:m>
                <a:r>
                  <a:rPr lang="zh-CN" altLang="en-US" sz="2400" dirty="0">
                    <a:solidFill>
                      <a:srgbClr val="000000"/>
                    </a:solidFill>
                    <a:latin typeface="华文中宋" panose="02010600040101010101" pitchFamily="2" charset="-122"/>
                    <a:ea typeface="华文中宋" panose="02010600040101010101" pitchFamily="2" charset="-122"/>
                  </a:rPr>
                  <a:t>是可逆的．</a:t>
                </a:r>
              </a:p>
            </p:txBody>
          </p:sp>
        </mc:Choice>
        <mc:Fallback xmlns="">
          <p:sp>
            <p:nvSpPr>
              <p:cNvPr id="57349" name="Text Box 14"/>
              <p:cNvSpPr txBox="1">
                <a:spLocks noRot="1" noChangeAspect="1" noMove="1" noResize="1" noEditPoints="1" noAdjustHandles="1" noChangeArrowheads="1" noChangeShapeType="1" noTextEdit="1"/>
              </p:cNvSpPr>
              <p:nvPr/>
            </p:nvSpPr>
            <p:spPr bwMode="auto">
              <a:xfrm>
                <a:off x="1303487" y="5085184"/>
                <a:ext cx="6920011" cy="461665"/>
              </a:xfrm>
              <a:prstGeom prst="rect">
                <a:avLst/>
              </a:prstGeom>
              <a:blipFill>
                <a:blip r:embed="rId6"/>
                <a:stretch>
                  <a:fillRect l="-1410" t="-10526" b="-2894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36</a:t>
            </a:fld>
            <a:endParaRPr kumimoji="0" lang="en-US" altLang="zh-CN">
              <a:solidFill>
                <a:srgbClr val="000000"/>
              </a:solidFill>
            </a:endParaRPr>
          </a:p>
        </p:txBody>
      </p:sp>
      <mc:AlternateContent xmlns:mc="http://schemas.openxmlformats.org/markup-compatibility/2006" xmlns:a14="http://schemas.microsoft.com/office/drawing/2010/main">
        <mc:Choice Requires="a14">
          <p:sp>
            <p:nvSpPr>
              <p:cNvPr id="5" name="文本框 4"/>
              <p:cNvSpPr txBox="1"/>
              <p:nvPr/>
            </p:nvSpPr>
            <p:spPr>
              <a:xfrm>
                <a:off x="623392" y="3501367"/>
                <a:ext cx="10801200" cy="1134926"/>
              </a:xfrm>
              <a:prstGeom prst="rect">
                <a:avLst/>
              </a:prstGeom>
              <a:noFill/>
            </p:spPr>
            <p:txBody>
              <a:bodyPr wrap="square" rtlCol="0">
                <a:spAutoFit/>
              </a:bodyPr>
              <a:lstStyle/>
              <a:p>
                <a:pPr>
                  <a:lnSpc>
                    <a:spcPct val="150000"/>
                  </a:lnSpc>
                  <a:defRPr/>
                </a:pPr>
                <a:r>
                  <a:rPr lang="zh-CN" altLang="en-US" sz="2400" dirty="0">
                    <a:solidFill>
                      <a:srgbClr val="000000"/>
                    </a:solidFill>
                    <a:latin typeface="华文中宋" panose="02010600040101010101" pitchFamily="2" charset="-122"/>
                    <a:ea typeface="华文中宋" panose="02010600040101010101" pitchFamily="2" charset="-122"/>
                  </a:rPr>
                  <a:t>      在基变换公式  </a:t>
                </a:r>
                <a14:m>
                  <m:oMath xmlns:m="http://schemas.openxmlformats.org/officeDocument/2006/math">
                    <m:d>
                      <m:dPr>
                        <m:ctrlPr>
                          <a:rPr lang="en-US" altLang="zh-CN" sz="2400" i="1">
                            <a:solidFill>
                              <a:srgbClr val="000000"/>
                            </a:solidFill>
                            <a:latin typeface="Cambria Math" panose="02040503050406030204" pitchFamily="18" charset="0"/>
                            <a:ea typeface="华文中宋" panose="02010600040101010101" pitchFamily="2" charset="-122"/>
                          </a:rPr>
                        </m:ctrlPr>
                      </m:dPr>
                      <m:e>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𝛽</m:t>
                            </m:r>
                          </m:e>
                          <m:sub>
                            <m:r>
                              <a:rPr lang="en-US" altLang="zh-CN" sz="2400" i="1">
                                <a:solidFill>
                                  <a:srgbClr val="000000"/>
                                </a:solidFill>
                                <a:latin typeface="Cambria Math" panose="02040503050406030204" pitchFamily="18" charset="0"/>
                                <a:ea typeface="华文中宋" panose="02010600040101010101" pitchFamily="2" charset="-122"/>
                              </a:rPr>
                              <m:t>1</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𝛽</m:t>
                            </m:r>
                          </m:e>
                          <m:sub>
                            <m:r>
                              <a:rPr lang="en-US" altLang="zh-CN" sz="2400" i="1">
                                <a:solidFill>
                                  <a:srgbClr val="000000"/>
                                </a:solidFill>
                                <a:latin typeface="Cambria Math" panose="02040503050406030204" pitchFamily="18" charset="0"/>
                                <a:ea typeface="华文中宋" panose="02010600040101010101" pitchFamily="2" charset="-122"/>
                              </a:rPr>
                              <m:t>2</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𝛽</m:t>
                            </m:r>
                          </m:e>
                          <m:sub>
                            <m:r>
                              <a:rPr lang="en-US" altLang="zh-CN" sz="2400" i="1">
                                <a:solidFill>
                                  <a:srgbClr val="000000"/>
                                </a:solidFill>
                                <a:latin typeface="Cambria Math" panose="02040503050406030204" pitchFamily="18" charset="0"/>
                                <a:ea typeface="华文中宋" panose="02010600040101010101" pitchFamily="2" charset="-122"/>
                              </a:rPr>
                              <m:t>𝑛</m:t>
                            </m:r>
                          </m:sub>
                        </m:sSub>
                      </m:e>
                    </m:d>
                    <m:r>
                      <a:rPr lang="en-US" altLang="zh-CN" sz="2400" i="1">
                        <a:solidFill>
                          <a:srgbClr val="000000"/>
                        </a:solidFill>
                        <a:latin typeface="Cambria Math" panose="02040503050406030204" pitchFamily="18" charset="0"/>
                        <a:ea typeface="华文中宋" panose="02010600040101010101" pitchFamily="2" charset="-122"/>
                      </a:rPr>
                      <m:t>=</m:t>
                    </m:r>
                    <m:d>
                      <m:dPr>
                        <m:ctrlPr>
                          <a:rPr lang="en-US" altLang="zh-CN" sz="2400" i="1">
                            <a:solidFill>
                              <a:srgbClr val="000000"/>
                            </a:solidFill>
                            <a:latin typeface="Cambria Math" panose="02040503050406030204" pitchFamily="18" charset="0"/>
                            <a:ea typeface="华文中宋" panose="02010600040101010101" pitchFamily="2" charset="-122"/>
                          </a:rPr>
                        </m:ctrlPr>
                      </m:dPr>
                      <m:e>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𝛼</m:t>
                            </m:r>
                          </m:e>
                          <m:sub>
                            <m:r>
                              <a:rPr lang="en-US" altLang="zh-CN" sz="2400" i="1">
                                <a:solidFill>
                                  <a:srgbClr val="000000"/>
                                </a:solidFill>
                                <a:latin typeface="Cambria Math" panose="02040503050406030204" pitchFamily="18" charset="0"/>
                                <a:ea typeface="华文中宋" panose="02010600040101010101" pitchFamily="2" charset="-122"/>
                              </a:rPr>
                              <m:t>1</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𝛼</m:t>
                            </m:r>
                          </m:e>
                          <m:sub>
                            <m:r>
                              <a:rPr lang="en-US" altLang="zh-CN" sz="2400" i="1">
                                <a:solidFill>
                                  <a:srgbClr val="000000"/>
                                </a:solidFill>
                                <a:latin typeface="Cambria Math" panose="02040503050406030204" pitchFamily="18" charset="0"/>
                                <a:ea typeface="华文中宋" panose="02010600040101010101" pitchFamily="2" charset="-122"/>
                              </a:rPr>
                              <m:t>2</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𝛼</m:t>
                            </m:r>
                          </m:e>
                          <m:sub>
                            <m:r>
                              <a:rPr lang="en-US" altLang="zh-CN" sz="2400" i="1">
                                <a:solidFill>
                                  <a:srgbClr val="000000"/>
                                </a:solidFill>
                                <a:latin typeface="Cambria Math" panose="02040503050406030204" pitchFamily="18" charset="0"/>
                                <a:ea typeface="华文中宋" panose="02010600040101010101" pitchFamily="2" charset="-122"/>
                              </a:rPr>
                              <m:t>𝑛</m:t>
                            </m:r>
                          </m:sub>
                        </m:sSub>
                      </m:e>
                    </m:d>
                    <m:r>
                      <a:rPr lang="en-US" altLang="zh-CN" sz="2400" i="1">
                        <a:solidFill>
                          <a:srgbClr val="000000"/>
                        </a:solidFill>
                        <a:latin typeface="Cambria Math" panose="02040503050406030204" pitchFamily="18" charset="0"/>
                        <a:ea typeface="华文中宋" panose="02010600040101010101" pitchFamily="2" charset="-122"/>
                      </a:rPr>
                      <m:t>𝑃</m:t>
                    </m:r>
                    <m:r>
                      <a:rPr lang="en-US" altLang="zh-CN" sz="2400" i="1">
                        <a:solidFill>
                          <a:srgbClr val="000000"/>
                        </a:solidFill>
                        <a:latin typeface="Cambria Math" panose="02040503050406030204" pitchFamily="18" charset="0"/>
                        <a:ea typeface="华文中宋" panose="02010600040101010101" pitchFamily="2" charset="-122"/>
                      </a:rPr>
                      <m:t> </m:t>
                    </m:r>
                  </m:oMath>
                </a14:m>
                <a:r>
                  <a:rPr lang="zh-CN" altLang="en-US" sz="2400" dirty="0">
                    <a:solidFill>
                      <a:srgbClr val="000000"/>
                    </a:solidFill>
                    <a:latin typeface="华文中宋" panose="02010600040101010101" pitchFamily="2" charset="-122"/>
                    <a:ea typeface="华文中宋" panose="02010600040101010101" pitchFamily="2" charset="-122"/>
                  </a:rPr>
                  <a:t>中，矩阵</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𝑃</m:t>
                    </m:r>
                  </m:oMath>
                </a14:m>
                <a:r>
                  <a:rPr lang="zh-CN" altLang="en-US" sz="2400" dirty="0">
                    <a:solidFill>
                      <a:srgbClr val="000000"/>
                    </a:solidFill>
                    <a:latin typeface="华文中宋" panose="02010600040101010101" pitchFamily="2" charset="-122"/>
                    <a:ea typeface="华文中宋" panose="02010600040101010101" pitchFamily="2" charset="-122"/>
                  </a:rPr>
                  <a:t>称为由基</a:t>
                </a:r>
                <a14:m>
                  <m:oMath xmlns:m="http://schemas.openxmlformats.org/officeDocument/2006/math">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𝛼</m:t>
                        </m:r>
                      </m:e>
                      <m:sub>
                        <m:r>
                          <a:rPr lang="en-US" altLang="zh-CN" sz="2400" i="1">
                            <a:solidFill>
                              <a:srgbClr val="000000"/>
                            </a:solidFill>
                            <a:latin typeface="Cambria Math" panose="02040503050406030204" pitchFamily="18" charset="0"/>
                            <a:ea typeface="华文中宋" panose="02010600040101010101" pitchFamily="2" charset="-122"/>
                          </a:rPr>
                          <m:t>1</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𝛼</m:t>
                        </m:r>
                      </m:e>
                      <m:sub>
                        <m:r>
                          <a:rPr lang="en-US" altLang="zh-CN" sz="2400" i="1">
                            <a:solidFill>
                              <a:srgbClr val="000000"/>
                            </a:solidFill>
                            <a:latin typeface="Cambria Math" panose="02040503050406030204" pitchFamily="18" charset="0"/>
                            <a:ea typeface="华文中宋" panose="02010600040101010101" pitchFamily="2" charset="-122"/>
                          </a:rPr>
                          <m:t>2</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𝛼</m:t>
                        </m:r>
                      </m:e>
                      <m:sub>
                        <m:r>
                          <a:rPr lang="en-US" altLang="zh-CN" sz="2400" i="1">
                            <a:solidFill>
                              <a:srgbClr val="000000"/>
                            </a:solidFill>
                            <a:latin typeface="Cambria Math" panose="02040503050406030204" pitchFamily="18" charset="0"/>
                            <a:ea typeface="华文中宋" panose="02010600040101010101" pitchFamily="2" charset="-122"/>
                          </a:rPr>
                          <m:t>𝑛</m:t>
                        </m:r>
                      </m:sub>
                    </m:sSub>
                  </m:oMath>
                </a14:m>
                <a:r>
                  <a:rPr lang="zh-CN" altLang="en-US" sz="2400" dirty="0">
                    <a:solidFill>
                      <a:srgbClr val="000000"/>
                    </a:solidFill>
                    <a:latin typeface="华文中宋" panose="02010600040101010101" pitchFamily="2" charset="-122"/>
                    <a:ea typeface="华文中宋" panose="02010600040101010101" pitchFamily="2" charset="-122"/>
                  </a:rPr>
                  <a:t>到基</a:t>
                </a:r>
                <a14:m>
                  <m:oMath xmlns:m="http://schemas.openxmlformats.org/officeDocument/2006/math">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𝛽</m:t>
                        </m:r>
                      </m:e>
                      <m:sub>
                        <m:r>
                          <a:rPr lang="en-US" altLang="zh-CN" sz="2400" i="1">
                            <a:solidFill>
                              <a:srgbClr val="000000"/>
                            </a:solidFill>
                            <a:latin typeface="Cambria Math" panose="02040503050406030204" pitchFamily="18" charset="0"/>
                            <a:ea typeface="华文中宋" panose="02010600040101010101" pitchFamily="2" charset="-122"/>
                          </a:rPr>
                          <m:t>1</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𝛽</m:t>
                        </m:r>
                      </m:e>
                      <m:sub>
                        <m:r>
                          <a:rPr lang="en-US" altLang="zh-CN" sz="2400" i="1">
                            <a:solidFill>
                              <a:srgbClr val="000000"/>
                            </a:solidFill>
                            <a:latin typeface="Cambria Math" panose="02040503050406030204" pitchFamily="18" charset="0"/>
                            <a:ea typeface="华文中宋" panose="02010600040101010101" pitchFamily="2" charset="-122"/>
                          </a:rPr>
                          <m:t>2</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𝛽</m:t>
                        </m:r>
                      </m:e>
                      <m:sub>
                        <m:r>
                          <a:rPr lang="en-US" altLang="zh-CN" sz="2400" i="1">
                            <a:solidFill>
                              <a:srgbClr val="000000"/>
                            </a:solidFill>
                            <a:latin typeface="Cambria Math" panose="02040503050406030204" pitchFamily="18" charset="0"/>
                            <a:ea typeface="华文中宋" panose="02010600040101010101" pitchFamily="2" charset="-122"/>
                          </a:rPr>
                          <m:t>𝑛</m:t>
                        </m:r>
                      </m:sub>
                    </m:sSub>
                  </m:oMath>
                </a14:m>
                <a:r>
                  <a:rPr lang="zh-CN" altLang="en-US" sz="2400" dirty="0">
                    <a:solidFill>
                      <a:srgbClr val="000000"/>
                    </a:solidFill>
                    <a:latin typeface="华文中宋" panose="02010600040101010101" pitchFamily="2" charset="-122"/>
                    <a:ea typeface="华文中宋" panose="02010600040101010101" pitchFamily="2" charset="-122"/>
                  </a:rPr>
                  <a:t>的</a:t>
                </a:r>
                <a:r>
                  <a:rPr lang="zh-CN" altLang="en-US" sz="2400" dirty="0">
                    <a:solidFill>
                      <a:srgbClr val="FF0000"/>
                    </a:solidFill>
                    <a:latin typeface="华文中宋" panose="02010600040101010101" pitchFamily="2" charset="-122"/>
                    <a:ea typeface="华文中宋" panose="02010600040101010101" pitchFamily="2" charset="-122"/>
                  </a:rPr>
                  <a:t>过渡矩阵</a:t>
                </a:r>
                <a:r>
                  <a:rPr lang="zh-CN" altLang="en-US" sz="2400" dirty="0">
                    <a:solidFill>
                      <a:srgbClr val="000000"/>
                    </a:solidFill>
                    <a:latin typeface="华文中宋" panose="02010600040101010101" pitchFamily="2" charset="-122"/>
                    <a:ea typeface="华文中宋" panose="02010600040101010101" pitchFamily="2" charset="-122"/>
                  </a:rPr>
                  <a:t>。</a:t>
                </a:r>
              </a:p>
            </p:txBody>
          </p:sp>
        </mc:Choice>
        <mc:Fallback xmlns="">
          <p:sp>
            <p:nvSpPr>
              <p:cNvPr id="5" name="文本框 4"/>
              <p:cNvSpPr txBox="1">
                <a:spLocks noRot="1" noChangeAspect="1" noMove="1" noResize="1" noEditPoints="1" noAdjustHandles="1" noChangeArrowheads="1" noChangeShapeType="1" noTextEdit="1"/>
              </p:cNvSpPr>
              <p:nvPr/>
            </p:nvSpPr>
            <p:spPr>
              <a:xfrm>
                <a:off x="623392" y="3501367"/>
                <a:ext cx="10801200" cy="1134926"/>
              </a:xfrm>
              <a:prstGeom prst="rect">
                <a:avLst/>
              </a:prstGeom>
              <a:blipFill>
                <a:blip r:embed="rId7"/>
                <a:stretch>
                  <a:fillRect b="-11230"/>
                </a:stretch>
              </a:blipFill>
            </p:spPr>
            <p:txBody>
              <a:bodyPr/>
              <a:lstStyle/>
              <a:p>
                <a:r>
                  <a:rPr lang="zh-CN" altLang="en-US">
                    <a:noFill/>
                  </a:rPr>
                  <a:t> </a:t>
                </a:r>
              </a:p>
            </p:txBody>
          </p:sp>
        </mc:Fallback>
      </mc:AlternateContent>
      <p:sp>
        <p:nvSpPr>
          <p:cNvPr id="10" name="Rectangle 6">
            <a:extLst>
              <a:ext uri="{FF2B5EF4-FFF2-40B4-BE49-F238E27FC236}">
                <a16:creationId xmlns:a16="http://schemas.microsoft.com/office/drawing/2014/main" id="{30329BB5-FD36-4D7E-A7F0-40C38EA420DC}"/>
              </a:ext>
            </a:extLst>
          </p:cNvPr>
          <p:cNvSpPr>
            <a:spLocks noChangeArrowheads="1"/>
          </p:cNvSpPr>
          <p:nvPr/>
        </p:nvSpPr>
        <p:spPr bwMode="auto">
          <a:xfrm>
            <a:off x="1689845" y="666067"/>
            <a:ext cx="4103737" cy="400110"/>
          </a:xfrm>
          <a:prstGeom prst="rect">
            <a:avLst/>
          </a:prstGeom>
          <a:noFill/>
          <a:ln w="9525" algn="ctr">
            <a:noFill/>
            <a:miter lim="800000"/>
            <a:headEnd/>
            <a:tailEnd/>
          </a:ln>
          <a:effectLst/>
        </p:spPr>
        <p:txBody>
          <a:bodyPr wrap="square">
            <a:spAutoFit/>
          </a:bodyPr>
          <a:lstStyle/>
          <a:p>
            <a:pPr eaLnBrk="1" hangingPunct="1">
              <a:defRPr/>
            </a:pPr>
            <a:r>
              <a:rPr lang="en-US" altLang="zh-CN" sz="2000" b="1" dirty="0">
                <a:solidFill>
                  <a:srgbClr val="3333CC"/>
                </a:solidFill>
                <a:effectLst>
                  <a:outerShdw blurRad="38100" dist="38100" dir="2700000" algn="tl">
                    <a:srgbClr val="000000"/>
                  </a:outerShdw>
                </a:effectLst>
              </a:rPr>
              <a:t>1.2.2   </a:t>
            </a:r>
            <a:r>
              <a:rPr lang="zh-CN" altLang="en-US" sz="2000" b="1" dirty="0">
                <a:solidFill>
                  <a:srgbClr val="3333CC"/>
                </a:solidFill>
                <a:effectLst>
                  <a:outerShdw blurRad="38100" dist="38100" dir="2700000" algn="tl">
                    <a:srgbClr val="000000"/>
                  </a:outerShdw>
                </a:effectLst>
              </a:rPr>
              <a:t>基变换与坐标变换</a:t>
            </a:r>
          </a:p>
        </p:txBody>
      </p:sp>
    </p:spTree>
    <p:extLst>
      <p:ext uri="{BB962C8B-B14F-4D97-AF65-F5344CB8AC3E}">
        <p14:creationId xmlns:p14="http://schemas.microsoft.com/office/powerpoint/2010/main" val="20849401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7349"/>
                                        </p:tgtEl>
                                        <p:attrNameLst>
                                          <p:attrName>style.visibility</p:attrName>
                                        </p:attrNameLst>
                                      </p:cBhvr>
                                      <p:to>
                                        <p:strVal val="visible"/>
                                      </p:to>
                                    </p:set>
                                    <p:animEffect transition="in" filter="wipe(down)">
                                      <p:cBhvr>
                                        <p:cTn id="17" dur="500"/>
                                        <p:tgtEl>
                                          <p:spTgt spid="57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9" grpId="0"/>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4692" name="Rectangle 4"/>
          <p:cNvSpPr>
            <a:spLocks noGrp="1" noChangeArrowheads="1"/>
          </p:cNvSpPr>
          <p:nvPr>
            <p:ph type="title"/>
          </p:nvPr>
        </p:nvSpPr>
        <p:spPr>
          <a:xfrm>
            <a:off x="528687" y="954352"/>
            <a:ext cx="5657850" cy="857250"/>
          </a:xfrm>
        </p:spPr>
        <p:txBody>
          <a:bodyPr/>
          <a:lstStyle/>
          <a:p>
            <a:pPr eaLnBrk="1" hangingPunct="1">
              <a:defRPr/>
            </a:pPr>
            <a:r>
              <a:rPr lang="en-US" altLang="zh-CN" sz="2800" b="0" dirty="0">
                <a:solidFill>
                  <a:srgbClr val="0000FF"/>
                </a:solidFill>
                <a:latin typeface="华文中宋" panose="02010600040101010101" pitchFamily="2" charset="-122"/>
                <a:ea typeface="华文中宋" panose="02010600040101010101" pitchFamily="2" charset="-122"/>
              </a:rPr>
              <a:t>(2) </a:t>
            </a:r>
            <a:r>
              <a:rPr lang="zh-CN" altLang="en-US" sz="2800" b="0" dirty="0">
                <a:solidFill>
                  <a:srgbClr val="0000FF"/>
                </a:solidFill>
                <a:latin typeface="华文中宋" panose="02010600040101010101" pitchFamily="2" charset="-122"/>
                <a:ea typeface="华文中宋" panose="02010600040101010101" pitchFamily="2" charset="-122"/>
              </a:rPr>
              <a:t>坐标变换公式</a:t>
            </a:r>
          </a:p>
        </p:txBody>
      </p:sp>
      <p:sp>
        <p:nvSpPr>
          <p:cNvPr id="2" name="灯片编号占位符 1"/>
          <p:cNvSpPr>
            <a:spLocks noGrp="1"/>
          </p:cNvSpPr>
          <p:nvPr>
            <p:ph type="sldNum" sz="quarter" idx="12"/>
          </p:nvPr>
        </p:nvSpPr>
        <p:spPr/>
        <p:txBody>
          <a:bodyPr/>
          <a:lstStyle/>
          <a:p>
            <a:pPr>
              <a:defRPr/>
            </a:pPr>
            <a:fld id="{281FBE21-B40B-4B64-ABBE-395E3EC7A610}" type="slidenum">
              <a:rPr kumimoji="0" lang="en-US" altLang="zh-CN">
                <a:solidFill>
                  <a:srgbClr val="000000"/>
                </a:solidFill>
              </a:rPr>
              <a:pPr>
                <a:defRPr/>
              </a:pPr>
              <a:t>37</a:t>
            </a:fld>
            <a:endParaRPr kumimoji="0" lang="en-US" altLang="zh-CN">
              <a:solidFill>
                <a:srgbClr val="000000"/>
              </a:solidFill>
            </a:endParaRPr>
          </a:p>
        </p:txBody>
      </p:sp>
      <mc:AlternateContent xmlns:mc="http://schemas.openxmlformats.org/markup-compatibility/2006" xmlns:a14="http://schemas.microsoft.com/office/drawing/2010/main">
        <mc:Choice Requires="a14">
          <p:sp>
            <p:nvSpPr>
              <p:cNvPr id="3" name="文本框 2"/>
              <p:cNvSpPr txBox="1"/>
              <p:nvPr/>
            </p:nvSpPr>
            <p:spPr>
              <a:xfrm>
                <a:off x="984595" y="1857004"/>
                <a:ext cx="8180055" cy="3416320"/>
              </a:xfrm>
              <a:prstGeom prst="rect">
                <a:avLst/>
              </a:prstGeom>
              <a:noFill/>
            </p:spPr>
            <p:txBody>
              <a:bodyPr wrap="square" rtlCol="0">
                <a:spAutoFit/>
              </a:bodyPr>
              <a:lstStyle/>
              <a:p>
                <a:pPr>
                  <a:lnSpc>
                    <a:spcPct val="150000"/>
                  </a:lnSpc>
                  <a:defRPr/>
                </a:pPr>
                <a:r>
                  <a:rPr lang="zh-CN" altLang="en-US" sz="2400" dirty="0">
                    <a:solidFill>
                      <a:srgbClr val="0000FF"/>
                    </a:solidFill>
                    <a:latin typeface="华文中宋" panose="02010600040101010101" pitchFamily="2" charset="-122"/>
                    <a:ea typeface="华文中宋" panose="02010600040101010101" pitchFamily="2" charset="-122"/>
                  </a:rPr>
                  <a:t>定理</a:t>
                </a:r>
                <a:r>
                  <a:rPr lang="en-US" altLang="zh-CN" sz="2400" dirty="0">
                    <a:solidFill>
                      <a:srgbClr val="0000FF"/>
                    </a:solidFill>
                    <a:latin typeface="华文中宋" panose="02010600040101010101" pitchFamily="2" charset="-122"/>
                    <a:ea typeface="华文中宋" panose="02010600040101010101" pitchFamily="2" charset="-122"/>
                  </a:rPr>
                  <a:t>2.2 </a:t>
                </a:r>
                <a:r>
                  <a:rPr lang="zh-CN" altLang="en-US" sz="2400" dirty="0">
                    <a:solidFill>
                      <a:srgbClr val="000000"/>
                    </a:solidFill>
                    <a:latin typeface="华文中宋" panose="02010600040101010101" pitchFamily="2" charset="-122"/>
                    <a:ea typeface="华文中宋" panose="02010600040101010101" pitchFamily="2" charset="-122"/>
                  </a:rPr>
                  <a:t>设</a:t>
                </a:r>
                <a14:m>
                  <m:oMath xmlns:m="http://schemas.openxmlformats.org/officeDocument/2006/math">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𝑉</m:t>
                        </m:r>
                      </m:e>
                      <m:sub>
                        <m:r>
                          <a:rPr lang="en-US" altLang="zh-CN" sz="2400" i="1">
                            <a:solidFill>
                              <a:srgbClr val="000000"/>
                            </a:solidFill>
                            <a:latin typeface="Cambria Math" panose="02040503050406030204" pitchFamily="18" charset="0"/>
                            <a:ea typeface="华文中宋" panose="02010600040101010101" pitchFamily="2" charset="-122"/>
                          </a:rPr>
                          <m:t>𝑛</m:t>
                        </m:r>
                      </m:sub>
                    </m:sSub>
                  </m:oMath>
                </a14:m>
                <a:r>
                  <a:rPr lang="zh-CN" altLang="en-US" sz="2400" dirty="0">
                    <a:solidFill>
                      <a:srgbClr val="000000"/>
                    </a:solidFill>
                    <a:latin typeface="华文中宋" panose="02010600040101010101" pitchFamily="2" charset="-122"/>
                    <a:ea typeface="华文中宋" panose="02010600040101010101" pitchFamily="2" charset="-122"/>
                  </a:rPr>
                  <a:t>中的元素</a:t>
                </a:r>
                <a14:m>
                  <m:oMath xmlns:m="http://schemas.openxmlformats.org/officeDocument/2006/math">
                    <m:r>
                      <a:rPr lang="en-US" altLang="zh-CN" sz="2400" i="1">
                        <a:solidFill>
                          <a:srgbClr val="000000"/>
                        </a:solidFill>
                        <a:latin typeface="Cambria Math" panose="02040503050406030204" pitchFamily="18" charset="0"/>
                        <a:ea typeface="华文中宋" panose="02010600040101010101" pitchFamily="2" charset="-122"/>
                      </a:rPr>
                      <m:t>𝛼</m:t>
                    </m:r>
                    <m:r>
                      <a:rPr lang="en-US" altLang="zh-CN" sz="2400" i="1">
                        <a:solidFill>
                          <a:srgbClr val="000000"/>
                        </a:solidFill>
                        <a:latin typeface="Cambria Math" panose="02040503050406030204" pitchFamily="18" charset="0"/>
                        <a:ea typeface="华文中宋" panose="02010600040101010101" pitchFamily="2" charset="-122"/>
                      </a:rPr>
                      <m:t>,</m:t>
                    </m:r>
                  </m:oMath>
                </a14:m>
                <a:r>
                  <a:rPr lang="zh-CN" altLang="en-US" sz="2400" dirty="0">
                    <a:solidFill>
                      <a:srgbClr val="000000"/>
                    </a:solidFill>
                    <a:latin typeface="华文中宋" panose="02010600040101010101" pitchFamily="2" charset="-122"/>
                    <a:ea typeface="华文中宋" panose="02010600040101010101" pitchFamily="2" charset="-122"/>
                  </a:rPr>
                  <a:t> 在基</a:t>
                </a:r>
                <a14:m>
                  <m:oMath xmlns:m="http://schemas.openxmlformats.org/officeDocument/2006/math">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𝛼</m:t>
                        </m:r>
                      </m:e>
                      <m:sub>
                        <m:r>
                          <a:rPr lang="en-US" altLang="zh-CN" sz="2400" i="1">
                            <a:solidFill>
                              <a:srgbClr val="000000"/>
                            </a:solidFill>
                            <a:latin typeface="Cambria Math" panose="02040503050406030204" pitchFamily="18" charset="0"/>
                            <a:ea typeface="华文中宋" panose="02010600040101010101" pitchFamily="2" charset="-122"/>
                          </a:rPr>
                          <m:t>1</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𝛼</m:t>
                        </m:r>
                      </m:e>
                      <m:sub>
                        <m:r>
                          <a:rPr lang="en-US" altLang="zh-CN" sz="2400" i="1">
                            <a:solidFill>
                              <a:srgbClr val="000000"/>
                            </a:solidFill>
                            <a:latin typeface="Cambria Math" panose="02040503050406030204" pitchFamily="18" charset="0"/>
                            <a:ea typeface="华文中宋" panose="02010600040101010101" pitchFamily="2" charset="-122"/>
                          </a:rPr>
                          <m:t>2</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𝛼</m:t>
                        </m:r>
                      </m:e>
                      <m:sub>
                        <m:r>
                          <a:rPr lang="en-US" altLang="zh-CN" sz="2400" i="1">
                            <a:solidFill>
                              <a:srgbClr val="000000"/>
                            </a:solidFill>
                            <a:latin typeface="Cambria Math" panose="02040503050406030204" pitchFamily="18" charset="0"/>
                            <a:ea typeface="华文中宋" panose="02010600040101010101" pitchFamily="2" charset="-122"/>
                          </a:rPr>
                          <m:t>𝑛</m:t>
                        </m:r>
                      </m:sub>
                    </m:sSub>
                  </m:oMath>
                </a14:m>
                <a:r>
                  <a:rPr lang="zh-CN" altLang="en-US" sz="2400" dirty="0">
                    <a:solidFill>
                      <a:srgbClr val="000000"/>
                    </a:solidFill>
                    <a:latin typeface="华文中宋" panose="02010600040101010101" pitchFamily="2" charset="-122"/>
                    <a:ea typeface="华文中宋" panose="02010600040101010101" pitchFamily="2" charset="-122"/>
                  </a:rPr>
                  <a:t>下的坐标为</a:t>
                </a:r>
                <a:endParaRPr lang="en-US" altLang="zh-CN" sz="2400" i="1" dirty="0">
                  <a:solidFill>
                    <a:srgbClr val="000000"/>
                  </a:solidFill>
                  <a:latin typeface="Cambria Math" panose="02040503050406030204" pitchFamily="18" charset="0"/>
                  <a:ea typeface="华文中宋" panose="02010600040101010101" pitchFamily="2" charset="-122"/>
                </a:endParaRPr>
              </a:p>
              <a:p>
                <a:pPr>
                  <a:lnSpc>
                    <a:spcPct val="150000"/>
                  </a:lnSpc>
                  <a:defRPr/>
                </a:pPr>
                <a14:m>
                  <m:oMathPara xmlns:m="http://schemas.openxmlformats.org/officeDocument/2006/math">
                    <m:oMathParaPr>
                      <m:jc m:val="centerGroup"/>
                    </m:oMathParaPr>
                    <m:oMath xmlns:m="http://schemas.openxmlformats.org/officeDocument/2006/math">
                      <m:sSup>
                        <m:sSupPr>
                          <m:ctrlPr>
                            <a:rPr lang="en-US" altLang="zh-CN" sz="2400" i="1" dirty="0">
                              <a:solidFill>
                                <a:srgbClr val="000000"/>
                              </a:solidFill>
                              <a:latin typeface="Cambria Math" panose="02040503050406030204" pitchFamily="18" charset="0"/>
                              <a:ea typeface="华文中宋" panose="02010600040101010101" pitchFamily="2" charset="-122"/>
                            </a:rPr>
                          </m:ctrlPr>
                        </m:sSupPr>
                        <m:e>
                          <m:d>
                            <m:dPr>
                              <m:begChr m:val="（"/>
                              <m:endChr m:val="）"/>
                              <m:ctrlPr>
                                <a:rPr lang="zh-CN" altLang="en-US" sz="2400" i="1" dirty="0">
                                  <a:solidFill>
                                    <a:srgbClr val="000000"/>
                                  </a:solidFill>
                                  <a:latin typeface="Cambria Math" panose="02040503050406030204" pitchFamily="18" charset="0"/>
                                  <a:ea typeface="华文中宋" panose="02010600040101010101" pitchFamily="2" charset="-122"/>
                                </a:rPr>
                              </m:ctrlPr>
                            </m:dPr>
                            <m:e>
                              <m:sSub>
                                <m:sSubPr>
                                  <m:ctrlPr>
                                    <a:rPr lang="en-US" altLang="zh-CN" sz="2400" i="1" dirty="0">
                                      <a:solidFill>
                                        <a:srgbClr val="000000"/>
                                      </a:solidFill>
                                      <a:latin typeface="Cambria Math" panose="02040503050406030204" pitchFamily="18" charset="0"/>
                                      <a:ea typeface="华文中宋" panose="02010600040101010101" pitchFamily="2" charset="-122"/>
                                    </a:rPr>
                                  </m:ctrlPr>
                                </m:sSubPr>
                                <m:e>
                                  <m:r>
                                    <a:rPr lang="en-US" altLang="zh-CN" sz="2400" i="1" dirty="0">
                                      <a:solidFill>
                                        <a:srgbClr val="000000"/>
                                      </a:solidFill>
                                      <a:latin typeface="Cambria Math" panose="02040503050406030204" pitchFamily="18" charset="0"/>
                                      <a:ea typeface="华文中宋" panose="02010600040101010101" pitchFamily="2" charset="-122"/>
                                    </a:rPr>
                                    <m:t>𝑥</m:t>
                                  </m:r>
                                </m:e>
                                <m:sub>
                                  <m:r>
                                    <a:rPr lang="en-US" altLang="zh-CN" sz="2400" i="1" dirty="0">
                                      <a:solidFill>
                                        <a:srgbClr val="000000"/>
                                      </a:solidFill>
                                      <a:latin typeface="Cambria Math" panose="02040503050406030204" pitchFamily="18" charset="0"/>
                                      <a:ea typeface="华文中宋" panose="02010600040101010101" pitchFamily="2" charset="-122"/>
                                    </a:rPr>
                                    <m:t>1</m:t>
                                  </m:r>
                                </m:sub>
                              </m:sSub>
                              <m:r>
                                <a:rPr lang="en-US" altLang="zh-CN" sz="2400" i="1" dirty="0">
                                  <a:solidFill>
                                    <a:srgbClr val="000000"/>
                                  </a:solidFill>
                                  <a:latin typeface="Cambria Math" panose="02040503050406030204" pitchFamily="18" charset="0"/>
                                  <a:ea typeface="华文中宋" panose="02010600040101010101" pitchFamily="2" charset="-122"/>
                                </a:rPr>
                                <m:t>,</m:t>
                              </m:r>
                              <m:sSub>
                                <m:sSubPr>
                                  <m:ctrlPr>
                                    <a:rPr lang="en-US" altLang="zh-CN" sz="2400" i="1" dirty="0">
                                      <a:solidFill>
                                        <a:srgbClr val="000000"/>
                                      </a:solidFill>
                                      <a:latin typeface="Cambria Math" panose="02040503050406030204" pitchFamily="18" charset="0"/>
                                      <a:ea typeface="华文中宋" panose="02010600040101010101" pitchFamily="2" charset="-122"/>
                                    </a:rPr>
                                  </m:ctrlPr>
                                </m:sSubPr>
                                <m:e>
                                  <m:r>
                                    <a:rPr lang="en-US" altLang="zh-CN" sz="2400" i="1" dirty="0">
                                      <a:solidFill>
                                        <a:srgbClr val="000000"/>
                                      </a:solidFill>
                                      <a:latin typeface="Cambria Math" panose="02040503050406030204" pitchFamily="18" charset="0"/>
                                      <a:ea typeface="华文中宋" panose="02010600040101010101" pitchFamily="2" charset="-122"/>
                                    </a:rPr>
                                    <m:t>𝑥</m:t>
                                  </m:r>
                                </m:e>
                                <m:sub>
                                  <m:r>
                                    <a:rPr lang="en-US" altLang="zh-CN" sz="2400" i="1" dirty="0">
                                      <a:solidFill>
                                        <a:srgbClr val="000000"/>
                                      </a:solidFill>
                                      <a:latin typeface="Cambria Math" panose="02040503050406030204" pitchFamily="18" charset="0"/>
                                      <a:ea typeface="华文中宋" panose="02010600040101010101" pitchFamily="2" charset="-122"/>
                                    </a:rPr>
                                    <m:t>2</m:t>
                                  </m:r>
                                </m:sub>
                              </m:sSub>
                              <m:r>
                                <a:rPr lang="en-US" altLang="zh-CN" sz="2400" i="1" dirty="0">
                                  <a:solidFill>
                                    <a:srgbClr val="000000"/>
                                  </a:solidFill>
                                  <a:latin typeface="Cambria Math" panose="02040503050406030204" pitchFamily="18" charset="0"/>
                                  <a:ea typeface="华文中宋" panose="02010600040101010101" pitchFamily="2" charset="-122"/>
                                </a:rPr>
                                <m:t>,⋯,</m:t>
                              </m:r>
                              <m:sSub>
                                <m:sSubPr>
                                  <m:ctrlPr>
                                    <a:rPr lang="en-US" altLang="zh-CN" sz="2400" i="1" dirty="0">
                                      <a:solidFill>
                                        <a:srgbClr val="000000"/>
                                      </a:solidFill>
                                      <a:latin typeface="Cambria Math" panose="02040503050406030204" pitchFamily="18" charset="0"/>
                                      <a:ea typeface="华文中宋" panose="02010600040101010101" pitchFamily="2" charset="-122"/>
                                    </a:rPr>
                                  </m:ctrlPr>
                                </m:sSubPr>
                                <m:e>
                                  <m:r>
                                    <a:rPr lang="en-US" altLang="zh-CN" sz="2400" i="1" dirty="0">
                                      <a:solidFill>
                                        <a:srgbClr val="000000"/>
                                      </a:solidFill>
                                      <a:latin typeface="Cambria Math" panose="02040503050406030204" pitchFamily="18" charset="0"/>
                                      <a:ea typeface="华文中宋" panose="02010600040101010101" pitchFamily="2" charset="-122"/>
                                    </a:rPr>
                                    <m:t>𝑥</m:t>
                                  </m:r>
                                </m:e>
                                <m:sub>
                                  <m:r>
                                    <a:rPr lang="en-US" altLang="zh-CN" sz="2400" i="1" dirty="0">
                                      <a:solidFill>
                                        <a:srgbClr val="000000"/>
                                      </a:solidFill>
                                      <a:latin typeface="Cambria Math" panose="02040503050406030204" pitchFamily="18" charset="0"/>
                                      <a:ea typeface="华文中宋" panose="02010600040101010101" pitchFamily="2" charset="-122"/>
                                    </a:rPr>
                                    <m:t>𝑛</m:t>
                                  </m:r>
                                </m:sub>
                              </m:sSub>
                            </m:e>
                          </m:d>
                        </m:e>
                        <m:sup>
                          <m:r>
                            <a:rPr lang="en-US" altLang="zh-CN" sz="2400" i="1" dirty="0">
                              <a:solidFill>
                                <a:srgbClr val="000000"/>
                              </a:solidFill>
                              <a:latin typeface="Cambria Math" panose="02040503050406030204" pitchFamily="18" charset="0"/>
                              <a:ea typeface="华文中宋" panose="02010600040101010101" pitchFamily="2" charset="-122"/>
                            </a:rPr>
                            <m:t>𝑇</m:t>
                          </m:r>
                        </m:sup>
                      </m:sSup>
                      <m:r>
                        <a:rPr lang="en-US" altLang="zh-CN" sz="2400" i="1" dirty="0">
                          <a:solidFill>
                            <a:srgbClr val="000000"/>
                          </a:solidFill>
                          <a:latin typeface="Cambria Math" panose="02040503050406030204" pitchFamily="18" charset="0"/>
                          <a:ea typeface="华文中宋" panose="02010600040101010101" pitchFamily="2" charset="-122"/>
                        </a:rPr>
                        <m:t>,</m:t>
                      </m:r>
                    </m:oMath>
                  </m:oMathPara>
                </a14:m>
                <a:endParaRPr lang="en-US" altLang="zh-CN" sz="2400" dirty="0">
                  <a:solidFill>
                    <a:srgbClr val="000000"/>
                  </a:solidFill>
                  <a:latin typeface="华文中宋" panose="02010600040101010101" pitchFamily="2" charset="-122"/>
                  <a:ea typeface="华文中宋" panose="02010600040101010101" pitchFamily="2" charset="-122"/>
                </a:endParaRPr>
              </a:p>
              <a:p>
                <a:pPr>
                  <a:lnSpc>
                    <a:spcPct val="150000"/>
                  </a:lnSpc>
                  <a:defRPr/>
                </a:pPr>
                <a:r>
                  <a:rPr lang="zh-CN" altLang="en-US" sz="2400" dirty="0">
                    <a:solidFill>
                      <a:srgbClr val="000000"/>
                    </a:solidFill>
                    <a:latin typeface="华文中宋" panose="02010600040101010101" pitchFamily="2" charset="-122"/>
                    <a:ea typeface="华文中宋" panose="02010600040101010101" pitchFamily="2" charset="-122"/>
                  </a:rPr>
                  <a:t>在基 </a:t>
                </a:r>
                <a14:m>
                  <m:oMath xmlns:m="http://schemas.openxmlformats.org/officeDocument/2006/math">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𝛽</m:t>
                        </m:r>
                      </m:e>
                      <m:sub>
                        <m:r>
                          <a:rPr lang="en-US" altLang="zh-CN" sz="2400" i="1">
                            <a:solidFill>
                              <a:srgbClr val="000000"/>
                            </a:solidFill>
                            <a:latin typeface="Cambria Math" panose="02040503050406030204" pitchFamily="18" charset="0"/>
                            <a:ea typeface="华文中宋" panose="02010600040101010101" pitchFamily="2" charset="-122"/>
                          </a:rPr>
                          <m:t>1</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𝛽</m:t>
                        </m:r>
                      </m:e>
                      <m:sub>
                        <m:r>
                          <a:rPr lang="en-US" altLang="zh-CN" sz="2400" i="1">
                            <a:solidFill>
                              <a:srgbClr val="000000"/>
                            </a:solidFill>
                            <a:latin typeface="Cambria Math" panose="02040503050406030204" pitchFamily="18" charset="0"/>
                            <a:ea typeface="华文中宋" panose="02010600040101010101" pitchFamily="2" charset="-122"/>
                          </a:rPr>
                          <m:t>2</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𝛽</m:t>
                        </m:r>
                      </m:e>
                      <m:sub>
                        <m:r>
                          <a:rPr lang="en-US" altLang="zh-CN" sz="2400" i="1">
                            <a:solidFill>
                              <a:srgbClr val="000000"/>
                            </a:solidFill>
                            <a:latin typeface="Cambria Math" panose="02040503050406030204" pitchFamily="18" charset="0"/>
                            <a:ea typeface="华文中宋" panose="02010600040101010101" pitchFamily="2" charset="-122"/>
                          </a:rPr>
                          <m:t>𝑛</m:t>
                        </m:r>
                      </m:sub>
                    </m:sSub>
                  </m:oMath>
                </a14:m>
                <a:r>
                  <a:rPr lang="zh-CN" altLang="en-US" sz="2400" dirty="0">
                    <a:solidFill>
                      <a:srgbClr val="000000"/>
                    </a:solidFill>
                    <a:latin typeface="华文中宋" panose="02010600040101010101" pitchFamily="2" charset="-122"/>
                    <a:ea typeface="华文中宋" panose="02010600040101010101" pitchFamily="2" charset="-122"/>
                  </a:rPr>
                  <a:t>下的坐标为</a:t>
                </a:r>
                <a:endParaRPr lang="en-US" altLang="zh-CN" sz="2400" dirty="0">
                  <a:solidFill>
                    <a:srgbClr val="000000"/>
                  </a:solidFill>
                  <a:latin typeface="华文中宋" panose="02010600040101010101" pitchFamily="2" charset="-122"/>
                  <a:ea typeface="华文中宋" panose="02010600040101010101" pitchFamily="2" charset="-122"/>
                </a:endParaRPr>
              </a:p>
              <a:p>
                <a:pPr>
                  <a:lnSpc>
                    <a:spcPct val="150000"/>
                  </a:lnSpc>
                  <a:defRPr/>
                </a:pPr>
                <a14:m>
                  <m:oMathPara xmlns:m="http://schemas.openxmlformats.org/officeDocument/2006/math">
                    <m:oMathParaPr>
                      <m:jc m:val="centerGroup"/>
                    </m:oMathParaPr>
                    <m:oMath xmlns:m="http://schemas.openxmlformats.org/officeDocument/2006/math">
                      <m:sSup>
                        <m:sSupPr>
                          <m:ctrlPr>
                            <a:rPr lang="en-US" altLang="zh-CN" sz="2400" i="1">
                              <a:solidFill>
                                <a:srgbClr val="000000"/>
                              </a:solidFill>
                              <a:latin typeface="Cambria Math" panose="02040503050406030204" pitchFamily="18" charset="0"/>
                              <a:ea typeface="华文中宋" panose="02010600040101010101" pitchFamily="2" charset="-122"/>
                            </a:rPr>
                          </m:ctrlPr>
                        </m:sSupPr>
                        <m:e>
                          <m:d>
                            <m:dPr>
                              <m:ctrlPr>
                                <a:rPr lang="en-US" altLang="zh-CN" sz="2400" i="1">
                                  <a:solidFill>
                                    <a:srgbClr val="000000"/>
                                  </a:solidFill>
                                  <a:latin typeface="Cambria Math" panose="02040503050406030204" pitchFamily="18" charset="0"/>
                                  <a:ea typeface="华文中宋" panose="02010600040101010101" pitchFamily="2" charset="-122"/>
                                </a:rPr>
                              </m:ctrlPr>
                            </m:dPr>
                            <m:e>
                              <m:sSubSup>
                                <m:sSubSupPr>
                                  <m:ctrlPr>
                                    <a:rPr lang="en-US" altLang="zh-CN" sz="2400" i="1">
                                      <a:solidFill>
                                        <a:srgbClr val="000000"/>
                                      </a:solidFill>
                                      <a:latin typeface="Cambria Math" panose="02040503050406030204" pitchFamily="18" charset="0"/>
                                      <a:ea typeface="华文中宋" panose="02010600040101010101" pitchFamily="2" charset="-122"/>
                                    </a:rPr>
                                  </m:ctrlPr>
                                </m:sSubSupPr>
                                <m:e>
                                  <m:r>
                                    <a:rPr lang="en-US" altLang="zh-CN" sz="2400" i="1">
                                      <a:solidFill>
                                        <a:srgbClr val="000000"/>
                                      </a:solidFill>
                                      <a:latin typeface="Cambria Math" panose="02040503050406030204" pitchFamily="18" charset="0"/>
                                      <a:ea typeface="华文中宋" panose="02010600040101010101" pitchFamily="2" charset="-122"/>
                                    </a:rPr>
                                    <m:t>𝑥</m:t>
                                  </m:r>
                                </m:e>
                                <m:sub>
                                  <m:r>
                                    <a:rPr lang="en-US" altLang="zh-CN" sz="2400" i="1">
                                      <a:solidFill>
                                        <a:srgbClr val="000000"/>
                                      </a:solidFill>
                                      <a:latin typeface="Cambria Math" panose="02040503050406030204" pitchFamily="18" charset="0"/>
                                      <a:ea typeface="华文中宋" panose="02010600040101010101" pitchFamily="2" charset="-122"/>
                                    </a:rPr>
                                    <m:t>1</m:t>
                                  </m:r>
                                </m:sub>
                                <m:sup>
                                  <m:r>
                                    <a:rPr lang="en-US" altLang="zh-CN" sz="2400" i="1">
                                      <a:solidFill>
                                        <a:srgbClr val="000000"/>
                                      </a:solidFill>
                                      <a:latin typeface="Cambria Math" panose="02040503050406030204" pitchFamily="18" charset="0"/>
                                      <a:ea typeface="华文中宋" panose="02010600040101010101" pitchFamily="2" charset="-122"/>
                                    </a:rPr>
                                    <m:t>′</m:t>
                                  </m:r>
                                </m:sup>
                              </m:sSubSup>
                              <m:r>
                                <a:rPr lang="en-US" altLang="zh-CN" sz="2400" i="1">
                                  <a:solidFill>
                                    <a:srgbClr val="000000"/>
                                  </a:solidFill>
                                  <a:latin typeface="Cambria Math" panose="02040503050406030204" pitchFamily="18" charset="0"/>
                                  <a:ea typeface="华文中宋" panose="02010600040101010101" pitchFamily="2" charset="-122"/>
                                </a:rPr>
                                <m:t>,</m:t>
                              </m:r>
                              <m:sSubSup>
                                <m:sSubSupPr>
                                  <m:ctrlPr>
                                    <a:rPr lang="en-US" altLang="zh-CN" sz="2400" i="1">
                                      <a:solidFill>
                                        <a:srgbClr val="000000"/>
                                      </a:solidFill>
                                      <a:latin typeface="Cambria Math" panose="02040503050406030204" pitchFamily="18" charset="0"/>
                                      <a:ea typeface="华文中宋" panose="02010600040101010101" pitchFamily="2" charset="-122"/>
                                    </a:rPr>
                                  </m:ctrlPr>
                                </m:sSubSupPr>
                                <m:e>
                                  <m:r>
                                    <a:rPr lang="en-US" altLang="zh-CN" sz="2400" i="1">
                                      <a:solidFill>
                                        <a:srgbClr val="000000"/>
                                      </a:solidFill>
                                      <a:latin typeface="Cambria Math" panose="02040503050406030204" pitchFamily="18" charset="0"/>
                                      <a:ea typeface="华文中宋" panose="02010600040101010101" pitchFamily="2" charset="-122"/>
                                    </a:rPr>
                                    <m:t>𝑥</m:t>
                                  </m:r>
                                </m:e>
                                <m:sub>
                                  <m:r>
                                    <a:rPr lang="en-US" altLang="zh-CN" sz="2400" i="1">
                                      <a:solidFill>
                                        <a:srgbClr val="000000"/>
                                      </a:solidFill>
                                      <a:latin typeface="Cambria Math" panose="02040503050406030204" pitchFamily="18" charset="0"/>
                                      <a:ea typeface="华文中宋" panose="02010600040101010101" pitchFamily="2" charset="-122"/>
                                    </a:rPr>
                                    <m:t>2</m:t>
                                  </m:r>
                                </m:sub>
                                <m:sup>
                                  <m:r>
                                    <a:rPr lang="en-US" altLang="zh-CN" sz="2400" i="1">
                                      <a:solidFill>
                                        <a:srgbClr val="000000"/>
                                      </a:solidFill>
                                      <a:latin typeface="Cambria Math" panose="02040503050406030204" pitchFamily="18" charset="0"/>
                                      <a:ea typeface="华文中宋" panose="02010600040101010101" pitchFamily="2" charset="-122"/>
                                    </a:rPr>
                                    <m:t>′</m:t>
                                  </m:r>
                                </m:sup>
                              </m:sSubSup>
                              <m:r>
                                <a:rPr lang="en-US" altLang="zh-CN" sz="2400" i="1">
                                  <a:solidFill>
                                    <a:srgbClr val="000000"/>
                                  </a:solidFill>
                                  <a:latin typeface="Cambria Math" panose="02040503050406030204" pitchFamily="18" charset="0"/>
                                  <a:ea typeface="华文中宋" panose="02010600040101010101" pitchFamily="2" charset="-122"/>
                                </a:rPr>
                                <m:t>,⋯,</m:t>
                              </m:r>
                              <m:sSubSup>
                                <m:sSubSupPr>
                                  <m:ctrlPr>
                                    <a:rPr lang="en-US" altLang="zh-CN" sz="2400" i="1">
                                      <a:solidFill>
                                        <a:srgbClr val="000000"/>
                                      </a:solidFill>
                                      <a:latin typeface="Cambria Math" panose="02040503050406030204" pitchFamily="18" charset="0"/>
                                      <a:ea typeface="华文中宋" panose="02010600040101010101" pitchFamily="2" charset="-122"/>
                                    </a:rPr>
                                  </m:ctrlPr>
                                </m:sSubSupPr>
                                <m:e>
                                  <m:r>
                                    <a:rPr lang="en-US" altLang="zh-CN" sz="2400" i="1">
                                      <a:solidFill>
                                        <a:srgbClr val="000000"/>
                                      </a:solidFill>
                                      <a:latin typeface="Cambria Math" panose="02040503050406030204" pitchFamily="18" charset="0"/>
                                      <a:ea typeface="华文中宋" panose="02010600040101010101" pitchFamily="2" charset="-122"/>
                                    </a:rPr>
                                    <m:t>𝑥</m:t>
                                  </m:r>
                                </m:e>
                                <m:sub>
                                  <m:r>
                                    <a:rPr lang="en-US" altLang="zh-CN" sz="2400" i="1">
                                      <a:solidFill>
                                        <a:srgbClr val="000000"/>
                                      </a:solidFill>
                                      <a:latin typeface="Cambria Math" panose="02040503050406030204" pitchFamily="18" charset="0"/>
                                      <a:ea typeface="华文中宋" panose="02010600040101010101" pitchFamily="2" charset="-122"/>
                                    </a:rPr>
                                    <m:t>𝑛</m:t>
                                  </m:r>
                                </m:sub>
                                <m:sup>
                                  <m:r>
                                    <a:rPr lang="en-US" altLang="zh-CN" sz="2400" i="1">
                                      <a:solidFill>
                                        <a:srgbClr val="000000"/>
                                      </a:solidFill>
                                      <a:latin typeface="Cambria Math" panose="02040503050406030204" pitchFamily="18" charset="0"/>
                                      <a:ea typeface="华文中宋" panose="02010600040101010101" pitchFamily="2" charset="-122"/>
                                    </a:rPr>
                                    <m:t>′</m:t>
                                  </m:r>
                                </m:sup>
                              </m:sSubSup>
                            </m:e>
                          </m:d>
                        </m:e>
                        <m:sup>
                          <m:r>
                            <a:rPr lang="en-US" altLang="zh-CN" sz="2400" i="1">
                              <a:solidFill>
                                <a:srgbClr val="000000"/>
                              </a:solidFill>
                              <a:latin typeface="Cambria Math" panose="02040503050406030204" pitchFamily="18" charset="0"/>
                              <a:ea typeface="华文中宋" panose="02010600040101010101" pitchFamily="2" charset="-122"/>
                            </a:rPr>
                            <m:t>𝑇</m:t>
                          </m:r>
                        </m:sup>
                      </m:sSup>
                      <m:r>
                        <a:rPr lang="en-US" altLang="zh-CN" sz="2400" i="1">
                          <a:solidFill>
                            <a:srgbClr val="000000"/>
                          </a:solidFill>
                          <a:latin typeface="Cambria Math" panose="02040503050406030204" pitchFamily="18" charset="0"/>
                          <a:ea typeface="华文中宋" panose="02010600040101010101" pitchFamily="2" charset="-122"/>
                        </a:rPr>
                        <m:t>,</m:t>
                      </m:r>
                    </m:oMath>
                  </m:oMathPara>
                </a14:m>
                <a:endParaRPr lang="en-US" altLang="zh-CN" sz="2400" dirty="0">
                  <a:solidFill>
                    <a:srgbClr val="000000"/>
                  </a:solidFill>
                  <a:latin typeface="华文中宋" panose="02010600040101010101" pitchFamily="2" charset="-122"/>
                  <a:ea typeface="华文中宋" panose="02010600040101010101" pitchFamily="2" charset="-122"/>
                </a:endParaRPr>
              </a:p>
              <a:p>
                <a:pPr>
                  <a:lnSpc>
                    <a:spcPct val="150000"/>
                  </a:lnSpc>
                  <a:defRPr/>
                </a:pPr>
                <a:r>
                  <a:rPr lang="zh-CN" altLang="en-US" sz="2400" dirty="0">
                    <a:solidFill>
                      <a:srgbClr val="000000"/>
                    </a:solidFill>
                    <a:latin typeface="华文中宋" panose="02010600040101010101" pitchFamily="2" charset="-122"/>
                    <a:ea typeface="华文中宋" panose="02010600040101010101" pitchFamily="2" charset="-122"/>
                  </a:rPr>
                  <a:t>      若两个基满足关系式  </a:t>
                </a:r>
                <a14:m>
                  <m:oMath xmlns:m="http://schemas.openxmlformats.org/officeDocument/2006/math">
                    <m:d>
                      <m:dPr>
                        <m:ctrlPr>
                          <a:rPr lang="en-US" altLang="zh-CN" sz="2400" i="1">
                            <a:solidFill>
                              <a:srgbClr val="000000"/>
                            </a:solidFill>
                            <a:latin typeface="Cambria Math" panose="02040503050406030204" pitchFamily="18" charset="0"/>
                            <a:ea typeface="华文中宋" panose="02010600040101010101" pitchFamily="2" charset="-122"/>
                          </a:rPr>
                        </m:ctrlPr>
                      </m:dPr>
                      <m:e>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𝛽</m:t>
                            </m:r>
                          </m:e>
                          <m:sub>
                            <m:r>
                              <a:rPr lang="en-US" altLang="zh-CN" sz="2400" i="1">
                                <a:solidFill>
                                  <a:srgbClr val="000000"/>
                                </a:solidFill>
                                <a:latin typeface="Cambria Math" panose="02040503050406030204" pitchFamily="18" charset="0"/>
                                <a:ea typeface="华文中宋" panose="02010600040101010101" pitchFamily="2" charset="-122"/>
                              </a:rPr>
                              <m:t>1</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𝛽</m:t>
                            </m:r>
                          </m:e>
                          <m:sub>
                            <m:r>
                              <a:rPr lang="en-US" altLang="zh-CN" sz="2400" i="1">
                                <a:solidFill>
                                  <a:srgbClr val="000000"/>
                                </a:solidFill>
                                <a:latin typeface="Cambria Math" panose="02040503050406030204" pitchFamily="18" charset="0"/>
                                <a:ea typeface="华文中宋" panose="02010600040101010101" pitchFamily="2" charset="-122"/>
                              </a:rPr>
                              <m:t>2</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𝛽</m:t>
                            </m:r>
                          </m:e>
                          <m:sub>
                            <m:r>
                              <a:rPr lang="en-US" altLang="zh-CN" sz="2400" i="1">
                                <a:solidFill>
                                  <a:srgbClr val="000000"/>
                                </a:solidFill>
                                <a:latin typeface="Cambria Math" panose="02040503050406030204" pitchFamily="18" charset="0"/>
                                <a:ea typeface="华文中宋" panose="02010600040101010101" pitchFamily="2" charset="-122"/>
                              </a:rPr>
                              <m:t>𝑛</m:t>
                            </m:r>
                          </m:sub>
                        </m:sSub>
                      </m:e>
                    </m:d>
                    <m:r>
                      <a:rPr lang="en-US" altLang="zh-CN" sz="2400" i="1">
                        <a:solidFill>
                          <a:srgbClr val="000000"/>
                        </a:solidFill>
                        <a:latin typeface="Cambria Math" panose="02040503050406030204" pitchFamily="18" charset="0"/>
                        <a:ea typeface="华文中宋" panose="02010600040101010101" pitchFamily="2" charset="-122"/>
                      </a:rPr>
                      <m:t>=</m:t>
                    </m:r>
                    <m:d>
                      <m:dPr>
                        <m:ctrlPr>
                          <a:rPr lang="en-US" altLang="zh-CN" sz="2400" i="1">
                            <a:solidFill>
                              <a:srgbClr val="000000"/>
                            </a:solidFill>
                            <a:latin typeface="Cambria Math" panose="02040503050406030204" pitchFamily="18" charset="0"/>
                            <a:ea typeface="华文中宋" panose="02010600040101010101" pitchFamily="2" charset="-122"/>
                          </a:rPr>
                        </m:ctrlPr>
                      </m:dPr>
                      <m:e>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𝛼</m:t>
                            </m:r>
                          </m:e>
                          <m:sub>
                            <m:r>
                              <a:rPr lang="en-US" altLang="zh-CN" sz="2400" i="1">
                                <a:solidFill>
                                  <a:srgbClr val="000000"/>
                                </a:solidFill>
                                <a:latin typeface="Cambria Math" panose="02040503050406030204" pitchFamily="18" charset="0"/>
                                <a:ea typeface="华文中宋" panose="02010600040101010101" pitchFamily="2" charset="-122"/>
                              </a:rPr>
                              <m:t>1</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𝛼</m:t>
                            </m:r>
                          </m:e>
                          <m:sub>
                            <m:r>
                              <a:rPr lang="en-US" altLang="zh-CN" sz="2400" i="1">
                                <a:solidFill>
                                  <a:srgbClr val="000000"/>
                                </a:solidFill>
                                <a:latin typeface="Cambria Math" panose="02040503050406030204" pitchFamily="18" charset="0"/>
                                <a:ea typeface="华文中宋" panose="02010600040101010101" pitchFamily="2" charset="-122"/>
                              </a:rPr>
                              <m:t>2</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𝛼</m:t>
                            </m:r>
                          </m:e>
                          <m:sub>
                            <m:r>
                              <a:rPr lang="en-US" altLang="zh-CN" sz="2400" i="1">
                                <a:solidFill>
                                  <a:srgbClr val="000000"/>
                                </a:solidFill>
                                <a:latin typeface="Cambria Math" panose="02040503050406030204" pitchFamily="18" charset="0"/>
                                <a:ea typeface="华文中宋" panose="02010600040101010101" pitchFamily="2" charset="-122"/>
                              </a:rPr>
                              <m:t>𝑛</m:t>
                            </m:r>
                          </m:sub>
                        </m:sSub>
                      </m:e>
                    </m:d>
                    <m:r>
                      <a:rPr lang="en-US" altLang="zh-CN" sz="2400" i="1">
                        <a:solidFill>
                          <a:srgbClr val="000000"/>
                        </a:solidFill>
                        <a:latin typeface="Cambria Math" panose="02040503050406030204" pitchFamily="18" charset="0"/>
                        <a:ea typeface="华文中宋" panose="02010600040101010101" pitchFamily="2" charset="-122"/>
                      </a:rPr>
                      <m:t>𝑃</m:t>
                    </m:r>
                    <m:r>
                      <a:rPr lang="en-US" altLang="zh-CN" sz="2400" i="1">
                        <a:solidFill>
                          <a:srgbClr val="000000"/>
                        </a:solidFill>
                        <a:latin typeface="Cambria Math" panose="02040503050406030204" pitchFamily="18" charset="0"/>
                        <a:ea typeface="华文中宋" panose="02010600040101010101" pitchFamily="2" charset="-122"/>
                      </a:rPr>
                      <m:t>, </m:t>
                    </m:r>
                    <m:r>
                      <a:rPr lang="zh-CN" altLang="en-US" sz="2400" i="1">
                        <a:solidFill>
                          <a:srgbClr val="000000"/>
                        </a:solidFill>
                        <a:latin typeface="Cambria Math" panose="02040503050406030204" pitchFamily="18" charset="0"/>
                        <a:ea typeface="华文中宋" panose="02010600040101010101" pitchFamily="2" charset="-122"/>
                      </a:rPr>
                      <m:t>则</m:t>
                    </m:r>
                  </m:oMath>
                </a14:m>
                <a:r>
                  <a:rPr lang="zh-CN" altLang="en-US" sz="2400" dirty="0">
                    <a:solidFill>
                      <a:srgbClr val="000000"/>
                    </a:solidFill>
                    <a:latin typeface="华文中宋" panose="02010600040101010101" pitchFamily="2" charset="-122"/>
                    <a:ea typeface="华文中宋" panose="02010600040101010101" pitchFamily="2" charset="-122"/>
                  </a:rPr>
                  <a:t>有坐标变换公式</a:t>
                </a:r>
                <a:endParaRPr lang="en-US" altLang="zh-CN" sz="2400" dirty="0">
                  <a:solidFill>
                    <a:srgbClr val="000000"/>
                  </a:solidFill>
                  <a:latin typeface="华文中宋" panose="02010600040101010101" pitchFamily="2" charset="-122"/>
                  <a:ea typeface="华文中宋" panose="02010600040101010101" pitchFamily="2" charset="-122"/>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984595" y="1857004"/>
                <a:ext cx="8180055" cy="3416320"/>
              </a:xfrm>
              <a:prstGeom prst="rect">
                <a:avLst/>
              </a:prstGeom>
              <a:blipFill>
                <a:blip r:embed="rId3"/>
                <a:stretch>
                  <a:fillRect l="-1193" b="-1429"/>
                </a:stretch>
              </a:blipFill>
            </p:spPr>
            <p:txBody>
              <a:bodyPr/>
              <a:lstStyle/>
              <a:p>
                <a:r>
                  <a:rPr lang="zh-CN" altLang="en-US">
                    <a:noFill/>
                  </a:rPr>
                  <a:t> </a:t>
                </a:r>
              </a:p>
            </p:txBody>
          </p:sp>
        </mc:Fallback>
      </mc:AlternateContent>
      <p:graphicFrame>
        <p:nvGraphicFramePr>
          <p:cNvPr id="11" name="Object 3"/>
          <p:cNvGraphicFramePr>
            <a:graphicFrameLocks noChangeAspect="1"/>
          </p:cNvGraphicFramePr>
          <p:nvPr>
            <p:extLst>
              <p:ext uri="{D42A27DB-BD31-4B8C-83A1-F6EECF244321}">
                <p14:modId xmlns:p14="http://schemas.microsoft.com/office/powerpoint/2010/main" val="4214811048"/>
              </p:ext>
            </p:extLst>
          </p:nvPr>
        </p:nvGraphicFramePr>
        <p:xfrm>
          <a:off x="2495600" y="5238750"/>
          <a:ext cx="1724025" cy="1543050"/>
        </p:xfrm>
        <a:graphic>
          <a:graphicData uri="http://schemas.openxmlformats.org/presentationml/2006/ole">
            <mc:AlternateContent xmlns:mc="http://schemas.openxmlformats.org/markup-compatibility/2006">
              <mc:Choice xmlns:v="urn:schemas-microsoft-com:vml" Requires="v">
                <p:oleObj spid="_x0000_s15362" name="Equation" r:id="rId4" imgW="2298700" imgH="2057400" progId="Equation.3">
                  <p:embed/>
                </p:oleObj>
              </mc:Choice>
              <mc:Fallback>
                <p:oleObj name="Equation" r:id="rId4" imgW="2298700" imgH="2057400" progId="Equation.3">
                  <p:embed/>
                  <p:pic>
                    <p:nvPicPr>
                      <p:cNvPr id="1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5600" y="5238750"/>
                        <a:ext cx="1724025" cy="1543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2" name="Text Box 5"/>
          <p:cNvSpPr txBox="1">
            <a:spLocks noChangeArrowheads="1"/>
          </p:cNvSpPr>
          <p:nvPr/>
        </p:nvSpPr>
        <p:spPr bwMode="auto">
          <a:xfrm>
            <a:off x="4653918" y="5730037"/>
            <a:ext cx="281035" cy="473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defRPr/>
            </a:pPr>
            <a:r>
              <a:rPr lang="zh-CN" altLang="en-US" sz="2400" dirty="0">
                <a:solidFill>
                  <a:srgbClr val="1C1C1C"/>
                </a:solidFill>
                <a:latin typeface="华文中宋" panose="02010600040101010101" pitchFamily="2" charset="-122"/>
                <a:ea typeface="华文中宋" panose="02010600040101010101" pitchFamily="2" charset="-122"/>
              </a:rPr>
              <a:t>或</a:t>
            </a:r>
          </a:p>
        </p:txBody>
      </p:sp>
      <p:graphicFrame>
        <p:nvGraphicFramePr>
          <p:cNvPr id="13" name="Object 4"/>
          <p:cNvGraphicFramePr>
            <a:graphicFrameLocks noChangeAspect="1"/>
          </p:cNvGraphicFramePr>
          <p:nvPr>
            <p:extLst>
              <p:ext uri="{D42A27DB-BD31-4B8C-83A1-F6EECF244321}">
                <p14:modId xmlns:p14="http://schemas.microsoft.com/office/powerpoint/2010/main" val="1426359430"/>
              </p:ext>
            </p:extLst>
          </p:nvPr>
        </p:nvGraphicFramePr>
        <p:xfrm>
          <a:off x="5739036" y="5258240"/>
          <a:ext cx="1933575" cy="1543050"/>
        </p:xfrm>
        <a:graphic>
          <a:graphicData uri="http://schemas.openxmlformats.org/presentationml/2006/ole">
            <mc:AlternateContent xmlns:mc="http://schemas.openxmlformats.org/markup-compatibility/2006">
              <mc:Choice xmlns:v="urn:schemas-microsoft-com:vml" Requires="v">
                <p:oleObj spid="_x0000_s15363" name="Equation" r:id="rId6" imgW="2578100" imgH="2057400" progId="Equation.3">
                  <p:embed/>
                </p:oleObj>
              </mc:Choice>
              <mc:Fallback>
                <p:oleObj name="Equation" r:id="rId6" imgW="2578100" imgH="2057400" progId="Equation.3">
                  <p:embed/>
                  <p:pic>
                    <p:nvPicPr>
                      <p:cNvPr id="13"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39036" y="5258240"/>
                        <a:ext cx="1933575" cy="1543050"/>
                      </a:xfrm>
                      <a:prstGeom prst="rect">
                        <a:avLst/>
                      </a:prstGeom>
                      <a:noFill/>
                      <a:ln>
                        <a:noFill/>
                      </a:ln>
                      <a:effectLst/>
                    </p:spPr>
                  </p:pic>
                </p:oleObj>
              </mc:Fallback>
            </mc:AlternateContent>
          </a:graphicData>
        </a:graphic>
      </p:graphicFrame>
      <p:sp>
        <p:nvSpPr>
          <p:cNvPr id="8" name="Rectangle 6">
            <a:extLst>
              <a:ext uri="{FF2B5EF4-FFF2-40B4-BE49-F238E27FC236}">
                <a16:creationId xmlns:a16="http://schemas.microsoft.com/office/drawing/2014/main" id="{DF06FA95-8C3A-4805-AF77-810534674078}"/>
              </a:ext>
            </a:extLst>
          </p:cNvPr>
          <p:cNvSpPr>
            <a:spLocks noChangeArrowheads="1"/>
          </p:cNvSpPr>
          <p:nvPr/>
        </p:nvSpPr>
        <p:spPr bwMode="auto">
          <a:xfrm>
            <a:off x="1631504" y="621288"/>
            <a:ext cx="4103737" cy="400110"/>
          </a:xfrm>
          <a:prstGeom prst="rect">
            <a:avLst/>
          </a:prstGeom>
          <a:noFill/>
          <a:ln w="9525" algn="ctr">
            <a:noFill/>
            <a:miter lim="800000"/>
            <a:headEnd/>
            <a:tailEnd/>
          </a:ln>
          <a:effectLst/>
        </p:spPr>
        <p:txBody>
          <a:bodyPr wrap="square">
            <a:spAutoFit/>
          </a:bodyPr>
          <a:lstStyle/>
          <a:p>
            <a:pPr eaLnBrk="1" hangingPunct="1">
              <a:defRPr/>
            </a:pPr>
            <a:r>
              <a:rPr lang="en-US" altLang="zh-CN" sz="2000" b="1" dirty="0">
                <a:solidFill>
                  <a:srgbClr val="3333CC"/>
                </a:solidFill>
                <a:effectLst>
                  <a:outerShdw blurRad="38100" dist="38100" dir="2700000" algn="tl">
                    <a:srgbClr val="000000"/>
                  </a:outerShdw>
                </a:effectLst>
              </a:rPr>
              <a:t>1.2.2   </a:t>
            </a:r>
            <a:r>
              <a:rPr lang="zh-CN" altLang="en-US" sz="2000" b="1" dirty="0">
                <a:solidFill>
                  <a:srgbClr val="3333CC"/>
                </a:solidFill>
                <a:effectLst>
                  <a:outerShdw blurRad="38100" dist="38100" dir="2700000" algn="tl">
                    <a:srgbClr val="000000"/>
                  </a:outerShdw>
                </a:effectLst>
              </a:rPr>
              <a:t>基变换与坐标变换</a:t>
            </a:r>
          </a:p>
        </p:txBody>
      </p:sp>
    </p:spTree>
    <p:extLst>
      <p:ext uri="{BB962C8B-B14F-4D97-AF65-F5344CB8AC3E}">
        <p14:creationId xmlns:p14="http://schemas.microsoft.com/office/powerpoint/2010/main" val="995887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par>
                                <p:cTn id="13" presetID="22" presetClass="entr" presetSubtype="4"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p:cNvSpPr txBox="1">
            <a:spLocks noChangeArrowheads="1"/>
          </p:cNvSpPr>
          <p:nvPr/>
        </p:nvSpPr>
        <p:spPr bwMode="auto">
          <a:xfrm>
            <a:off x="479376" y="1412776"/>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defRPr/>
            </a:pPr>
            <a:r>
              <a:rPr lang="zh-CN" altLang="en-US" sz="2400" dirty="0">
                <a:solidFill>
                  <a:srgbClr val="0000FF"/>
                </a:solidFill>
                <a:latin typeface="华文中宋" panose="02010600040101010101" pitchFamily="2" charset="-122"/>
                <a:ea typeface="华文中宋" panose="02010600040101010101" pitchFamily="2" charset="-122"/>
              </a:rPr>
              <a:t>证明：</a:t>
            </a:r>
          </a:p>
        </p:txBody>
      </p:sp>
      <p:grpSp>
        <p:nvGrpSpPr>
          <p:cNvPr id="3" name="组合 2"/>
          <p:cNvGrpSpPr/>
          <p:nvPr/>
        </p:nvGrpSpPr>
        <p:grpSpPr>
          <a:xfrm>
            <a:off x="1853483" y="1337509"/>
            <a:ext cx="5820020" cy="1978749"/>
            <a:chOff x="1575540" y="1271588"/>
            <a:chExt cx="5288963" cy="1575343"/>
          </a:xfrm>
        </p:grpSpPr>
        <p:graphicFrame>
          <p:nvGraphicFramePr>
            <p:cNvPr id="116739" name="Object 3"/>
            <p:cNvGraphicFramePr>
              <a:graphicFrameLocks noChangeAspect="1"/>
            </p:cNvGraphicFramePr>
            <p:nvPr/>
          </p:nvGraphicFramePr>
          <p:xfrm>
            <a:off x="1575540" y="1271588"/>
            <a:ext cx="2714625" cy="1543050"/>
          </p:xfrm>
          <a:graphic>
            <a:graphicData uri="http://schemas.openxmlformats.org/presentationml/2006/ole">
              <mc:AlternateContent xmlns:mc="http://schemas.openxmlformats.org/markup-compatibility/2006">
                <mc:Choice xmlns:v="urn:schemas-microsoft-com:vml" Requires="v">
                  <p:oleObj spid="_x0000_s16386" name="Equation" r:id="rId3" imgW="3695700" imgH="2057400" progId="Equation.3">
                    <p:embed/>
                  </p:oleObj>
                </mc:Choice>
                <mc:Fallback>
                  <p:oleObj name="Equation" r:id="rId3" imgW="3695700" imgH="2057400" progId="Equation.3">
                    <p:embed/>
                    <p:pic>
                      <p:nvPicPr>
                        <p:cNvPr id="116739"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5540" y="1271588"/>
                          <a:ext cx="2714625" cy="1543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16740" name="Object 4"/>
            <p:cNvGraphicFramePr>
              <a:graphicFrameLocks noChangeAspect="1"/>
            </p:cNvGraphicFramePr>
            <p:nvPr>
              <p:extLst>
                <p:ext uri="{D42A27DB-BD31-4B8C-83A1-F6EECF244321}">
                  <p14:modId xmlns:p14="http://schemas.microsoft.com/office/powerpoint/2010/main" val="3281748759"/>
                </p:ext>
              </p:extLst>
            </p:nvPr>
          </p:nvGraphicFramePr>
          <p:xfrm>
            <a:off x="4464203" y="1294356"/>
            <a:ext cx="2400300" cy="1552575"/>
          </p:xfrm>
          <a:graphic>
            <a:graphicData uri="http://schemas.openxmlformats.org/presentationml/2006/ole">
              <mc:AlternateContent xmlns:mc="http://schemas.openxmlformats.org/markup-compatibility/2006">
                <mc:Choice xmlns:v="urn:schemas-microsoft-com:vml" Requires="v">
                  <p:oleObj spid="_x0000_s16387" name="Equation" r:id="rId5" imgW="3200400" imgH="2070100" progId="Equation.DSMT4">
                    <p:embed/>
                  </p:oleObj>
                </mc:Choice>
                <mc:Fallback>
                  <p:oleObj name="Equation" r:id="rId5" imgW="3200400" imgH="2070100" progId="Equation.DSMT4">
                    <p:embed/>
                    <p:pic>
                      <p:nvPicPr>
                        <p:cNvPr id="11674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4203" y="1294356"/>
                          <a:ext cx="2400300" cy="155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graphicFrame>
        <p:nvGraphicFramePr>
          <p:cNvPr id="116741" name="Object 5"/>
          <p:cNvGraphicFramePr>
            <a:graphicFrameLocks noChangeAspect="1"/>
          </p:cNvGraphicFramePr>
          <p:nvPr>
            <p:extLst>
              <p:ext uri="{D42A27DB-BD31-4B8C-83A1-F6EECF244321}">
                <p14:modId xmlns:p14="http://schemas.microsoft.com/office/powerpoint/2010/main" val="291544071"/>
              </p:ext>
            </p:extLst>
          </p:nvPr>
        </p:nvGraphicFramePr>
        <p:xfrm>
          <a:off x="2279576" y="3582305"/>
          <a:ext cx="4683576" cy="423084"/>
        </p:xfrm>
        <a:graphic>
          <a:graphicData uri="http://schemas.openxmlformats.org/presentationml/2006/ole">
            <mc:AlternateContent xmlns:mc="http://schemas.openxmlformats.org/markup-compatibility/2006">
              <mc:Choice xmlns:v="urn:schemas-microsoft-com:vml" Requires="v">
                <p:oleObj spid="_x0000_s16388" name="Equation" r:id="rId7" imgW="4762500" imgH="431800" progId="Equation.3">
                  <p:embed/>
                </p:oleObj>
              </mc:Choice>
              <mc:Fallback>
                <p:oleObj name="Equation" r:id="rId7" imgW="4762500" imgH="431800" progId="Equation.3">
                  <p:embed/>
                  <p:pic>
                    <p:nvPicPr>
                      <p:cNvPr id="116741"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79576" y="3582305"/>
                        <a:ext cx="4683576" cy="423084"/>
                      </a:xfrm>
                      <a:prstGeom prst="rect">
                        <a:avLst/>
                      </a:prstGeom>
                      <a:noFill/>
                      <a:ln>
                        <a:noFill/>
                      </a:ln>
                      <a:effectLst/>
                    </p:spPr>
                  </p:pic>
                </p:oleObj>
              </mc:Fallback>
            </mc:AlternateContent>
          </a:graphicData>
        </a:graphic>
      </p:graphicFrame>
      <p:graphicFrame>
        <p:nvGraphicFramePr>
          <p:cNvPr id="116742" name="Object 6"/>
          <p:cNvGraphicFramePr>
            <a:graphicFrameLocks noChangeAspect="1"/>
          </p:cNvGraphicFramePr>
          <p:nvPr>
            <p:extLst>
              <p:ext uri="{D42A27DB-BD31-4B8C-83A1-F6EECF244321}">
                <p14:modId xmlns:p14="http://schemas.microsoft.com/office/powerpoint/2010/main" val="2401528194"/>
              </p:ext>
            </p:extLst>
          </p:nvPr>
        </p:nvGraphicFramePr>
        <p:xfrm>
          <a:off x="2007836" y="4395365"/>
          <a:ext cx="4795719" cy="1780874"/>
        </p:xfrm>
        <a:graphic>
          <a:graphicData uri="http://schemas.openxmlformats.org/presentationml/2006/ole">
            <mc:AlternateContent xmlns:mc="http://schemas.openxmlformats.org/markup-compatibility/2006">
              <mc:Choice xmlns:v="urn:schemas-microsoft-com:vml" Requires="v">
                <p:oleObj spid="_x0000_s16389" name="Equation" r:id="rId9" imgW="6743700" imgH="2057400" progId="Equation.3">
                  <p:embed/>
                </p:oleObj>
              </mc:Choice>
              <mc:Fallback>
                <p:oleObj name="Equation" r:id="rId9" imgW="6743700" imgH="2057400" progId="Equation.3">
                  <p:embed/>
                  <p:pic>
                    <p:nvPicPr>
                      <p:cNvPr id="116742"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07836" y="4395365"/>
                        <a:ext cx="4795719" cy="1780874"/>
                      </a:xfrm>
                      <a:prstGeom prst="rect">
                        <a:avLst/>
                      </a:prstGeom>
                      <a:noFill/>
                      <a:ln>
                        <a:noFill/>
                      </a:ln>
                      <a:effec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38</a:t>
            </a:fld>
            <a:endParaRPr kumimoji="0" lang="en-US" altLang="zh-CN">
              <a:solidFill>
                <a:srgbClr val="000000"/>
              </a:solidFill>
            </a:endParaRPr>
          </a:p>
        </p:txBody>
      </p:sp>
      <p:sp>
        <p:nvSpPr>
          <p:cNvPr id="9" name="Rectangle 6">
            <a:extLst>
              <a:ext uri="{FF2B5EF4-FFF2-40B4-BE49-F238E27FC236}">
                <a16:creationId xmlns:a16="http://schemas.microsoft.com/office/drawing/2014/main" id="{5A9E11D5-78D6-4976-91A1-440181710569}"/>
              </a:ext>
            </a:extLst>
          </p:cNvPr>
          <p:cNvSpPr>
            <a:spLocks noChangeArrowheads="1"/>
          </p:cNvSpPr>
          <p:nvPr/>
        </p:nvSpPr>
        <p:spPr bwMode="auto">
          <a:xfrm>
            <a:off x="1628464" y="627626"/>
            <a:ext cx="4103737" cy="400110"/>
          </a:xfrm>
          <a:prstGeom prst="rect">
            <a:avLst/>
          </a:prstGeom>
          <a:noFill/>
          <a:ln w="9525" algn="ctr">
            <a:noFill/>
            <a:miter lim="800000"/>
            <a:headEnd/>
            <a:tailEnd/>
          </a:ln>
          <a:effectLst/>
        </p:spPr>
        <p:txBody>
          <a:bodyPr wrap="square">
            <a:spAutoFit/>
          </a:bodyPr>
          <a:lstStyle/>
          <a:p>
            <a:pPr eaLnBrk="1" hangingPunct="1">
              <a:defRPr/>
            </a:pPr>
            <a:r>
              <a:rPr lang="en-US" altLang="zh-CN" sz="2000" b="1" dirty="0">
                <a:solidFill>
                  <a:srgbClr val="3333CC"/>
                </a:solidFill>
                <a:effectLst>
                  <a:outerShdw blurRad="38100" dist="38100" dir="2700000" algn="tl">
                    <a:srgbClr val="000000"/>
                  </a:outerShdw>
                </a:effectLst>
              </a:rPr>
              <a:t>1.2.2   </a:t>
            </a:r>
            <a:r>
              <a:rPr lang="zh-CN" altLang="en-US" sz="2000" b="1" dirty="0">
                <a:solidFill>
                  <a:srgbClr val="3333CC"/>
                </a:solidFill>
                <a:effectLst>
                  <a:outerShdw blurRad="38100" dist="38100" dir="2700000" algn="tl">
                    <a:srgbClr val="000000"/>
                  </a:outerShdw>
                </a:effectLst>
              </a:rPr>
              <a:t>基变换与坐标变换</a:t>
            </a:r>
          </a:p>
        </p:txBody>
      </p:sp>
    </p:spTree>
    <p:extLst>
      <p:ext uri="{BB962C8B-B14F-4D97-AF65-F5344CB8AC3E}">
        <p14:creationId xmlns:p14="http://schemas.microsoft.com/office/powerpoint/2010/main" val="41895721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16741"/>
                                        </p:tgtEl>
                                        <p:attrNameLst>
                                          <p:attrName>style.visibility</p:attrName>
                                        </p:attrNameLst>
                                      </p:cBhvr>
                                      <p:to>
                                        <p:strVal val="visible"/>
                                      </p:to>
                                    </p:set>
                                    <p:animEffect transition="in" filter="wipe(down)">
                                      <p:cBhvr>
                                        <p:cTn id="7" dur="500"/>
                                        <p:tgtEl>
                                          <p:spTgt spid="11674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116742"/>
                                        </p:tgtEl>
                                        <p:attrNameLst>
                                          <p:attrName>style.visibility</p:attrName>
                                        </p:attrNameLst>
                                      </p:cBhvr>
                                      <p:to>
                                        <p:strVal val="visible"/>
                                      </p:to>
                                    </p:set>
                                    <p:animEffect transition="in" filter="wipe(down)">
                                      <p:cBhvr>
                                        <p:cTn id="12" dur="500"/>
                                        <p:tgtEl>
                                          <p:spTgt spid="1167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754" name="Object 2"/>
          <p:cNvGraphicFramePr>
            <a:graphicFrameLocks noChangeAspect="1"/>
          </p:cNvGraphicFramePr>
          <p:nvPr>
            <p:extLst>
              <p:ext uri="{D42A27DB-BD31-4B8C-83A1-F6EECF244321}">
                <p14:modId xmlns:p14="http://schemas.microsoft.com/office/powerpoint/2010/main" val="857894201"/>
              </p:ext>
            </p:extLst>
          </p:nvPr>
        </p:nvGraphicFramePr>
        <p:xfrm>
          <a:off x="1703512" y="1361725"/>
          <a:ext cx="3577732" cy="1728193"/>
        </p:xfrm>
        <a:graphic>
          <a:graphicData uri="http://schemas.openxmlformats.org/presentationml/2006/ole">
            <mc:AlternateContent xmlns:mc="http://schemas.openxmlformats.org/markup-compatibility/2006">
              <mc:Choice xmlns:v="urn:schemas-microsoft-com:vml" Requires="v">
                <p:oleObj spid="_x0000_s17410" name="Equation" r:id="rId3" imgW="4635500" imgH="2057400" progId="Equation.3">
                  <p:embed/>
                </p:oleObj>
              </mc:Choice>
              <mc:Fallback>
                <p:oleObj name="Equation" r:id="rId3" imgW="4635500" imgH="2057400" progId="Equation.3">
                  <p:embed/>
                  <p:pic>
                    <p:nvPicPr>
                      <p:cNvPr id="7475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512" y="1361725"/>
                        <a:ext cx="3577732" cy="1728193"/>
                      </a:xfrm>
                      <a:prstGeom prst="rect">
                        <a:avLst/>
                      </a:prstGeom>
                      <a:noFill/>
                      <a:ln>
                        <a:noFill/>
                      </a:ln>
                      <a:effectLst/>
                    </p:spPr>
                  </p:pic>
                </p:oleObj>
              </mc:Fallback>
            </mc:AlternateContent>
          </a:graphicData>
        </a:graphic>
      </p:graphicFrame>
      <p:graphicFrame>
        <p:nvGraphicFramePr>
          <p:cNvPr id="74755" name="Object 3"/>
          <p:cNvGraphicFramePr>
            <a:graphicFrameLocks noChangeAspect="1"/>
          </p:cNvGraphicFramePr>
          <p:nvPr>
            <p:extLst>
              <p:ext uri="{D42A27DB-BD31-4B8C-83A1-F6EECF244321}">
                <p14:modId xmlns:p14="http://schemas.microsoft.com/office/powerpoint/2010/main" val="1368278451"/>
              </p:ext>
            </p:extLst>
          </p:nvPr>
        </p:nvGraphicFramePr>
        <p:xfrm>
          <a:off x="1055440" y="3645024"/>
          <a:ext cx="3909508" cy="2160240"/>
        </p:xfrm>
        <a:graphic>
          <a:graphicData uri="http://schemas.openxmlformats.org/presentationml/2006/ole">
            <mc:AlternateContent xmlns:mc="http://schemas.openxmlformats.org/markup-compatibility/2006">
              <mc:Choice xmlns:v="urn:schemas-microsoft-com:vml" Requires="v">
                <p:oleObj spid="_x0000_s17411" name="Equation" r:id="rId5" imgW="4711700" imgH="2603500" progId="Equation.3">
                  <p:embed/>
                </p:oleObj>
              </mc:Choice>
              <mc:Fallback>
                <p:oleObj name="Equation" r:id="rId5" imgW="4711700" imgH="2603500" progId="Equation.3">
                  <p:embed/>
                  <p:pic>
                    <p:nvPicPr>
                      <p:cNvPr id="7475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5440" y="3645024"/>
                        <a:ext cx="3909508" cy="2160240"/>
                      </a:xfrm>
                      <a:prstGeom prst="rect">
                        <a:avLst/>
                      </a:prstGeom>
                      <a:noFill/>
                      <a:ln>
                        <a:noFill/>
                      </a:ln>
                      <a:effec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39</a:t>
            </a:fld>
            <a:endParaRPr kumimoji="0" lang="en-US" altLang="zh-CN">
              <a:solidFill>
                <a:srgbClr val="000000"/>
              </a:solidFill>
            </a:endParaRPr>
          </a:p>
        </p:txBody>
      </p:sp>
      <p:sp>
        <p:nvSpPr>
          <p:cNvPr id="5" name="Rectangle 6">
            <a:extLst>
              <a:ext uri="{FF2B5EF4-FFF2-40B4-BE49-F238E27FC236}">
                <a16:creationId xmlns:a16="http://schemas.microsoft.com/office/drawing/2014/main" id="{D9326A79-7014-4633-9CBE-512875EF2199}"/>
              </a:ext>
            </a:extLst>
          </p:cNvPr>
          <p:cNvSpPr>
            <a:spLocks noChangeArrowheads="1"/>
          </p:cNvSpPr>
          <p:nvPr/>
        </p:nvSpPr>
        <p:spPr bwMode="auto">
          <a:xfrm>
            <a:off x="1703512" y="550526"/>
            <a:ext cx="4103737" cy="400110"/>
          </a:xfrm>
          <a:prstGeom prst="rect">
            <a:avLst/>
          </a:prstGeom>
          <a:noFill/>
          <a:ln w="9525" algn="ctr">
            <a:noFill/>
            <a:miter lim="800000"/>
            <a:headEnd/>
            <a:tailEnd/>
          </a:ln>
          <a:effectLst/>
        </p:spPr>
        <p:txBody>
          <a:bodyPr wrap="square">
            <a:spAutoFit/>
          </a:bodyPr>
          <a:lstStyle/>
          <a:p>
            <a:pPr eaLnBrk="1" hangingPunct="1">
              <a:defRPr/>
            </a:pPr>
            <a:r>
              <a:rPr lang="en-US" altLang="zh-CN" sz="2000" b="1" dirty="0">
                <a:solidFill>
                  <a:srgbClr val="3333CC"/>
                </a:solidFill>
                <a:effectLst>
                  <a:outerShdw blurRad="38100" dist="38100" dir="2700000" algn="tl">
                    <a:srgbClr val="000000"/>
                  </a:outerShdw>
                </a:effectLst>
              </a:rPr>
              <a:t>1.2.2   </a:t>
            </a:r>
            <a:r>
              <a:rPr lang="zh-CN" altLang="en-US" sz="2000" b="1" dirty="0">
                <a:solidFill>
                  <a:srgbClr val="3333CC"/>
                </a:solidFill>
                <a:effectLst>
                  <a:outerShdw blurRad="38100" dist="38100" dir="2700000" algn="tl">
                    <a:srgbClr val="000000"/>
                  </a:outerShdw>
                </a:effectLst>
              </a:rPr>
              <a:t>基变换与坐标变换</a:t>
            </a:r>
          </a:p>
        </p:txBody>
      </p:sp>
    </p:spTree>
    <p:extLst>
      <p:ext uri="{BB962C8B-B14F-4D97-AF65-F5344CB8AC3E}">
        <p14:creationId xmlns:p14="http://schemas.microsoft.com/office/powerpoint/2010/main" val="3073730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4755"/>
                                        </p:tgtEl>
                                        <p:attrNameLst>
                                          <p:attrName>style.visibility</p:attrName>
                                        </p:attrNameLst>
                                      </p:cBhvr>
                                      <p:to>
                                        <p:strVal val="visible"/>
                                      </p:to>
                                    </p:set>
                                    <p:animEffect transition="in" filter="wipe(down)">
                                      <p:cBhvr>
                                        <p:cTn id="7" dur="500"/>
                                        <p:tgtEl>
                                          <p:spTgt spid="747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EBE66976-7140-446C-A943-B255B82E78C7}"/>
              </a:ext>
            </a:extLst>
          </p:cNvPr>
          <p:cNvSpPr>
            <a:spLocks noGrp="1"/>
          </p:cNvSpPr>
          <p:nvPr>
            <p:ph type="sldNum" sz="quarter" idx="12"/>
          </p:nvPr>
        </p:nvSpPr>
        <p:spPr/>
        <p:txBody>
          <a:bodyPr/>
          <a:lstStyle/>
          <a:p>
            <a:fld id="{281FBE21-B40B-4B64-ABBE-395E3EC7A610}" type="slidenum">
              <a:rPr kumimoji="0" lang="en-US" altLang="zh-CN" smtClean="0">
                <a:solidFill>
                  <a:srgbClr val="000000"/>
                </a:solidFill>
              </a:rPr>
              <a:pPr/>
              <a:t>4</a:t>
            </a:fld>
            <a:endParaRPr kumimoji="0" lang="en-US" altLang="zh-CN">
              <a:solidFill>
                <a:srgbClr val="000000"/>
              </a:solidFill>
            </a:endParaRPr>
          </a:p>
        </p:txBody>
      </p:sp>
    </p:spTree>
    <p:extLst>
      <p:ext uri="{BB962C8B-B14F-4D97-AF65-F5344CB8AC3E}">
        <p14:creationId xmlns:p14="http://schemas.microsoft.com/office/powerpoint/2010/main" val="32526848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5778" name="Object 2"/>
          <p:cNvGraphicFramePr>
            <a:graphicFrameLocks noChangeAspect="1"/>
          </p:cNvGraphicFramePr>
          <p:nvPr>
            <p:extLst>
              <p:ext uri="{D42A27DB-BD31-4B8C-83A1-F6EECF244321}">
                <p14:modId xmlns:p14="http://schemas.microsoft.com/office/powerpoint/2010/main" val="554110797"/>
              </p:ext>
            </p:extLst>
          </p:nvPr>
        </p:nvGraphicFramePr>
        <p:xfrm>
          <a:off x="623393" y="1415260"/>
          <a:ext cx="6264696" cy="3249613"/>
        </p:xfrm>
        <a:graphic>
          <a:graphicData uri="http://schemas.openxmlformats.org/presentationml/2006/ole">
            <mc:AlternateContent xmlns:mc="http://schemas.openxmlformats.org/markup-compatibility/2006">
              <mc:Choice xmlns:v="urn:schemas-microsoft-com:vml" Requires="v">
                <p:oleObj spid="_x0000_s18434" name="Equation" r:id="rId4" imgW="3263760" imgH="1688760" progId="Equation.DSMT4">
                  <p:embed/>
                </p:oleObj>
              </mc:Choice>
              <mc:Fallback>
                <p:oleObj name="Equation" r:id="rId4" imgW="3263760" imgH="1688760" progId="Equation.DSMT4">
                  <p:embed/>
                  <p:pic>
                    <p:nvPicPr>
                      <p:cNvPr id="75778" name="Object 2"/>
                      <p:cNvPicPr>
                        <a:picLocks noChangeAspect="1" noChangeArrowheads="1"/>
                      </p:cNvPicPr>
                      <p:nvPr/>
                    </p:nvPicPr>
                    <p:blipFill>
                      <a:blip r:embed="rId5"/>
                      <a:srcRect/>
                      <a:stretch>
                        <a:fillRect/>
                      </a:stretch>
                    </p:blipFill>
                    <p:spPr bwMode="auto">
                      <a:xfrm>
                        <a:off x="623393" y="1415260"/>
                        <a:ext cx="6264696" cy="3249613"/>
                      </a:xfrm>
                      <a:prstGeom prst="rect">
                        <a:avLst/>
                      </a:prstGeom>
                      <a:noFill/>
                      <a:ln>
                        <a:noFill/>
                      </a:ln>
                      <a:effectLst/>
                    </p:spPr>
                  </p:pic>
                </p:oleObj>
              </mc:Fallback>
            </mc:AlternateContent>
          </a:graphicData>
        </a:graphic>
      </p:graphicFrame>
      <p:graphicFrame>
        <p:nvGraphicFramePr>
          <p:cNvPr id="118787" name="Object 3"/>
          <p:cNvGraphicFramePr>
            <a:graphicFrameLocks noChangeAspect="1"/>
          </p:cNvGraphicFramePr>
          <p:nvPr>
            <p:extLst>
              <p:ext uri="{D42A27DB-BD31-4B8C-83A1-F6EECF244321}">
                <p14:modId xmlns:p14="http://schemas.microsoft.com/office/powerpoint/2010/main" val="2979092415"/>
              </p:ext>
            </p:extLst>
          </p:nvPr>
        </p:nvGraphicFramePr>
        <p:xfrm>
          <a:off x="623393" y="4759542"/>
          <a:ext cx="5681422" cy="501302"/>
        </p:xfrm>
        <a:graphic>
          <a:graphicData uri="http://schemas.openxmlformats.org/presentationml/2006/ole">
            <mc:AlternateContent xmlns:mc="http://schemas.openxmlformats.org/markup-compatibility/2006">
              <mc:Choice xmlns:v="urn:schemas-microsoft-com:vml" Requires="v">
                <p:oleObj spid="_x0000_s18435" name="Equation" r:id="rId6" imgW="2590560" imgH="228600" progId="Equation.DSMT4">
                  <p:embed/>
                </p:oleObj>
              </mc:Choice>
              <mc:Fallback>
                <p:oleObj name="Equation" r:id="rId6" imgW="2590560" imgH="228600" progId="Equation.DSMT4">
                  <p:embed/>
                  <p:pic>
                    <p:nvPicPr>
                      <p:cNvPr id="118787" name="Object 3"/>
                      <p:cNvPicPr>
                        <a:picLocks noChangeAspect="1" noChangeArrowheads="1"/>
                      </p:cNvPicPr>
                      <p:nvPr/>
                    </p:nvPicPr>
                    <p:blipFill>
                      <a:blip r:embed="rId7"/>
                      <a:srcRect/>
                      <a:stretch>
                        <a:fillRect/>
                      </a:stretch>
                    </p:blipFill>
                    <p:spPr bwMode="auto">
                      <a:xfrm>
                        <a:off x="623393" y="4759542"/>
                        <a:ext cx="5681422" cy="501302"/>
                      </a:xfrm>
                      <a:prstGeom prst="rect">
                        <a:avLst/>
                      </a:prstGeom>
                      <a:noFill/>
                      <a:ln>
                        <a:noFill/>
                      </a:ln>
                      <a:effectLst/>
                    </p:spPr>
                  </p:pic>
                </p:oleObj>
              </mc:Fallback>
            </mc:AlternateContent>
          </a:graphicData>
        </a:graphic>
      </p:graphicFrame>
      <p:graphicFrame>
        <p:nvGraphicFramePr>
          <p:cNvPr id="118788" name="Object 4"/>
          <p:cNvGraphicFramePr>
            <a:graphicFrameLocks noChangeAspect="1"/>
          </p:cNvGraphicFramePr>
          <p:nvPr>
            <p:extLst>
              <p:ext uri="{D42A27DB-BD31-4B8C-83A1-F6EECF244321}">
                <p14:modId xmlns:p14="http://schemas.microsoft.com/office/powerpoint/2010/main" val="2874688297"/>
              </p:ext>
            </p:extLst>
          </p:nvPr>
        </p:nvGraphicFramePr>
        <p:xfrm>
          <a:off x="2351584" y="5442740"/>
          <a:ext cx="5512105" cy="423104"/>
        </p:xfrm>
        <a:graphic>
          <a:graphicData uri="http://schemas.openxmlformats.org/presentationml/2006/ole">
            <mc:AlternateContent xmlns:mc="http://schemas.openxmlformats.org/markup-compatibility/2006">
              <mc:Choice xmlns:v="urn:schemas-microsoft-com:vml" Requires="v">
                <p:oleObj spid="_x0000_s18436" name="Equation" r:id="rId8" imgW="5956300" imgH="457200" progId="Equation.3">
                  <p:embed/>
                </p:oleObj>
              </mc:Choice>
              <mc:Fallback>
                <p:oleObj name="Equation" r:id="rId8" imgW="5956300" imgH="457200" progId="Equation.3">
                  <p:embed/>
                  <p:pic>
                    <p:nvPicPr>
                      <p:cNvPr id="118788"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51584" y="5442740"/>
                        <a:ext cx="5512105" cy="423104"/>
                      </a:xfrm>
                      <a:prstGeom prst="rect">
                        <a:avLst/>
                      </a:prstGeom>
                      <a:noFill/>
                      <a:ln>
                        <a:noFill/>
                      </a:ln>
                      <a:effectLst/>
                    </p:spPr>
                  </p:pic>
                </p:oleObj>
              </mc:Fallback>
            </mc:AlternateContent>
          </a:graphicData>
        </a:graphic>
      </p:graphicFrame>
      <p:graphicFrame>
        <p:nvGraphicFramePr>
          <p:cNvPr id="118789" name="Object 5"/>
          <p:cNvGraphicFramePr>
            <a:graphicFrameLocks noChangeAspect="1"/>
          </p:cNvGraphicFramePr>
          <p:nvPr>
            <p:extLst>
              <p:ext uri="{D42A27DB-BD31-4B8C-83A1-F6EECF244321}">
                <p14:modId xmlns:p14="http://schemas.microsoft.com/office/powerpoint/2010/main" val="3678668848"/>
              </p:ext>
            </p:extLst>
          </p:nvPr>
        </p:nvGraphicFramePr>
        <p:xfrm>
          <a:off x="3496499" y="6047740"/>
          <a:ext cx="4440824" cy="446432"/>
        </p:xfrm>
        <a:graphic>
          <a:graphicData uri="http://schemas.openxmlformats.org/presentationml/2006/ole">
            <mc:AlternateContent xmlns:mc="http://schemas.openxmlformats.org/markup-compatibility/2006">
              <mc:Choice xmlns:v="urn:schemas-microsoft-com:vml" Requires="v">
                <p:oleObj spid="_x0000_s18437" name="Equation" r:id="rId10" imgW="4800600" imgH="482600" progId="Equation.3">
                  <p:embed/>
                </p:oleObj>
              </mc:Choice>
              <mc:Fallback>
                <p:oleObj name="Equation" r:id="rId10" imgW="4800600" imgH="482600" progId="Equation.3">
                  <p:embed/>
                  <p:pic>
                    <p:nvPicPr>
                      <p:cNvPr id="118789"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96499" y="6047740"/>
                        <a:ext cx="4440824" cy="446432"/>
                      </a:xfrm>
                      <a:prstGeom prst="rect">
                        <a:avLst/>
                      </a:prstGeom>
                      <a:noFill/>
                      <a:ln>
                        <a:noFill/>
                      </a:ln>
                      <a:effec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40</a:t>
            </a:fld>
            <a:endParaRPr kumimoji="0" lang="en-US" altLang="zh-CN">
              <a:solidFill>
                <a:srgbClr val="000000"/>
              </a:solidFill>
            </a:endParaRPr>
          </a:p>
        </p:txBody>
      </p:sp>
      <p:sp>
        <p:nvSpPr>
          <p:cNvPr id="7" name="Rectangle 6">
            <a:extLst>
              <a:ext uri="{FF2B5EF4-FFF2-40B4-BE49-F238E27FC236}">
                <a16:creationId xmlns:a16="http://schemas.microsoft.com/office/drawing/2014/main" id="{940AB0BD-AC8D-4CB0-A160-764E5A0C5F30}"/>
              </a:ext>
            </a:extLst>
          </p:cNvPr>
          <p:cNvSpPr>
            <a:spLocks noChangeArrowheads="1"/>
          </p:cNvSpPr>
          <p:nvPr/>
        </p:nvSpPr>
        <p:spPr bwMode="auto">
          <a:xfrm>
            <a:off x="1525314" y="669830"/>
            <a:ext cx="4103737" cy="400110"/>
          </a:xfrm>
          <a:prstGeom prst="rect">
            <a:avLst/>
          </a:prstGeom>
          <a:noFill/>
          <a:ln w="9525" algn="ctr">
            <a:noFill/>
            <a:miter lim="800000"/>
            <a:headEnd/>
            <a:tailEnd/>
          </a:ln>
          <a:effectLst/>
        </p:spPr>
        <p:txBody>
          <a:bodyPr wrap="square">
            <a:spAutoFit/>
          </a:bodyPr>
          <a:lstStyle/>
          <a:p>
            <a:pPr eaLnBrk="1" hangingPunct="1">
              <a:defRPr/>
            </a:pPr>
            <a:r>
              <a:rPr lang="en-US" altLang="zh-CN" sz="2000" b="1" dirty="0">
                <a:solidFill>
                  <a:srgbClr val="3333CC"/>
                </a:solidFill>
                <a:effectLst>
                  <a:outerShdw blurRad="38100" dist="38100" dir="2700000" algn="tl">
                    <a:srgbClr val="000000"/>
                  </a:outerShdw>
                </a:effectLst>
              </a:rPr>
              <a:t>1.2.2   </a:t>
            </a:r>
            <a:r>
              <a:rPr lang="zh-CN" altLang="en-US" sz="2000" b="1" dirty="0">
                <a:solidFill>
                  <a:srgbClr val="3333CC"/>
                </a:solidFill>
                <a:effectLst>
                  <a:outerShdw blurRad="38100" dist="38100" dir="2700000" algn="tl">
                    <a:srgbClr val="000000"/>
                  </a:outerShdw>
                </a:effectLst>
              </a:rPr>
              <a:t>基变换与坐标变换</a:t>
            </a:r>
          </a:p>
        </p:txBody>
      </p:sp>
    </p:spTree>
    <p:extLst>
      <p:ext uri="{BB962C8B-B14F-4D97-AF65-F5344CB8AC3E}">
        <p14:creationId xmlns:p14="http://schemas.microsoft.com/office/powerpoint/2010/main" val="10097097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18787"/>
                                        </p:tgtEl>
                                        <p:attrNameLst>
                                          <p:attrName>style.visibility</p:attrName>
                                        </p:attrNameLst>
                                      </p:cBhvr>
                                      <p:to>
                                        <p:strVal val="visible"/>
                                      </p:to>
                                    </p:set>
                                    <p:animEffect transition="in" filter="wipe(left)">
                                      <p:cBhvr>
                                        <p:cTn id="7" dur="500"/>
                                        <p:tgtEl>
                                          <p:spTgt spid="1187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118788"/>
                                        </p:tgtEl>
                                        <p:attrNameLst>
                                          <p:attrName>style.visibility</p:attrName>
                                        </p:attrNameLst>
                                      </p:cBhvr>
                                      <p:to>
                                        <p:strVal val="visible"/>
                                      </p:to>
                                    </p:set>
                                    <p:animEffect transition="in" filter="wipe(down)">
                                      <p:cBhvr>
                                        <p:cTn id="12" dur="500"/>
                                        <p:tgtEl>
                                          <p:spTgt spid="118788"/>
                                        </p:tgtEl>
                                      </p:cBhvr>
                                    </p:animEffect>
                                  </p:childTnLst>
                                </p:cTn>
                              </p:par>
                              <p:par>
                                <p:cTn id="13" presetID="22" presetClass="entr" presetSubtype="4" fill="hold" nodeType="withEffect">
                                  <p:stCondLst>
                                    <p:cond delay="0"/>
                                  </p:stCondLst>
                                  <p:childTnLst>
                                    <p:set>
                                      <p:cBhvr>
                                        <p:cTn id="14" dur="1" fill="hold">
                                          <p:stCondLst>
                                            <p:cond delay="0"/>
                                          </p:stCondLst>
                                        </p:cTn>
                                        <p:tgtEl>
                                          <p:spTgt spid="118789"/>
                                        </p:tgtEl>
                                        <p:attrNameLst>
                                          <p:attrName>style.visibility</p:attrName>
                                        </p:attrNameLst>
                                      </p:cBhvr>
                                      <p:to>
                                        <p:strVal val="visible"/>
                                      </p:to>
                                    </p:set>
                                    <p:animEffect transition="in" filter="wipe(down)">
                                      <p:cBhvr>
                                        <p:cTn id="15" dur="500"/>
                                        <p:tgtEl>
                                          <p:spTgt spid="1187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7826" name="Object 2"/>
          <p:cNvGraphicFramePr>
            <a:graphicFrameLocks noChangeAspect="1"/>
          </p:cNvGraphicFramePr>
          <p:nvPr>
            <p:extLst>
              <p:ext uri="{D42A27DB-BD31-4B8C-83A1-F6EECF244321}">
                <p14:modId xmlns:p14="http://schemas.microsoft.com/office/powerpoint/2010/main" val="436201538"/>
              </p:ext>
            </p:extLst>
          </p:nvPr>
        </p:nvGraphicFramePr>
        <p:xfrm>
          <a:off x="1271464" y="1421039"/>
          <a:ext cx="6707596" cy="1800200"/>
        </p:xfrm>
        <a:graphic>
          <a:graphicData uri="http://schemas.openxmlformats.org/presentationml/2006/ole">
            <mc:AlternateContent xmlns:mc="http://schemas.openxmlformats.org/markup-compatibility/2006">
              <mc:Choice xmlns:v="urn:schemas-microsoft-com:vml" Requires="v">
                <p:oleObj spid="_x0000_s19458" name="Equation" r:id="rId3" imgW="3454200" imgH="927000" progId="Equation.DSMT4">
                  <p:embed/>
                </p:oleObj>
              </mc:Choice>
              <mc:Fallback>
                <p:oleObj name="Equation" r:id="rId3" imgW="3454200" imgH="927000" progId="Equation.DSMT4">
                  <p:embed/>
                  <p:pic>
                    <p:nvPicPr>
                      <p:cNvPr id="77826" name="Object 2"/>
                      <p:cNvPicPr>
                        <a:picLocks noChangeAspect="1" noChangeArrowheads="1"/>
                      </p:cNvPicPr>
                      <p:nvPr/>
                    </p:nvPicPr>
                    <p:blipFill>
                      <a:blip r:embed="rId4"/>
                      <a:srcRect/>
                      <a:stretch>
                        <a:fillRect/>
                      </a:stretch>
                    </p:blipFill>
                    <p:spPr bwMode="auto">
                      <a:xfrm>
                        <a:off x="1271464" y="1421039"/>
                        <a:ext cx="6707596" cy="1800200"/>
                      </a:xfrm>
                      <a:prstGeom prst="rect">
                        <a:avLst/>
                      </a:prstGeom>
                      <a:noFill/>
                      <a:ln>
                        <a:noFill/>
                      </a:ln>
                      <a:effectLst/>
                    </p:spPr>
                  </p:pic>
                </p:oleObj>
              </mc:Fallback>
            </mc:AlternateContent>
          </a:graphicData>
        </a:graphic>
      </p:graphicFrame>
      <p:graphicFrame>
        <p:nvGraphicFramePr>
          <p:cNvPr id="119811" name="Object 3"/>
          <p:cNvGraphicFramePr>
            <a:graphicFrameLocks noChangeAspect="1"/>
          </p:cNvGraphicFramePr>
          <p:nvPr>
            <p:extLst>
              <p:ext uri="{D42A27DB-BD31-4B8C-83A1-F6EECF244321}">
                <p14:modId xmlns:p14="http://schemas.microsoft.com/office/powerpoint/2010/main" val="2183651509"/>
              </p:ext>
            </p:extLst>
          </p:nvPr>
        </p:nvGraphicFramePr>
        <p:xfrm>
          <a:off x="767408" y="3560407"/>
          <a:ext cx="6480719" cy="448574"/>
        </p:xfrm>
        <a:graphic>
          <a:graphicData uri="http://schemas.openxmlformats.org/presentationml/2006/ole">
            <mc:AlternateContent xmlns:mc="http://schemas.openxmlformats.org/markup-compatibility/2006">
              <mc:Choice xmlns:v="urn:schemas-microsoft-com:vml" Requires="v">
                <p:oleObj spid="_x0000_s19459" name="Equation" r:id="rId5" imgW="6972300" imgH="482600" progId="Equation.3">
                  <p:embed/>
                </p:oleObj>
              </mc:Choice>
              <mc:Fallback>
                <p:oleObj name="Equation" r:id="rId5" imgW="6972300" imgH="482600" progId="Equation.3">
                  <p:embed/>
                  <p:pic>
                    <p:nvPicPr>
                      <p:cNvPr id="11981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408" y="3560407"/>
                        <a:ext cx="6480719" cy="448574"/>
                      </a:xfrm>
                      <a:prstGeom prst="rect">
                        <a:avLst/>
                      </a:prstGeom>
                      <a:noFill/>
                      <a:ln>
                        <a:noFill/>
                      </a:ln>
                      <a:effectLst/>
                    </p:spPr>
                  </p:pic>
                </p:oleObj>
              </mc:Fallback>
            </mc:AlternateContent>
          </a:graphicData>
        </a:graphic>
      </p:graphicFrame>
      <p:graphicFrame>
        <p:nvGraphicFramePr>
          <p:cNvPr id="119812" name="Object 4"/>
          <p:cNvGraphicFramePr>
            <a:graphicFrameLocks noChangeAspect="1"/>
          </p:cNvGraphicFramePr>
          <p:nvPr>
            <p:extLst>
              <p:ext uri="{D42A27DB-BD31-4B8C-83A1-F6EECF244321}">
                <p14:modId xmlns:p14="http://schemas.microsoft.com/office/powerpoint/2010/main" val="2135115787"/>
              </p:ext>
            </p:extLst>
          </p:nvPr>
        </p:nvGraphicFramePr>
        <p:xfrm>
          <a:off x="783432" y="4376327"/>
          <a:ext cx="4096390" cy="2164330"/>
        </p:xfrm>
        <a:graphic>
          <a:graphicData uri="http://schemas.openxmlformats.org/presentationml/2006/ole">
            <mc:AlternateContent xmlns:mc="http://schemas.openxmlformats.org/markup-compatibility/2006">
              <mc:Choice xmlns:v="urn:schemas-microsoft-com:vml" Requires="v">
                <p:oleObj spid="_x0000_s19460" name="Equation" r:id="rId7" imgW="4927600" imgH="2603500" progId="Equation.3">
                  <p:embed/>
                </p:oleObj>
              </mc:Choice>
              <mc:Fallback>
                <p:oleObj name="Equation" r:id="rId7" imgW="4927600" imgH="2603500" progId="Equation.3">
                  <p:embed/>
                  <p:pic>
                    <p:nvPicPr>
                      <p:cNvPr id="119812"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3432" y="4376327"/>
                        <a:ext cx="4096390" cy="2164330"/>
                      </a:xfrm>
                      <a:prstGeom prst="rect">
                        <a:avLst/>
                      </a:prstGeom>
                      <a:noFill/>
                      <a:ln>
                        <a:noFill/>
                      </a:ln>
                      <a:effec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41</a:t>
            </a:fld>
            <a:endParaRPr kumimoji="0" lang="en-US" altLang="zh-CN">
              <a:solidFill>
                <a:srgbClr val="000000"/>
              </a:solidFill>
            </a:endParaRPr>
          </a:p>
        </p:txBody>
      </p:sp>
      <p:sp>
        <p:nvSpPr>
          <p:cNvPr id="6" name="Rectangle 6">
            <a:extLst>
              <a:ext uri="{FF2B5EF4-FFF2-40B4-BE49-F238E27FC236}">
                <a16:creationId xmlns:a16="http://schemas.microsoft.com/office/drawing/2014/main" id="{0885E88C-86BB-426B-96B1-8CFD01F3FB15}"/>
              </a:ext>
            </a:extLst>
          </p:cNvPr>
          <p:cNvSpPr>
            <a:spLocks noChangeArrowheads="1"/>
          </p:cNvSpPr>
          <p:nvPr/>
        </p:nvSpPr>
        <p:spPr bwMode="auto">
          <a:xfrm>
            <a:off x="2711625" y="681761"/>
            <a:ext cx="4103737" cy="400110"/>
          </a:xfrm>
          <a:prstGeom prst="rect">
            <a:avLst/>
          </a:prstGeom>
          <a:noFill/>
          <a:ln w="9525" algn="ctr">
            <a:noFill/>
            <a:miter lim="800000"/>
            <a:headEnd/>
            <a:tailEnd/>
          </a:ln>
          <a:effectLst/>
        </p:spPr>
        <p:txBody>
          <a:bodyPr wrap="square">
            <a:spAutoFit/>
          </a:bodyPr>
          <a:lstStyle/>
          <a:p>
            <a:pPr eaLnBrk="1" hangingPunct="1">
              <a:defRPr/>
            </a:pPr>
            <a:r>
              <a:rPr lang="en-US" altLang="zh-CN" sz="2000" b="1" dirty="0">
                <a:solidFill>
                  <a:srgbClr val="3333CC"/>
                </a:solidFill>
                <a:effectLst>
                  <a:outerShdw blurRad="38100" dist="38100" dir="2700000" algn="tl">
                    <a:srgbClr val="000000"/>
                  </a:outerShdw>
                </a:effectLst>
              </a:rPr>
              <a:t>1.2.2   </a:t>
            </a:r>
            <a:r>
              <a:rPr lang="zh-CN" altLang="en-US" sz="2000" b="1" dirty="0">
                <a:solidFill>
                  <a:srgbClr val="3333CC"/>
                </a:solidFill>
                <a:effectLst>
                  <a:outerShdw blurRad="38100" dist="38100" dir="2700000" algn="tl">
                    <a:srgbClr val="000000"/>
                  </a:outerShdw>
                </a:effectLst>
              </a:rPr>
              <a:t>基变换与坐标变换</a:t>
            </a:r>
          </a:p>
        </p:txBody>
      </p:sp>
    </p:spTree>
    <p:extLst>
      <p:ext uri="{BB962C8B-B14F-4D97-AF65-F5344CB8AC3E}">
        <p14:creationId xmlns:p14="http://schemas.microsoft.com/office/powerpoint/2010/main" val="42259288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19811"/>
                                        </p:tgtEl>
                                        <p:attrNameLst>
                                          <p:attrName>style.visibility</p:attrName>
                                        </p:attrNameLst>
                                      </p:cBhvr>
                                      <p:to>
                                        <p:strVal val="visible"/>
                                      </p:to>
                                    </p:set>
                                    <p:animEffect transition="in" filter="wipe(left)">
                                      <p:cBhvr>
                                        <p:cTn id="7" dur="500"/>
                                        <p:tgtEl>
                                          <p:spTgt spid="1198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19812"/>
                                        </p:tgtEl>
                                        <p:attrNameLst>
                                          <p:attrName>style.visibility</p:attrName>
                                        </p:attrNameLst>
                                      </p:cBhvr>
                                      <p:to>
                                        <p:strVal val="visible"/>
                                      </p:to>
                                    </p:set>
                                    <p:animEffect transition="in" filter="wipe(left)">
                                      <p:cBhvr>
                                        <p:cTn id="12" dur="500"/>
                                        <p:tgtEl>
                                          <p:spTgt spid="1198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8850" name="Object 2"/>
          <p:cNvGraphicFramePr>
            <a:graphicFrameLocks noChangeAspect="1"/>
          </p:cNvGraphicFramePr>
          <p:nvPr>
            <p:extLst>
              <p:ext uri="{D42A27DB-BD31-4B8C-83A1-F6EECF244321}">
                <p14:modId xmlns:p14="http://schemas.microsoft.com/office/powerpoint/2010/main" val="4024762473"/>
              </p:ext>
            </p:extLst>
          </p:nvPr>
        </p:nvGraphicFramePr>
        <p:xfrm>
          <a:off x="535061" y="1434221"/>
          <a:ext cx="3169625" cy="380355"/>
        </p:xfrm>
        <a:graphic>
          <a:graphicData uri="http://schemas.openxmlformats.org/presentationml/2006/ole">
            <mc:AlternateContent xmlns:mc="http://schemas.openxmlformats.org/markup-compatibility/2006">
              <mc:Choice xmlns:v="urn:schemas-microsoft-com:vml" Requires="v">
                <p:oleObj spid="_x0000_s20482" name="Equation" r:id="rId3" imgW="3492500" imgH="419100" progId="Equation.3">
                  <p:embed/>
                </p:oleObj>
              </mc:Choice>
              <mc:Fallback>
                <p:oleObj name="Equation" r:id="rId3" imgW="3492500" imgH="419100" progId="Equation.3">
                  <p:embed/>
                  <p:pic>
                    <p:nvPicPr>
                      <p:cNvPr id="7885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061" y="1434221"/>
                        <a:ext cx="3169625" cy="380355"/>
                      </a:xfrm>
                      <a:prstGeom prst="rect">
                        <a:avLst/>
                      </a:prstGeom>
                      <a:noFill/>
                      <a:ln>
                        <a:noFill/>
                      </a:ln>
                      <a:effectLst/>
                    </p:spPr>
                  </p:pic>
                </p:oleObj>
              </mc:Fallback>
            </mc:AlternateContent>
          </a:graphicData>
        </a:graphic>
      </p:graphicFrame>
      <p:grpSp>
        <p:nvGrpSpPr>
          <p:cNvPr id="2" name="Group 3"/>
          <p:cNvGrpSpPr>
            <a:grpSpLocks/>
          </p:cNvGrpSpPr>
          <p:nvPr/>
        </p:nvGrpSpPr>
        <p:grpSpPr bwMode="auto">
          <a:xfrm>
            <a:off x="1487488" y="2540363"/>
            <a:ext cx="1065963" cy="535675"/>
            <a:chOff x="891" y="1416"/>
            <a:chExt cx="712" cy="264"/>
          </a:xfrm>
        </p:grpSpPr>
        <p:graphicFrame>
          <p:nvGraphicFramePr>
            <p:cNvPr id="78862" name="Object 4"/>
            <p:cNvGraphicFramePr>
              <a:graphicFrameLocks noChangeAspect="1"/>
            </p:cNvGraphicFramePr>
            <p:nvPr/>
          </p:nvGraphicFramePr>
          <p:xfrm>
            <a:off x="891" y="1416"/>
            <a:ext cx="712" cy="264"/>
          </p:xfrm>
          <a:graphic>
            <a:graphicData uri="http://schemas.openxmlformats.org/presentationml/2006/ole">
              <mc:AlternateContent xmlns:mc="http://schemas.openxmlformats.org/markup-compatibility/2006">
                <mc:Choice xmlns:v="urn:schemas-microsoft-com:vml" Requires="v">
                  <p:oleObj spid="_x0000_s20483" name="Equation" r:id="rId5" imgW="1130300" imgH="419100" progId="Equation.3">
                    <p:embed/>
                  </p:oleObj>
                </mc:Choice>
                <mc:Fallback>
                  <p:oleObj name="Equation" r:id="rId5" imgW="1130300" imgH="419100" progId="Equation.3">
                    <p:embed/>
                    <p:pic>
                      <p:nvPicPr>
                        <p:cNvPr id="78862"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1" y="1416"/>
                          <a:ext cx="712"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78863" name="Line 5"/>
            <p:cNvSpPr>
              <a:spLocks noChangeShapeType="1"/>
            </p:cNvSpPr>
            <p:nvPr/>
          </p:nvSpPr>
          <p:spPr bwMode="auto">
            <a:xfrm>
              <a:off x="1318" y="1416"/>
              <a:ext cx="0" cy="24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pPr>
                <a:defRPr/>
              </a:pPr>
              <a:endParaRPr lang="zh-CN" altLang="en-US" sz="2100">
                <a:solidFill>
                  <a:srgbClr val="000000"/>
                </a:solidFill>
              </a:endParaRPr>
            </a:p>
          </p:txBody>
        </p:sp>
      </p:grpSp>
      <p:grpSp>
        <p:nvGrpSpPr>
          <p:cNvPr id="3" name="Group 6"/>
          <p:cNvGrpSpPr>
            <a:grpSpLocks/>
          </p:cNvGrpSpPr>
          <p:nvPr/>
        </p:nvGrpSpPr>
        <p:grpSpPr bwMode="auto">
          <a:xfrm>
            <a:off x="2711625" y="1902183"/>
            <a:ext cx="4692765" cy="1812034"/>
            <a:chOff x="1874" y="898"/>
            <a:chExt cx="3560" cy="1288"/>
          </a:xfrm>
        </p:grpSpPr>
        <p:graphicFrame>
          <p:nvGraphicFramePr>
            <p:cNvPr id="78860" name="Object 7"/>
            <p:cNvGraphicFramePr>
              <a:graphicFrameLocks noChangeAspect="1"/>
            </p:cNvGraphicFramePr>
            <p:nvPr/>
          </p:nvGraphicFramePr>
          <p:xfrm>
            <a:off x="1874" y="898"/>
            <a:ext cx="3560" cy="1288"/>
          </p:xfrm>
          <a:graphic>
            <a:graphicData uri="http://schemas.openxmlformats.org/presentationml/2006/ole">
              <mc:AlternateContent xmlns:mc="http://schemas.openxmlformats.org/markup-compatibility/2006">
                <mc:Choice xmlns:v="urn:schemas-microsoft-com:vml" Requires="v">
                  <p:oleObj spid="_x0000_s20484" name="Equation" r:id="rId7" imgW="5651500" imgH="2044700" progId="Equation.DSMT4">
                    <p:embed/>
                  </p:oleObj>
                </mc:Choice>
                <mc:Fallback>
                  <p:oleObj name="Equation" r:id="rId7" imgW="5651500" imgH="2044700" progId="Equation.DSMT4">
                    <p:embed/>
                    <p:pic>
                      <p:nvPicPr>
                        <p:cNvPr id="7886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74" y="898"/>
                          <a:ext cx="3560" cy="1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78861" name="Line 8"/>
            <p:cNvSpPr>
              <a:spLocks noChangeShapeType="1"/>
            </p:cNvSpPr>
            <p:nvPr/>
          </p:nvSpPr>
          <p:spPr bwMode="auto">
            <a:xfrm>
              <a:off x="3532" y="918"/>
              <a:ext cx="0" cy="124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pPr>
                <a:defRPr/>
              </a:pPr>
              <a:endParaRPr lang="zh-CN" altLang="en-US" sz="2100">
                <a:solidFill>
                  <a:srgbClr val="000000"/>
                </a:solidFill>
              </a:endParaRPr>
            </a:p>
          </p:txBody>
        </p:sp>
      </p:grpSp>
      <p:graphicFrame>
        <p:nvGraphicFramePr>
          <p:cNvPr id="120841" name="Object 9"/>
          <p:cNvGraphicFramePr>
            <a:graphicFrameLocks noChangeAspect="1"/>
          </p:cNvGraphicFramePr>
          <p:nvPr>
            <p:extLst>
              <p:ext uri="{D42A27DB-BD31-4B8C-83A1-F6EECF244321}">
                <p14:modId xmlns:p14="http://schemas.microsoft.com/office/powerpoint/2010/main" val="690665258"/>
              </p:ext>
            </p:extLst>
          </p:nvPr>
        </p:nvGraphicFramePr>
        <p:xfrm>
          <a:off x="2162320" y="4770263"/>
          <a:ext cx="1098610" cy="546324"/>
        </p:xfrm>
        <a:graphic>
          <a:graphicData uri="http://schemas.openxmlformats.org/presentationml/2006/ole">
            <mc:AlternateContent xmlns:mc="http://schemas.openxmlformats.org/markup-compatibility/2006">
              <mc:Choice xmlns:v="urn:schemas-microsoft-com:vml" Requires="v">
                <p:oleObj spid="_x0000_s20485" name="Equation" r:id="rId9" imgW="1129810" imgH="571252" progId="Equation.3">
                  <p:embed/>
                </p:oleObj>
              </mc:Choice>
              <mc:Fallback>
                <p:oleObj name="Equation" r:id="rId9" imgW="1129810" imgH="571252" progId="Equation.3">
                  <p:embed/>
                  <p:pic>
                    <p:nvPicPr>
                      <p:cNvPr id="120841"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62320" y="4770263"/>
                        <a:ext cx="1098610" cy="546324"/>
                      </a:xfrm>
                      <a:prstGeom prst="rect">
                        <a:avLst/>
                      </a:prstGeom>
                      <a:noFill/>
                      <a:ln>
                        <a:noFill/>
                      </a:ln>
                      <a:effectLst/>
                    </p:spPr>
                  </p:pic>
                </p:oleObj>
              </mc:Fallback>
            </mc:AlternateContent>
          </a:graphicData>
        </a:graphic>
      </p:graphicFrame>
      <p:grpSp>
        <p:nvGrpSpPr>
          <p:cNvPr id="4" name="Group 10"/>
          <p:cNvGrpSpPr>
            <a:grpSpLocks/>
          </p:cNvGrpSpPr>
          <p:nvPr/>
        </p:nvGrpSpPr>
        <p:grpSpPr bwMode="auto">
          <a:xfrm>
            <a:off x="3431704" y="4149080"/>
            <a:ext cx="4107178" cy="1920839"/>
            <a:chOff x="1742" y="2417"/>
            <a:chExt cx="3192" cy="1288"/>
          </a:xfrm>
        </p:grpSpPr>
        <p:graphicFrame>
          <p:nvGraphicFramePr>
            <p:cNvPr id="78858" name="Object 11"/>
            <p:cNvGraphicFramePr>
              <a:graphicFrameLocks noChangeAspect="1"/>
            </p:cNvGraphicFramePr>
            <p:nvPr/>
          </p:nvGraphicFramePr>
          <p:xfrm>
            <a:off x="1742" y="2417"/>
            <a:ext cx="3192" cy="1288"/>
          </p:xfrm>
          <a:graphic>
            <a:graphicData uri="http://schemas.openxmlformats.org/presentationml/2006/ole">
              <mc:AlternateContent xmlns:mc="http://schemas.openxmlformats.org/markup-compatibility/2006">
                <mc:Choice xmlns:v="urn:schemas-microsoft-com:vml" Requires="v">
                  <p:oleObj spid="_x0000_s20486" name="Equation" r:id="rId11" imgW="5067300" imgH="2044700" progId="Equation.3">
                    <p:embed/>
                  </p:oleObj>
                </mc:Choice>
                <mc:Fallback>
                  <p:oleObj name="Equation" r:id="rId11" imgW="5067300" imgH="2044700" progId="Equation.3">
                    <p:embed/>
                    <p:pic>
                      <p:nvPicPr>
                        <p:cNvPr id="78858"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42" y="2417"/>
                          <a:ext cx="3192" cy="1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78859" name="Line 12"/>
            <p:cNvSpPr>
              <a:spLocks noChangeShapeType="1"/>
            </p:cNvSpPr>
            <p:nvPr/>
          </p:nvSpPr>
          <p:spPr bwMode="auto">
            <a:xfrm>
              <a:off x="3042" y="2417"/>
              <a:ext cx="0" cy="124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pPr>
                <a:defRPr/>
              </a:pPr>
              <a:endParaRPr lang="zh-CN" altLang="en-US" sz="2100">
                <a:solidFill>
                  <a:srgbClr val="000000"/>
                </a:solidFill>
              </a:endParaRPr>
            </a:p>
          </p:txBody>
        </p:sp>
      </p:grpSp>
      <p:sp>
        <p:nvSpPr>
          <p:cNvPr id="5" name="灯片编号占位符 4"/>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42</a:t>
            </a:fld>
            <a:endParaRPr kumimoji="0" lang="en-US" altLang="zh-CN">
              <a:solidFill>
                <a:srgbClr val="000000"/>
              </a:solidFill>
            </a:endParaRPr>
          </a:p>
        </p:txBody>
      </p:sp>
      <p:sp>
        <p:nvSpPr>
          <p:cNvPr id="14" name="Rectangle 6">
            <a:extLst>
              <a:ext uri="{FF2B5EF4-FFF2-40B4-BE49-F238E27FC236}">
                <a16:creationId xmlns:a16="http://schemas.microsoft.com/office/drawing/2014/main" id="{C8F14AB5-A73A-4AA8-A3CB-66E50D35B6D7}"/>
              </a:ext>
            </a:extLst>
          </p:cNvPr>
          <p:cNvSpPr>
            <a:spLocks noChangeArrowheads="1"/>
          </p:cNvSpPr>
          <p:nvPr/>
        </p:nvSpPr>
        <p:spPr bwMode="auto">
          <a:xfrm>
            <a:off x="2711625" y="681761"/>
            <a:ext cx="4103737" cy="400110"/>
          </a:xfrm>
          <a:prstGeom prst="rect">
            <a:avLst/>
          </a:prstGeom>
          <a:noFill/>
          <a:ln w="9525" algn="ctr">
            <a:noFill/>
            <a:miter lim="800000"/>
            <a:headEnd/>
            <a:tailEnd/>
          </a:ln>
          <a:effectLst/>
        </p:spPr>
        <p:txBody>
          <a:bodyPr wrap="square">
            <a:spAutoFit/>
          </a:bodyPr>
          <a:lstStyle/>
          <a:p>
            <a:pPr eaLnBrk="1" hangingPunct="1">
              <a:defRPr/>
            </a:pPr>
            <a:r>
              <a:rPr lang="en-US" altLang="zh-CN" sz="2000" b="1" dirty="0">
                <a:solidFill>
                  <a:srgbClr val="3333CC"/>
                </a:solidFill>
                <a:effectLst>
                  <a:outerShdw blurRad="38100" dist="38100" dir="2700000" algn="tl">
                    <a:srgbClr val="000000"/>
                  </a:outerShdw>
                </a:effectLst>
              </a:rPr>
              <a:t>1.2.2   </a:t>
            </a:r>
            <a:r>
              <a:rPr lang="zh-CN" altLang="en-US" sz="2000" b="1" dirty="0">
                <a:solidFill>
                  <a:srgbClr val="3333CC"/>
                </a:solidFill>
                <a:effectLst>
                  <a:outerShdw blurRad="38100" dist="38100" dir="2700000" algn="tl">
                    <a:srgbClr val="000000"/>
                  </a:outerShdw>
                </a:effectLst>
              </a:rPr>
              <a:t>基变换与坐标变换</a:t>
            </a:r>
          </a:p>
        </p:txBody>
      </p:sp>
    </p:spTree>
    <p:extLst>
      <p:ext uri="{BB962C8B-B14F-4D97-AF65-F5344CB8AC3E}">
        <p14:creationId xmlns:p14="http://schemas.microsoft.com/office/powerpoint/2010/main" val="20190869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nodeType="clickEffect">
                                  <p:stCondLst>
                                    <p:cond delay="0"/>
                                  </p:stCondLst>
                                  <p:childTnLst>
                                    <p:set>
                                      <p:cBhvr>
                                        <p:cTn id="14" dur="1" fill="hold">
                                          <p:stCondLst>
                                            <p:cond delay="0"/>
                                          </p:stCondLst>
                                        </p:cTn>
                                        <p:tgtEl>
                                          <p:spTgt spid="120841"/>
                                        </p:tgtEl>
                                        <p:attrNameLst>
                                          <p:attrName>style.visibility</p:attrName>
                                        </p:attrNameLst>
                                      </p:cBhvr>
                                      <p:to>
                                        <p:strVal val="visible"/>
                                      </p:to>
                                    </p:set>
                                    <p:animEffect transition="in" filter="wipe(down)">
                                      <p:cBhvr>
                                        <p:cTn id="15" dur="500"/>
                                        <p:tgtEl>
                                          <p:spTgt spid="120841"/>
                                        </p:tgtEl>
                                      </p:cBhvr>
                                    </p:animEffect>
                                  </p:childTnLst>
                                </p:cTn>
                              </p:par>
                              <p:par>
                                <p:cTn id="16" presetID="22" presetClass="entr" presetSubtype="4"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874" name="Group 2"/>
          <p:cNvGrpSpPr>
            <a:grpSpLocks/>
          </p:cNvGrpSpPr>
          <p:nvPr/>
        </p:nvGrpSpPr>
        <p:grpSpPr bwMode="auto">
          <a:xfrm>
            <a:off x="3671889" y="1590676"/>
            <a:ext cx="3800475" cy="1552575"/>
            <a:chOff x="624" y="540"/>
            <a:chExt cx="3192" cy="1304"/>
          </a:xfrm>
        </p:grpSpPr>
        <p:graphicFrame>
          <p:nvGraphicFramePr>
            <p:cNvPr id="79883" name="Object 3"/>
            <p:cNvGraphicFramePr>
              <a:graphicFrameLocks noChangeAspect="1"/>
            </p:cNvGraphicFramePr>
            <p:nvPr/>
          </p:nvGraphicFramePr>
          <p:xfrm>
            <a:off x="624" y="556"/>
            <a:ext cx="3192" cy="1288"/>
          </p:xfrm>
          <a:graphic>
            <a:graphicData uri="http://schemas.openxmlformats.org/presentationml/2006/ole">
              <mc:AlternateContent xmlns:mc="http://schemas.openxmlformats.org/markup-compatibility/2006">
                <mc:Choice xmlns:v="urn:schemas-microsoft-com:vml" Requires="v">
                  <p:oleObj spid="_x0000_s21506" name="Equation" r:id="rId3" imgW="5067300" imgH="2044700" progId="Equation.3">
                    <p:embed/>
                  </p:oleObj>
                </mc:Choice>
                <mc:Fallback>
                  <p:oleObj name="Equation" r:id="rId3" imgW="5067300" imgH="2044700" progId="Equation.3">
                    <p:embed/>
                    <p:pic>
                      <p:nvPicPr>
                        <p:cNvPr id="7988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 y="556"/>
                          <a:ext cx="3192" cy="1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79884" name="Line 4"/>
            <p:cNvSpPr>
              <a:spLocks noChangeShapeType="1"/>
            </p:cNvSpPr>
            <p:nvPr/>
          </p:nvSpPr>
          <p:spPr bwMode="auto">
            <a:xfrm>
              <a:off x="1908" y="540"/>
              <a:ext cx="0" cy="129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pPr>
                <a:defRPr/>
              </a:pPr>
              <a:endParaRPr lang="zh-CN" altLang="en-US" sz="2100">
                <a:solidFill>
                  <a:srgbClr val="000000"/>
                </a:solidFill>
              </a:endParaRPr>
            </a:p>
          </p:txBody>
        </p:sp>
      </p:grpSp>
      <p:grpSp>
        <p:nvGrpSpPr>
          <p:cNvPr id="79875" name="Group 5"/>
          <p:cNvGrpSpPr>
            <a:grpSpLocks/>
          </p:cNvGrpSpPr>
          <p:nvPr/>
        </p:nvGrpSpPr>
        <p:grpSpPr bwMode="auto">
          <a:xfrm>
            <a:off x="7562851" y="2190750"/>
            <a:ext cx="1476375" cy="342900"/>
            <a:chOff x="3892" y="1044"/>
            <a:chExt cx="1240" cy="288"/>
          </a:xfrm>
        </p:grpSpPr>
        <p:graphicFrame>
          <p:nvGraphicFramePr>
            <p:cNvPr id="79881" name="Object 6"/>
            <p:cNvGraphicFramePr>
              <a:graphicFrameLocks noChangeAspect="1"/>
            </p:cNvGraphicFramePr>
            <p:nvPr/>
          </p:nvGraphicFramePr>
          <p:xfrm>
            <a:off x="3892" y="1044"/>
            <a:ext cx="1240" cy="288"/>
          </p:xfrm>
          <a:graphic>
            <a:graphicData uri="http://schemas.openxmlformats.org/presentationml/2006/ole">
              <mc:AlternateContent xmlns:mc="http://schemas.openxmlformats.org/markup-compatibility/2006">
                <mc:Choice xmlns:v="urn:schemas-microsoft-com:vml" Requires="v">
                  <p:oleObj spid="_x0000_s21507" name="Equation" r:id="rId5" imgW="1968500" imgH="457200" progId="Equation.3">
                    <p:embed/>
                  </p:oleObj>
                </mc:Choice>
                <mc:Fallback>
                  <p:oleObj name="Equation" r:id="rId5" imgW="1968500" imgH="457200" progId="Equation.3">
                    <p:embed/>
                    <p:pic>
                      <p:nvPicPr>
                        <p:cNvPr id="79881"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92" y="1044"/>
                          <a:ext cx="124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79882" name="Line 7"/>
            <p:cNvSpPr>
              <a:spLocks noChangeShapeType="1"/>
            </p:cNvSpPr>
            <p:nvPr/>
          </p:nvSpPr>
          <p:spPr bwMode="auto">
            <a:xfrm>
              <a:off x="4440" y="1080"/>
              <a:ext cx="0" cy="24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pPr>
                <a:defRPr/>
              </a:pPr>
              <a:endParaRPr lang="zh-CN" altLang="en-US" sz="2100">
                <a:solidFill>
                  <a:srgbClr val="000000"/>
                </a:solidFill>
              </a:endParaRPr>
            </a:p>
          </p:txBody>
        </p:sp>
      </p:grpSp>
      <p:graphicFrame>
        <p:nvGraphicFramePr>
          <p:cNvPr id="79876" name="Object 8"/>
          <p:cNvGraphicFramePr>
            <a:graphicFrameLocks noChangeAspect="1"/>
          </p:cNvGraphicFramePr>
          <p:nvPr/>
        </p:nvGraphicFramePr>
        <p:xfrm>
          <a:off x="5326857" y="1619251"/>
          <a:ext cx="2019300" cy="1514475"/>
        </p:xfrm>
        <a:graphic>
          <a:graphicData uri="http://schemas.openxmlformats.org/presentationml/2006/ole">
            <mc:AlternateContent xmlns:mc="http://schemas.openxmlformats.org/markup-compatibility/2006">
              <mc:Choice xmlns:v="urn:schemas-microsoft-com:vml" Requires="v">
                <p:oleObj spid="_x0000_s21508" name="Equation" r:id="rId7" imgW="2610035" imgH="1943100" progId="Equation.3">
                  <p:embed/>
                </p:oleObj>
              </mc:Choice>
              <mc:Fallback>
                <p:oleObj name="Equation" r:id="rId7" imgW="2610035" imgH="1943100" progId="Equation.3">
                  <p:embed/>
                  <p:pic>
                    <p:nvPicPr>
                      <p:cNvPr id="79876"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26857" y="1619251"/>
                        <a:ext cx="2019300" cy="1514475"/>
                      </a:xfrm>
                      <a:prstGeom prst="rect">
                        <a:avLst/>
                      </a:prstGeom>
                      <a:noFill/>
                      <a:ln>
                        <a:noFill/>
                      </a:ln>
                      <a:effectLst/>
                    </p:spPr>
                  </p:pic>
                </p:oleObj>
              </mc:Fallback>
            </mc:AlternateContent>
          </a:graphicData>
        </a:graphic>
      </p:graphicFrame>
      <p:graphicFrame>
        <p:nvGraphicFramePr>
          <p:cNvPr id="121865" name="Object 9"/>
          <p:cNvGraphicFramePr>
            <a:graphicFrameLocks noChangeAspect="1"/>
          </p:cNvGraphicFramePr>
          <p:nvPr/>
        </p:nvGraphicFramePr>
        <p:xfrm>
          <a:off x="2423592" y="3191784"/>
          <a:ext cx="5284340" cy="2066900"/>
        </p:xfrm>
        <a:graphic>
          <a:graphicData uri="http://schemas.openxmlformats.org/presentationml/2006/ole">
            <mc:AlternateContent xmlns:mc="http://schemas.openxmlformats.org/markup-compatibility/2006">
              <mc:Choice xmlns:v="urn:schemas-microsoft-com:vml" Requires="v">
                <p:oleObj spid="_x0000_s21509" name="Equation" r:id="rId9" imgW="6515026" imgH="2495681" progId="Equation.3">
                  <p:embed/>
                </p:oleObj>
              </mc:Choice>
              <mc:Fallback>
                <p:oleObj name="Equation" r:id="rId9" imgW="6515026" imgH="2495681" progId="Equation.3">
                  <p:embed/>
                  <p:pic>
                    <p:nvPicPr>
                      <p:cNvPr id="121865"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23592" y="3191784"/>
                        <a:ext cx="5284340" cy="2066900"/>
                      </a:xfrm>
                      <a:prstGeom prst="rect">
                        <a:avLst/>
                      </a:prstGeom>
                      <a:noFill/>
                      <a:ln>
                        <a:noFill/>
                      </a:ln>
                      <a:effec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43</a:t>
            </a:fld>
            <a:endParaRPr kumimoji="0" lang="en-US" altLang="zh-CN">
              <a:solidFill>
                <a:srgbClr val="000000"/>
              </a:solidFill>
            </a:endParaRPr>
          </a:p>
        </p:txBody>
      </p:sp>
      <p:sp>
        <p:nvSpPr>
          <p:cNvPr id="11" name="Rectangle 6">
            <a:extLst>
              <a:ext uri="{FF2B5EF4-FFF2-40B4-BE49-F238E27FC236}">
                <a16:creationId xmlns:a16="http://schemas.microsoft.com/office/drawing/2014/main" id="{FD7AE30E-C969-4E07-8E4F-D519F5D570D1}"/>
              </a:ext>
            </a:extLst>
          </p:cNvPr>
          <p:cNvSpPr>
            <a:spLocks noChangeArrowheads="1"/>
          </p:cNvSpPr>
          <p:nvPr/>
        </p:nvSpPr>
        <p:spPr bwMode="auto">
          <a:xfrm>
            <a:off x="2711625" y="681761"/>
            <a:ext cx="4103737" cy="400110"/>
          </a:xfrm>
          <a:prstGeom prst="rect">
            <a:avLst/>
          </a:prstGeom>
          <a:noFill/>
          <a:ln w="9525" algn="ctr">
            <a:noFill/>
            <a:miter lim="800000"/>
            <a:headEnd/>
            <a:tailEnd/>
          </a:ln>
          <a:effectLst/>
        </p:spPr>
        <p:txBody>
          <a:bodyPr wrap="square">
            <a:spAutoFit/>
          </a:bodyPr>
          <a:lstStyle/>
          <a:p>
            <a:pPr eaLnBrk="1" hangingPunct="1">
              <a:defRPr/>
            </a:pPr>
            <a:r>
              <a:rPr lang="en-US" altLang="zh-CN" sz="2000" b="1" dirty="0">
                <a:solidFill>
                  <a:srgbClr val="3333CC"/>
                </a:solidFill>
                <a:effectLst>
                  <a:outerShdw blurRad="38100" dist="38100" dir="2700000" algn="tl">
                    <a:srgbClr val="000000"/>
                  </a:outerShdw>
                </a:effectLst>
              </a:rPr>
              <a:t>1.2.2   </a:t>
            </a:r>
            <a:r>
              <a:rPr lang="zh-CN" altLang="en-US" sz="2000" b="1" dirty="0">
                <a:solidFill>
                  <a:srgbClr val="3333CC"/>
                </a:solidFill>
                <a:effectLst>
                  <a:outerShdw blurRad="38100" dist="38100" dir="2700000" algn="tl">
                    <a:srgbClr val="000000"/>
                  </a:outerShdw>
                </a:effectLst>
              </a:rPr>
              <a:t>基变换与坐标变换</a:t>
            </a:r>
          </a:p>
        </p:txBody>
      </p:sp>
    </p:spTree>
    <p:extLst>
      <p:ext uri="{BB962C8B-B14F-4D97-AF65-F5344CB8AC3E}">
        <p14:creationId xmlns:p14="http://schemas.microsoft.com/office/powerpoint/2010/main" val="25896332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21865"/>
                                        </p:tgtEl>
                                        <p:attrNameLst>
                                          <p:attrName>style.visibility</p:attrName>
                                        </p:attrNameLst>
                                      </p:cBhvr>
                                      <p:to>
                                        <p:strVal val="visible"/>
                                      </p:to>
                                    </p:set>
                                    <p:animEffect transition="in" filter="wipe(down)">
                                      <p:cBhvr>
                                        <p:cTn id="7" dur="500"/>
                                        <p:tgtEl>
                                          <p:spTgt spid="1218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62A9319-D5F9-4EE3-B586-F5FC419DF03F}"/>
              </a:ext>
            </a:extLst>
          </p:cNvPr>
          <p:cNvSpPr>
            <a:spLocks noGrp="1"/>
          </p:cNvSpPr>
          <p:nvPr>
            <p:ph type="sldNum" sz="quarter" idx="12"/>
          </p:nvPr>
        </p:nvSpPr>
        <p:spPr/>
        <p:txBody>
          <a:bodyPr/>
          <a:lstStyle/>
          <a:p>
            <a:fld id="{9EFF0944-2518-4343-8163-3F075A3F9F1C}" type="slidenum">
              <a:rPr kumimoji="0" lang="en-US" altLang="zh-CN" smtClean="0">
                <a:solidFill>
                  <a:srgbClr val="000000"/>
                </a:solidFill>
              </a:rPr>
              <a:pPr/>
              <a:t>44</a:t>
            </a:fld>
            <a:endParaRPr kumimoji="0" lang="en-US" altLang="zh-CN">
              <a:solidFill>
                <a:srgbClr val="000000"/>
              </a:solidFill>
            </a:endParaRPr>
          </a:p>
        </p:txBody>
      </p:sp>
      <p:sp>
        <p:nvSpPr>
          <p:cNvPr id="3" name="Rectangle 6">
            <a:extLst>
              <a:ext uri="{FF2B5EF4-FFF2-40B4-BE49-F238E27FC236}">
                <a16:creationId xmlns:a16="http://schemas.microsoft.com/office/drawing/2014/main" id="{2281D707-977B-41EE-833A-6C2A64A85549}"/>
              </a:ext>
            </a:extLst>
          </p:cNvPr>
          <p:cNvSpPr>
            <a:spLocks noChangeArrowheads="1"/>
          </p:cNvSpPr>
          <p:nvPr/>
        </p:nvSpPr>
        <p:spPr bwMode="auto">
          <a:xfrm>
            <a:off x="1559496" y="627950"/>
            <a:ext cx="4103737" cy="400110"/>
          </a:xfrm>
          <a:prstGeom prst="rect">
            <a:avLst/>
          </a:prstGeom>
          <a:noFill/>
          <a:ln w="9525" algn="ctr">
            <a:noFill/>
            <a:miter lim="800000"/>
            <a:headEnd/>
            <a:tailEnd/>
          </a:ln>
          <a:effectLst/>
        </p:spPr>
        <p:txBody>
          <a:bodyPr wrap="square">
            <a:spAutoFit/>
          </a:bodyPr>
          <a:lstStyle/>
          <a:p>
            <a:pPr eaLnBrk="1" hangingPunct="1">
              <a:defRPr/>
            </a:pPr>
            <a:r>
              <a:rPr lang="en-US" altLang="zh-CN" sz="2000" b="1" dirty="0">
                <a:solidFill>
                  <a:srgbClr val="3333CC"/>
                </a:solidFill>
                <a:effectLst>
                  <a:outerShdw blurRad="38100" dist="38100" dir="2700000" algn="tl">
                    <a:srgbClr val="000000"/>
                  </a:outerShdw>
                </a:effectLst>
              </a:rPr>
              <a:t>1.2.2   </a:t>
            </a:r>
            <a:r>
              <a:rPr lang="zh-CN" altLang="en-US" sz="2000" b="1" dirty="0">
                <a:solidFill>
                  <a:srgbClr val="3333CC"/>
                </a:solidFill>
                <a:effectLst>
                  <a:outerShdw blurRad="38100" dist="38100" dir="2700000" algn="tl">
                    <a:srgbClr val="000000"/>
                  </a:outerShdw>
                </a:effectLst>
              </a:rPr>
              <a:t>基变换与坐标变换</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23EBBA96-472A-45A1-983E-EF9C021EF657}"/>
                  </a:ext>
                </a:extLst>
              </p:cNvPr>
              <p:cNvSpPr txBox="1"/>
              <p:nvPr/>
            </p:nvSpPr>
            <p:spPr>
              <a:xfrm>
                <a:off x="613048" y="1268760"/>
                <a:ext cx="10811544" cy="1134926"/>
              </a:xfrm>
              <a:prstGeom prst="rect">
                <a:avLst/>
              </a:prstGeom>
              <a:noFill/>
            </p:spPr>
            <p:txBody>
              <a:bodyPr wrap="square" rtlCol="0">
                <a:spAutoFit/>
              </a:bodyPr>
              <a:lstStyle/>
              <a:p>
                <a:pPr>
                  <a:lnSpc>
                    <a:spcPct val="150000"/>
                  </a:lnSpc>
                </a:pPr>
                <a:r>
                  <a:rPr lang="zh-CN" altLang="en-US" sz="2400" dirty="0">
                    <a:solidFill>
                      <a:srgbClr val="FF0000"/>
                    </a:solidFill>
                    <a:latin typeface="华文中宋" panose="02010600040101010101" pitchFamily="2" charset="-122"/>
                    <a:ea typeface="华文中宋" panose="02010600040101010101" pitchFamily="2" charset="-122"/>
                  </a:rPr>
                  <a:t>总结：</a:t>
                </a:r>
                <a:r>
                  <a:rPr lang="zh-CN" altLang="en-US" sz="2400" dirty="0">
                    <a:latin typeface="华文中宋" panose="02010600040101010101" pitchFamily="2" charset="-122"/>
                    <a:ea typeface="华文中宋" panose="02010600040101010101" pitchFamily="2" charset="-122"/>
                  </a:rPr>
                  <a:t>设</a:t>
                </a:r>
                <a14:m>
                  <m:oMath xmlns:m="http://schemas.openxmlformats.org/officeDocument/2006/math">
                    <m:r>
                      <a:rPr lang="en-US" altLang="zh-CN" sz="2400" i="1" dirty="0">
                        <a:latin typeface="Cambria Math" panose="02040503050406030204" pitchFamily="18" charset="0"/>
                        <a:ea typeface="华文中宋" panose="02010600040101010101" pitchFamily="2" charset="-122"/>
                      </a:rPr>
                      <m:t>𝑛</m:t>
                    </m:r>
                  </m:oMath>
                </a14:m>
                <a:r>
                  <a:rPr lang="zh-CN" altLang="en-US" sz="2400" dirty="0">
                    <a:latin typeface="华文中宋" panose="02010600040101010101" pitchFamily="2" charset="-122"/>
                    <a:ea typeface="华文中宋" panose="02010600040101010101" pitchFamily="2" charset="-122"/>
                  </a:rPr>
                  <a:t>维线性空间</a:t>
                </a:r>
                <a14:m>
                  <m:oMath xmlns:m="http://schemas.openxmlformats.org/officeDocument/2006/math">
                    <m:r>
                      <a:rPr lang="en-US" altLang="zh-CN" sz="2400" i="1" dirty="0">
                        <a:latin typeface="Cambria Math" panose="02040503050406030204" pitchFamily="18" charset="0"/>
                        <a:ea typeface="华文中宋" panose="02010600040101010101" pitchFamily="2" charset="-122"/>
                      </a:rPr>
                      <m:t>𝑉</m:t>
                    </m:r>
                  </m:oMath>
                </a14:m>
                <a:r>
                  <a:rPr lang="zh-CN" altLang="en-US" sz="2400" dirty="0">
                    <a:latin typeface="华文中宋" panose="02010600040101010101" pitchFamily="2" charset="-122"/>
                    <a:ea typeface="华文中宋" panose="02010600040101010101" pitchFamily="2" charset="-122"/>
                  </a:rPr>
                  <a:t>的两个基分别为（</a:t>
                </a:r>
                <a:r>
                  <a:rPr lang="en-US" altLang="zh-CN" sz="2400" dirty="0">
                    <a:latin typeface="华文中宋" panose="02010600040101010101" pitchFamily="2" charset="-122"/>
                    <a:ea typeface="华文中宋" panose="02010600040101010101" pitchFamily="2" charset="-122"/>
                  </a:rPr>
                  <a:t>I</a:t>
                </a:r>
                <a:r>
                  <a:rPr lang="zh-CN" altLang="en-US" sz="2400" dirty="0">
                    <a:latin typeface="华文中宋" panose="02010600040101010101" pitchFamily="2" charset="-122"/>
                    <a:ea typeface="华文中宋" panose="02010600040101010101" pitchFamily="2" charset="-122"/>
                  </a:rPr>
                  <a:t>）</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𝑛</m:t>
                        </m:r>
                      </m:sub>
                    </m:sSub>
                  </m:oMath>
                </a14:m>
                <a:r>
                  <a:rPr lang="zh-CN" altLang="en-US" sz="2400" dirty="0">
                    <a:latin typeface="华文中宋" panose="02010600040101010101" pitchFamily="2" charset="-122"/>
                    <a:ea typeface="华文中宋" panose="02010600040101010101" pitchFamily="2" charset="-122"/>
                  </a:rPr>
                  <a:t>和（</a:t>
                </a:r>
                <a:r>
                  <a:rPr lang="en-US" altLang="zh-CN" sz="2400" dirty="0">
                    <a:latin typeface="华文中宋" panose="02010600040101010101" pitchFamily="2" charset="-122"/>
                    <a:ea typeface="华文中宋" panose="02010600040101010101" pitchFamily="2" charset="-122"/>
                  </a:rPr>
                  <a:t>II</a:t>
                </a:r>
                <a:r>
                  <a:rPr lang="zh-CN" altLang="en-US" sz="2400" dirty="0">
                    <a:latin typeface="华文中宋" panose="02010600040101010101" pitchFamily="2" charset="-122"/>
                    <a:ea typeface="华文中宋" panose="02010600040101010101" pitchFamily="2" charset="-122"/>
                  </a:rPr>
                  <a:t>）</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𝑛</m:t>
                        </m:r>
                      </m:sub>
                    </m:sSub>
                  </m:oMath>
                </a14:m>
                <a:r>
                  <a:rPr lang="en-US" altLang="zh-CN" sz="2400" dirty="0">
                    <a:latin typeface="华文中宋" panose="02010600040101010101" pitchFamily="2" charset="-122"/>
                    <a:ea typeface="华文中宋" panose="02010600040101010101" pitchFamily="2" charset="-122"/>
                  </a:rPr>
                  <a:t>,</a:t>
                </a:r>
                <a:r>
                  <a:rPr lang="zh-CN" altLang="en-US" sz="2400" dirty="0">
                    <a:latin typeface="华文中宋" panose="02010600040101010101" pitchFamily="2" charset="-122"/>
                    <a:ea typeface="华文中宋" panose="02010600040101010101" pitchFamily="2" charset="-122"/>
                  </a:rPr>
                  <a:t>由基（</a:t>
                </a:r>
                <a:r>
                  <a:rPr lang="en-US" altLang="zh-CN" sz="2400" dirty="0">
                    <a:latin typeface="华文中宋" panose="02010600040101010101" pitchFamily="2" charset="-122"/>
                    <a:ea typeface="华文中宋" panose="02010600040101010101" pitchFamily="2" charset="-122"/>
                  </a:rPr>
                  <a:t>I</a:t>
                </a:r>
                <a:r>
                  <a:rPr lang="zh-CN" altLang="en-US" sz="2400" dirty="0">
                    <a:latin typeface="华文中宋" panose="02010600040101010101" pitchFamily="2" charset="-122"/>
                    <a:ea typeface="华文中宋" panose="02010600040101010101" pitchFamily="2" charset="-122"/>
                  </a:rPr>
                  <a:t>）变为基（</a:t>
                </a:r>
                <a:r>
                  <a:rPr lang="en-US" altLang="zh-CN" sz="2400" dirty="0">
                    <a:latin typeface="华文中宋" panose="02010600040101010101" pitchFamily="2" charset="-122"/>
                    <a:ea typeface="华文中宋" panose="02010600040101010101" pitchFamily="2" charset="-122"/>
                  </a:rPr>
                  <a:t>II</a:t>
                </a:r>
                <a:r>
                  <a:rPr lang="zh-CN" altLang="en-US" sz="2400" dirty="0">
                    <a:latin typeface="华文中宋" panose="02010600040101010101" pitchFamily="2" charset="-122"/>
                    <a:ea typeface="华文中宋" panose="02010600040101010101" pitchFamily="2" charset="-122"/>
                  </a:rPr>
                  <a:t>）的过渡矩阵为</a:t>
                </a:r>
                <a14:m>
                  <m:oMath xmlns:m="http://schemas.openxmlformats.org/officeDocument/2006/math">
                    <m:r>
                      <a:rPr lang="en-US" altLang="zh-CN" sz="2400" i="1" dirty="0">
                        <a:latin typeface="Cambria Math" panose="02040503050406030204" pitchFamily="18" charset="0"/>
                        <a:ea typeface="华文中宋" panose="02010600040101010101" pitchFamily="2" charset="-122"/>
                      </a:rPr>
                      <m:t>𝐶</m:t>
                    </m:r>
                  </m:oMath>
                </a14:m>
                <a:r>
                  <a:rPr lang="zh-CN" altLang="en-US" sz="2400" dirty="0">
                    <a:latin typeface="华文中宋" panose="02010600040101010101" pitchFamily="2" charset="-122"/>
                    <a:ea typeface="华文中宋" panose="02010600040101010101" pitchFamily="2" charset="-122"/>
                  </a:rPr>
                  <a:t>，那么求过渡矩阵</a:t>
                </a:r>
                <a14:m>
                  <m:oMath xmlns:m="http://schemas.openxmlformats.org/officeDocument/2006/math">
                    <m:r>
                      <a:rPr lang="en-US" altLang="zh-CN" sz="2400" i="1" dirty="0">
                        <a:latin typeface="Cambria Math" panose="02040503050406030204" pitchFamily="18" charset="0"/>
                        <a:ea typeface="华文中宋" panose="02010600040101010101" pitchFamily="2" charset="-122"/>
                      </a:rPr>
                      <m:t>𝐶</m:t>
                    </m:r>
                  </m:oMath>
                </a14:m>
                <a:r>
                  <a:rPr lang="zh-CN" altLang="en-US" sz="2400" dirty="0">
                    <a:latin typeface="华文中宋" panose="02010600040101010101" pitchFamily="2" charset="-122"/>
                    <a:ea typeface="华文中宋" panose="02010600040101010101" pitchFamily="2" charset="-122"/>
                  </a:rPr>
                  <a:t>有下述方法。</a:t>
                </a:r>
              </a:p>
            </p:txBody>
          </p:sp>
        </mc:Choice>
        <mc:Fallback xmlns="">
          <p:sp>
            <p:nvSpPr>
              <p:cNvPr id="4" name="文本框 3">
                <a:extLst>
                  <a:ext uri="{FF2B5EF4-FFF2-40B4-BE49-F238E27FC236}">
                    <a16:creationId xmlns:a16="http://schemas.microsoft.com/office/drawing/2014/main" id="{23EBBA96-472A-45A1-983E-EF9C021EF657}"/>
                  </a:ext>
                </a:extLst>
              </p:cNvPr>
              <p:cNvSpPr txBox="1">
                <a:spLocks noRot="1" noChangeAspect="1" noMove="1" noResize="1" noEditPoints="1" noAdjustHandles="1" noChangeArrowheads="1" noChangeShapeType="1" noTextEdit="1"/>
              </p:cNvSpPr>
              <p:nvPr/>
            </p:nvSpPr>
            <p:spPr>
              <a:xfrm>
                <a:off x="613048" y="1268760"/>
                <a:ext cx="10811544" cy="1134926"/>
              </a:xfrm>
              <a:prstGeom prst="rect">
                <a:avLst/>
              </a:prstGeom>
              <a:blipFill>
                <a:blip r:embed="rId2"/>
                <a:stretch>
                  <a:fillRect l="-902" r="-677" b="-118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F5D10E1-A937-4823-A33F-66A222221DD3}"/>
                  </a:ext>
                </a:extLst>
              </p:cNvPr>
              <p:cNvSpPr txBox="1"/>
              <p:nvPr/>
            </p:nvSpPr>
            <p:spPr>
              <a:xfrm>
                <a:off x="609600" y="2389129"/>
                <a:ext cx="10523512" cy="1733551"/>
              </a:xfrm>
              <a:prstGeom prst="rect">
                <a:avLst/>
              </a:prstGeom>
              <a:noFill/>
            </p:spPr>
            <p:txBody>
              <a:bodyPr wrap="square" rtlCol="0">
                <a:spAutoFit/>
              </a:bodyPr>
              <a:lstStyle/>
              <a:p>
                <a:pPr>
                  <a:lnSpc>
                    <a:spcPct val="150000"/>
                  </a:lnSpc>
                </a:pPr>
                <a:r>
                  <a:rPr lang="zh-CN" altLang="en-US" sz="2400" dirty="0">
                    <a:solidFill>
                      <a:srgbClr val="FF0000"/>
                    </a:solidFill>
                    <a:latin typeface="华文中宋" panose="02010600040101010101" pitchFamily="2" charset="-122"/>
                    <a:ea typeface="华文中宋" panose="02010600040101010101" pitchFamily="2" charset="-122"/>
                  </a:rPr>
                  <a:t>（</a:t>
                </a:r>
                <a:r>
                  <a:rPr lang="en-US" altLang="zh-CN" sz="2400" dirty="0">
                    <a:solidFill>
                      <a:srgbClr val="FF0000"/>
                    </a:solidFill>
                    <a:latin typeface="华文中宋" panose="02010600040101010101" pitchFamily="2" charset="-122"/>
                    <a:ea typeface="华文中宋" panose="02010600040101010101" pitchFamily="2" charset="-122"/>
                  </a:rPr>
                  <a:t>1</a:t>
                </a:r>
                <a:r>
                  <a:rPr lang="zh-CN" altLang="en-US" sz="2400" dirty="0">
                    <a:solidFill>
                      <a:srgbClr val="FF0000"/>
                    </a:solidFill>
                    <a:latin typeface="华文中宋" panose="02010600040101010101" pitchFamily="2" charset="-122"/>
                    <a:ea typeface="华文中宋" panose="02010600040101010101" pitchFamily="2" charset="-122"/>
                  </a:rPr>
                  <a:t>）直接法：</a:t>
                </a:r>
                <a:endParaRPr lang="en-US" altLang="zh-CN" sz="2400" dirty="0">
                  <a:latin typeface="华文中宋" panose="02010600040101010101" pitchFamily="2" charset="-122"/>
                  <a:ea typeface="华文中宋" panose="02010600040101010101" pitchFamily="2" charset="-122"/>
                </a:endParaRPr>
              </a:p>
              <a:p>
                <a:pPr>
                  <a:lnSpc>
                    <a:spcPct val="150000"/>
                  </a:lnSpc>
                </a:pPr>
                <a14:m>
                  <m:oMath xmlns:m="http://schemas.openxmlformats.org/officeDocument/2006/math">
                    <m:r>
                      <a:rPr lang="zh-CN" altLang="en-US" sz="2400" i="1">
                        <a:latin typeface="Cambria Math" panose="02040503050406030204" pitchFamily="18" charset="0"/>
                        <a:ea typeface="华文中宋" panose="02010600040101010101" pitchFamily="2" charset="-122"/>
                      </a:rPr>
                      <m:t>①</m:t>
                    </m:r>
                  </m:oMath>
                </a14:m>
                <a:r>
                  <a:rPr lang="zh-CN" altLang="en-US" sz="2400" dirty="0">
                    <a:latin typeface="华文中宋" panose="02010600040101010101" pitchFamily="2" charset="-122"/>
                    <a:ea typeface="华文中宋" panose="02010600040101010101" pitchFamily="2" charset="-122"/>
                  </a:rPr>
                  <a:t>计算</a:t>
                </a:r>
                <a14:m>
                  <m:oMath xmlns:m="http://schemas.openxmlformats.org/officeDocument/2006/math">
                    <m:sSub>
                      <m:sSubPr>
                        <m:ctrlPr>
                          <a:rPr lang="en-US" altLang="zh-CN" sz="2400" i="1" dirty="0">
                            <a:latin typeface="Cambria Math" panose="02040503050406030204" pitchFamily="18" charset="0"/>
                            <a:ea typeface="华文中宋" panose="02010600040101010101" pitchFamily="2" charset="-122"/>
                          </a:rPr>
                        </m:ctrlPr>
                      </m:sSubPr>
                      <m:e>
                        <m:r>
                          <a:rPr lang="en-US" altLang="zh-CN" sz="2400" i="1" dirty="0">
                            <a:latin typeface="Cambria Math" panose="02040503050406030204" pitchFamily="18" charset="0"/>
                            <a:ea typeface="华文中宋" panose="02010600040101010101" pitchFamily="2" charset="-122"/>
                          </a:rPr>
                          <m:t>𝑦</m:t>
                        </m:r>
                      </m:e>
                      <m:sub>
                        <m:r>
                          <a:rPr lang="en-US" altLang="zh-CN" sz="2400" i="1" dirty="0">
                            <a:latin typeface="Cambria Math" panose="02040503050406030204" pitchFamily="18" charset="0"/>
                            <a:ea typeface="华文中宋" panose="02010600040101010101" pitchFamily="2" charset="-122"/>
                          </a:rPr>
                          <m:t>𝑗</m:t>
                        </m:r>
                      </m:sub>
                    </m:sSub>
                  </m:oMath>
                </a14:m>
                <a:r>
                  <a:rPr lang="zh-CN" altLang="en-US" sz="2400" dirty="0">
                    <a:latin typeface="华文中宋" panose="02010600040101010101" pitchFamily="2" charset="-122"/>
                    <a:ea typeface="华文中宋" panose="02010600040101010101" pitchFamily="2" charset="-122"/>
                  </a:rPr>
                  <a:t>在基（</a:t>
                </a:r>
                <a:r>
                  <a:rPr lang="en-US" altLang="zh-CN" sz="2400" dirty="0">
                    <a:latin typeface="华文中宋" panose="02010600040101010101" pitchFamily="2" charset="-122"/>
                    <a:ea typeface="华文中宋" panose="02010600040101010101" pitchFamily="2" charset="-122"/>
                  </a:rPr>
                  <a:t>I</a:t>
                </a:r>
                <a:r>
                  <a:rPr lang="zh-CN" altLang="en-US" sz="2400" dirty="0">
                    <a:latin typeface="华文中宋" panose="02010600040101010101" pitchFamily="2" charset="-122"/>
                    <a:ea typeface="华文中宋" panose="02010600040101010101" pitchFamily="2" charset="-122"/>
                  </a:rPr>
                  <a:t>）下的坐标</a:t>
                </a:r>
                <a14:m>
                  <m:oMath xmlns:m="http://schemas.openxmlformats.org/officeDocument/2006/math">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𝛽</m:t>
                        </m:r>
                      </m:e>
                      <m:sub>
                        <m:r>
                          <a:rPr lang="en-US" altLang="zh-CN" sz="2400" i="1">
                            <a:latin typeface="Cambria Math" panose="02040503050406030204" pitchFamily="18" charset="0"/>
                            <a:ea typeface="华文中宋" panose="02010600040101010101" pitchFamily="2" charset="-122"/>
                          </a:rPr>
                          <m:t>𝑗</m:t>
                        </m:r>
                      </m:sub>
                    </m:sSub>
                    <m:d>
                      <m:dPr>
                        <m:ctrlPr>
                          <a:rPr lang="en-US" altLang="zh-CN" sz="2400" i="1">
                            <a:latin typeface="Cambria Math" panose="02040503050406030204" pitchFamily="18" charset="0"/>
                            <a:ea typeface="华文中宋" panose="02010600040101010101" pitchFamily="2" charset="-122"/>
                          </a:rPr>
                        </m:ctrlPr>
                      </m:dPr>
                      <m:e>
                        <m:r>
                          <a:rPr lang="en-US" altLang="zh-CN" sz="2400" i="1">
                            <a:latin typeface="Cambria Math" panose="02040503050406030204" pitchFamily="18" charset="0"/>
                            <a:ea typeface="华文中宋" panose="02010600040101010101" pitchFamily="2" charset="-122"/>
                          </a:rPr>
                          <m:t>𝑗</m:t>
                        </m:r>
                        <m:r>
                          <a:rPr lang="en-US" altLang="zh-CN" sz="2400" i="1">
                            <a:latin typeface="Cambria Math" panose="02040503050406030204" pitchFamily="18" charset="0"/>
                            <a:ea typeface="华文中宋" panose="02010600040101010101" pitchFamily="2" charset="-122"/>
                          </a:rPr>
                          <m:t>=1,2,⋯,</m:t>
                        </m:r>
                        <m:r>
                          <a:rPr lang="en-US" altLang="zh-CN" sz="2400" i="1">
                            <a:latin typeface="Cambria Math" panose="02040503050406030204" pitchFamily="18" charset="0"/>
                            <a:ea typeface="华文中宋" panose="02010600040101010101" pitchFamily="2" charset="-122"/>
                          </a:rPr>
                          <m:t>𝑛</m:t>
                        </m:r>
                      </m:e>
                    </m:d>
                    <m:r>
                      <a:rPr lang="en-US" altLang="zh-CN" sz="2400" i="1">
                        <a:latin typeface="Cambria Math" panose="02040503050406030204" pitchFamily="18" charset="0"/>
                        <a:ea typeface="华文中宋" panose="02010600040101010101" pitchFamily="2" charset="-122"/>
                      </a:rPr>
                      <m:t>;</m:t>
                    </m:r>
                  </m:oMath>
                </a14:m>
                <a:endParaRPr lang="en-US" altLang="zh-CN" sz="2400" dirty="0">
                  <a:latin typeface="华文中宋" panose="02010600040101010101" pitchFamily="2" charset="-122"/>
                  <a:ea typeface="华文中宋" panose="02010600040101010101" pitchFamily="2" charset="-122"/>
                </a:endParaRPr>
              </a:p>
              <a:p>
                <a:pPr>
                  <a:lnSpc>
                    <a:spcPct val="150000"/>
                  </a:lnSpc>
                </a:pPr>
                <a:r>
                  <a:rPr lang="zh-CN" altLang="en-US" sz="2400" dirty="0">
                    <a:latin typeface="华文中宋" panose="02010600040101010101" pitchFamily="2" charset="-122"/>
                    <a:ea typeface="华文中宋" panose="02010600040101010101" pitchFamily="2" charset="-122"/>
                  </a:rPr>
                  <a:t>②写出</a:t>
                </a:r>
                <a14:m>
                  <m:oMath xmlns:m="http://schemas.openxmlformats.org/officeDocument/2006/math">
                    <m:r>
                      <a:rPr lang="en-US" altLang="zh-CN" sz="2400" i="1">
                        <a:latin typeface="Cambria Math" panose="02040503050406030204" pitchFamily="18" charset="0"/>
                        <a:ea typeface="华文中宋" panose="02010600040101010101" pitchFamily="2" charset="-122"/>
                      </a:rPr>
                      <m:t>𝐶</m:t>
                    </m:r>
                    <m:r>
                      <a:rPr lang="en-US" altLang="zh-CN" sz="2400" i="1">
                        <a:latin typeface="Cambria Math" panose="02040503050406030204" pitchFamily="18" charset="0"/>
                        <a:ea typeface="华文中宋" panose="02010600040101010101" pitchFamily="2" charset="-122"/>
                      </a:rPr>
                      <m:t>=</m:t>
                    </m:r>
                    <m:d>
                      <m:dPr>
                        <m:ctrlPr>
                          <a:rPr lang="en-US" altLang="zh-CN" sz="2400" i="1">
                            <a:latin typeface="Cambria Math" panose="02040503050406030204" pitchFamily="18" charset="0"/>
                            <a:ea typeface="华文中宋" panose="02010600040101010101" pitchFamily="2" charset="-122"/>
                          </a:rPr>
                        </m:ctrlPr>
                      </m:dPr>
                      <m:e>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𝛽</m:t>
                            </m:r>
                          </m:e>
                          <m:sub>
                            <m:r>
                              <a:rPr lang="en-US" altLang="zh-CN" sz="2400" i="1">
                                <a:latin typeface="Cambria Math" panose="02040503050406030204" pitchFamily="18" charset="0"/>
                                <a:ea typeface="华文中宋" panose="02010600040101010101" pitchFamily="2" charset="-122"/>
                              </a:rPr>
                              <m:t>1</m:t>
                            </m:r>
                          </m:sub>
                        </m:sSub>
                        <m:r>
                          <a:rPr lang="en-US" altLang="zh-CN" sz="2400" i="1">
                            <a:latin typeface="Cambria Math" panose="02040503050406030204" pitchFamily="18" charset="0"/>
                            <a:ea typeface="华文中宋" panose="02010600040101010101" pitchFamily="2" charset="-122"/>
                          </a:rPr>
                          <m:t>,</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𝛽</m:t>
                            </m:r>
                          </m:e>
                          <m:sub>
                            <m:r>
                              <a:rPr lang="en-US" altLang="zh-CN" sz="2400" i="1">
                                <a:latin typeface="Cambria Math" panose="02040503050406030204" pitchFamily="18" charset="0"/>
                                <a:ea typeface="华文中宋" panose="02010600040101010101" pitchFamily="2" charset="-122"/>
                              </a:rPr>
                              <m:t>2</m:t>
                            </m:r>
                          </m:sub>
                        </m:sSub>
                        <m:r>
                          <a:rPr lang="en-US" altLang="zh-CN" sz="2400" i="1">
                            <a:latin typeface="Cambria Math" panose="02040503050406030204" pitchFamily="18" charset="0"/>
                            <a:ea typeface="华文中宋" panose="02010600040101010101" pitchFamily="2" charset="-122"/>
                          </a:rPr>
                          <m:t>,⋯,</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𝛽</m:t>
                            </m:r>
                          </m:e>
                          <m:sub>
                            <m:r>
                              <a:rPr lang="en-US" altLang="zh-CN" sz="2400" i="1">
                                <a:latin typeface="Cambria Math" panose="02040503050406030204" pitchFamily="18" charset="0"/>
                                <a:ea typeface="华文中宋" panose="02010600040101010101" pitchFamily="2" charset="-122"/>
                              </a:rPr>
                              <m:t>𝑛</m:t>
                            </m:r>
                          </m:sub>
                        </m:sSub>
                      </m:e>
                    </m:d>
                    <m:r>
                      <a:rPr lang="en-US" altLang="zh-CN" sz="2400" i="1">
                        <a:latin typeface="Cambria Math" panose="02040503050406030204" pitchFamily="18" charset="0"/>
                        <a:ea typeface="华文中宋" panose="02010600040101010101" pitchFamily="2" charset="-122"/>
                      </a:rPr>
                      <m:t>.</m:t>
                    </m:r>
                  </m:oMath>
                </a14:m>
                <a:endParaRPr lang="zh-CN" altLang="en-US" sz="2400" dirty="0">
                  <a:latin typeface="华文中宋" panose="02010600040101010101" pitchFamily="2" charset="-122"/>
                  <a:ea typeface="华文中宋" panose="02010600040101010101" pitchFamily="2" charset="-122"/>
                </a:endParaRPr>
              </a:p>
            </p:txBody>
          </p:sp>
        </mc:Choice>
        <mc:Fallback xmlns="">
          <p:sp>
            <p:nvSpPr>
              <p:cNvPr id="5" name="文本框 4">
                <a:extLst>
                  <a:ext uri="{FF2B5EF4-FFF2-40B4-BE49-F238E27FC236}">
                    <a16:creationId xmlns:a16="http://schemas.microsoft.com/office/drawing/2014/main" id="{CF5D10E1-A937-4823-A33F-66A222221DD3}"/>
                  </a:ext>
                </a:extLst>
              </p:cNvPr>
              <p:cNvSpPr txBox="1">
                <a:spLocks noRot="1" noChangeAspect="1" noMove="1" noResize="1" noEditPoints="1" noAdjustHandles="1" noChangeArrowheads="1" noChangeShapeType="1" noTextEdit="1"/>
              </p:cNvSpPr>
              <p:nvPr/>
            </p:nvSpPr>
            <p:spPr>
              <a:xfrm>
                <a:off x="609600" y="2389129"/>
                <a:ext cx="10523512" cy="1733551"/>
              </a:xfrm>
              <a:prstGeom prst="rect">
                <a:avLst/>
              </a:prstGeom>
              <a:blipFill>
                <a:blip r:embed="rId3"/>
                <a:stretch>
                  <a:fillRect l="-869" b="-73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4EA1D17-F017-4D17-A1A3-672B05AD7A5E}"/>
                  </a:ext>
                </a:extLst>
              </p:cNvPr>
              <p:cNvSpPr txBox="1"/>
              <p:nvPr/>
            </p:nvSpPr>
            <p:spPr>
              <a:xfrm>
                <a:off x="609600" y="4081678"/>
                <a:ext cx="10523512" cy="2242922"/>
              </a:xfrm>
              <a:prstGeom prst="rect">
                <a:avLst/>
              </a:prstGeom>
              <a:noFill/>
            </p:spPr>
            <p:txBody>
              <a:bodyPr wrap="square" rtlCol="0">
                <a:spAutoFit/>
              </a:bodyPr>
              <a:lstStyle/>
              <a:p>
                <a:pPr>
                  <a:lnSpc>
                    <a:spcPct val="150000"/>
                  </a:lnSpc>
                </a:pPr>
                <a:r>
                  <a:rPr lang="zh-CN" altLang="en-US" sz="2400" dirty="0">
                    <a:solidFill>
                      <a:srgbClr val="FF0000"/>
                    </a:solidFill>
                    <a:latin typeface="华文中宋" panose="02010600040101010101" pitchFamily="2" charset="-122"/>
                    <a:ea typeface="华文中宋" panose="02010600040101010101" pitchFamily="2" charset="-122"/>
                  </a:rPr>
                  <a:t>（</a:t>
                </a:r>
                <a:r>
                  <a:rPr lang="en-US" altLang="zh-CN" sz="2400" dirty="0">
                    <a:solidFill>
                      <a:srgbClr val="FF0000"/>
                    </a:solidFill>
                    <a:latin typeface="华文中宋" panose="02010600040101010101" pitchFamily="2" charset="-122"/>
                    <a:ea typeface="华文中宋" panose="02010600040101010101" pitchFamily="2" charset="-122"/>
                  </a:rPr>
                  <a:t>2</a:t>
                </a:r>
                <a:r>
                  <a:rPr lang="zh-CN" altLang="en-US" sz="2400" dirty="0">
                    <a:solidFill>
                      <a:srgbClr val="FF0000"/>
                    </a:solidFill>
                    <a:latin typeface="华文中宋" panose="02010600040101010101" pitchFamily="2" charset="-122"/>
                    <a:ea typeface="华文中宋" panose="02010600040101010101" pitchFamily="2" charset="-122"/>
                  </a:rPr>
                  <a:t>）中介法：</a:t>
                </a:r>
                <a:endParaRPr lang="en-US" altLang="zh-CN" sz="2400" dirty="0">
                  <a:solidFill>
                    <a:srgbClr val="FF0000"/>
                  </a:solidFill>
                  <a:latin typeface="华文中宋" panose="02010600040101010101" pitchFamily="2" charset="-122"/>
                  <a:ea typeface="华文中宋" panose="02010600040101010101" pitchFamily="2" charset="-122"/>
                </a:endParaRPr>
              </a:p>
              <a:p>
                <a:pPr>
                  <a:lnSpc>
                    <a:spcPct val="150000"/>
                  </a:lnSpc>
                </a:pPr>
                <a:r>
                  <a:rPr lang="zh-CN" altLang="zh-CN" sz="2400" dirty="0">
                    <a:latin typeface="华文中宋" panose="02010600040101010101" pitchFamily="2" charset="-122"/>
                    <a:ea typeface="华文中宋" panose="02010600040101010101" pitchFamily="2" charset="-122"/>
                  </a:rPr>
                  <a:t>①</a:t>
                </a:r>
                <a:r>
                  <a:rPr lang="zh-CN" altLang="en-US" sz="2400" dirty="0">
                    <a:latin typeface="华文中宋" panose="02010600040101010101" pitchFamily="2" charset="-122"/>
                    <a:ea typeface="华文中宋" panose="02010600040101010101" pitchFamily="2" charset="-122"/>
                  </a:rPr>
                  <a:t>选取</a:t>
                </a:r>
                <a14:m>
                  <m:oMath xmlns:m="http://schemas.openxmlformats.org/officeDocument/2006/math">
                    <m:r>
                      <a:rPr lang="en-US" altLang="zh-CN" sz="2400" i="1" dirty="0" smtClean="0">
                        <a:latin typeface="Cambria Math" panose="02040503050406030204" pitchFamily="18" charset="0"/>
                        <a:ea typeface="华文中宋" panose="02010600040101010101" pitchFamily="2" charset="-122"/>
                      </a:rPr>
                      <m:t>𝑉</m:t>
                    </m:r>
                  </m:oMath>
                </a14:m>
                <a:r>
                  <a:rPr lang="zh-CN" altLang="en-US" sz="2400" dirty="0">
                    <a:latin typeface="华文中宋" panose="02010600040101010101" pitchFamily="2" charset="-122"/>
                    <a:ea typeface="华文中宋" panose="02010600040101010101" pitchFamily="2" charset="-122"/>
                  </a:rPr>
                  <a:t>的简单基，使</a:t>
                </a:r>
                <a14:m>
                  <m:oMath xmlns:m="http://schemas.openxmlformats.org/officeDocument/2006/math">
                    <m:r>
                      <a:rPr lang="en-US" altLang="zh-CN" sz="2400" i="1" dirty="0" smtClean="0">
                        <a:latin typeface="Cambria Math" panose="02040503050406030204" pitchFamily="18" charset="0"/>
                        <a:ea typeface="华文中宋" panose="02010600040101010101" pitchFamily="2" charset="-122"/>
                      </a:rPr>
                      <m:t>𝑉</m:t>
                    </m:r>
                  </m:oMath>
                </a14:m>
                <a:r>
                  <a:rPr lang="zh-CN" altLang="en-US" sz="2400" dirty="0">
                    <a:latin typeface="华文中宋" panose="02010600040101010101" pitchFamily="2" charset="-122"/>
                    <a:ea typeface="华文中宋" panose="02010600040101010101" pitchFamily="2" charset="-122"/>
                  </a:rPr>
                  <a:t>中的元素在该基下的坐标能够直接写出；</a:t>
                </a:r>
                <a:endParaRPr lang="en-US" altLang="zh-CN" sz="2400" dirty="0">
                  <a:latin typeface="华文中宋" panose="02010600040101010101" pitchFamily="2" charset="-122"/>
                  <a:ea typeface="华文中宋" panose="02010600040101010101" pitchFamily="2" charset="-122"/>
                </a:endParaRPr>
              </a:p>
              <a:p>
                <a:pPr>
                  <a:lnSpc>
                    <a:spcPct val="150000"/>
                  </a:lnSpc>
                </a:pPr>
                <a:r>
                  <a:rPr lang="en-US" altLang="zh-CN" sz="2400" dirty="0">
                    <a:latin typeface="华文中宋" panose="02010600040101010101" pitchFamily="2" charset="-122"/>
                    <a:ea typeface="华文中宋" panose="02010600040101010101" pitchFamily="2" charset="-122"/>
                  </a:rPr>
                  <a:t>②</a:t>
                </a:r>
                <a:r>
                  <a:rPr lang="zh-CN" altLang="en-US" sz="2400" dirty="0">
                    <a:latin typeface="华文中宋" panose="02010600040101010101" pitchFamily="2" charset="-122"/>
                    <a:ea typeface="华文中宋" panose="02010600040101010101" pitchFamily="2" charset="-122"/>
                  </a:rPr>
                  <a:t>分别写出由简单基变为基（</a:t>
                </a:r>
                <a:r>
                  <a:rPr lang="en-US" altLang="zh-CN" sz="2400" dirty="0">
                    <a:latin typeface="华文中宋" panose="02010600040101010101" pitchFamily="2" charset="-122"/>
                    <a:ea typeface="华文中宋" panose="02010600040101010101" pitchFamily="2" charset="-122"/>
                  </a:rPr>
                  <a:t>I</a:t>
                </a:r>
                <a:r>
                  <a:rPr lang="zh-CN" altLang="en-US" sz="2400" dirty="0">
                    <a:latin typeface="华文中宋" panose="02010600040101010101" pitchFamily="2" charset="-122"/>
                    <a:ea typeface="华文中宋" panose="02010600040101010101" pitchFamily="2" charset="-122"/>
                  </a:rPr>
                  <a:t>）和基（</a:t>
                </a:r>
                <a:r>
                  <a:rPr lang="en-US" altLang="zh-CN" sz="2400" dirty="0">
                    <a:latin typeface="华文中宋" panose="02010600040101010101" pitchFamily="2" charset="-122"/>
                    <a:ea typeface="华文中宋" panose="02010600040101010101" pitchFamily="2" charset="-122"/>
                  </a:rPr>
                  <a:t>II</a:t>
                </a:r>
                <a:r>
                  <a:rPr lang="zh-CN" altLang="en-US" sz="2400" dirty="0">
                    <a:latin typeface="华文中宋" panose="02010600040101010101" pitchFamily="2" charset="-122"/>
                    <a:ea typeface="华文中宋" panose="02010600040101010101" pitchFamily="2" charset="-122"/>
                  </a:rPr>
                  <a:t>）的过渡矩阵</a:t>
                </a:r>
                <a14:m>
                  <m:oMath xmlns:m="http://schemas.openxmlformats.org/officeDocument/2006/math">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𝐶</m:t>
                        </m:r>
                      </m:e>
                      <m:sub>
                        <m:r>
                          <a:rPr lang="en-US" altLang="zh-CN" sz="2400" i="1">
                            <a:latin typeface="Cambria Math" panose="02040503050406030204" pitchFamily="18" charset="0"/>
                            <a:ea typeface="华文中宋" panose="02010600040101010101" pitchFamily="2" charset="-122"/>
                          </a:rPr>
                          <m:t>1</m:t>
                        </m:r>
                      </m:sub>
                    </m:sSub>
                  </m:oMath>
                </a14:m>
                <a:r>
                  <a:rPr lang="zh-CN" altLang="en-US" sz="2400" dirty="0">
                    <a:latin typeface="华文中宋" panose="02010600040101010101" pitchFamily="2" charset="-122"/>
                    <a:ea typeface="华文中宋" panose="02010600040101010101" pitchFamily="2" charset="-122"/>
                  </a:rPr>
                  <a:t>和</a:t>
                </a:r>
                <a14:m>
                  <m:oMath xmlns:m="http://schemas.openxmlformats.org/officeDocument/2006/math">
                    <m:sSub>
                      <m:sSubPr>
                        <m:ctrlPr>
                          <a:rPr lang="en-US" altLang="zh-CN" sz="2400" i="1" dirty="0">
                            <a:latin typeface="Cambria Math" panose="02040503050406030204" pitchFamily="18" charset="0"/>
                            <a:ea typeface="华文中宋" panose="02010600040101010101" pitchFamily="2" charset="-122"/>
                          </a:rPr>
                        </m:ctrlPr>
                      </m:sSubPr>
                      <m:e>
                        <m:r>
                          <a:rPr lang="en-US" altLang="zh-CN" sz="2400" i="1" dirty="0">
                            <a:latin typeface="Cambria Math" panose="02040503050406030204" pitchFamily="18" charset="0"/>
                            <a:ea typeface="华文中宋" panose="02010600040101010101" pitchFamily="2" charset="-122"/>
                          </a:rPr>
                          <m:t>𝐶</m:t>
                        </m:r>
                      </m:e>
                      <m:sub>
                        <m:r>
                          <a:rPr lang="en-US" altLang="zh-CN" sz="2400" i="1" dirty="0">
                            <a:latin typeface="Cambria Math" panose="02040503050406030204" pitchFamily="18" charset="0"/>
                            <a:ea typeface="华文中宋" panose="02010600040101010101" pitchFamily="2" charset="-122"/>
                          </a:rPr>
                          <m:t>2</m:t>
                        </m:r>
                      </m:sub>
                    </m:sSub>
                    <m:r>
                      <a:rPr lang="en-US" altLang="zh-CN" sz="2400" i="1" dirty="0">
                        <a:latin typeface="Cambria Math" panose="02040503050406030204" pitchFamily="18" charset="0"/>
                        <a:ea typeface="华文中宋" panose="02010600040101010101" pitchFamily="2" charset="-122"/>
                      </a:rPr>
                      <m:t>;</m:t>
                    </m:r>
                  </m:oMath>
                </a14:m>
                <a:endParaRPr lang="en-US" altLang="zh-CN" sz="2400" dirty="0">
                  <a:latin typeface="华文中宋" panose="02010600040101010101" pitchFamily="2" charset="-122"/>
                  <a:ea typeface="华文中宋" panose="02010600040101010101" pitchFamily="2" charset="-122"/>
                </a:endParaRPr>
              </a:p>
              <a:p>
                <a:pPr>
                  <a:lnSpc>
                    <a:spcPct val="150000"/>
                  </a:lnSpc>
                </a:pPr>
                <a:r>
                  <a:rPr lang="en-US" altLang="zh-CN" sz="2400" dirty="0">
                    <a:latin typeface="华文中宋" panose="02010600040101010101" pitchFamily="2" charset="-122"/>
                    <a:ea typeface="华文中宋" panose="02010600040101010101" pitchFamily="2" charset="-122"/>
                  </a:rPr>
                  <a:t>③</a:t>
                </a:r>
                <a:r>
                  <a:rPr lang="zh-CN" altLang="en-US" sz="2400" dirty="0">
                    <a:latin typeface="华文中宋" panose="02010600040101010101" pitchFamily="2" charset="-122"/>
                    <a:ea typeface="华文中宋" panose="02010600040101010101" pitchFamily="2" charset="-122"/>
                  </a:rPr>
                  <a:t>计算</a:t>
                </a:r>
                <a14:m>
                  <m:oMath xmlns:m="http://schemas.openxmlformats.org/officeDocument/2006/math">
                    <m:r>
                      <a:rPr lang="en-US" altLang="zh-CN" sz="2400" i="1">
                        <a:latin typeface="Cambria Math" panose="02040503050406030204" pitchFamily="18" charset="0"/>
                        <a:ea typeface="华文中宋" panose="02010600040101010101" pitchFamily="2" charset="-122"/>
                      </a:rPr>
                      <m:t>𝐶</m:t>
                    </m:r>
                    <m:r>
                      <a:rPr lang="en-US" altLang="zh-CN" sz="2400" i="1">
                        <a:latin typeface="Cambria Math" panose="02040503050406030204" pitchFamily="18" charset="0"/>
                        <a:ea typeface="华文中宋" panose="02010600040101010101" pitchFamily="2" charset="-122"/>
                      </a:rPr>
                      <m:t>=</m:t>
                    </m:r>
                    <m:sSubSup>
                      <m:sSubSupPr>
                        <m:ctrlPr>
                          <a:rPr lang="en-US" altLang="zh-CN" sz="2400" i="1">
                            <a:latin typeface="Cambria Math" panose="02040503050406030204" pitchFamily="18" charset="0"/>
                            <a:ea typeface="华文中宋" panose="02010600040101010101" pitchFamily="2" charset="-122"/>
                          </a:rPr>
                        </m:ctrlPr>
                      </m:sSubSupPr>
                      <m:e>
                        <m:r>
                          <a:rPr lang="en-US" altLang="zh-CN" sz="2400" i="1">
                            <a:latin typeface="Cambria Math" panose="02040503050406030204" pitchFamily="18" charset="0"/>
                            <a:ea typeface="华文中宋" panose="02010600040101010101" pitchFamily="2" charset="-122"/>
                          </a:rPr>
                          <m:t>𝐶</m:t>
                        </m:r>
                      </m:e>
                      <m:sub>
                        <m:r>
                          <a:rPr lang="en-US" altLang="zh-CN" sz="2400" i="1">
                            <a:latin typeface="Cambria Math" panose="02040503050406030204" pitchFamily="18" charset="0"/>
                            <a:ea typeface="华文中宋" panose="02010600040101010101" pitchFamily="2" charset="-122"/>
                          </a:rPr>
                          <m:t>1</m:t>
                        </m:r>
                      </m:sub>
                      <m:sup>
                        <m:r>
                          <a:rPr lang="en-US" altLang="zh-CN" sz="2400" i="1">
                            <a:latin typeface="Cambria Math" panose="02040503050406030204" pitchFamily="18" charset="0"/>
                            <a:ea typeface="华文中宋" panose="02010600040101010101" pitchFamily="2" charset="-122"/>
                          </a:rPr>
                          <m:t>−1</m:t>
                        </m:r>
                      </m:sup>
                    </m:sSubSup>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𝐶</m:t>
                        </m:r>
                      </m:e>
                      <m:sub>
                        <m:r>
                          <a:rPr lang="en-US" altLang="zh-CN" sz="2400" i="1">
                            <a:latin typeface="Cambria Math" panose="02040503050406030204" pitchFamily="18" charset="0"/>
                            <a:ea typeface="华文中宋" panose="02010600040101010101" pitchFamily="2" charset="-122"/>
                          </a:rPr>
                          <m:t>2</m:t>
                        </m:r>
                      </m:sub>
                    </m:sSub>
                    <m:r>
                      <a:rPr lang="en-US" altLang="zh-CN" sz="2400" i="1">
                        <a:latin typeface="Cambria Math" panose="02040503050406030204" pitchFamily="18" charset="0"/>
                        <a:ea typeface="华文中宋" panose="02010600040101010101" pitchFamily="2" charset="-122"/>
                      </a:rPr>
                      <m:t>.</m:t>
                    </m:r>
                  </m:oMath>
                </a14:m>
                <a:endParaRPr lang="en-US" altLang="zh-CN" sz="2400" dirty="0">
                  <a:latin typeface="华文中宋" panose="02010600040101010101" pitchFamily="2" charset="-122"/>
                  <a:ea typeface="华文中宋" panose="02010600040101010101" pitchFamily="2" charset="-122"/>
                </a:endParaRPr>
              </a:p>
            </p:txBody>
          </p:sp>
        </mc:Choice>
        <mc:Fallback xmlns="">
          <p:sp>
            <p:nvSpPr>
              <p:cNvPr id="6" name="文本框 5">
                <a:extLst>
                  <a:ext uri="{FF2B5EF4-FFF2-40B4-BE49-F238E27FC236}">
                    <a16:creationId xmlns:a16="http://schemas.microsoft.com/office/drawing/2014/main" id="{34EA1D17-F017-4D17-A1A3-672B05AD7A5E}"/>
                  </a:ext>
                </a:extLst>
              </p:cNvPr>
              <p:cNvSpPr txBox="1">
                <a:spLocks noRot="1" noChangeAspect="1" noMove="1" noResize="1" noEditPoints="1" noAdjustHandles="1" noChangeArrowheads="1" noChangeShapeType="1" noTextEdit="1"/>
              </p:cNvSpPr>
              <p:nvPr/>
            </p:nvSpPr>
            <p:spPr>
              <a:xfrm>
                <a:off x="609600" y="4081678"/>
                <a:ext cx="10523512" cy="2242922"/>
              </a:xfrm>
              <a:prstGeom prst="rect">
                <a:avLst/>
              </a:prstGeom>
              <a:blipFill>
                <a:blip r:embed="rId4"/>
                <a:stretch>
                  <a:fillRect l="-869" b="-543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45270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down)">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down)">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wipe(down)">
                                      <p:cBhvr>
                                        <p:cTn id="22" dur="500"/>
                                        <p:tgtEl>
                                          <p:spTgt spid="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wipe(down)">
                                      <p:cBhvr>
                                        <p:cTn id="27" dur="500"/>
                                        <p:tgtEl>
                                          <p:spTgt spid="6">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6">
                                            <p:txEl>
                                              <p:pRg st="2" end="2"/>
                                            </p:txEl>
                                          </p:spTgt>
                                        </p:tgtEl>
                                        <p:attrNameLst>
                                          <p:attrName>style.visibility</p:attrName>
                                        </p:attrNameLst>
                                      </p:cBhvr>
                                      <p:to>
                                        <p:strVal val="visible"/>
                                      </p:to>
                                    </p:set>
                                    <p:animEffect transition="in" filter="wipe(down)">
                                      <p:cBhvr>
                                        <p:cTn id="32" dur="500"/>
                                        <p:tgtEl>
                                          <p:spTgt spid="6">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6">
                                            <p:txEl>
                                              <p:pRg st="3" end="3"/>
                                            </p:txEl>
                                          </p:spTgt>
                                        </p:tgtEl>
                                        <p:attrNameLst>
                                          <p:attrName>style.visibility</p:attrName>
                                        </p:attrNameLst>
                                      </p:cBhvr>
                                      <p:to>
                                        <p:strVal val="visible"/>
                                      </p:to>
                                    </p:set>
                                    <p:animEffect transition="in" filter="wipe(down)">
                                      <p:cBhvr>
                                        <p:cTn id="37"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FCD786B-0823-46A1-A493-B51B7C5D18A8}"/>
              </a:ext>
            </a:extLst>
          </p:cNvPr>
          <p:cNvSpPr>
            <a:spLocks noGrp="1"/>
          </p:cNvSpPr>
          <p:nvPr>
            <p:ph type="sldNum" sz="quarter" idx="12"/>
          </p:nvPr>
        </p:nvSpPr>
        <p:spPr/>
        <p:txBody>
          <a:bodyPr/>
          <a:lstStyle/>
          <a:p>
            <a:fld id="{9EFF0944-2518-4343-8163-3F075A3F9F1C}" type="slidenum">
              <a:rPr kumimoji="0" lang="en-US" altLang="zh-CN" smtClean="0">
                <a:solidFill>
                  <a:srgbClr val="000000"/>
                </a:solidFill>
              </a:rPr>
              <a:pPr/>
              <a:t>45</a:t>
            </a:fld>
            <a:endParaRPr kumimoji="0" lang="en-US" altLang="zh-CN">
              <a:solidFill>
                <a:srgbClr val="000000"/>
              </a:solidFill>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16E3218F-8759-4F9A-B0CC-A87E38B9C4B7}"/>
                  </a:ext>
                </a:extLst>
              </p:cNvPr>
              <p:cNvSpPr txBox="1"/>
              <p:nvPr/>
            </p:nvSpPr>
            <p:spPr>
              <a:xfrm>
                <a:off x="1343472" y="1412776"/>
                <a:ext cx="7920880" cy="4758610"/>
              </a:xfrm>
              <a:prstGeom prst="rect">
                <a:avLst/>
              </a:prstGeom>
              <a:noFill/>
            </p:spPr>
            <p:txBody>
              <a:bodyPr wrap="square" rtlCol="0">
                <a:spAutoFit/>
              </a:bodyPr>
              <a:lstStyle/>
              <a:p>
                <a:pPr>
                  <a:lnSpc>
                    <a:spcPct val="150000"/>
                  </a:lnSpc>
                </a:pPr>
                <a:r>
                  <a:rPr lang="zh-CN" altLang="en-US" sz="2400" dirty="0">
                    <a:latin typeface="华文中宋" panose="02010600040101010101" pitchFamily="2" charset="-122"/>
                    <a:ea typeface="华文中宋" panose="02010600040101010101" pitchFamily="2" charset="-122"/>
                  </a:rPr>
                  <a:t>作业</a:t>
                </a:r>
                <a:r>
                  <a:rPr lang="en-US" altLang="zh-CN" sz="2400" dirty="0">
                    <a:latin typeface="华文中宋" panose="02010600040101010101" pitchFamily="2" charset="-122"/>
                    <a:ea typeface="华文中宋" panose="02010600040101010101" pitchFamily="2" charset="-122"/>
                  </a:rPr>
                  <a:t>1</a:t>
                </a:r>
                <a:r>
                  <a:rPr lang="zh-CN" altLang="en-US" sz="2400" dirty="0">
                    <a:latin typeface="华文中宋" panose="02010600040101010101" pitchFamily="2" charset="-122"/>
                    <a:ea typeface="华文中宋" panose="02010600040101010101" pitchFamily="2" charset="-122"/>
                  </a:rPr>
                  <a:t>：设四维线性空间</a:t>
                </a:r>
                <a14:m>
                  <m:oMath xmlns:m="http://schemas.openxmlformats.org/officeDocument/2006/math">
                    <m:r>
                      <a:rPr lang="en-US" altLang="zh-CN" sz="2400" i="1" dirty="0">
                        <a:latin typeface="Cambria Math" panose="02040503050406030204" pitchFamily="18" charset="0"/>
                        <a:ea typeface="华文中宋" panose="02010600040101010101" pitchFamily="2" charset="-122"/>
                      </a:rPr>
                      <m:t>𝑉</m:t>
                    </m:r>
                  </m:oMath>
                </a14:m>
                <a:r>
                  <a:rPr lang="zh-CN" altLang="en-US" sz="2400" dirty="0">
                    <a:latin typeface="华文中宋" panose="02010600040101010101" pitchFamily="2" charset="-122"/>
                    <a:ea typeface="华文中宋" panose="02010600040101010101" pitchFamily="2" charset="-122"/>
                  </a:rPr>
                  <a:t>的基（</a:t>
                </a:r>
                <a:r>
                  <a:rPr lang="en-US" altLang="zh-CN" sz="2400" dirty="0">
                    <a:latin typeface="华文中宋" panose="02010600040101010101" pitchFamily="2" charset="-122"/>
                    <a:ea typeface="华文中宋" panose="02010600040101010101" pitchFamily="2" charset="-122"/>
                  </a:rPr>
                  <a:t>I</a:t>
                </a:r>
                <a:r>
                  <a:rPr lang="zh-CN" altLang="en-US" sz="2400" dirty="0">
                    <a:latin typeface="华文中宋" panose="02010600040101010101" pitchFamily="2" charset="-122"/>
                    <a:ea typeface="华文中宋" panose="02010600040101010101" pitchFamily="2" charset="-122"/>
                  </a:rPr>
                  <a:t>）</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3</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4</m:t>
                        </m:r>
                      </m:sub>
                    </m:sSub>
                  </m:oMath>
                </a14:m>
                <a:r>
                  <a:rPr lang="zh-CN" altLang="en-US" sz="2400" dirty="0">
                    <a:latin typeface="华文中宋" panose="02010600040101010101" pitchFamily="2" charset="-122"/>
                    <a:ea typeface="华文中宋" panose="02010600040101010101" pitchFamily="2" charset="-122"/>
                  </a:rPr>
                  <a:t>和（</a:t>
                </a:r>
                <a:r>
                  <a:rPr lang="en-US" altLang="zh-CN" sz="2400" dirty="0">
                    <a:latin typeface="华文中宋" panose="02010600040101010101" pitchFamily="2" charset="-122"/>
                    <a:ea typeface="华文中宋" panose="02010600040101010101" pitchFamily="2" charset="-122"/>
                  </a:rPr>
                  <a:t>II</a:t>
                </a:r>
                <a:r>
                  <a:rPr lang="zh-CN" altLang="en-US" sz="2400" dirty="0">
                    <a:latin typeface="华文中宋" panose="02010600040101010101" pitchFamily="2" charset="-122"/>
                    <a:ea typeface="华文中宋" panose="02010600040101010101" pitchFamily="2" charset="-122"/>
                  </a:rPr>
                  <a:t>）</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3</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4</m:t>
                        </m:r>
                      </m:sub>
                    </m:sSub>
                  </m:oMath>
                </a14:m>
                <a:r>
                  <a:rPr lang="zh-CN" altLang="en-US" sz="2400" dirty="0">
                    <a:latin typeface="华文中宋" panose="02010600040101010101" pitchFamily="2" charset="-122"/>
                    <a:ea typeface="华文中宋" panose="02010600040101010101" pitchFamily="2" charset="-122"/>
                  </a:rPr>
                  <a:t>满足</a:t>
                </a:r>
                <a:endParaRPr lang="en-US" altLang="zh-CN" sz="2400" dirty="0">
                  <a:latin typeface="华文中宋" panose="02010600040101010101" pitchFamily="2" charset="-122"/>
                  <a:ea typeface="华文中宋" panose="02010600040101010101" pitchFamily="2" charset="-122"/>
                </a:endParaRPr>
              </a:p>
              <a:p>
                <a:pPr>
                  <a:lnSpc>
                    <a:spcPct val="150000"/>
                  </a:lnSpc>
                </a:pPr>
                <a14:m>
                  <m:oMathPara xmlns:m="http://schemas.openxmlformats.org/officeDocument/2006/math">
                    <m:oMathParaPr>
                      <m:jc m:val="centerGroup"/>
                    </m:oMathParaPr>
                    <m:oMath xmlns:m="http://schemas.openxmlformats.org/officeDocument/2006/math">
                      <m:d>
                        <m:dPr>
                          <m:begChr m:val="{"/>
                          <m:endChr m:val=""/>
                          <m:ctrlPr>
                            <a:rPr lang="en-US" altLang="zh-CN" sz="2400" i="1">
                              <a:latin typeface="Cambria Math" panose="02040503050406030204" pitchFamily="18" charset="0"/>
                              <a:ea typeface="华文中宋" panose="02010600040101010101" pitchFamily="2" charset="-122"/>
                            </a:rPr>
                          </m:ctrlPr>
                        </m:dPr>
                        <m:e>
                          <m:eqArr>
                            <m:eqArrPr>
                              <m:ctrlPr>
                                <a:rPr lang="en-US" altLang="zh-CN" sz="2400" i="1">
                                  <a:latin typeface="Cambria Math" panose="02040503050406030204" pitchFamily="18" charset="0"/>
                                  <a:ea typeface="华文中宋" panose="02010600040101010101" pitchFamily="2" charset="-122"/>
                                </a:rPr>
                              </m:ctrlPr>
                            </m:eqArr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+2</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3</m:t>
                                  </m:r>
                                </m:sub>
                              </m:sSub>
                              <m:r>
                                <a:rPr lang="en-US" altLang="zh-CN" i="1">
                                  <a:latin typeface="Cambria Math" panose="02040503050406030204" pitchFamily="18" charset="0"/>
                                </a:rPr>
                                <m:t>,</m:t>
                              </m:r>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+2</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4</m:t>
                                  </m:r>
                                </m:sub>
                              </m:sSub>
                              <m:r>
                                <a:rPr lang="en-US" altLang="zh-CN" i="1">
                                  <a:latin typeface="Cambria Math" panose="02040503050406030204" pitchFamily="18" charset="0"/>
                                </a:rPr>
                                <m:t>,</m:t>
                              </m:r>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r>
                                <a:rPr lang="en-US" altLang="zh-CN" i="1">
                                  <a:latin typeface="Cambria Math" panose="02040503050406030204" pitchFamily="18" charset="0"/>
                                </a:rPr>
                                <m:t>+2</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r>
                                <a:rPr lang="en-US" altLang="zh-CN" i="1">
                                  <a:latin typeface="Cambria Math" panose="02040503050406030204" pitchFamily="18" charset="0"/>
                                </a:rPr>
                                <m:t>,</m:t>
                              </m:r>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2</m:t>
                                  </m:r>
                                </m:sub>
                              </m:sSub>
                              <m:r>
                                <a:rPr lang="en-US" altLang="zh-CN" i="1">
                                  <a:latin typeface="Cambria Math" panose="02040503050406030204" pitchFamily="18" charset="0"/>
                                </a:rPr>
                                <m:t>+2</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4</m:t>
                                  </m:r>
                                </m:sub>
                              </m:sSub>
                              <m:r>
                                <a:rPr lang="en-US" altLang="zh-CN" i="1">
                                  <a:latin typeface="Cambria Math" panose="02040503050406030204" pitchFamily="18" charset="0"/>
                                </a:rPr>
                                <m:t>.</m:t>
                              </m:r>
                            </m:e>
                          </m:eqArr>
                        </m:e>
                      </m:d>
                    </m:oMath>
                  </m:oMathPara>
                </a14:m>
                <a:endParaRPr lang="en-US" altLang="zh-CN" sz="2400" dirty="0">
                  <a:latin typeface="华文中宋" panose="02010600040101010101" pitchFamily="2" charset="-122"/>
                  <a:ea typeface="华文中宋" panose="02010600040101010101" pitchFamily="2" charset="-122"/>
                </a:endParaRPr>
              </a:p>
              <a:p>
                <a:pPr>
                  <a:lnSpc>
                    <a:spcPct val="150000"/>
                  </a:lnSpc>
                </a:pP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1</a:t>
                </a:r>
                <a:r>
                  <a:rPr lang="zh-CN" altLang="en-US" sz="2400" dirty="0">
                    <a:latin typeface="华文中宋" panose="02010600040101010101" pitchFamily="2" charset="-122"/>
                    <a:ea typeface="华文中宋" panose="02010600040101010101" pitchFamily="2" charset="-122"/>
                  </a:rPr>
                  <a:t>）求由基（</a:t>
                </a:r>
                <a:r>
                  <a:rPr lang="en-US" altLang="zh-CN" sz="2400" dirty="0">
                    <a:latin typeface="华文中宋" panose="02010600040101010101" pitchFamily="2" charset="-122"/>
                    <a:ea typeface="华文中宋" panose="02010600040101010101" pitchFamily="2" charset="-122"/>
                  </a:rPr>
                  <a:t>I</a:t>
                </a:r>
                <a:r>
                  <a:rPr lang="zh-CN" altLang="en-US" sz="2400" dirty="0">
                    <a:latin typeface="华文中宋" panose="02010600040101010101" pitchFamily="2" charset="-122"/>
                    <a:ea typeface="华文中宋" panose="02010600040101010101" pitchFamily="2" charset="-122"/>
                  </a:rPr>
                  <a:t>）变为基（</a:t>
                </a:r>
                <a:r>
                  <a:rPr lang="en-US" altLang="zh-CN" sz="2400" dirty="0">
                    <a:latin typeface="华文中宋" panose="02010600040101010101" pitchFamily="2" charset="-122"/>
                    <a:ea typeface="华文中宋" panose="02010600040101010101" pitchFamily="2" charset="-122"/>
                  </a:rPr>
                  <a:t>II</a:t>
                </a:r>
                <a:r>
                  <a:rPr lang="zh-CN" altLang="en-US" sz="2400" dirty="0">
                    <a:latin typeface="华文中宋" panose="02010600040101010101" pitchFamily="2" charset="-122"/>
                    <a:ea typeface="华文中宋" panose="02010600040101010101" pitchFamily="2" charset="-122"/>
                  </a:rPr>
                  <a:t>）的过渡矩阵</a:t>
                </a:r>
                <a:r>
                  <a:rPr lang="en-US" altLang="zh-CN" sz="2400" dirty="0">
                    <a:latin typeface="华文中宋" panose="02010600040101010101" pitchFamily="2" charset="-122"/>
                    <a:ea typeface="华文中宋" panose="02010600040101010101" pitchFamily="2" charset="-122"/>
                  </a:rPr>
                  <a:t>C</a:t>
                </a:r>
                <a:r>
                  <a:rPr lang="zh-CN" altLang="en-US" sz="2400" dirty="0">
                    <a:latin typeface="华文中宋" panose="02010600040101010101" pitchFamily="2" charset="-122"/>
                    <a:ea typeface="华文中宋" panose="02010600040101010101" pitchFamily="2" charset="-122"/>
                  </a:rPr>
                  <a:t>；</a:t>
                </a:r>
                <a:endParaRPr lang="en-US" altLang="zh-CN" sz="2400" dirty="0">
                  <a:latin typeface="华文中宋" panose="02010600040101010101" pitchFamily="2" charset="-122"/>
                  <a:ea typeface="华文中宋" panose="02010600040101010101" pitchFamily="2" charset="-122"/>
                </a:endParaRPr>
              </a:p>
              <a:p>
                <a:pPr>
                  <a:lnSpc>
                    <a:spcPct val="150000"/>
                  </a:lnSpc>
                </a:pP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2</a:t>
                </a:r>
                <a:r>
                  <a:rPr lang="zh-CN" altLang="en-US" sz="2400" dirty="0">
                    <a:latin typeface="华文中宋" panose="02010600040101010101" pitchFamily="2" charset="-122"/>
                    <a:ea typeface="华文中宋" panose="02010600040101010101" pitchFamily="2" charset="-122"/>
                  </a:rPr>
                  <a:t>）求向量</a:t>
                </a:r>
                <a14:m>
                  <m:oMath xmlns:m="http://schemas.openxmlformats.org/officeDocument/2006/math">
                    <m:r>
                      <a:rPr lang="en-US" altLang="zh-CN" sz="2400" i="1">
                        <a:latin typeface="Cambria Math" panose="02040503050406030204" pitchFamily="18" charset="0"/>
                        <a:ea typeface="华文中宋" panose="02010600040101010101" pitchFamily="2" charset="-122"/>
                      </a:rPr>
                      <m:t>𝑥</m:t>
                    </m:r>
                    <m:r>
                      <a:rPr lang="en-US" altLang="zh-CN" sz="2400" i="1">
                        <a:latin typeface="Cambria Math" panose="02040503050406030204" pitchFamily="18" charset="0"/>
                        <a:ea typeface="华文中宋" panose="02010600040101010101" pitchFamily="2" charset="-122"/>
                      </a:rPr>
                      <m:t>=2</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𝑦</m:t>
                        </m:r>
                      </m:e>
                      <m:sub>
                        <m:r>
                          <a:rPr lang="en-US" altLang="zh-CN" sz="2400" i="1">
                            <a:latin typeface="Cambria Math" panose="02040503050406030204" pitchFamily="18" charset="0"/>
                            <a:ea typeface="华文中宋" panose="02010600040101010101" pitchFamily="2" charset="-122"/>
                          </a:rPr>
                          <m:t>1</m:t>
                        </m:r>
                      </m:sub>
                    </m:sSub>
                    <m:r>
                      <a:rPr lang="en-US" altLang="zh-CN" sz="2400" i="1">
                        <a:latin typeface="Cambria Math" panose="02040503050406030204" pitchFamily="18" charset="0"/>
                        <a:ea typeface="华文中宋" panose="02010600040101010101" pitchFamily="2" charset="-122"/>
                      </a:rPr>
                      <m:t>−</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𝑦</m:t>
                        </m:r>
                      </m:e>
                      <m:sub>
                        <m:r>
                          <a:rPr lang="en-US" altLang="zh-CN" sz="2400" i="1">
                            <a:latin typeface="Cambria Math" panose="02040503050406030204" pitchFamily="18" charset="0"/>
                            <a:ea typeface="华文中宋" panose="02010600040101010101" pitchFamily="2" charset="-122"/>
                          </a:rPr>
                          <m:t>2</m:t>
                        </m:r>
                      </m:sub>
                    </m:sSub>
                    <m:r>
                      <a:rPr lang="en-US" altLang="zh-CN" sz="2400" i="1">
                        <a:latin typeface="Cambria Math" panose="02040503050406030204" pitchFamily="18" charset="0"/>
                        <a:ea typeface="华文中宋" panose="02010600040101010101" pitchFamily="2" charset="-122"/>
                      </a:rPr>
                      <m:t>+</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𝑦</m:t>
                        </m:r>
                      </m:e>
                      <m:sub>
                        <m:r>
                          <a:rPr lang="en-US" altLang="zh-CN" sz="2400" i="1">
                            <a:latin typeface="Cambria Math" panose="02040503050406030204" pitchFamily="18" charset="0"/>
                            <a:ea typeface="华文中宋" panose="02010600040101010101" pitchFamily="2" charset="-122"/>
                          </a:rPr>
                          <m:t>3</m:t>
                        </m:r>
                      </m:sub>
                    </m:sSub>
                    <m:r>
                      <a:rPr lang="en-US" altLang="zh-CN" sz="2400" i="1">
                        <a:latin typeface="Cambria Math" panose="02040503050406030204" pitchFamily="18" charset="0"/>
                        <a:ea typeface="华文中宋" panose="02010600040101010101" pitchFamily="2" charset="-122"/>
                      </a:rPr>
                      <m:t>+</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𝑦</m:t>
                        </m:r>
                      </m:e>
                      <m:sub>
                        <m:r>
                          <a:rPr lang="en-US" altLang="zh-CN" sz="2400" i="1">
                            <a:latin typeface="Cambria Math" panose="02040503050406030204" pitchFamily="18" charset="0"/>
                            <a:ea typeface="华文中宋" panose="02010600040101010101" pitchFamily="2" charset="-122"/>
                          </a:rPr>
                          <m:t>4</m:t>
                        </m:r>
                      </m:sub>
                    </m:sSub>
                  </m:oMath>
                </a14:m>
                <a:r>
                  <a:rPr lang="zh-CN" altLang="en-US" sz="2400" dirty="0">
                    <a:latin typeface="华文中宋" panose="02010600040101010101" pitchFamily="2" charset="-122"/>
                    <a:ea typeface="华文中宋" panose="02010600040101010101" pitchFamily="2" charset="-122"/>
                  </a:rPr>
                  <a:t>在基（</a:t>
                </a:r>
                <a:r>
                  <a:rPr lang="en-US" altLang="zh-CN" sz="2400" dirty="0">
                    <a:latin typeface="华文中宋" panose="02010600040101010101" pitchFamily="2" charset="-122"/>
                    <a:ea typeface="华文中宋" panose="02010600040101010101" pitchFamily="2" charset="-122"/>
                  </a:rPr>
                  <a:t>I</a:t>
                </a:r>
                <a:r>
                  <a:rPr lang="zh-CN" altLang="en-US" sz="2400" dirty="0">
                    <a:latin typeface="华文中宋" panose="02010600040101010101" pitchFamily="2" charset="-122"/>
                    <a:ea typeface="华文中宋" panose="02010600040101010101" pitchFamily="2" charset="-122"/>
                  </a:rPr>
                  <a:t>）下的坐标。</a:t>
                </a:r>
              </a:p>
            </p:txBody>
          </p:sp>
        </mc:Choice>
        <mc:Fallback xmlns="">
          <p:sp>
            <p:nvSpPr>
              <p:cNvPr id="3" name="文本框 2">
                <a:extLst>
                  <a:ext uri="{FF2B5EF4-FFF2-40B4-BE49-F238E27FC236}">
                    <a16:creationId xmlns:a16="http://schemas.microsoft.com/office/drawing/2014/main" id="{16E3218F-8759-4F9A-B0CC-A87E38B9C4B7}"/>
                  </a:ext>
                </a:extLst>
              </p:cNvPr>
              <p:cNvSpPr txBox="1">
                <a:spLocks noRot="1" noChangeAspect="1" noMove="1" noResize="1" noEditPoints="1" noAdjustHandles="1" noChangeArrowheads="1" noChangeShapeType="1" noTextEdit="1"/>
              </p:cNvSpPr>
              <p:nvPr/>
            </p:nvSpPr>
            <p:spPr>
              <a:xfrm>
                <a:off x="1343472" y="1412776"/>
                <a:ext cx="7920880" cy="4758610"/>
              </a:xfrm>
              <a:prstGeom prst="rect">
                <a:avLst/>
              </a:prstGeom>
              <a:blipFill>
                <a:blip r:embed="rId2"/>
                <a:stretch>
                  <a:fillRect l="-1154" b="-20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2167613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FCD786B-0823-46A1-A493-B51B7C5D18A8}"/>
              </a:ext>
            </a:extLst>
          </p:cNvPr>
          <p:cNvSpPr>
            <a:spLocks noGrp="1"/>
          </p:cNvSpPr>
          <p:nvPr>
            <p:ph type="sldNum" sz="quarter" idx="12"/>
          </p:nvPr>
        </p:nvSpPr>
        <p:spPr/>
        <p:txBody>
          <a:bodyPr/>
          <a:lstStyle/>
          <a:p>
            <a:fld id="{9EFF0944-2518-4343-8163-3F075A3F9F1C}" type="slidenum">
              <a:rPr kumimoji="0" lang="en-US" altLang="zh-CN" smtClean="0">
                <a:solidFill>
                  <a:srgbClr val="000000"/>
                </a:solidFill>
              </a:rPr>
              <a:pPr/>
              <a:t>46</a:t>
            </a:fld>
            <a:endParaRPr kumimoji="0" lang="en-US" altLang="zh-CN">
              <a:solidFill>
                <a:srgbClr val="000000"/>
              </a:solidFill>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16E3218F-8759-4F9A-B0CC-A87E38B9C4B7}"/>
                  </a:ext>
                </a:extLst>
              </p:cNvPr>
              <p:cNvSpPr txBox="1"/>
              <p:nvPr/>
            </p:nvSpPr>
            <p:spPr>
              <a:xfrm>
                <a:off x="1343472" y="1412776"/>
                <a:ext cx="7920880" cy="3219279"/>
              </a:xfrm>
              <a:prstGeom prst="rect">
                <a:avLst/>
              </a:prstGeom>
              <a:noFill/>
            </p:spPr>
            <p:txBody>
              <a:bodyPr wrap="square" rtlCol="0">
                <a:spAutoFit/>
              </a:bodyPr>
              <a:lstStyle/>
              <a:p>
                <a:pPr>
                  <a:lnSpc>
                    <a:spcPct val="150000"/>
                  </a:lnSpc>
                </a:pPr>
                <a:r>
                  <a:rPr lang="zh-CN" altLang="en-US" sz="2400" dirty="0">
                    <a:latin typeface="华文中宋" panose="02010600040101010101" pitchFamily="2" charset="-122"/>
                    <a:ea typeface="华文中宋" panose="02010600040101010101" pitchFamily="2" charset="-122"/>
                  </a:rPr>
                  <a:t>作业</a:t>
                </a:r>
                <a:r>
                  <a:rPr lang="en-US" altLang="zh-CN" sz="2400" dirty="0">
                    <a:latin typeface="华文中宋" panose="02010600040101010101" pitchFamily="2" charset="-122"/>
                    <a:ea typeface="华文中宋" panose="02010600040101010101" pitchFamily="2" charset="-122"/>
                  </a:rPr>
                  <a:t>2</a:t>
                </a:r>
                <a:r>
                  <a:rPr lang="zh-CN" altLang="en-US" sz="2400" dirty="0">
                    <a:latin typeface="华文中宋" panose="02010600040101010101" pitchFamily="2" charset="-122"/>
                    <a:ea typeface="华文中宋" panose="02010600040101010101" pitchFamily="2" charset="-122"/>
                  </a:rPr>
                  <a:t>：</a:t>
                </a:r>
                <a:endParaRPr lang="en-US" altLang="zh-CN" sz="2400" dirty="0">
                  <a:latin typeface="华文中宋" panose="02010600040101010101" pitchFamily="2" charset="-122"/>
                  <a:ea typeface="华文中宋" panose="02010600040101010101" pitchFamily="2" charset="-122"/>
                </a:endParaRPr>
              </a:p>
              <a:p>
                <a:pPr>
                  <a:lnSpc>
                    <a:spcPct val="150000"/>
                  </a:lnSpc>
                </a:pP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1</a:t>
                </a:r>
                <a:r>
                  <a:rPr lang="zh-CN" altLang="en-US" sz="2400" dirty="0">
                    <a:latin typeface="华文中宋" panose="02010600040101010101" pitchFamily="2" charset="-122"/>
                    <a:ea typeface="华文中宋" panose="02010600040101010101" pitchFamily="2" charset="-122"/>
                  </a:rPr>
                  <a:t>）</a:t>
                </a:r>
                <a14:m>
                  <m:oMath xmlns:m="http://schemas.openxmlformats.org/officeDocument/2006/math">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𝑉</m:t>
                        </m:r>
                      </m:e>
                      <m:sub>
                        <m:r>
                          <a:rPr lang="en-US" altLang="zh-CN" sz="2400" i="1">
                            <a:latin typeface="Cambria Math" panose="02040503050406030204" pitchFamily="18" charset="0"/>
                            <a:ea typeface="华文中宋" panose="02010600040101010101" pitchFamily="2" charset="-122"/>
                          </a:rPr>
                          <m:t>1</m:t>
                        </m:r>
                      </m:sub>
                    </m:sSub>
                    <m:r>
                      <a:rPr lang="en-US" altLang="zh-CN" sz="2400" i="1">
                        <a:latin typeface="Cambria Math" panose="02040503050406030204" pitchFamily="18" charset="0"/>
                        <a:ea typeface="华文中宋" panose="02010600040101010101" pitchFamily="2" charset="-122"/>
                      </a:rPr>
                      <m:t>=</m:t>
                    </m:r>
                    <m:d>
                      <m:dPr>
                        <m:begChr m:val="{"/>
                        <m:endChr m:val="}"/>
                        <m:ctrlPr>
                          <a:rPr lang="en-US" altLang="zh-CN" sz="2400" i="1">
                            <a:latin typeface="Cambria Math" panose="02040503050406030204" pitchFamily="18" charset="0"/>
                            <a:ea typeface="华文中宋" panose="02010600040101010101" pitchFamily="2" charset="-122"/>
                          </a:rPr>
                        </m:ctrlPr>
                      </m:dPr>
                      <m:e>
                        <m:d>
                          <m:dPr>
                            <m:ctrlPr>
                              <a:rPr lang="en-US" altLang="zh-CN" sz="2400" i="1">
                                <a:latin typeface="Cambria Math" panose="02040503050406030204" pitchFamily="18" charset="0"/>
                                <a:ea typeface="华文中宋" panose="02010600040101010101" pitchFamily="2" charset="-122"/>
                              </a:rPr>
                            </m:ctrlPr>
                          </m:dPr>
                          <m:e>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𝑥</m:t>
                                </m:r>
                              </m:e>
                              <m:sub>
                                <m:r>
                                  <a:rPr lang="en-US" altLang="zh-CN" sz="2400" i="1">
                                    <a:latin typeface="Cambria Math" panose="02040503050406030204" pitchFamily="18" charset="0"/>
                                    <a:ea typeface="华文中宋" panose="02010600040101010101" pitchFamily="2" charset="-122"/>
                                  </a:rPr>
                                  <m:t>1</m:t>
                                </m:r>
                              </m:sub>
                            </m:sSub>
                            <m:r>
                              <a:rPr lang="en-US" altLang="zh-CN" sz="2400" i="1">
                                <a:latin typeface="Cambria Math" panose="02040503050406030204" pitchFamily="18" charset="0"/>
                                <a:ea typeface="华文中宋" panose="02010600040101010101" pitchFamily="2" charset="-122"/>
                              </a:rPr>
                              <m:t>,</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𝑥</m:t>
                                </m:r>
                              </m:e>
                              <m:sub>
                                <m:r>
                                  <a:rPr lang="en-US" altLang="zh-CN" sz="2400" i="1">
                                    <a:latin typeface="Cambria Math" panose="02040503050406030204" pitchFamily="18" charset="0"/>
                                    <a:ea typeface="华文中宋" panose="02010600040101010101" pitchFamily="2" charset="-122"/>
                                  </a:rPr>
                                  <m:t>2</m:t>
                                </m:r>
                              </m:sub>
                            </m:sSub>
                            <m:r>
                              <a:rPr lang="en-US" altLang="zh-CN" sz="2400" i="1">
                                <a:latin typeface="Cambria Math" panose="02040503050406030204" pitchFamily="18" charset="0"/>
                                <a:ea typeface="华文中宋" panose="02010600040101010101" pitchFamily="2" charset="-122"/>
                              </a:rPr>
                              <m:t>,</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𝑥</m:t>
                                </m:r>
                              </m:e>
                              <m:sub>
                                <m:r>
                                  <a:rPr lang="en-US" altLang="zh-CN" sz="2400" i="1">
                                    <a:latin typeface="Cambria Math" panose="02040503050406030204" pitchFamily="18" charset="0"/>
                                    <a:ea typeface="华文中宋" panose="02010600040101010101" pitchFamily="2" charset="-122"/>
                                  </a:rPr>
                                  <m:t>3</m:t>
                                </m:r>
                              </m:sub>
                            </m:sSub>
                          </m:e>
                        </m:d>
                      </m:e>
                      <m:e>
                        <m:r>
                          <a:rPr lang="en-US" altLang="zh-CN" sz="2400" i="1">
                            <a:latin typeface="Cambria Math" panose="02040503050406030204" pitchFamily="18" charset="0"/>
                            <a:ea typeface="华文中宋" panose="02010600040101010101" pitchFamily="2" charset="-122"/>
                          </a:rPr>
                          <m:t>2</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𝑥</m:t>
                            </m:r>
                          </m:e>
                          <m:sub>
                            <m:r>
                              <a:rPr lang="en-US" altLang="zh-CN" sz="2400" i="1">
                                <a:latin typeface="Cambria Math" panose="02040503050406030204" pitchFamily="18" charset="0"/>
                                <a:ea typeface="华文中宋" panose="02010600040101010101" pitchFamily="2" charset="-122"/>
                              </a:rPr>
                              <m:t>1</m:t>
                            </m:r>
                          </m:sub>
                        </m:sSub>
                        <m:r>
                          <a:rPr lang="en-US" altLang="zh-CN" sz="2400" i="1">
                            <a:latin typeface="Cambria Math" panose="02040503050406030204" pitchFamily="18" charset="0"/>
                            <a:ea typeface="华文中宋" panose="02010600040101010101" pitchFamily="2" charset="-122"/>
                          </a:rPr>
                          <m:t>−</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𝑥</m:t>
                            </m:r>
                          </m:e>
                          <m:sub>
                            <m:r>
                              <a:rPr lang="en-US" altLang="zh-CN" sz="2400" i="1">
                                <a:latin typeface="Cambria Math" panose="02040503050406030204" pitchFamily="18" charset="0"/>
                                <a:ea typeface="华文中宋" panose="02010600040101010101" pitchFamily="2" charset="-122"/>
                              </a:rPr>
                              <m:t>2</m:t>
                            </m:r>
                          </m:sub>
                        </m:sSub>
                        <m:r>
                          <a:rPr lang="en-US" altLang="zh-CN" sz="2400" i="1">
                            <a:latin typeface="Cambria Math" panose="02040503050406030204" pitchFamily="18" charset="0"/>
                            <a:ea typeface="华文中宋" panose="02010600040101010101" pitchFamily="2" charset="-122"/>
                          </a:rPr>
                          <m:t>=0</m:t>
                        </m:r>
                      </m:e>
                    </m:d>
                    <m:r>
                      <a:rPr lang="en-US" altLang="zh-CN" sz="2400" i="1">
                        <a:latin typeface="Cambria Math" panose="02040503050406030204" pitchFamily="18" charset="0"/>
                        <a:ea typeface="华文中宋" panose="02010600040101010101" pitchFamily="2" charset="-122"/>
                      </a:rPr>
                      <m:t>,</m:t>
                    </m:r>
                  </m:oMath>
                </a14:m>
                <a:r>
                  <a:rPr lang="zh-CN" altLang="en-US" sz="2400" dirty="0">
                    <a:latin typeface="华文中宋" panose="02010600040101010101" pitchFamily="2" charset="-122"/>
                    <a:ea typeface="华文中宋" panose="02010600040101010101" pitchFamily="2" charset="-122"/>
                  </a:rPr>
                  <a:t>求</a:t>
                </a:r>
                <a14:m>
                  <m:oMath xmlns:m="http://schemas.openxmlformats.org/officeDocument/2006/math">
                    <m:sSub>
                      <m:sSubPr>
                        <m:ctrlPr>
                          <a:rPr lang="en-US" altLang="zh-CN" sz="2400" i="1" dirty="0">
                            <a:latin typeface="Cambria Math" panose="02040503050406030204" pitchFamily="18" charset="0"/>
                            <a:ea typeface="华文中宋" panose="02010600040101010101" pitchFamily="2" charset="-122"/>
                          </a:rPr>
                        </m:ctrlPr>
                      </m:sSubPr>
                      <m:e>
                        <m:r>
                          <a:rPr lang="en-US" altLang="zh-CN" sz="2400" i="1" dirty="0">
                            <a:latin typeface="Cambria Math" panose="02040503050406030204" pitchFamily="18" charset="0"/>
                            <a:ea typeface="华文中宋" panose="02010600040101010101" pitchFamily="2" charset="-122"/>
                          </a:rPr>
                          <m:t>𝑉</m:t>
                        </m:r>
                      </m:e>
                      <m:sub>
                        <m:r>
                          <a:rPr lang="en-US" altLang="zh-CN" sz="2400" i="1" dirty="0">
                            <a:latin typeface="Cambria Math" panose="02040503050406030204" pitchFamily="18" charset="0"/>
                            <a:ea typeface="华文中宋" panose="02010600040101010101" pitchFamily="2" charset="-122"/>
                          </a:rPr>
                          <m:t>1</m:t>
                        </m:r>
                      </m:sub>
                    </m:sSub>
                  </m:oMath>
                </a14:m>
                <a:r>
                  <a:rPr lang="zh-CN" altLang="en-US" sz="2400" dirty="0">
                    <a:latin typeface="华文中宋" panose="02010600040101010101" pitchFamily="2" charset="-122"/>
                    <a:ea typeface="华文中宋" panose="02010600040101010101" pitchFamily="2" charset="-122"/>
                  </a:rPr>
                  <a:t>的基与维数。</a:t>
                </a:r>
                <a:endParaRPr lang="en-US" altLang="zh-CN" sz="2400" dirty="0">
                  <a:latin typeface="华文中宋" panose="02010600040101010101" pitchFamily="2" charset="-122"/>
                  <a:ea typeface="华文中宋" panose="02010600040101010101" pitchFamily="2" charset="-122"/>
                </a:endParaRPr>
              </a:p>
              <a:p>
                <a:pPr>
                  <a:lnSpc>
                    <a:spcPct val="150000"/>
                  </a:lnSpc>
                </a:pP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2</a:t>
                </a:r>
                <a:r>
                  <a:rPr lang="zh-CN" altLang="en-US" sz="2400" dirty="0">
                    <a:latin typeface="华文中宋" panose="02010600040101010101" pitchFamily="2" charset="-122"/>
                    <a:ea typeface="华文中宋" panose="02010600040101010101" pitchFamily="2" charset="-122"/>
                  </a:rPr>
                  <a:t>）（</a:t>
                </a:r>
                <a:r>
                  <a:rPr lang="zh-CN" altLang="en-US" sz="2400" dirty="0">
                    <a:solidFill>
                      <a:srgbClr val="0000FF"/>
                    </a:solidFill>
                    <a:latin typeface="华文中宋" panose="02010600040101010101" pitchFamily="2" charset="-122"/>
                    <a:ea typeface="华文中宋" panose="02010600040101010101" pitchFamily="2" charset="-122"/>
                  </a:rPr>
                  <a:t>提高题选做</a:t>
                </a:r>
                <a:r>
                  <a:rPr lang="zh-CN" altLang="en-US" sz="2400" dirty="0">
                    <a:latin typeface="华文中宋" panose="02010600040101010101" pitchFamily="2" charset="-122"/>
                    <a:ea typeface="华文中宋" panose="02010600040101010101" pitchFamily="2" charset="-122"/>
                  </a:rPr>
                  <a:t>）</a:t>
                </a:r>
                <a14:m>
                  <m:oMath xmlns:m="http://schemas.openxmlformats.org/officeDocument/2006/math">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𝑉</m:t>
                        </m:r>
                      </m:e>
                      <m:sub>
                        <m:r>
                          <a:rPr lang="en-US" altLang="zh-CN" sz="2400" i="1">
                            <a:latin typeface="Cambria Math" panose="02040503050406030204" pitchFamily="18" charset="0"/>
                            <a:ea typeface="华文中宋" panose="02010600040101010101" pitchFamily="2" charset="-122"/>
                          </a:rPr>
                          <m:t>2</m:t>
                        </m:r>
                      </m:sub>
                    </m:sSub>
                    <m:r>
                      <a:rPr lang="en-US" altLang="zh-CN" sz="2400" i="1">
                        <a:latin typeface="Cambria Math" panose="02040503050406030204" pitchFamily="18" charset="0"/>
                        <a:ea typeface="华文中宋" panose="02010600040101010101" pitchFamily="2" charset="-122"/>
                      </a:rPr>
                      <m:t>=</m:t>
                    </m:r>
                    <m:d>
                      <m:dPr>
                        <m:begChr m:val="{"/>
                        <m:endChr m:val="}"/>
                        <m:ctrlPr>
                          <a:rPr lang="en-US" altLang="zh-CN" sz="2400" i="1">
                            <a:latin typeface="Cambria Math" panose="02040503050406030204" pitchFamily="18" charset="0"/>
                            <a:ea typeface="华文中宋" panose="02010600040101010101" pitchFamily="2" charset="-122"/>
                          </a:rPr>
                        </m:ctrlPr>
                      </m:dPr>
                      <m:e>
                        <m:r>
                          <a:rPr lang="en-US" altLang="zh-CN" sz="2400" i="1">
                            <a:latin typeface="Cambria Math" panose="02040503050406030204" pitchFamily="18" charset="0"/>
                            <a:ea typeface="华文中宋" panose="02010600040101010101" pitchFamily="2" charset="-122"/>
                          </a:rPr>
                          <m:t>𝑋</m:t>
                        </m:r>
                      </m:e>
                      <m:e>
                        <m:r>
                          <a:rPr lang="en-US" altLang="zh-CN" sz="2400" i="1">
                            <a:latin typeface="Cambria Math" panose="02040503050406030204" pitchFamily="18" charset="0"/>
                            <a:ea typeface="华文中宋" panose="02010600040101010101" pitchFamily="2" charset="-122"/>
                          </a:rPr>
                          <m:t>𝐴𝑋</m:t>
                        </m:r>
                        <m:r>
                          <a:rPr lang="en-US" altLang="zh-CN" sz="2400" i="1">
                            <a:latin typeface="Cambria Math" panose="02040503050406030204" pitchFamily="18" charset="0"/>
                            <a:ea typeface="华文中宋" panose="02010600040101010101" pitchFamily="2" charset="-122"/>
                          </a:rPr>
                          <m:t>=</m:t>
                        </m:r>
                        <m:r>
                          <a:rPr lang="en-US" altLang="zh-CN" sz="2400" i="1">
                            <a:latin typeface="Cambria Math" panose="02040503050406030204" pitchFamily="18" charset="0"/>
                            <a:ea typeface="华文中宋" panose="02010600040101010101" pitchFamily="2" charset="-122"/>
                          </a:rPr>
                          <m:t>𝑋𝐴</m:t>
                        </m:r>
                        <m:r>
                          <a:rPr lang="en-US" altLang="zh-CN" sz="2400" i="1">
                            <a:latin typeface="Cambria Math" panose="02040503050406030204" pitchFamily="18" charset="0"/>
                            <a:ea typeface="华文中宋" panose="02010600040101010101" pitchFamily="2" charset="-122"/>
                          </a:rPr>
                          <m:t>,</m:t>
                        </m:r>
                        <m:r>
                          <a:rPr lang="en-US" altLang="zh-CN" sz="2400" i="1">
                            <a:latin typeface="Cambria Math" panose="02040503050406030204" pitchFamily="18" charset="0"/>
                            <a:ea typeface="华文中宋" panose="02010600040101010101" pitchFamily="2" charset="-122"/>
                          </a:rPr>
                          <m:t>𝑋</m:t>
                        </m:r>
                        <m:r>
                          <a:rPr lang="en-US" altLang="zh-CN" sz="2400" i="1">
                            <a:latin typeface="Cambria Math" panose="02040503050406030204" pitchFamily="18" charset="0"/>
                            <a:ea typeface="华文中宋" panose="02010600040101010101" pitchFamily="2" charset="-122"/>
                          </a:rPr>
                          <m:t>∈</m:t>
                        </m:r>
                        <m:sSup>
                          <m:sSupPr>
                            <m:ctrlPr>
                              <a:rPr lang="en-US" altLang="zh-CN" sz="2400" i="1">
                                <a:latin typeface="Cambria Math" panose="02040503050406030204" pitchFamily="18" charset="0"/>
                                <a:ea typeface="华文中宋" panose="02010600040101010101" pitchFamily="2" charset="-122"/>
                              </a:rPr>
                            </m:ctrlPr>
                          </m:sSupPr>
                          <m:e>
                            <m:r>
                              <a:rPr lang="en-US" altLang="zh-CN" sz="2400" i="1">
                                <a:latin typeface="Cambria Math" panose="02040503050406030204" pitchFamily="18" charset="0"/>
                                <a:ea typeface="华文中宋" panose="02010600040101010101" pitchFamily="2" charset="-122"/>
                              </a:rPr>
                              <m:t>𝑅</m:t>
                            </m:r>
                          </m:e>
                          <m:sup>
                            <m:r>
                              <a:rPr lang="en-US" altLang="zh-CN" sz="2400" i="1">
                                <a:latin typeface="Cambria Math" panose="02040503050406030204" pitchFamily="18" charset="0"/>
                                <a:ea typeface="华文中宋" panose="02010600040101010101" pitchFamily="2" charset="-122"/>
                              </a:rPr>
                              <m:t>3×3 </m:t>
                            </m:r>
                          </m:sup>
                        </m:sSup>
                      </m:e>
                    </m:d>
                    <m:r>
                      <a:rPr lang="en-US" altLang="zh-CN" sz="2400" i="1">
                        <a:latin typeface="Cambria Math" panose="02040503050406030204" pitchFamily="18" charset="0"/>
                        <a:ea typeface="华文中宋" panose="02010600040101010101" pitchFamily="2" charset="-122"/>
                      </a:rPr>
                      <m:t>,             </m:t>
                    </m:r>
                  </m:oMath>
                </a14:m>
                <a:endParaRPr lang="en-US" altLang="zh-CN" sz="2400" i="1" dirty="0">
                  <a:latin typeface="Cambria Math" panose="02040503050406030204" pitchFamily="18" charset="0"/>
                  <a:ea typeface="华文中宋" panose="02010600040101010101" pitchFamily="2" charset="-122"/>
                </a:endParaRPr>
              </a:p>
              <a:p>
                <a:pPr>
                  <a:lnSpc>
                    <a:spcPct val="150000"/>
                  </a:lnSpc>
                </a:pPr>
                <a:r>
                  <a:rPr lang="zh-CN" altLang="en-US" sz="2400" dirty="0">
                    <a:ea typeface="华文中宋" panose="02010600040101010101" pitchFamily="2" charset="-122"/>
                  </a:rPr>
                  <a:t>            </a:t>
                </a:r>
                <a14:m>
                  <m:oMath xmlns:m="http://schemas.openxmlformats.org/officeDocument/2006/math">
                    <m:r>
                      <a:rPr lang="en-US" altLang="zh-CN" sz="2400">
                        <a:latin typeface="Cambria Math" panose="02040503050406030204" pitchFamily="18" charset="0"/>
                        <a:ea typeface="华文中宋" panose="02010600040101010101" pitchFamily="2" charset="-122"/>
                      </a:rPr>
                      <m:t> </m:t>
                    </m:r>
                    <m:r>
                      <a:rPr lang="zh-CN" altLang="en-US" sz="2400" i="1">
                        <a:latin typeface="Cambria Math" panose="02040503050406030204" pitchFamily="18" charset="0"/>
                        <a:ea typeface="华文中宋" panose="02010600040101010101" pitchFamily="2" charset="-122"/>
                      </a:rPr>
                      <m:t>其中</m:t>
                    </m:r>
                    <m:r>
                      <a:rPr lang="en-US" altLang="zh-CN" sz="2400" i="1">
                        <a:latin typeface="Cambria Math" panose="02040503050406030204" pitchFamily="18" charset="0"/>
                        <a:ea typeface="华文中宋" panose="02010600040101010101" pitchFamily="2" charset="-122"/>
                      </a:rPr>
                      <m:t> </m:t>
                    </m:r>
                    <m:r>
                      <a:rPr lang="en-US" altLang="zh-CN" sz="2400" i="1">
                        <a:latin typeface="Cambria Math" panose="02040503050406030204" pitchFamily="18" charset="0"/>
                        <a:ea typeface="华文中宋" panose="02010600040101010101" pitchFamily="2" charset="-122"/>
                      </a:rPr>
                      <m:t>𝐴</m:t>
                    </m:r>
                    <m:r>
                      <a:rPr lang="en-US" altLang="zh-CN" sz="2400" i="1">
                        <a:latin typeface="Cambria Math" panose="02040503050406030204" pitchFamily="18" charset="0"/>
                        <a:ea typeface="华文中宋" panose="02010600040101010101" pitchFamily="2" charset="-122"/>
                      </a:rPr>
                      <m:t>=</m:t>
                    </m:r>
                    <m:d>
                      <m:dPr>
                        <m:begChr m:val="["/>
                        <m:endChr m:val="]"/>
                        <m:ctrlPr>
                          <a:rPr lang="en-US" altLang="zh-CN" sz="2400" i="1">
                            <a:latin typeface="Cambria Math" panose="02040503050406030204" pitchFamily="18" charset="0"/>
                            <a:ea typeface="华文中宋" panose="02010600040101010101" pitchFamily="2" charset="-122"/>
                          </a:rPr>
                        </m:ctrlPr>
                      </m:dPr>
                      <m:e>
                        <m:m>
                          <m:mPr>
                            <m:mcs>
                              <m:mc>
                                <m:mcPr>
                                  <m:count m:val="3"/>
                                  <m:mcJc m:val="center"/>
                                </m:mcPr>
                              </m:mc>
                            </m:mcs>
                            <m:ctrlPr>
                              <a:rPr lang="en-US" altLang="zh-CN" sz="2400" i="1">
                                <a:latin typeface="Cambria Math" panose="02040503050406030204" pitchFamily="18" charset="0"/>
                                <a:ea typeface="华文中宋" panose="02010600040101010101" pitchFamily="2" charset="-122"/>
                              </a:rPr>
                            </m:ctrlPr>
                          </m:mPr>
                          <m:mr>
                            <m:e>
                              <m:r>
                                <m:rPr>
                                  <m:brk m:alnAt="7"/>
                                </m:rPr>
                                <a:rPr lang="en-US" altLang="zh-CN" sz="2400" i="1">
                                  <a:latin typeface="Cambria Math" panose="02040503050406030204" pitchFamily="18" charset="0"/>
                                  <a:ea typeface="华文中宋" panose="02010600040101010101" pitchFamily="2" charset="-122"/>
                                </a:rPr>
                                <m:t>1</m:t>
                              </m:r>
                            </m:e>
                            <m:e>
                              <m:r>
                                <a:rPr lang="en-US" altLang="zh-CN" sz="2400" i="1">
                                  <a:latin typeface="Cambria Math" panose="02040503050406030204" pitchFamily="18" charset="0"/>
                                  <a:ea typeface="华文中宋" panose="02010600040101010101" pitchFamily="2" charset="-122"/>
                                </a:rPr>
                                <m:t>1</m:t>
                              </m:r>
                            </m:e>
                            <m:e>
                              <m:r>
                                <a:rPr lang="en-US" altLang="zh-CN" sz="2400" i="1">
                                  <a:latin typeface="Cambria Math" panose="02040503050406030204" pitchFamily="18" charset="0"/>
                                  <a:ea typeface="华文中宋" panose="02010600040101010101" pitchFamily="2" charset="-122"/>
                                </a:rPr>
                                <m:t>0</m:t>
                              </m:r>
                            </m:e>
                          </m:mr>
                          <m:mr>
                            <m:e>
                              <m:r>
                                <a:rPr lang="en-US" altLang="zh-CN" sz="2400" i="1">
                                  <a:latin typeface="Cambria Math" panose="02040503050406030204" pitchFamily="18" charset="0"/>
                                  <a:ea typeface="华文中宋" panose="02010600040101010101" pitchFamily="2" charset="-122"/>
                                </a:rPr>
                                <m:t>0</m:t>
                              </m:r>
                            </m:e>
                            <m:e>
                              <m:r>
                                <a:rPr lang="en-US" altLang="zh-CN" sz="2400" i="1">
                                  <a:latin typeface="Cambria Math" panose="02040503050406030204" pitchFamily="18" charset="0"/>
                                  <a:ea typeface="华文中宋" panose="02010600040101010101" pitchFamily="2" charset="-122"/>
                                </a:rPr>
                                <m:t>1</m:t>
                              </m:r>
                            </m:e>
                            <m:e>
                              <m:r>
                                <a:rPr lang="en-US" altLang="zh-CN" sz="2400" i="1">
                                  <a:latin typeface="Cambria Math" panose="02040503050406030204" pitchFamily="18" charset="0"/>
                                  <a:ea typeface="华文中宋" panose="02010600040101010101" pitchFamily="2" charset="-122"/>
                                </a:rPr>
                                <m:t>1</m:t>
                              </m:r>
                            </m:e>
                          </m:mr>
                          <m:mr>
                            <m:e>
                              <m:r>
                                <a:rPr lang="en-US" altLang="zh-CN" sz="2400" i="1">
                                  <a:latin typeface="Cambria Math" panose="02040503050406030204" pitchFamily="18" charset="0"/>
                                  <a:ea typeface="华文中宋" panose="02010600040101010101" pitchFamily="2" charset="-122"/>
                                </a:rPr>
                                <m:t>0</m:t>
                              </m:r>
                            </m:e>
                            <m:e>
                              <m:r>
                                <a:rPr lang="en-US" altLang="zh-CN" sz="2400" i="1">
                                  <a:latin typeface="Cambria Math" panose="02040503050406030204" pitchFamily="18" charset="0"/>
                                  <a:ea typeface="华文中宋" panose="02010600040101010101" pitchFamily="2" charset="-122"/>
                                </a:rPr>
                                <m:t>0</m:t>
                              </m:r>
                            </m:e>
                            <m:e>
                              <m:r>
                                <a:rPr lang="en-US" altLang="zh-CN" sz="2400" i="1">
                                  <a:latin typeface="Cambria Math" panose="02040503050406030204" pitchFamily="18" charset="0"/>
                                  <a:ea typeface="华文中宋" panose="02010600040101010101" pitchFamily="2" charset="-122"/>
                                </a:rPr>
                                <m:t>1</m:t>
                              </m:r>
                            </m:e>
                          </m:mr>
                        </m:m>
                      </m:e>
                    </m:d>
                  </m:oMath>
                </a14:m>
                <a:r>
                  <a:rPr lang="en-US" altLang="zh-CN" sz="2400" dirty="0">
                    <a:latin typeface="华文中宋" panose="02010600040101010101" pitchFamily="2" charset="-122"/>
                    <a:ea typeface="华文中宋" panose="02010600040101010101" pitchFamily="2" charset="-122"/>
                  </a:rPr>
                  <a:t>,  </a:t>
                </a:r>
                <a:r>
                  <a:rPr lang="zh-CN" altLang="en-US" sz="2400" dirty="0">
                    <a:latin typeface="华文中宋" panose="02010600040101010101" pitchFamily="2" charset="-122"/>
                    <a:ea typeface="华文中宋" panose="02010600040101010101" pitchFamily="2" charset="-122"/>
                  </a:rPr>
                  <a:t>求</a:t>
                </a:r>
                <a14:m>
                  <m:oMath xmlns:m="http://schemas.openxmlformats.org/officeDocument/2006/math">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𝑉</m:t>
                        </m:r>
                      </m:e>
                      <m:sub>
                        <m:r>
                          <a:rPr lang="en-US" altLang="zh-CN" sz="2400" i="1">
                            <a:latin typeface="Cambria Math" panose="02040503050406030204" pitchFamily="18" charset="0"/>
                            <a:ea typeface="华文中宋" panose="02010600040101010101" pitchFamily="2" charset="-122"/>
                          </a:rPr>
                          <m:t>2</m:t>
                        </m:r>
                      </m:sub>
                    </m:sSub>
                  </m:oMath>
                </a14:m>
                <a:r>
                  <a:rPr lang="zh-CN" altLang="en-US" sz="2400" dirty="0">
                    <a:latin typeface="华文中宋" panose="02010600040101010101" pitchFamily="2" charset="-122"/>
                    <a:ea typeface="华文中宋" panose="02010600040101010101" pitchFamily="2" charset="-122"/>
                  </a:rPr>
                  <a:t>的基与维数</a:t>
                </a:r>
                <a:r>
                  <a:rPr lang="en-US" altLang="zh-CN" sz="2400" dirty="0">
                    <a:latin typeface="华文中宋" panose="02010600040101010101" pitchFamily="2" charset="-122"/>
                    <a:ea typeface="华文中宋" panose="02010600040101010101" pitchFamily="2" charset="-122"/>
                  </a:rPr>
                  <a:t>.</a:t>
                </a:r>
                <a:endParaRPr lang="zh-CN" altLang="en-US" sz="2400" dirty="0">
                  <a:latin typeface="华文中宋" panose="02010600040101010101" pitchFamily="2" charset="-122"/>
                  <a:ea typeface="华文中宋" panose="02010600040101010101" pitchFamily="2" charset="-122"/>
                </a:endParaRPr>
              </a:p>
            </p:txBody>
          </p:sp>
        </mc:Choice>
        <mc:Fallback xmlns="">
          <p:sp>
            <p:nvSpPr>
              <p:cNvPr id="3" name="文本框 2">
                <a:extLst>
                  <a:ext uri="{FF2B5EF4-FFF2-40B4-BE49-F238E27FC236}">
                    <a16:creationId xmlns:a16="http://schemas.microsoft.com/office/drawing/2014/main" id="{16E3218F-8759-4F9A-B0CC-A87E38B9C4B7}"/>
                  </a:ext>
                </a:extLst>
              </p:cNvPr>
              <p:cNvSpPr txBox="1">
                <a:spLocks noRot="1" noChangeAspect="1" noMove="1" noResize="1" noEditPoints="1" noAdjustHandles="1" noChangeArrowheads="1" noChangeShapeType="1" noTextEdit="1"/>
              </p:cNvSpPr>
              <p:nvPr/>
            </p:nvSpPr>
            <p:spPr>
              <a:xfrm>
                <a:off x="1343472" y="1412776"/>
                <a:ext cx="7920880" cy="3219279"/>
              </a:xfrm>
              <a:prstGeom prst="rect">
                <a:avLst/>
              </a:prstGeom>
              <a:blipFill>
                <a:blip r:embed="rId2"/>
                <a:stretch>
                  <a:fillRect l="-11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0710225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0946" name="Rectangle 2"/>
              <p:cNvSpPr>
                <a:spLocks noGrp="1" noChangeArrowheads="1"/>
              </p:cNvSpPr>
              <p:nvPr>
                <p:ph type="ctrTitle"/>
              </p:nvPr>
            </p:nvSpPr>
            <p:spPr>
              <a:xfrm>
                <a:off x="3647728" y="2636913"/>
                <a:ext cx="5256584" cy="646331"/>
              </a:xfrm>
            </p:spPr>
            <p:txBody>
              <a:bodyPr wrap="square" anchor="t">
                <a:spAutoFit/>
              </a:bodyPr>
              <a:lstStyle/>
              <a:p>
                <a:pPr eaLnBrk="1" hangingPunct="1">
                  <a:defRPr/>
                </a:pPr>
                <a:r>
                  <a:rPr lang="en-US" altLang="zh-CN" sz="3600" dirty="0">
                    <a:solidFill>
                      <a:schemeClr val="tx1"/>
                    </a:solidFill>
                    <a:effectLst>
                      <a:outerShdw blurRad="38100" dist="38100" dir="2700000" algn="tl">
                        <a:srgbClr val="FFFFFF"/>
                      </a:outerShdw>
                    </a:effectLst>
                    <a:latin typeface="华文中宋" panose="02010600040101010101" pitchFamily="2" charset="-122"/>
                    <a:ea typeface="华文中宋" panose="02010600040101010101" pitchFamily="2" charset="-122"/>
                  </a:rPr>
                  <a:t>1.7  </a:t>
                </a:r>
                <a14:m>
                  <m:oMath xmlns:m="http://schemas.openxmlformats.org/officeDocument/2006/math">
                    <m:r>
                      <a:rPr lang="en-US" altLang="zh-CN" sz="3600" i="1" dirty="0">
                        <a:solidFill>
                          <a:schemeClr val="tx1"/>
                        </a:solidFill>
                        <a:effectLst>
                          <a:outerShdw blurRad="38100" dist="38100" dir="2700000" algn="tl">
                            <a:srgbClr val="FFFFFF"/>
                          </a:outerShdw>
                        </a:effectLst>
                        <a:latin typeface="Cambria Math" panose="02040503050406030204" pitchFamily="18" charset="0"/>
                        <a:ea typeface="华文中宋" panose="02010600040101010101" pitchFamily="2" charset="-122"/>
                      </a:rPr>
                      <m:t>𝑛</m:t>
                    </m:r>
                  </m:oMath>
                </a14:m>
                <a:r>
                  <a:rPr lang="zh-CN" altLang="en-US" sz="3600" dirty="0">
                    <a:solidFill>
                      <a:schemeClr val="tx1"/>
                    </a:solidFill>
                    <a:effectLst>
                      <a:outerShdw blurRad="38100" dist="38100" dir="2700000" algn="tl">
                        <a:srgbClr val="FFFFFF"/>
                      </a:outerShdw>
                    </a:effectLst>
                    <a:latin typeface="华文中宋" panose="02010600040101010101" pitchFamily="2" charset="-122"/>
                    <a:ea typeface="华文中宋" panose="02010600040101010101" pitchFamily="2" charset="-122"/>
                  </a:rPr>
                  <a:t>维线性空间的同构</a:t>
                </a:r>
              </a:p>
            </p:txBody>
          </p:sp>
        </mc:Choice>
        <mc:Fallback xmlns="">
          <p:sp>
            <p:nvSpPr>
              <p:cNvPr id="210946" name="Rectangle 2"/>
              <p:cNvSpPr>
                <a:spLocks noGrp="1" noRot="1" noChangeAspect="1" noMove="1" noResize="1" noEditPoints="1" noAdjustHandles="1" noChangeArrowheads="1" noChangeShapeType="1" noTextEdit="1"/>
              </p:cNvSpPr>
              <p:nvPr>
                <p:ph type="ctrTitle"/>
              </p:nvPr>
            </p:nvSpPr>
            <p:spPr>
              <a:xfrm>
                <a:off x="3647728" y="2636913"/>
                <a:ext cx="5256584" cy="646331"/>
              </a:xfrm>
              <a:blipFill>
                <a:blip r:embed="rId2"/>
                <a:stretch>
                  <a:fillRect l="-3592" t="-16038" r="-1622" b="-4056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047743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281FBE21-B40B-4B64-ABBE-395E3EC7A610}" type="slidenum">
              <a:rPr kumimoji="0" lang="en-US" altLang="zh-CN">
                <a:solidFill>
                  <a:srgbClr val="000000"/>
                </a:solidFill>
              </a:rPr>
              <a:pPr>
                <a:defRPr/>
              </a:pPr>
              <a:t>48</a:t>
            </a:fld>
            <a:endParaRPr kumimoji="0" lang="en-US" altLang="zh-CN">
              <a:solidFill>
                <a:srgbClr val="000000"/>
              </a:solidFill>
            </a:endParaRPr>
          </a:p>
        </p:txBody>
      </p:sp>
      <mc:AlternateContent xmlns:mc="http://schemas.openxmlformats.org/markup-compatibility/2006" xmlns:a14="http://schemas.microsoft.com/office/drawing/2010/main">
        <mc:Choice Requires="a14">
          <p:sp>
            <p:nvSpPr>
              <p:cNvPr id="2" name="文本框 1"/>
              <p:cNvSpPr txBox="1"/>
              <p:nvPr/>
            </p:nvSpPr>
            <p:spPr>
              <a:xfrm>
                <a:off x="551384" y="1412776"/>
                <a:ext cx="10873208" cy="3323987"/>
              </a:xfrm>
              <a:prstGeom prst="rect">
                <a:avLst/>
              </a:prstGeom>
              <a:noFill/>
            </p:spPr>
            <p:txBody>
              <a:bodyPr wrap="square" rtlCol="0">
                <a:spAutoFit/>
              </a:bodyPr>
              <a:lstStyle/>
              <a:p>
                <a:pPr>
                  <a:lnSpc>
                    <a:spcPct val="150000"/>
                  </a:lnSpc>
                  <a:defRPr/>
                </a:pPr>
                <a:r>
                  <a:rPr lang="zh-CN" altLang="en-US" dirty="0">
                    <a:solidFill>
                      <a:srgbClr val="000000"/>
                    </a:solidFill>
                    <a:latin typeface="华文中宋" panose="02010600040101010101" pitchFamily="2" charset="-122"/>
                    <a:ea typeface="华文中宋" panose="02010600040101010101" pitchFamily="2" charset="-122"/>
                  </a:rPr>
                  <a:t>      设</a:t>
                </a:r>
                <a14:m>
                  <m:oMath xmlns:m="http://schemas.openxmlformats.org/officeDocument/2006/math">
                    <m:sSub>
                      <m:sSubPr>
                        <m:ctrlPr>
                          <a:rPr lang="en-US" altLang="zh-CN" i="1">
                            <a:solidFill>
                              <a:srgbClr val="000000"/>
                            </a:solidFill>
                            <a:latin typeface="Cambria Math" panose="02040503050406030204" pitchFamily="18" charset="0"/>
                            <a:ea typeface="华文中宋" panose="02010600040101010101" pitchFamily="2" charset="-122"/>
                          </a:rPr>
                        </m:ctrlPr>
                      </m:sSubPr>
                      <m:e>
                        <m:r>
                          <a:rPr lang="en-US" altLang="zh-CN" i="1">
                            <a:solidFill>
                              <a:srgbClr val="000000"/>
                            </a:solidFill>
                            <a:latin typeface="Cambria Math" panose="02040503050406030204" pitchFamily="18" charset="0"/>
                            <a:ea typeface="华文中宋" panose="02010600040101010101" pitchFamily="2" charset="-122"/>
                          </a:rPr>
                          <m:t>𝛼</m:t>
                        </m:r>
                      </m:e>
                      <m:sub>
                        <m:r>
                          <a:rPr lang="en-US" altLang="zh-CN" i="1">
                            <a:solidFill>
                              <a:srgbClr val="000000"/>
                            </a:solidFill>
                            <a:latin typeface="Cambria Math" panose="02040503050406030204" pitchFamily="18" charset="0"/>
                            <a:ea typeface="华文中宋" panose="02010600040101010101" pitchFamily="2" charset="-122"/>
                          </a:rPr>
                          <m:t>1</m:t>
                        </m:r>
                      </m:sub>
                    </m:sSub>
                    <m:r>
                      <a:rPr lang="en-US" altLang="zh-CN" i="1">
                        <a:solidFill>
                          <a:srgbClr val="000000"/>
                        </a:solidFill>
                        <a:latin typeface="Cambria Math" panose="02040503050406030204" pitchFamily="18" charset="0"/>
                        <a:ea typeface="华文中宋" panose="02010600040101010101" pitchFamily="2" charset="-122"/>
                      </a:rPr>
                      <m:t>,</m:t>
                    </m:r>
                    <m:sSub>
                      <m:sSubPr>
                        <m:ctrlPr>
                          <a:rPr lang="en-US" altLang="zh-CN" i="1">
                            <a:solidFill>
                              <a:srgbClr val="000000"/>
                            </a:solidFill>
                            <a:latin typeface="Cambria Math" panose="02040503050406030204" pitchFamily="18" charset="0"/>
                            <a:ea typeface="华文中宋" panose="02010600040101010101" pitchFamily="2" charset="-122"/>
                          </a:rPr>
                        </m:ctrlPr>
                      </m:sSubPr>
                      <m:e>
                        <m:r>
                          <a:rPr lang="en-US" altLang="zh-CN" i="1">
                            <a:solidFill>
                              <a:srgbClr val="000000"/>
                            </a:solidFill>
                            <a:latin typeface="Cambria Math" panose="02040503050406030204" pitchFamily="18" charset="0"/>
                            <a:ea typeface="华文中宋" panose="02010600040101010101" pitchFamily="2" charset="-122"/>
                          </a:rPr>
                          <m:t>𝛼</m:t>
                        </m:r>
                      </m:e>
                      <m:sub>
                        <m:r>
                          <a:rPr lang="en-US" altLang="zh-CN" i="1">
                            <a:solidFill>
                              <a:srgbClr val="000000"/>
                            </a:solidFill>
                            <a:latin typeface="Cambria Math" panose="02040503050406030204" pitchFamily="18" charset="0"/>
                            <a:ea typeface="华文中宋" panose="02010600040101010101" pitchFamily="2" charset="-122"/>
                          </a:rPr>
                          <m:t>2</m:t>
                        </m:r>
                      </m:sub>
                    </m:sSub>
                    <m:r>
                      <a:rPr lang="en-US" altLang="zh-CN" i="1">
                        <a:solidFill>
                          <a:srgbClr val="000000"/>
                        </a:solidFill>
                        <a:latin typeface="Cambria Math" panose="02040503050406030204" pitchFamily="18" charset="0"/>
                        <a:ea typeface="华文中宋" panose="02010600040101010101" pitchFamily="2" charset="-122"/>
                      </a:rPr>
                      <m:t>,⋯,</m:t>
                    </m:r>
                    <m:sSub>
                      <m:sSubPr>
                        <m:ctrlPr>
                          <a:rPr lang="en-US" altLang="zh-CN" i="1">
                            <a:solidFill>
                              <a:srgbClr val="000000"/>
                            </a:solidFill>
                            <a:latin typeface="Cambria Math" panose="02040503050406030204" pitchFamily="18" charset="0"/>
                            <a:ea typeface="华文中宋" panose="02010600040101010101" pitchFamily="2" charset="-122"/>
                          </a:rPr>
                        </m:ctrlPr>
                      </m:sSubPr>
                      <m:e>
                        <m:r>
                          <a:rPr lang="en-US" altLang="zh-CN" i="1">
                            <a:solidFill>
                              <a:srgbClr val="000000"/>
                            </a:solidFill>
                            <a:latin typeface="Cambria Math" panose="02040503050406030204" pitchFamily="18" charset="0"/>
                            <a:ea typeface="华文中宋" panose="02010600040101010101" pitchFamily="2" charset="-122"/>
                          </a:rPr>
                          <m:t>𝛼</m:t>
                        </m:r>
                      </m:e>
                      <m:sub>
                        <m:r>
                          <a:rPr lang="en-US" altLang="zh-CN" i="1">
                            <a:solidFill>
                              <a:srgbClr val="000000"/>
                            </a:solidFill>
                            <a:latin typeface="Cambria Math" panose="02040503050406030204" pitchFamily="18" charset="0"/>
                            <a:ea typeface="华文中宋" panose="02010600040101010101" pitchFamily="2" charset="-122"/>
                          </a:rPr>
                          <m:t>𝑛</m:t>
                        </m:r>
                      </m:sub>
                    </m:sSub>
                  </m:oMath>
                </a14:m>
                <a:r>
                  <a:rPr lang="zh-CN" altLang="en-US" dirty="0">
                    <a:solidFill>
                      <a:srgbClr val="000000"/>
                    </a:solidFill>
                    <a:latin typeface="华文中宋" panose="02010600040101010101" pitchFamily="2" charset="-122"/>
                    <a:ea typeface="华文中宋" panose="02010600040101010101" pitchFamily="2" charset="-122"/>
                  </a:rPr>
                  <a:t>是</a:t>
                </a:r>
                <a14:m>
                  <m:oMath xmlns:m="http://schemas.openxmlformats.org/officeDocument/2006/math">
                    <m:r>
                      <a:rPr lang="en-US" altLang="zh-CN" i="1" dirty="0">
                        <a:solidFill>
                          <a:srgbClr val="000000"/>
                        </a:solidFill>
                        <a:latin typeface="Cambria Math" panose="02040503050406030204" pitchFamily="18" charset="0"/>
                        <a:ea typeface="华文中宋" panose="02010600040101010101" pitchFamily="2" charset="-122"/>
                      </a:rPr>
                      <m:t>𝑛</m:t>
                    </m:r>
                  </m:oMath>
                </a14:m>
                <a:r>
                  <a:rPr lang="zh-CN" altLang="en-US" dirty="0">
                    <a:solidFill>
                      <a:srgbClr val="000000"/>
                    </a:solidFill>
                    <a:latin typeface="华文中宋" panose="02010600040101010101" pitchFamily="2" charset="-122"/>
                    <a:ea typeface="华文中宋" panose="02010600040101010101" pitchFamily="2" charset="-122"/>
                  </a:rPr>
                  <a:t>维线性空间</a:t>
                </a:r>
                <a14:m>
                  <m:oMath xmlns:m="http://schemas.openxmlformats.org/officeDocument/2006/math">
                    <m:sSub>
                      <m:sSubPr>
                        <m:ctrlPr>
                          <a:rPr lang="en-US" altLang="zh-CN" i="1">
                            <a:solidFill>
                              <a:srgbClr val="000000"/>
                            </a:solidFill>
                            <a:latin typeface="Cambria Math" panose="02040503050406030204" pitchFamily="18" charset="0"/>
                            <a:ea typeface="华文中宋" panose="02010600040101010101" pitchFamily="2" charset="-122"/>
                          </a:rPr>
                        </m:ctrlPr>
                      </m:sSubPr>
                      <m:e>
                        <m:r>
                          <a:rPr lang="en-US" altLang="zh-CN" i="1">
                            <a:solidFill>
                              <a:srgbClr val="000000"/>
                            </a:solidFill>
                            <a:latin typeface="Cambria Math" panose="02040503050406030204" pitchFamily="18" charset="0"/>
                            <a:ea typeface="华文中宋" panose="02010600040101010101" pitchFamily="2" charset="-122"/>
                          </a:rPr>
                          <m:t>𝑉</m:t>
                        </m:r>
                      </m:e>
                      <m:sub>
                        <m:r>
                          <a:rPr lang="en-US" altLang="zh-CN" i="1">
                            <a:solidFill>
                              <a:srgbClr val="000000"/>
                            </a:solidFill>
                            <a:latin typeface="Cambria Math" panose="02040503050406030204" pitchFamily="18" charset="0"/>
                            <a:ea typeface="华文中宋" panose="02010600040101010101" pitchFamily="2" charset="-122"/>
                          </a:rPr>
                          <m:t>𝑛</m:t>
                        </m:r>
                      </m:sub>
                    </m:sSub>
                  </m:oMath>
                </a14:m>
                <a:r>
                  <a:rPr lang="zh-CN" altLang="en-US" dirty="0">
                    <a:solidFill>
                      <a:srgbClr val="000000"/>
                    </a:solidFill>
                    <a:latin typeface="华文中宋" panose="02010600040101010101" pitchFamily="2" charset="-122"/>
                    <a:ea typeface="华文中宋" panose="02010600040101010101" pitchFamily="2" charset="-122"/>
                  </a:rPr>
                  <a:t>的一组基，在这组基下，</a:t>
                </a:r>
                <a14:m>
                  <m:oMath xmlns:m="http://schemas.openxmlformats.org/officeDocument/2006/math">
                    <m:sSub>
                      <m:sSubPr>
                        <m:ctrlPr>
                          <a:rPr lang="en-US" altLang="zh-CN" i="1">
                            <a:solidFill>
                              <a:srgbClr val="000000"/>
                            </a:solidFill>
                            <a:latin typeface="Cambria Math" panose="02040503050406030204" pitchFamily="18" charset="0"/>
                            <a:ea typeface="华文中宋" panose="02010600040101010101" pitchFamily="2" charset="-122"/>
                          </a:rPr>
                        </m:ctrlPr>
                      </m:sSubPr>
                      <m:e>
                        <m:r>
                          <a:rPr lang="en-US" altLang="zh-CN" i="1">
                            <a:solidFill>
                              <a:srgbClr val="000000"/>
                            </a:solidFill>
                            <a:latin typeface="Cambria Math" panose="02040503050406030204" pitchFamily="18" charset="0"/>
                            <a:ea typeface="华文中宋" panose="02010600040101010101" pitchFamily="2" charset="-122"/>
                          </a:rPr>
                          <m:t>𝑉</m:t>
                        </m:r>
                      </m:e>
                      <m:sub>
                        <m:r>
                          <a:rPr lang="en-US" altLang="zh-CN" i="1">
                            <a:solidFill>
                              <a:srgbClr val="000000"/>
                            </a:solidFill>
                            <a:latin typeface="Cambria Math" panose="02040503050406030204" pitchFamily="18" charset="0"/>
                            <a:ea typeface="华文中宋" panose="02010600040101010101" pitchFamily="2" charset="-122"/>
                          </a:rPr>
                          <m:t>𝑛</m:t>
                        </m:r>
                      </m:sub>
                    </m:sSub>
                  </m:oMath>
                </a14:m>
                <a:r>
                  <a:rPr lang="zh-CN" altLang="en-US" dirty="0">
                    <a:solidFill>
                      <a:srgbClr val="000000"/>
                    </a:solidFill>
                    <a:latin typeface="华文中宋" panose="02010600040101010101" pitchFamily="2" charset="-122"/>
                    <a:ea typeface="华文中宋" panose="02010600040101010101" pitchFamily="2" charset="-122"/>
                  </a:rPr>
                  <a:t>中的</a:t>
                </a:r>
                <a:r>
                  <a:rPr lang="zh-CN" altLang="en-US" dirty="0">
                    <a:solidFill>
                      <a:srgbClr val="FF0000"/>
                    </a:solidFill>
                    <a:latin typeface="华文中宋" panose="02010600040101010101" pitchFamily="2" charset="-122"/>
                    <a:ea typeface="华文中宋" panose="02010600040101010101" pitchFamily="2" charset="-122"/>
                  </a:rPr>
                  <a:t>每个向量</a:t>
                </a:r>
                <a14:m>
                  <m:oMath xmlns:m="http://schemas.openxmlformats.org/officeDocument/2006/math">
                    <m:r>
                      <a:rPr lang="en-US" altLang="zh-CN" i="1">
                        <a:solidFill>
                          <a:srgbClr val="FF0000"/>
                        </a:solidFill>
                        <a:latin typeface="Cambria Math" panose="02040503050406030204" pitchFamily="18" charset="0"/>
                        <a:ea typeface="华文中宋" panose="02010600040101010101" pitchFamily="2" charset="-122"/>
                      </a:rPr>
                      <m:t>𝛼</m:t>
                    </m:r>
                  </m:oMath>
                </a14:m>
                <a:r>
                  <a:rPr lang="zh-CN" altLang="en-US" dirty="0">
                    <a:solidFill>
                      <a:srgbClr val="FF0000"/>
                    </a:solidFill>
                    <a:latin typeface="华文中宋" panose="02010600040101010101" pitchFamily="2" charset="-122"/>
                    <a:ea typeface="华文中宋" panose="02010600040101010101" pitchFamily="2" charset="-122"/>
                  </a:rPr>
                  <a:t>都有唯一确定的坐标</a:t>
                </a:r>
                <a14:m>
                  <m:oMath xmlns:m="http://schemas.openxmlformats.org/officeDocument/2006/math">
                    <m:sSup>
                      <m:sSupPr>
                        <m:ctrlPr>
                          <a:rPr lang="en-US" altLang="zh-CN" i="1" dirty="0">
                            <a:solidFill>
                              <a:srgbClr val="000000"/>
                            </a:solidFill>
                            <a:latin typeface="Cambria Math" panose="02040503050406030204" pitchFamily="18" charset="0"/>
                            <a:ea typeface="华文中宋" panose="02010600040101010101" pitchFamily="2" charset="-122"/>
                          </a:rPr>
                        </m:ctrlPr>
                      </m:sSupPr>
                      <m:e>
                        <m:d>
                          <m:dPr>
                            <m:begChr m:val="（"/>
                            <m:endChr m:val="）"/>
                            <m:ctrlPr>
                              <a:rPr lang="zh-CN" altLang="en-US" i="1" dirty="0">
                                <a:solidFill>
                                  <a:srgbClr val="000000"/>
                                </a:solidFill>
                                <a:latin typeface="Cambria Math" panose="02040503050406030204" pitchFamily="18" charset="0"/>
                                <a:ea typeface="华文中宋" panose="02010600040101010101" pitchFamily="2" charset="-122"/>
                              </a:rPr>
                            </m:ctrlPr>
                          </m:dPr>
                          <m:e>
                            <m:sSub>
                              <m:sSubPr>
                                <m:ctrlPr>
                                  <a:rPr lang="en-US" altLang="zh-CN" i="1" dirty="0">
                                    <a:solidFill>
                                      <a:srgbClr val="000000"/>
                                    </a:solidFill>
                                    <a:latin typeface="Cambria Math" panose="02040503050406030204" pitchFamily="18" charset="0"/>
                                    <a:ea typeface="华文中宋" panose="02010600040101010101" pitchFamily="2" charset="-122"/>
                                  </a:rPr>
                                </m:ctrlPr>
                              </m:sSubPr>
                              <m:e>
                                <m:r>
                                  <a:rPr lang="en-US" altLang="zh-CN" i="1" dirty="0">
                                    <a:solidFill>
                                      <a:srgbClr val="000000"/>
                                    </a:solidFill>
                                    <a:latin typeface="Cambria Math" panose="02040503050406030204" pitchFamily="18" charset="0"/>
                                    <a:ea typeface="华文中宋" panose="02010600040101010101" pitchFamily="2" charset="-122"/>
                                  </a:rPr>
                                  <m:t>𝑥</m:t>
                                </m:r>
                              </m:e>
                              <m:sub>
                                <m:r>
                                  <a:rPr lang="en-US" altLang="zh-CN" i="1" dirty="0">
                                    <a:solidFill>
                                      <a:srgbClr val="000000"/>
                                    </a:solidFill>
                                    <a:latin typeface="Cambria Math" panose="02040503050406030204" pitchFamily="18" charset="0"/>
                                    <a:ea typeface="华文中宋" panose="02010600040101010101" pitchFamily="2" charset="-122"/>
                                  </a:rPr>
                                  <m:t>1</m:t>
                                </m:r>
                              </m:sub>
                            </m:sSub>
                            <m:r>
                              <a:rPr lang="en-US" altLang="zh-CN" i="1" dirty="0">
                                <a:solidFill>
                                  <a:srgbClr val="000000"/>
                                </a:solidFill>
                                <a:latin typeface="Cambria Math" panose="02040503050406030204" pitchFamily="18" charset="0"/>
                                <a:ea typeface="华文中宋" panose="02010600040101010101" pitchFamily="2" charset="-122"/>
                              </a:rPr>
                              <m:t>,</m:t>
                            </m:r>
                            <m:sSub>
                              <m:sSubPr>
                                <m:ctrlPr>
                                  <a:rPr lang="en-US" altLang="zh-CN" i="1" dirty="0">
                                    <a:solidFill>
                                      <a:srgbClr val="000000"/>
                                    </a:solidFill>
                                    <a:latin typeface="Cambria Math" panose="02040503050406030204" pitchFamily="18" charset="0"/>
                                    <a:ea typeface="华文中宋" panose="02010600040101010101" pitchFamily="2" charset="-122"/>
                                  </a:rPr>
                                </m:ctrlPr>
                              </m:sSubPr>
                              <m:e>
                                <m:r>
                                  <a:rPr lang="en-US" altLang="zh-CN" i="1" dirty="0">
                                    <a:solidFill>
                                      <a:srgbClr val="000000"/>
                                    </a:solidFill>
                                    <a:latin typeface="Cambria Math" panose="02040503050406030204" pitchFamily="18" charset="0"/>
                                    <a:ea typeface="华文中宋" panose="02010600040101010101" pitchFamily="2" charset="-122"/>
                                  </a:rPr>
                                  <m:t>𝑥</m:t>
                                </m:r>
                              </m:e>
                              <m:sub>
                                <m:r>
                                  <a:rPr lang="en-US" altLang="zh-CN" i="1" dirty="0">
                                    <a:solidFill>
                                      <a:srgbClr val="000000"/>
                                    </a:solidFill>
                                    <a:latin typeface="Cambria Math" panose="02040503050406030204" pitchFamily="18" charset="0"/>
                                    <a:ea typeface="华文中宋" panose="02010600040101010101" pitchFamily="2" charset="-122"/>
                                  </a:rPr>
                                  <m:t>2</m:t>
                                </m:r>
                              </m:sub>
                            </m:sSub>
                            <m:r>
                              <a:rPr lang="en-US" altLang="zh-CN" i="1" dirty="0">
                                <a:solidFill>
                                  <a:srgbClr val="000000"/>
                                </a:solidFill>
                                <a:latin typeface="Cambria Math" panose="02040503050406030204" pitchFamily="18" charset="0"/>
                                <a:ea typeface="华文中宋" panose="02010600040101010101" pitchFamily="2" charset="-122"/>
                              </a:rPr>
                              <m:t>,⋯,</m:t>
                            </m:r>
                            <m:sSub>
                              <m:sSubPr>
                                <m:ctrlPr>
                                  <a:rPr lang="en-US" altLang="zh-CN" i="1" dirty="0">
                                    <a:solidFill>
                                      <a:srgbClr val="000000"/>
                                    </a:solidFill>
                                    <a:latin typeface="Cambria Math" panose="02040503050406030204" pitchFamily="18" charset="0"/>
                                    <a:ea typeface="华文中宋" panose="02010600040101010101" pitchFamily="2" charset="-122"/>
                                  </a:rPr>
                                </m:ctrlPr>
                              </m:sSubPr>
                              <m:e>
                                <m:r>
                                  <a:rPr lang="en-US" altLang="zh-CN" i="1" dirty="0">
                                    <a:solidFill>
                                      <a:srgbClr val="000000"/>
                                    </a:solidFill>
                                    <a:latin typeface="Cambria Math" panose="02040503050406030204" pitchFamily="18" charset="0"/>
                                    <a:ea typeface="华文中宋" panose="02010600040101010101" pitchFamily="2" charset="-122"/>
                                  </a:rPr>
                                  <m:t>𝑥</m:t>
                                </m:r>
                              </m:e>
                              <m:sub>
                                <m:r>
                                  <a:rPr lang="en-US" altLang="zh-CN" i="1" dirty="0">
                                    <a:solidFill>
                                      <a:srgbClr val="000000"/>
                                    </a:solidFill>
                                    <a:latin typeface="Cambria Math" panose="02040503050406030204" pitchFamily="18" charset="0"/>
                                    <a:ea typeface="华文中宋" panose="02010600040101010101" pitchFamily="2" charset="-122"/>
                                  </a:rPr>
                                  <m:t>𝑛</m:t>
                                </m:r>
                              </m:sub>
                            </m:sSub>
                          </m:e>
                        </m:d>
                      </m:e>
                      <m:sup>
                        <m:r>
                          <a:rPr lang="en-US" altLang="zh-CN" i="1" dirty="0">
                            <a:solidFill>
                              <a:srgbClr val="000000"/>
                            </a:solidFill>
                            <a:latin typeface="Cambria Math" panose="02040503050406030204" pitchFamily="18" charset="0"/>
                            <a:ea typeface="华文中宋" panose="02010600040101010101" pitchFamily="2" charset="-122"/>
                          </a:rPr>
                          <m:t>𝑇</m:t>
                        </m:r>
                      </m:sup>
                    </m:sSup>
                    <m:r>
                      <a:rPr lang="en-US" altLang="zh-CN" i="1" dirty="0">
                        <a:solidFill>
                          <a:srgbClr val="000000"/>
                        </a:solidFill>
                        <a:latin typeface="Cambria Math" panose="02040503050406030204" pitchFamily="18" charset="0"/>
                        <a:ea typeface="华文中宋" panose="02010600040101010101" pitchFamily="2" charset="-122"/>
                      </a:rPr>
                      <m:t>.</m:t>
                    </m:r>
                  </m:oMath>
                </a14:m>
                <a:r>
                  <a:rPr lang="zh-CN" altLang="en-US" dirty="0">
                    <a:solidFill>
                      <a:srgbClr val="000000"/>
                    </a:solidFill>
                    <a:latin typeface="华文中宋" panose="02010600040101010101" pitchFamily="2" charset="-122"/>
                    <a:ea typeface="华文中宋" panose="02010600040101010101" pitchFamily="2" charset="-122"/>
                  </a:rPr>
                  <a:t>而向量的坐标可以看做</a:t>
                </a:r>
                <a14:m>
                  <m:oMath xmlns:m="http://schemas.openxmlformats.org/officeDocument/2006/math">
                    <m:sSup>
                      <m:sSupPr>
                        <m:ctrlPr>
                          <a:rPr lang="en-US" altLang="zh-CN" i="1">
                            <a:solidFill>
                              <a:srgbClr val="000000"/>
                            </a:solidFill>
                            <a:latin typeface="Cambria Math" panose="02040503050406030204" pitchFamily="18" charset="0"/>
                            <a:ea typeface="华文中宋" panose="02010600040101010101" pitchFamily="2" charset="-122"/>
                          </a:rPr>
                        </m:ctrlPr>
                      </m:sSupPr>
                      <m:e>
                        <m:r>
                          <a:rPr lang="en-US" altLang="zh-CN" i="1">
                            <a:solidFill>
                              <a:srgbClr val="000000"/>
                            </a:solidFill>
                            <a:latin typeface="Cambria Math" panose="02040503050406030204" pitchFamily="18" charset="0"/>
                            <a:ea typeface="华文中宋" panose="02010600040101010101" pitchFamily="2" charset="-122"/>
                          </a:rPr>
                          <m:t>𝐹</m:t>
                        </m:r>
                      </m:e>
                      <m:sup>
                        <m:r>
                          <a:rPr lang="en-US" altLang="zh-CN" i="1">
                            <a:solidFill>
                              <a:srgbClr val="000000"/>
                            </a:solidFill>
                            <a:latin typeface="Cambria Math" panose="02040503050406030204" pitchFamily="18" charset="0"/>
                            <a:ea typeface="华文中宋" panose="02010600040101010101" pitchFamily="2" charset="-122"/>
                          </a:rPr>
                          <m:t>𝑛</m:t>
                        </m:r>
                      </m:sup>
                    </m:sSup>
                  </m:oMath>
                </a14:m>
                <a:r>
                  <a:rPr lang="zh-CN" altLang="en-US" dirty="0">
                    <a:solidFill>
                      <a:srgbClr val="000000"/>
                    </a:solidFill>
                    <a:latin typeface="华文中宋" panose="02010600040101010101" pitchFamily="2" charset="-122"/>
                    <a:ea typeface="华文中宋" panose="02010600040101010101" pitchFamily="2" charset="-122"/>
                  </a:rPr>
                  <a:t>中的元素，因此向量</a:t>
                </a:r>
                <a14:m>
                  <m:oMath xmlns:m="http://schemas.openxmlformats.org/officeDocument/2006/math">
                    <m:r>
                      <a:rPr lang="en-US" altLang="zh-CN" i="1">
                        <a:solidFill>
                          <a:srgbClr val="000000"/>
                        </a:solidFill>
                        <a:latin typeface="Cambria Math" panose="02040503050406030204" pitchFamily="18" charset="0"/>
                        <a:ea typeface="华文中宋" panose="02010600040101010101" pitchFamily="2" charset="-122"/>
                      </a:rPr>
                      <m:t>𝛼</m:t>
                    </m:r>
                  </m:oMath>
                </a14:m>
                <a:r>
                  <a:rPr lang="zh-CN" altLang="en-US" dirty="0">
                    <a:solidFill>
                      <a:srgbClr val="000000"/>
                    </a:solidFill>
                    <a:latin typeface="华文中宋" panose="02010600040101010101" pitchFamily="2" charset="-122"/>
                    <a:ea typeface="华文中宋" panose="02010600040101010101" pitchFamily="2" charset="-122"/>
                  </a:rPr>
                  <a:t>与它的坐标</a:t>
                </a:r>
                <a14:m>
                  <m:oMath xmlns:m="http://schemas.openxmlformats.org/officeDocument/2006/math">
                    <m:sSup>
                      <m:sSupPr>
                        <m:ctrlPr>
                          <a:rPr lang="en-US" altLang="zh-CN" i="1" dirty="0">
                            <a:solidFill>
                              <a:srgbClr val="000000"/>
                            </a:solidFill>
                            <a:latin typeface="Cambria Math" panose="02040503050406030204" pitchFamily="18" charset="0"/>
                            <a:ea typeface="华文中宋" panose="02010600040101010101" pitchFamily="2" charset="-122"/>
                          </a:rPr>
                        </m:ctrlPr>
                      </m:sSupPr>
                      <m:e>
                        <m:d>
                          <m:dPr>
                            <m:begChr m:val="（"/>
                            <m:endChr m:val="）"/>
                            <m:ctrlPr>
                              <a:rPr lang="zh-CN" altLang="en-US" i="1" dirty="0">
                                <a:solidFill>
                                  <a:srgbClr val="000000"/>
                                </a:solidFill>
                                <a:latin typeface="Cambria Math" panose="02040503050406030204" pitchFamily="18" charset="0"/>
                                <a:ea typeface="华文中宋" panose="02010600040101010101" pitchFamily="2" charset="-122"/>
                              </a:rPr>
                            </m:ctrlPr>
                          </m:dPr>
                          <m:e>
                            <m:sSub>
                              <m:sSubPr>
                                <m:ctrlPr>
                                  <a:rPr lang="en-US" altLang="zh-CN" i="1" dirty="0">
                                    <a:solidFill>
                                      <a:srgbClr val="000000"/>
                                    </a:solidFill>
                                    <a:latin typeface="Cambria Math" panose="02040503050406030204" pitchFamily="18" charset="0"/>
                                    <a:ea typeface="华文中宋" panose="02010600040101010101" pitchFamily="2" charset="-122"/>
                                  </a:rPr>
                                </m:ctrlPr>
                              </m:sSubPr>
                              <m:e>
                                <m:r>
                                  <a:rPr lang="en-US" altLang="zh-CN" i="1" dirty="0">
                                    <a:solidFill>
                                      <a:srgbClr val="000000"/>
                                    </a:solidFill>
                                    <a:latin typeface="Cambria Math" panose="02040503050406030204" pitchFamily="18" charset="0"/>
                                    <a:ea typeface="华文中宋" panose="02010600040101010101" pitchFamily="2" charset="-122"/>
                                  </a:rPr>
                                  <m:t>𝑥</m:t>
                                </m:r>
                              </m:e>
                              <m:sub>
                                <m:r>
                                  <a:rPr lang="en-US" altLang="zh-CN" i="1" dirty="0">
                                    <a:solidFill>
                                      <a:srgbClr val="000000"/>
                                    </a:solidFill>
                                    <a:latin typeface="Cambria Math" panose="02040503050406030204" pitchFamily="18" charset="0"/>
                                    <a:ea typeface="华文中宋" panose="02010600040101010101" pitchFamily="2" charset="-122"/>
                                  </a:rPr>
                                  <m:t>1</m:t>
                                </m:r>
                              </m:sub>
                            </m:sSub>
                            <m:r>
                              <a:rPr lang="en-US" altLang="zh-CN" i="1" dirty="0">
                                <a:solidFill>
                                  <a:srgbClr val="000000"/>
                                </a:solidFill>
                                <a:latin typeface="Cambria Math" panose="02040503050406030204" pitchFamily="18" charset="0"/>
                                <a:ea typeface="华文中宋" panose="02010600040101010101" pitchFamily="2" charset="-122"/>
                              </a:rPr>
                              <m:t>,</m:t>
                            </m:r>
                            <m:sSub>
                              <m:sSubPr>
                                <m:ctrlPr>
                                  <a:rPr lang="en-US" altLang="zh-CN" i="1" dirty="0">
                                    <a:solidFill>
                                      <a:srgbClr val="000000"/>
                                    </a:solidFill>
                                    <a:latin typeface="Cambria Math" panose="02040503050406030204" pitchFamily="18" charset="0"/>
                                    <a:ea typeface="华文中宋" panose="02010600040101010101" pitchFamily="2" charset="-122"/>
                                  </a:rPr>
                                </m:ctrlPr>
                              </m:sSubPr>
                              <m:e>
                                <m:r>
                                  <a:rPr lang="en-US" altLang="zh-CN" i="1" dirty="0">
                                    <a:solidFill>
                                      <a:srgbClr val="000000"/>
                                    </a:solidFill>
                                    <a:latin typeface="Cambria Math" panose="02040503050406030204" pitchFamily="18" charset="0"/>
                                    <a:ea typeface="华文中宋" panose="02010600040101010101" pitchFamily="2" charset="-122"/>
                                  </a:rPr>
                                  <m:t>𝑥</m:t>
                                </m:r>
                              </m:e>
                              <m:sub>
                                <m:r>
                                  <a:rPr lang="en-US" altLang="zh-CN" i="1" dirty="0">
                                    <a:solidFill>
                                      <a:srgbClr val="000000"/>
                                    </a:solidFill>
                                    <a:latin typeface="Cambria Math" panose="02040503050406030204" pitchFamily="18" charset="0"/>
                                    <a:ea typeface="华文中宋" panose="02010600040101010101" pitchFamily="2" charset="-122"/>
                                  </a:rPr>
                                  <m:t>2</m:t>
                                </m:r>
                              </m:sub>
                            </m:sSub>
                            <m:r>
                              <a:rPr lang="en-US" altLang="zh-CN" i="1" dirty="0">
                                <a:solidFill>
                                  <a:srgbClr val="000000"/>
                                </a:solidFill>
                                <a:latin typeface="Cambria Math" panose="02040503050406030204" pitchFamily="18" charset="0"/>
                                <a:ea typeface="华文中宋" panose="02010600040101010101" pitchFamily="2" charset="-122"/>
                              </a:rPr>
                              <m:t>,⋯,</m:t>
                            </m:r>
                            <m:sSub>
                              <m:sSubPr>
                                <m:ctrlPr>
                                  <a:rPr lang="en-US" altLang="zh-CN" i="1" dirty="0">
                                    <a:solidFill>
                                      <a:srgbClr val="000000"/>
                                    </a:solidFill>
                                    <a:latin typeface="Cambria Math" panose="02040503050406030204" pitchFamily="18" charset="0"/>
                                    <a:ea typeface="华文中宋" panose="02010600040101010101" pitchFamily="2" charset="-122"/>
                                  </a:rPr>
                                </m:ctrlPr>
                              </m:sSubPr>
                              <m:e>
                                <m:r>
                                  <a:rPr lang="en-US" altLang="zh-CN" i="1" dirty="0">
                                    <a:solidFill>
                                      <a:srgbClr val="000000"/>
                                    </a:solidFill>
                                    <a:latin typeface="Cambria Math" panose="02040503050406030204" pitchFamily="18" charset="0"/>
                                    <a:ea typeface="华文中宋" panose="02010600040101010101" pitchFamily="2" charset="-122"/>
                                  </a:rPr>
                                  <m:t>𝑥</m:t>
                                </m:r>
                              </m:e>
                              <m:sub>
                                <m:r>
                                  <a:rPr lang="en-US" altLang="zh-CN" i="1" dirty="0">
                                    <a:solidFill>
                                      <a:srgbClr val="000000"/>
                                    </a:solidFill>
                                    <a:latin typeface="Cambria Math" panose="02040503050406030204" pitchFamily="18" charset="0"/>
                                    <a:ea typeface="华文中宋" panose="02010600040101010101" pitchFamily="2" charset="-122"/>
                                  </a:rPr>
                                  <m:t>𝑛</m:t>
                                </m:r>
                              </m:sub>
                            </m:sSub>
                          </m:e>
                        </m:d>
                      </m:e>
                      <m:sup>
                        <m:r>
                          <a:rPr lang="en-US" altLang="zh-CN" i="1" dirty="0">
                            <a:solidFill>
                              <a:srgbClr val="000000"/>
                            </a:solidFill>
                            <a:latin typeface="Cambria Math" panose="02040503050406030204" pitchFamily="18" charset="0"/>
                            <a:ea typeface="华文中宋" panose="02010600040101010101" pitchFamily="2" charset="-122"/>
                          </a:rPr>
                          <m:t>𝑇</m:t>
                        </m:r>
                      </m:sup>
                    </m:sSup>
                  </m:oMath>
                </a14:m>
                <a:r>
                  <a:rPr lang="zh-CN" altLang="en-US" dirty="0">
                    <a:solidFill>
                      <a:srgbClr val="000000"/>
                    </a:solidFill>
                    <a:latin typeface="华文中宋" panose="02010600040101010101" pitchFamily="2" charset="-122"/>
                    <a:ea typeface="华文中宋" panose="02010600040101010101" pitchFamily="2" charset="-122"/>
                  </a:rPr>
                  <a:t>之间的对应形成</a:t>
                </a:r>
                <a14:m>
                  <m:oMath xmlns:m="http://schemas.openxmlformats.org/officeDocument/2006/math">
                    <m:sSub>
                      <m:sSubPr>
                        <m:ctrlPr>
                          <a:rPr lang="en-US" altLang="zh-CN" i="1">
                            <a:solidFill>
                              <a:srgbClr val="000000"/>
                            </a:solidFill>
                            <a:latin typeface="Cambria Math" panose="02040503050406030204" pitchFamily="18" charset="0"/>
                            <a:ea typeface="华文中宋" panose="02010600040101010101" pitchFamily="2" charset="-122"/>
                          </a:rPr>
                        </m:ctrlPr>
                      </m:sSubPr>
                      <m:e>
                        <m:r>
                          <a:rPr lang="en-US" altLang="zh-CN" i="1">
                            <a:solidFill>
                              <a:srgbClr val="000000"/>
                            </a:solidFill>
                            <a:latin typeface="Cambria Math" panose="02040503050406030204" pitchFamily="18" charset="0"/>
                            <a:ea typeface="华文中宋" panose="02010600040101010101" pitchFamily="2" charset="-122"/>
                          </a:rPr>
                          <m:t>𝑉</m:t>
                        </m:r>
                      </m:e>
                      <m:sub>
                        <m:r>
                          <a:rPr lang="en-US" altLang="zh-CN" i="1">
                            <a:solidFill>
                              <a:srgbClr val="000000"/>
                            </a:solidFill>
                            <a:latin typeface="Cambria Math" panose="02040503050406030204" pitchFamily="18" charset="0"/>
                            <a:ea typeface="华文中宋" panose="02010600040101010101" pitchFamily="2" charset="-122"/>
                          </a:rPr>
                          <m:t>𝑛</m:t>
                        </m:r>
                      </m:sub>
                    </m:sSub>
                  </m:oMath>
                </a14:m>
                <a:r>
                  <a:rPr lang="zh-CN" altLang="en-US" dirty="0">
                    <a:solidFill>
                      <a:srgbClr val="000000"/>
                    </a:solidFill>
                    <a:latin typeface="华文中宋" panose="02010600040101010101" pitchFamily="2" charset="-122"/>
                    <a:ea typeface="华文中宋" panose="02010600040101010101" pitchFamily="2" charset="-122"/>
                  </a:rPr>
                  <a:t>到</a:t>
                </a:r>
                <a14:m>
                  <m:oMath xmlns:m="http://schemas.openxmlformats.org/officeDocument/2006/math">
                    <m:sSup>
                      <m:sSupPr>
                        <m:ctrlPr>
                          <a:rPr lang="en-US" altLang="zh-CN" i="1" dirty="0">
                            <a:solidFill>
                              <a:srgbClr val="000000"/>
                            </a:solidFill>
                            <a:latin typeface="Cambria Math" panose="02040503050406030204" pitchFamily="18" charset="0"/>
                            <a:ea typeface="华文中宋" panose="02010600040101010101" pitchFamily="2" charset="-122"/>
                          </a:rPr>
                        </m:ctrlPr>
                      </m:sSupPr>
                      <m:e>
                        <m:r>
                          <a:rPr lang="en-US" altLang="zh-CN" i="1" dirty="0">
                            <a:solidFill>
                              <a:srgbClr val="000000"/>
                            </a:solidFill>
                            <a:latin typeface="Cambria Math" panose="02040503050406030204" pitchFamily="18" charset="0"/>
                            <a:ea typeface="华文中宋" panose="02010600040101010101" pitchFamily="2" charset="-122"/>
                          </a:rPr>
                          <m:t>𝐹</m:t>
                        </m:r>
                      </m:e>
                      <m:sup>
                        <m:r>
                          <a:rPr lang="en-US" altLang="zh-CN" i="1" dirty="0">
                            <a:solidFill>
                              <a:srgbClr val="000000"/>
                            </a:solidFill>
                            <a:latin typeface="Cambria Math" panose="02040503050406030204" pitchFamily="18" charset="0"/>
                            <a:ea typeface="华文中宋" panose="02010600040101010101" pitchFamily="2" charset="-122"/>
                          </a:rPr>
                          <m:t>𝑛</m:t>
                        </m:r>
                      </m:sup>
                    </m:sSup>
                  </m:oMath>
                </a14:m>
                <a:r>
                  <a:rPr lang="zh-CN" altLang="en-US" dirty="0">
                    <a:solidFill>
                      <a:srgbClr val="000000"/>
                    </a:solidFill>
                    <a:latin typeface="华文中宋" panose="02010600040101010101" pitchFamily="2" charset="-122"/>
                    <a:ea typeface="华文中宋" panose="02010600040101010101" pitchFamily="2" charset="-122"/>
                  </a:rPr>
                  <a:t>的一个一一对应：</a:t>
                </a:r>
                <a:endParaRPr lang="en-US" altLang="zh-CN" dirty="0">
                  <a:solidFill>
                    <a:srgbClr val="000000"/>
                  </a:solidFill>
                  <a:latin typeface="华文中宋" panose="02010600040101010101" pitchFamily="2" charset="-122"/>
                  <a:ea typeface="华文中宋" panose="02010600040101010101" pitchFamily="2" charset="-122"/>
                </a:endParaRPr>
              </a:p>
              <a:p>
                <a:pPr>
                  <a:lnSpc>
                    <a:spcPct val="150000"/>
                  </a:lnSpc>
                  <a:defRPr/>
                </a:pPr>
                <a14:m>
                  <m:oMathPara xmlns:m="http://schemas.openxmlformats.org/officeDocument/2006/math">
                    <m:oMathParaPr>
                      <m:jc m:val="centerGroup"/>
                    </m:oMathParaPr>
                    <m:oMath xmlns:m="http://schemas.openxmlformats.org/officeDocument/2006/math">
                      <m:r>
                        <a:rPr lang="en-US" altLang="zh-CN" i="1">
                          <a:solidFill>
                            <a:srgbClr val="000000"/>
                          </a:solidFill>
                          <a:latin typeface="Cambria Math" panose="02040503050406030204" pitchFamily="18" charset="0"/>
                          <a:ea typeface="华文中宋" panose="02010600040101010101" pitchFamily="2" charset="-122"/>
                        </a:rPr>
                        <m:t>𝛼</m:t>
                      </m:r>
                      <m:r>
                        <a:rPr lang="en-US" altLang="zh-CN" i="1">
                          <a:solidFill>
                            <a:srgbClr val="000000"/>
                          </a:solidFill>
                          <a:latin typeface="Cambria Math" panose="02040503050406030204" pitchFamily="18" charset="0"/>
                          <a:ea typeface="Cambria Math" panose="02040503050406030204" pitchFamily="18" charset="0"/>
                        </a:rPr>
                        <m:t>⟷</m:t>
                      </m:r>
                      <m:sSup>
                        <m:sSupPr>
                          <m:ctrlPr>
                            <a:rPr lang="en-US" altLang="zh-CN" i="1">
                              <a:solidFill>
                                <a:srgbClr val="000000"/>
                              </a:solidFill>
                              <a:latin typeface="Cambria Math" panose="02040503050406030204" pitchFamily="18" charset="0"/>
                              <a:ea typeface="Cambria Math" panose="02040503050406030204" pitchFamily="18" charset="0"/>
                            </a:rPr>
                          </m:ctrlPr>
                        </m:sSupPr>
                        <m:e>
                          <m:d>
                            <m:dPr>
                              <m:ctrlPr>
                                <a:rPr lang="en-US" altLang="zh-CN" i="1">
                                  <a:solidFill>
                                    <a:srgbClr val="000000"/>
                                  </a:solidFill>
                                  <a:latin typeface="Cambria Math" panose="02040503050406030204" pitchFamily="18" charset="0"/>
                                  <a:ea typeface="Cambria Math" panose="02040503050406030204" pitchFamily="18" charset="0"/>
                                </a:rPr>
                              </m:ctrlPr>
                            </m:dPr>
                            <m:e>
                              <m:sSub>
                                <m:sSubPr>
                                  <m:ctrlPr>
                                    <a:rPr lang="en-US" altLang="zh-CN" i="1">
                                      <a:solidFill>
                                        <a:srgbClr val="000000"/>
                                      </a:solidFill>
                                      <a:latin typeface="Cambria Math" panose="02040503050406030204" pitchFamily="18" charset="0"/>
                                      <a:ea typeface="Cambria Math" panose="02040503050406030204" pitchFamily="18" charset="0"/>
                                    </a:rPr>
                                  </m:ctrlPr>
                                </m:sSubPr>
                                <m:e>
                                  <m:r>
                                    <a:rPr lang="en-US" altLang="zh-CN" i="1">
                                      <a:solidFill>
                                        <a:srgbClr val="000000"/>
                                      </a:solidFill>
                                      <a:latin typeface="Cambria Math" panose="02040503050406030204" pitchFamily="18" charset="0"/>
                                      <a:ea typeface="Cambria Math" panose="02040503050406030204" pitchFamily="18" charset="0"/>
                                    </a:rPr>
                                    <m:t>𝑥</m:t>
                                  </m:r>
                                </m:e>
                                <m:sub>
                                  <m:r>
                                    <a:rPr lang="en-US" altLang="zh-CN" i="1">
                                      <a:solidFill>
                                        <a:srgbClr val="000000"/>
                                      </a:solidFill>
                                      <a:latin typeface="Cambria Math" panose="02040503050406030204" pitchFamily="18" charset="0"/>
                                      <a:ea typeface="Cambria Math" panose="02040503050406030204" pitchFamily="18" charset="0"/>
                                    </a:rPr>
                                    <m:t>1</m:t>
                                  </m:r>
                                </m:sub>
                              </m:sSub>
                              <m:r>
                                <a:rPr lang="en-US" altLang="zh-CN" i="1">
                                  <a:solidFill>
                                    <a:srgbClr val="000000"/>
                                  </a:solidFill>
                                  <a:latin typeface="Cambria Math" panose="02040503050406030204" pitchFamily="18" charset="0"/>
                                  <a:ea typeface="Cambria Math" panose="02040503050406030204" pitchFamily="18" charset="0"/>
                                </a:rPr>
                                <m:t>,</m:t>
                              </m:r>
                              <m:sSub>
                                <m:sSubPr>
                                  <m:ctrlPr>
                                    <a:rPr lang="en-US" altLang="zh-CN" i="1">
                                      <a:solidFill>
                                        <a:srgbClr val="000000"/>
                                      </a:solidFill>
                                      <a:latin typeface="Cambria Math" panose="02040503050406030204" pitchFamily="18" charset="0"/>
                                      <a:ea typeface="Cambria Math" panose="02040503050406030204" pitchFamily="18" charset="0"/>
                                    </a:rPr>
                                  </m:ctrlPr>
                                </m:sSubPr>
                                <m:e>
                                  <m:r>
                                    <a:rPr lang="en-US" altLang="zh-CN" i="1">
                                      <a:solidFill>
                                        <a:srgbClr val="000000"/>
                                      </a:solidFill>
                                      <a:latin typeface="Cambria Math" panose="02040503050406030204" pitchFamily="18" charset="0"/>
                                      <a:ea typeface="Cambria Math" panose="02040503050406030204" pitchFamily="18" charset="0"/>
                                    </a:rPr>
                                    <m:t>𝑥</m:t>
                                  </m:r>
                                </m:e>
                                <m:sub>
                                  <m:r>
                                    <a:rPr lang="en-US" altLang="zh-CN" i="1">
                                      <a:solidFill>
                                        <a:srgbClr val="000000"/>
                                      </a:solidFill>
                                      <a:latin typeface="Cambria Math" panose="02040503050406030204" pitchFamily="18" charset="0"/>
                                      <a:ea typeface="Cambria Math" panose="02040503050406030204" pitchFamily="18" charset="0"/>
                                    </a:rPr>
                                    <m:t>2</m:t>
                                  </m:r>
                                </m:sub>
                              </m:sSub>
                              <m:r>
                                <a:rPr lang="en-US" altLang="zh-CN" i="1">
                                  <a:solidFill>
                                    <a:srgbClr val="000000"/>
                                  </a:solidFill>
                                  <a:latin typeface="Cambria Math" panose="02040503050406030204" pitchFamily="18" charset="0"/>
                                  <a:ea typeface="Cambria Math" panose="02040503050406030204" pitchFamily="18" charset="0"/>
                                </a:rPr>
                                <m:t>,⋯,</m:t>
                              </m:r>
                              <m:sSub>
                                <m:sSubPr>
                                  <m:ctrlPr>
                                    <a:rPr lang="en-US" altLang="zh-CN" i="1">
                                      <a:solidFill>
                                        <a:srgbClr val="000000"/>
                                      </a:solidFill>
                                      <a:latin typeface="Cambria Math" panose="02040503050406030204" pitchFamily="18" charset="0"/>
                                      <a:ea typeface="Cambria Math" panose="02040503050406030204" pitchFamily="18" charset="0"/>
                                    </a:rPr>
                                  </m:ctrlPr>
                                </m:sSubPr>
                                <m:e>
                                  <m:r>
                                    <a:rPr lang="en-US" altLang="zh-CN" i="1">
                                      <a:solidFill>
                                        <a:srgbClr val="000000"/>
                                      </a:solidFill>
                                      <a:latin typeface="Cambria Math" panose="02040503050406030204" pitchFamily="18" charset="0"/>
                                      <a:ea typeface="Cambria Math" panose="02040503050406030204" pitchFamily="18" charset="0"/>
                                    </a:rPr>
                                    <m:t>𝑥</m:t>
                                  </m:r>
                                </m:e>
                                <m:sub>
                                  <m:r>
                                    <a:rPr lang="en-US" altLang="zh-CN" i="1">
                                      <a:solidFill>
                                        <a:srgbClr val="000000"/>
                                      </a:solidFill>
                                      <a:latin typeface="Cambria Math" panose="02040503050406030204" pitchFamily="18" charset="0"/>
                                      <a:ea typeface="Cambria Math" panose="02040503050406030204" pitchFamily="18" charset="0"/>
                                    </a:rPr>
                                    <m:t>𝑛</m:t>
                                  </m:r>
                                </m:sub>
                              </m:sSub>
                            </m:e>
                          </m:d>
                        </m:e>
                        <m:sup>
                          <m:r>
                            <a:rPr lang="en-US" altLang="zh-CN" i="1">
                              <a:solidFill>
                                <a:srgbClr val="000000"/>
                              </a:solidFill>
                              <a:latin typeface="Cambria Math" panose="02040503050406030204" pitchFamily="18" charset="0"/>
                              <a:ea typeface="Cambria Math" panose="02040503050406030204" pitchFamily="18" charset="0"/>
                            </a:rPr>
                            <m:t>𝑇</m:t>
                          </m:r>
                        </m:sup>
                      </m:sSup>
                    </m:oMath>
                  </m:oMathPara>
                </a14:m>
                <a:endParaRPr lang="zh-CN" altLang="en-US" dirty="0">
                  <a:solidFill>
                    <a:srgbClr val="000000"/>
                  </a:solidFill>
                  <a:latin typeface="华文中宋" panose="02010600040101010101" pitchFamily="2" charset="-122"/>
                  <a:ea typeface="华文中宋" panose="02010600040101010101" pitchFamily="2" charset="-122"/>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551384" y="1412776"/>
                <a:ext cx="10873208" cy="3323987"/>
              </a:xfrm>
              <a:prstGeom prst="rect">
                <a:avLst/>
              </a:prstGeom>
              <a:blipFill>
                <a:blip r:embed="rId3"/>
                <a:stretch>
                  <a:fillRect l="-1121"/>
                </a:stretch>
              </a:blipFill>
            </p:spPr>
            <p:txBody>
              <a:bodyPr/>
              <a:lstStyle/>
              <a:p>
                <a:r>
                  <a:rPr lang="zh-CN" altLang="en-US">
                    <a:noFill/>
                  </a:rPr>
                  <a:t> </a:t>
                </a:r>
              </a:p>
            </p:txBody>
          </p:sp>
        </mc:Fallback>
      </mc:AlternateContent>
      <p:sp>
        <p:nvSpPr>
          <p:cNvPr id="4" name="Rectangle 6"/>
          <p:cNvSpPr>
            <a:spLocks noChangeArrowheads="1"/>
          </p:cNvSpPr>
          <p:nvPr/>
        </p:nvSpPr>
        <p:spPr bwMode="auto">
          <a:xfrm>
            <a:off x="1559496" y="620688"/>
            <a:ext cx="4103737" cy="461665"/>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400" b="1" dirty="0">
                <a:solidFill>
                  <a:srgbClr val="3333CC"/>
                </a:solidFill>
                <a:effectLst>
                  <a:outerShdw blurRad="38100" dist="38100" dir="2700000" algn="tl">
                    <a:srgbClr val="000000"/>
                  </a:outerShdw>
                </a:effectLst>
                <a:latin typeface="Calibri" panose="020F0502020204030204" pitchFamily="34" charset="0"/>
                <a:ea typeface="宋体"/>
              </a:rPr>
              <a:t>1.7   </a:t>
            </a:r>
            <a:r>
              <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rPr>
              <a:t>线性空间的</a:t>
            </a:r>
            <a:r>
              <a:rPr lang="zh-CN" altLang="en-US" sz="2400" b="1" dirty="0">
                <a:solidFill>
                  <a:srgbClr val="3333CC"/>
                </a:solidFill>
                <a:effectLst>
                  <a:outerShdw blurRad="38100" dist="38100" dir="2700000" algn="tl">
                    <a:srgbClr val="000000"/>
                  </a:outerShdw>
                </a:effectLst>
                <a:ea typeface="宋体"/>
              </a:rPr>
              <a:t>同构</a:t>
            </a:r>
            <a:endPar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endParaRPr>
          </a:p>
        </p:txBody>
      </p:sp>
    </p:spTree>
    <p:extLst>
      <p:ext uri="{BB962C8B-B14F-4D97-AF65-F5344CB8AC3E}">
        <p14:creationId xmlns:p14="http://schemas.microsoft.com/office/powerpoint/2010/main" val="254819594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281FBE21-B40B-4B64-ABBE-395E3EC7A610}" type="slidenum">
              <a:rPr kumimoji="0" lang="en-US" altLang="zh-CN">
                <a:solidFill>
                  <a:srgbClr val="000000"/>
                </a:solidFill>
              </a:rPr>
              <a:pPr>
                <a:defRPr/>
              </a:pPr>
              <a:t>49</a:t>
            </a:fld>
            <a:endParaRPr kumimoji="0" lang="en-US" altLang="zh-CN">
              <a:solidFill>
                <a:srgbClr val="000000"/>
              </a:solidFill>
            </a:endParaRPr>
          </a:p>
        </p:txBody>
      </p:sp>
      <mc:AlternateContent xmlns:mc="http://schemas.openxmlformats.org/markup-compatibility/2006" xmlns:a14="http://schemas.microsoft.com/office/drawing/2010/main">
        <mc:Choice Requires="a14">
          <p:sp>
            <p:nvSpPr>
              <p:cNvPr id="4" name="文本框 3"/>
              <p:cNvSpPr txBox="1"/>
              <p:nvPr/>
            </p:nvSpPr>
            <p:spPr>
              <a:xfrm>
                <a:off x="551384" y="1340768"/>
                <a:ext cx="8219256" cy="1210139"/>
              </a:xfrm>
              <a:prstGeom prst="rect">
                <a:avLst/>
              </a:prstGeom>
              <a:noFill/>
            </p:spPr>
            <p:txBody>
              <a:bodyPr wrap="square" rtlCol="0">
                <a:spAutoFit/>
              </a:bodyPr>
              <a:lstStyle/>
              <a:p>
                <a:pPr>
                  <a:lnSpc>
                    <a:spcPct val="150000"/>
                  </a:lnSpc>
                  <a:defRPr/>
                </a:pPr>
                <a:r>
                  <a:rPr lang="zh-CN" altLang="en-US" sz="2400" dirty="0">
                    <a:solidFill>
                      <a:srgbClr val="000000"/>
                    </a:solidFill>
                    <a:latin typeface="华文中宋" panose="02010600040101010101" pitchFamily="2" charset="-122"/>
                    <a:ea typeface="华文中宋" panose="02010600040101010101" pitchFamily="2" charset="-122"/>
                  </a:rPr>
                  <a:t>    若设</a:t>
                </a:r>
                <a14:m>
                  <m:oMath xmlns:m="http://schemas.openxmlformats.org/officeDocument/2006/math">
                    <m:r>
                      <a:rPr lang="en-US" altLang="zh-CN" sz="2400" i="1">
                        <a:solidFill>
                          <a:srgbClr val="000000"/>
                        </a:solidFill>
                        <a:latin typeface="Cambria Math" panose="02040503050406030204" pitchFamily="18" charset="0"/>
                      </a:rPr>
                      <m:t>𝛼</m:t>
                    </m:r>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𝛽</m:t>
                    </m:r>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𝑉</m:t>
                    </m:r>
                    <m:r>
                      <a:rPr lang="en-US" altLang="zh-CN" sz="2400" i="1">
                        <a:solidFill>
                          <a:srgbClr val="000000"/>
                        </a:solidFill>
                        <a:latin typeface="Cambria Math" panose="02040503050406030204" pitchFamily="18" charset="0"/>
                      </a:rPr>
                      <m:t>,</m:t>
                    </m:r>
                  </m:oMath>
                </a14:m>
                <a:r>
                  <a:rPr lang="zh-CN" altLang="en-US" sz="2400" dirty="0">
                    <a:solidFill>
                      <a:srgbClr val="000000"/>
                    </a:solidFill>
                    <a:latin typeface="华文中宋" panose="02010600040101010101" pitchFamily="2" charset="-122"/>
                    <a:ea typeface="华文中宋" panose="02010600040101010101" pitchFamily="2" charset="-122"/>
                  </a:rPr>
                  <a:t>且有</a:t>
                </a:r>
                <a:endParaRPr lang="en-US" altLang="zh-CN" sz="2400" dirty="0">
                  <a:solidFill>
                    <a:srgbClr val="000000"/>
                  </a:solidFill>
                  <a:latin typeface="华文中宋" panose="02010600040101010101" pitchFamily="2" charset="-122"/>
                  <a:ea typeface="华文中宋" panose="02010600040101010101" pitchFamily="2" charset="-122"/>
                </a:endParaRPr>
              </a:p>
              <a:p>
                <a:pPr>
                  <a:lnSpc>
                    <a:spcPct val="150000"/>
                  </a:lnSpc>
                  <a:defRPr/>
                </a:pPr>
                <a14:m>
                  <m:oMathPara xmlns:m="http://schemas.openxmlformats.org/officeDocument/2006/math">
                    <m:oMathParaPr>
                      <m:jc m:val="centerGroup"/>
                    </m:oMathParaPr>
                    <m:oMath xmlns:m="http://schemas.openxmlformats.org/officeDocument/2006/math">
                      <m:r>
                        <a:rPr lang="en-US" altLang="zh-CN" sz="2400" i="1">
                          <a:solidFill>
                            <a:srgbClr val="000000"/>
                          </a:solidFill>
                          <a:latin typeface="Cambria Math" panose="02040503050406030204" pitchFamily="18" charset="0"/>
                        </a:rPr>
                        <m:t>𝛼</m:t>
                      </m:r>
                      <m:r>
                        <a:rPr lang="en-US" altLang="zh-CN" sz="2400" i="1">
                          <a:solidFill>
                            <a:srgbClr val="000000"/>
                          </a:solidFill>
                          <a:latin typeface="Cambria Math" panose="02040503050406030204" pitchFamily="18" charset="0"/>
                          <a:ea typeface="Cambria Math" panose="02040503050406030204" pitchFamily="18" charset="0"/>
                        </a:rPr>
                        <m:t>⟷</m:t>
                      </m:r>
                      <m:sSup>
                        <m:sSupPr>
                          <m:ctrlPr>
                            <a:rPr lang="en-US" altLang="zh-CN" sz="2400" i="1" smtClean="0">
                              <a:solidFill>
                                <a:srgbClr val="000000"/>
                              </a:solidFill>
                              <a:latin typeface="Cambria Math" panose="02040503050406030204" pitchFamily="18" charset="0"/>
                              <a:ea typeface="Cambria Math" panose="02040503050406030204" pitchFamily="18" charset="0"/>
                            </a:rPr>
                          </m:ctrlPr>
                        </m:sSupPr>
                        <m:e>
                          <m:d>
                            <m:dPr>
                              <m:ctrlPr>
                                <a:rPr lang="en-US" altLang="zh-CN" sz="2400" i="1" smtClean="0">
                                  <a:solidFill>
                                    <a:srgbClr val="000000"/>
                                  </a:solidFill>
                                  <a:latin typeface="Cambria Math" panose="02040503050406030204" pitchFamily="18" charset="0"/>
                                  <a:ea typeface="Cambria Math" panose="02040503050406030204" pitchFamily="18" charset="0"/>
                                </a:rPr>
                              </m:ctrlPr>
                            </m:dPr>
                            <m:e>
                              <m:sSub>
                                <m:sSubPr>
                                  <m:ctrlPr>
                                    <a:rPr lang="en-US" altLang="zh-CN" sz="2400" i="1">
                                      <a:solidFill>
                                        <a:srgbClr val="000000"/>
                                      </a:solidFill>
                                      <a:latin typeface="Cambria Math" panose="02040503050406030204" pitchFamily="18" charset="0"/>
                                      <a:ea typeface="Cambria Math" panose="02040503050406030204" pitchFamily="18" charset="0"/>
                                    </a:rPr>
                                  </m:ctrlPr>
                                </m:sSubPr>
                                <m:e>
                                  <m:r>
                                    <a:rPr lang="en-US" altLang="zh-CN" sz="2400" b="0" i="1" smtClean="0">
                                      <a:solidFill>
                                        <a:srgbClr val="000000"/>
                                      </a:solidFill>
                                      <a:latin typeface="Cambria Math" panose="02040503050406030204" pitchFamily="18" charset="0"/>
                                      <a:ea typeface="Cambria Math" panose="02040503050406030204" pitchFamily="18" charset="0"/>
                                    </a:rPr>
                                    <m:t>𝑥</m:t>
                                  </m:r>
                                </m:e>
                                <m:sub>
                                  <m:r>
                                    <a:rPr lang="en-US" altLang="zh-CN" sz="2400">
                                      <a:solidFill>
                                        <a:srgbClr val="000000"/>
                                      </a:solidFill>
                                      <a:latin typeface="Cambria Math" panose="02040503050406030204" pitchFamily="18" charset="0"/>
                                      <a:ea typeface="Cambria Math" panose="02040503050406030204" pitchFamily="18" charset="0"/>
                                    </a:rPr>
                                    <m:t>1</m:t>
                                  </m:r>
                                </m:sub>
                              </m:sSub>
                              <m:r>
                                <a:rPr lang="en-US" altLang="zh-CN" sz="2400">
                                  <a:solidFill>
                                    <a:srgbClr val="000000"/>
                                  </a:solidFill>
                                  <a:latin typeface="Cambria Math" panose="02040503050406030204" pitchFamily="18" charset="0"/>
                                  <a:ea typeface="Cambria Math" panose="02040503050406030204" pitchFamily="18" charset="0"/>
                                </a:rPr>
                                <m:t>,</m:t>
                              </m:r>
                              <m:sSub>
                                <m:sSubPr>
                                  <m:ctrlPr>
                                    <a:rPr lang="en-US" altLang="zh-CN" sz="2400" i="1">
                                      <a:solidFill>
                                        <a:srgbClr val="000000"/>
                                      </a:solidFill>
                                      <a:latin typeface="Cambria Math" panose="02040503050406030204" pitchFamily="18" charset="0"/>
                                      <a:ea typeface="Cambria Math" panose="02040503050406030204" pitchFamily="18" charset="0"/>
                                    </a:rPr>
                                  </m:ctrlPr>
                                </m:sSubPr>
                                <m:e>
                                  <m:r>
                                    <a:rPr lang="en-US" altLang="zh-CN" sz="2400" b="0" i="1" smtClean="0">
                                      <a:solidFill>
                                        <a:srgbClr val="000000"/>
                                      </a:solidFill>
                                      <a:latin typeface="Cambria Math" panose="02040503050406030204" pitchFamily="18" charset="0"/>
                                      <a:ea typeface="Cambria Math" panose="02040503050406030204" pitchFamily="18" charset="0"/>
                                    </a:rPr>
                                    <m:t>𝑥</m:t>
                                  </m:r>
                                </m:e>
                                <m:sub>
                                  <m:r>
                                    <a:rPr lang="en-US" altLang="zh-CN" sz="2400">
                                      <a:solidFill>
                                        <a:srgbClr val="000000"/>
                                      </a:solidFill>
                                      <a:latin typeface="Cambria Math" panose="02040503050406030204" pitchFamily="18" charset="0"/>
                                      <a:ea typeface="Cambria Math" panose="02040503050406030204" pitchFamily="18" charset="0"/>
                                    </a:rPr>
                                    <m:t>2</m:t>
                                  </m:r>
                                </m:sub>
                              </m:sSub>
                              <m:r>
                                <a:rPr lang="en-US" altLang="zh-CN" sz="2400">
                                  <a:solidFill>
                                    <a:srgbClr val="000000"/>
                                  </a:solidFill>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m:t>
                              </m:r>
                              <m:sSub>
                                <m:sSubPr>
                                  <m:ctrlPr>
                                    <a:rPr lang="en-US" altLang="zh-CN" sz="2400" i="1" smtClean="0">
                                      <a:solidFill>
                                        <a:srgbClr val="000000"/>
                                      </a:solidFill>
                                      <a:latin typeface="Cambria Math" panose="02040503050406030204" pitchFamily="18" charset="0"/>
                                      <a:ea typeface="Cambria Math" panose="02040503050406030204" pitchFamily="18" charset="0"/>
                                    </a:rPr>
                                  </m:ctrlPr>
                                </m:sSubPr>
                                <m:e>
                                  <m:r>
                                    <a:rPr lang="en-US" altLang="zh-CN" sz="2400" i="1">
                                      <a:solidFill>
                                        <a:srgbClr val="000000"/>
                                      </a:solidFill>
                                      <a:latin typeface="Cambria Math" panose="02040503050406030204" pitchFamily="18" charset="0"/>
                                      <a:ea typeface="Cambria Math" panose="02040503050406030204" pitchFamily="18" charset="0"/>
                                    </a:rPr>
                                    <m:t>𝑥</m:t>
                                  </m:r>
                                </m:e>
                                <m:sub>
                                  <m:r>
                                    <a:rPr lang="en-US" altLang="zh-CN" sz="2400" i="1">
                                      <a:solidFill>
                                        <a:srgbClr val="000000"/>
                                      </a:solidFill>
                                      <a:latin typeface="Cambria Math" panose="02040503050406030204" pitchFamily="18" charset="0"/>
                                      <a:ea typeface="Cambria Math" panose="02040503050406030204" pitchFamily="18" charset="0"/>
                                    </a:rPr>
                                    <m:t>𝑛</m:t>
                                  </m:r>
                                </m:sub>
                              </m:sSub>
                            </m:e>
                          </m:d>
                        </m:e>
                        <m:sup>
                          <m:r>
                            <m:rPr>
                              <m:sty m:val="p"/>
                            </m:rPr>
                            <a:rPr lang="en-US" altLang="zh-CN" sz="2400">
                              <a:solidFill>
                                <a:srgbClr val="000000"/>
                              </a:solidFill>
                              <a:latin typeface="Cambria Math" panose="02040503050406030204" pitchFamily="18" charset="0"/>
                              <a:ea typeface="Cambria Math" panose="02040503050406030204" pitchFamily="18" charset="0"/>
                            </a:rPr>
                            <m:t>T</m:t>
                          </m:r>
                        </m:sup>
                      </m:sSup>
                      <m:r>
                        <a:rPr lang="en-US" altLang="zh-CN" sz="2400">
                          <a:solidFill>
                            <a:srgbClr val="000000"/>
                          </a:solidFill>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  </m:t>
                      </m:r>
                      <m:r>
                        <a:rPr lang="en-US" altLang="zh-CN" sz="2400" i="1">
                          <a:solidFill>
                            <a:srgbClr val="000000"/>
                          </a:solidFill>
                          <a:latin typeface="Cambria Math" panose="02040503050406030204" pitchFamily="18" charset="0"/>
                          <a:ea typeface="Cambria Math" panose="02040503050406030204" pitchFamily="18" charset="0"/>
                        </a:rPr>
                        <m:t>𝛽</m:t>
                      </m:r>
                      <m:r>
                        <a:rPr lang="en-US" altLang="zh-CN" sz="2400" i="1">
                          <a:solidFill>
                            <a:srgbClr val="000000"/>
                          </a:solidFill>
                          <a:latin typeface="Cambria Math" panose="02040503050406030204" pitchFamily="18" charset="0"/>
                          <a:ea typeface="Cambria Math" panose="02040503050406030204" pitchFamily="18" charset="0"/>
                        </a:rPr>
                        <m:t>⟷</m:t>
                      </m:r>
                      <m:sSup>
                        <m:sSupPr>
                          <m:ctrlPr>
                            <a:rPr lang="en-US" altLang="zh-CN" sz="2400" i="1">
                              <a:solidFill>
                                <a:srgbClr val="000000"/>
                              </a:solidFill>
                              <a:latin typeface="Cambria Math" panose="02040503050406030204" pitchFamily="18" charset="0"/>
                              <a:ea typeface="Cambria Math" panose="02040503050406030204" pitchFamily="18" charset="0"/>
                            </a:rPr>
                          </m:ctrlPr>
                        </m:sSupPr>
                        <m:e>
                          <m:d>
                            <m:dPr>
                              <m:ctrlPr>
                                <a:rPr lang="en-US" altLang="zh-CN" sz="2400" i="1">
                                  <a:solidFill>
                                    <a:srgbClr val="000000"/>
                                  </a:solidFill>
                                  <a:latin typeface="Cambria Math" panose="02040503050406030204" pitchFamily="18" charset="0"/>
                                  <a:ea typeface="Cambria Math" panose="02040503050406030204" pitchFamily="18" charset="0"/>
                                </a:rPr>
                              </m:ctrlPr>
                            </m:dPr>
                            <m:e>
                              <m:sSub>
                                <m:sSubPr>
                                  <m:ctrlPr>
                                    <a:rPr lang="en-US" altLang="zh-CN" sz="2400" i="1">
                                      <a:solidFill>
                                        <a:srgbClr val="000000"/>
                                      </a:solidFill>
                                      <a:latin typeface="Cambria Math" panose="02040503050406030204" pitchFamily="18" charset="0"/>
                                      <a:ea typeface="Cambria Math" panose="02040503050406030204" pitchFamily="18" charset="0"/>
                                    </a:rPr>
                                  </m:ctrlPr>
                                </m:sSubPr>
                                <m:e>
                                  <m:r>
                                    <a:rPr lang="en-US" altLang="zh-CN" sz="2400" b="0" i="1" smtClean="0">
                                      <a:solidFill>
                                        <a:srgbClr val="000000"/>
                                      </a:solidFill>
                                      <a:latin typeface="Cambria Math" panose="02040503050406030204" pitchFamily="18" charset="0"/>
                                      <a:ea typeface="Cambria Math" panose="02040503050406030204" pitchFamily="18" charset="0"/>
                                    </a:rPr>
                                    <m:t>𝑦</m:t>
                                  </m:r>
                                </m:e>
                                <m:sub>
                                  <m:r>
                                    <a:rPr lang="en-US" altLang="zh-CN" sz="2400">
                                      <a:solidFill>
                                        <a:srgbClr val="000000"/>
                                      </a:solidFill>
                                      <a:latin typeface="Cambria Math" panose="02040503050406030204" pitchFamily="18" charset="0"/>
                                      <a:ea typeface="Cambria Math" panose="02040503050406030204" pitchFamily="18" charset="0"/>
                                    </a:rPr>
                                    <m:t>1</m:t>
                                  </m:r>
                                </m:sub>
                              </m:sSub>
                              <m:r>
                                <a:rPr lang="en-US" altLang="zh-CN" sz="2400">
                                  <a:solidFill>
                                    <a:srgbClr val="000000"/>
                                  </a:solidFill>
                                  <a:latin typeface="Cambria Math" panose="02040503050406030204" pitchFamily="18" charset="0"/>
                                  <a:ea typeface="Cambria Math" panose="02040503050406030204" pitchFamily="18" charset="0"/>
                                </a:rPr>
                                <m:t>,</m:t>
                              </m:r>
                              <m:sSub>
                                <m:sSubPr>
                                  <m:ctrlPr>
                                    <a:rPr lang="en-US" altLang="zh-CN" sz="2400" i="1">
                                      <a:solidFill>
                                        <a:srgbClr val="000000"/>
                                      </a:solidFill>
                                      <a:latin typeface="Cambria Math" panose="02040503050406030204" pitchFamily="18" charset="0"/>
                                      <a:ea typeface="Cambria Math" panose="02040503050406030204" pitchFamily="18" charset="0"/>
                                    </a:rPr>
                                  </m:ctrlPr>
                                </m:sSubPr>
                                <m:e>
                                  <m:r>
                                    <a:rPr lang="en-US" altLang="zh-CN" sz="2400" b="0" i="1" smtClean="0">
                                      <a:solidFill>
                                        <a:srgbClr val="000000"/>
                                      </a:solidFill>
                                      <a:latin typeface="Cambria Math" panose="02040503050406030204" pitchFamily="18" charset="0"/>
                                      <a:ea typeface="Cambria Math" panose="02040503050406030204" pitchFamily="18" charset="0"/>
                                    </a:rPr>
                                    <m:t>𝑦</m:t>
                                  </m:r>
                                </m:e>
                                <m:sub>
                                  <m:r>
                                    <a:rPr lang="en-US" altLang="zh-CN" sz="2400">
                                      <a:solidFill>
                                        <a:srgbClr val="000000"/>
                                      </a:solidFill>
                                      <a:latin typeface="Cambria Math" panose="02040503050406030204" pitchFamily="18" charset="0"/>
                                      <a:ea typeface="Cambria Math" panose="02040503050406030204" pitchFamily="18" charset="0"/>
                                    </a:rPr>
                                    <m:t>2</m:t>
                                  </m:r>
                                </m:sub>
                              </m:sSub>
                              <m:r>
                                <a:rPr lang="en-US" altLang="zh-CN" sz="2400">
                                  <a:solidFill>
                                    <a:srgbClr val="000000"/>
                                  </a:solidFill>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m:t>
                              </m:r>
                              <m:sSub>
                                <m:sSubPr>
                                  <m:ctrlPr>
                                    <a:rPr lang="en-US" altLang="zh-CN" sz="2400" i="1">
                                      <a:solidFill>
                                        <a:srgbClr val="000000"/>
                                      </a:solidFill>
                                      <a:latin typeface="Cambria Math" panose="02040503050406030204" pitchFamily="18" charset="0"/>
                                      <a:ea typeface="Cambria Math" panose="02040503050406030204" pitchFamily="18" charset="0"/>
                                    </a:rPr>
                                  </m:ctrlPr>
                                </m:sSubPr>
                                <m:e>
                                  <m:r>
                                    <a:rPr lang="en-US" altLang="zh-CN" sz="2400" i="1">
                                      <a:solidFill>
                                        <a:srgbClr val="000000"/>
                                      </a:solidFill>
                                      <a:latin typeface="Cambria Math" panose="02040503050406030204" pitchFamily="18" charset="0"/>
                                      <a:ea typeface="Cambria Math" panose="02040503050406030204" pitchFamily="18" charset="0"/>
                                    </a:rPr>
                                    <m:t>𝑦</m:t>
                                  </m:r>
                                </m:e>
                                <m:sub>
                                  <m:r>
                                    <a:rPr lang="en-US" altLang="zh-CN" sz="2400" i="1">
                                      <a:solidFill>
                                        <a:srgbClr val="000000"/>
                                      </a:solidFill>
                                      <a:latin typeface="Cambria Math" panose="02040503050406030204" pitchFamily="18" charset="0"/>
                                      <a:ea typeface="Cambria Math" panose="02040503050406030204" pitchFamily="18" charset="0"/>
                                    </a:rPr>
                                    <m:t>𝑛</m:t>
                                  </m:r>
                                </m:sub>
                              </m:sSub>
                            </m:e>
                          </m:d>
                        </m:e>
                        <m:sup>
                          <m:r>
                            <m:rPr>
                              <m:sty m:val="p"/>
                            </m:rPr>
                            <a:rPr lang="en-US" altLang="zh-CN" sz="2400">
                              <a:solidFill>
                                <a:srgbClr val="000000"/>
                              </a:solidFill>
                              <a:latin typeface="Cambria Math" panose="02040503050406030204" pitchFamily="18" charset="0"/>
                              <a:ea typeface="Cambria Math" panose="02040503050406030204" pitchFamily="18" charset="0"/>
                            </a:rPr>
                            <m:t>T</m:t>
                          </m:r>
                        </m:sup>
                      </m:sSup>
                    </m:oMath>
                  </m:oMathPara>
                </a14:m>
                <a:endParaRPr lang="zh-CN" altLang="en-US" dirty="0">
                  <a:solidFill>
                    <a:srgbClr val="000000"/>
                  </a:solidFill>
                  <a:latin typeface="华文中宋" panose="02010600040101010101" pitchFamily="2" charset="-122"/>
                  <a:ea typeface="华文中宋" panose="02010600040101010101" pitchFamily="2" charset="-122"/>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551384" y="1340768"/>
                <a:ext cx="8219256" cy="121013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623392" y="2691116"/>
                <a:ext cx="8219256" cy="1754326"/>
              </a:xfrm>
              <a:prstGeom prst="rect">
                <a:avLst/>
              </a:prstGeom>
              <a:noFill/>
            </p:spPr>
            <p:txBody>
              <a:bodyPr wrap="square" rtlCol="0">
                <a:spAutoFit/>
              </a:bodyPr>
              <a:lstStyle/>
              <a:p>
                <a:pPr>
                  <a:lnSpc>
                    <a:spcPct val="150000"/>
                  </a:lnSpc>
                  <a:defRPr/>
                </a:pPr>
                <a:r>
                  <a:rPr lang="zh-CN" altLang="en-US" sz="2400" dirty="0">
                    <a:solidFill>
                      <a:srgbClr val="000000"/>
                    </a:solidFill>
                    <a:latin typeface="华文中宋" panose="02010600040101010101" pitchFamily="2" charset="-122"/>
                    <a:ea typeface="华文中宋" panose="02010600040101010101" pitchFamily="2" charset="-122"/>
                  </a:rPr>
                  <a:t>则由</a:t>
                </a:r>
                <a:endParaRPr lang="en-US" altLang="zh-CN" sz="2400" dirty="0">
                  <a:solidFill>
                    <a:srgbClr val="000000"/>
                  </a:solidFill>
                  <a:latin typeface="华文中宋" panose="02010600040101010101" pitchFamily="2" charset="-122"/>
                  <a:ea typeface="华文中宋" panose="02010600040101010101" pitchFamily="2" charset="-122"/>
                </a:endParaRPr>
              </a:p>
              <a:p>
                <a:pPr>
                  <a:lnSpc>
                    <a:spcPct val="150000"/>
                  </a:lnSpc>
                  <a:defRPr/>
                </a:pPr>
                <a14:m>
                  <m:oMathPara xmlns:m="http://schemas.openxmlformats.org/officeDocument/2006/math">
                    <m:oMathParaPr>
                      <m:jc m:val="centerGroup"/>
                    </m:oMathParaPr>
                    <m:oMath xmlns:m="http://schemas.openxmlformats.org/officeDocument/2006/math">
                      <m:r>
                        <a:rPr lang="en-US" altLang="zh-CN" sz="2400" i="1">
                          <a:solidFill>
                            <a:srgbClr val="000000"/>
                          </a:solidFill>
                          <a:latin typeface="Cambria Math" panose="02040503050406030204" pitchFamily="18" charset="0"/>
                        </a:rPr>
                        <m:t>𝛼</m:t>
                      </m:r>
                      <m:r>
                        <a:rPr lang="en-US" altLang="zh-CN" sz="2400" i="1">
                          <a:solidFill>
                            <a:srgbClr val="000000"/>
                          </a:solidFill>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𝛽</m:t>
                      </m:r>
                      <m:r>
                        <a:rPr lang="en-US" altLang="zh-CN" sz="2400" i="1">
                          <a:solidFill>
                            <a:srgbClr val="000000"/>
                          </a:solidFill>
                          <a:latin typeface="Cambria Math" panose="02040503050406030204" pitchFamily="18" charset="0"/>
                          <a:ea typeface="Cambria Math" panose="02040503050406030204" pitchFamily="18" charset="0"/>
                        </a:rPr>
                        <m:t>=</m:t>
                      </m:r>
                      <m:d>
                        <m:dPr>
                          <m:ctrlPr>
                            <a:rPr lang="en-US" altLang="zh-CN" sz="2400" i="1">
                              <a:solidFill>
                                <a:srgbClr val="000000"/>
                              </a:solidFill>
                              <a:latin typeface="Cambria Math" panose="02040503050406030204" pitchFamily="18" charset="0"/>
                              <a:ea typeface="Cambria Math" panose="02040503050406030204" pitchFamily="18" charset="0"/>
                            </a:rPr>
                          </m:ctrlPr>
                        </m:dPr>
                        <m:e>
                          <m:sSub>
                            <m:sSubPr>
                              <m:ctrlPr>
                                <a:rPr lang="en-US" altLang="zh-CN" sz="2400" i="1">
                                  <a:solidFill>
                                    <a:srgbClr val="000000"/>
                                  </a:solidFill>
                                  <a:latin typeface="Cambria Math" panose="02040503050406030204" pitchFamily="18" charset="0"/>
                                  <a:ea typeface="Cambria Math" panose="02040503050406030204" pitchFamily="18" charset="0"/>
                                </a:rPr>
                              </m:ctrlPr>
                            </m:sSubPr>
                            <m:e>
                              <m:r>
                                <a:rPr lang="en-US" altLang="zh-CN" sz="2400" i="1">
                                  <a:solidFill>
                                    <a:srgbClr val="000000"/>
                                  </a:solidFill>
                                  <a:latin typeface="Cambria Math" panose="02040503050406030204" pitchFamily="18" charset="0"/>
                                  <a:ea typeface="Cambria Math" panose="02040503050406030204" pitchFamily="18" charset="0"/>
                                </a:rPr>
                                <m:t>𝑥</m:t>
                              </m:r>
                            </m:e>
                            <m:sub>
                              <m:r>
                                <a:rPr lang="en-US" altLang="zh-CN" sz="2400" i="1">
                                  <a:solidFill>
                                    <a:srgbClr val="000000"/>
                                  </a:solidFill>
                                  <a:latin typeface="Cambria Math" panose="02040503050406030204" pitchFamily="18" charset="0"/>
                                  <a:ea typeface="Cambria Math" panose="02040503050406030204" pitchFamily="18" charset="0"/>
                                </a:rPr>
                                <m:t>1</m:t>
                              </m:r>
                            </m:sub>
                          </m:sSub>
                          <m:r>
                            <a:rPr lang="en-US" altLang="zh-CN" sz="2400" i="1">
                              <a:solidFill>
                                <a:srgbClr val="000000"/>
                              </a:solidFill>
                              <a:latin typeface="Cambria Math" panose="02040503050406030204" pitchFamily="18" charset="0"/>
                              <a:ea typeface="Cambria Math" panose="02040503050406030204" pitchFamily="18" charset="0"/>
                            </a:rPr>
                            <m:t>+</m:t>
                          </m:r>
                          <m:sSub>
                            <m:sSubPr>
                              <m:ctrlPr>
                                <a:rPr lang="en-US" altLang="zh-CN" sz="2400" i="1">
                                  <a:solidFill>
                                    <a:srgbClr val="000000"/>
                                  </a:solidFill>
                                  <a:latin typeface="Cambria Math" panose="02040503050406030204" pitchFamily="18" charset="0"/>
                                  <a:ea typeface="Cambria Math" panose="02040503050406030204" pitchFamily="18" charset="0"/>
                                </a:rPr>
                              </m:ctrlPr>
                            </m:sSubPr>
                            <m:e>
                              <m:r>
                                <a:rPr lang="en-US" altLang="zh-CN" sz="2400" i="1">
                                  <a:solidFill>
                                    <a:srgbClr val="000000"/>
                                  </a:solidFill>
                                  <a:latin typeface="Cambria Math" panose="02040503050406030204" pitchFamily="18" charset="0"/>
                                  <a:ea typeface="Cambria Math" panose="02040503050406030204" pitchFamily="18" charset="0"/>
                                </a:rPr>
                                <m:t>𝑦</m:t>
                              </m:r>
                            </m:e>
                            <m:sub>
                              <m:r>
                                <a:rPr lang="en-US" altLang="zh-CN" sz="2400" i="1">
                                  <a:solidFill>
                                    <a:srgbClr val="000000"/>
                                  </a:solidFill>
                                  <a:latin typeface="Cambria Math" panose="02040503050406030204" pitchFamily="18" charset="0"/>
                                  <a:ea typeface="Cambria Math" panose="02040503050406030204" pitchFamily="18" charset="0"/>
                                </a:rPr>
                                <m:t>1</m:t>
                              </m:r>
                            </m:sub>
                          </m:sSub>
                        </m:e>
                      </m:d>
                      <m:sSub>
                        <m:sSubPr>
                          <m:ctrlPr>
                            <a:rPr lang="en-US" altLang="zh-CN" sz="2400" i="1">
                              <a:solidFill>
                                <a:srgbClr val="000000"/>
                              </a:solidFill>
                              <a:latin typeface="Cambria Math" panose="02040503050406030204" pitchFamily="18" charset="0"/>
                              <a:ea typeface="Cambria Math" panose="02040503050406030204" pitchFamily="18" charset="0"/>
                            </a:rPr>
                          </m:ctrlPr>
                        </m:sSubPr>
                        <m:e>
                          <m:r>
                            <a:rPr lang="en-US" altLang="zh-CN" sz="2400" i="1">
                              <a:solidFill>
                                <a:srgbClr val="000000"/>
                              </a:solidFill>
                              <a:latin typeface="Cambria Math" panose="02040503050406030204" pitchFamily="18" charset="0"/>
                              <a:ea typeface="Cambria Math" panose="02040503050406030204" pitchFamily="18" charset="0"/>
                            </a:rPr>
                            <m:t>𝛼</m:t>
                          </m:r>
                        </m:e>
                        <m:sub>
                          <m:r>
                            <a:rPr lang="en-US" altLang="zh-CN" sz="2400" i="1">
                              <a:solidFill>
                                <a:srgbClr val="000000"/>
                              </a:solidFill>
                              <a:latin typeface="Cambria Math" panose="02040503050406030204" pitchFamily="18" charset="0"/>
                              <a:ea typeface="Cambria Math" panose="02040503050406030204" pitchFamily="18" charset="0"/>
                            </a:rPr>
                            <m:t>1</m:t>
                          </m:r>
                        </m:sub>
                      </m:sSub>
                      <m:r>
                        <a:rPr lang="en-US" altLang="zh-CN" sz="2400" i="1">
                          <a:solidFill>
                            <a:srgbClr val="000000"/>
                          </a:solidFill>
                          <a:latin typeface="Cambria Math" panose="02040503050406030204" pitchFamily="18" charset="0"/>
                          <a:ea typeface="Cambria Math" panose="02040503050406030204" pitchFamily="18" charset="0"/>
                        </a:rPr>
                        <m:t>+⋯+</m:t>
                      </m:r>
                      <m:d>
                        <m:dPr>
                          <m:ctrlPr>
                            <a:rPr lang="en-US" altLang="zh-CN" sz="2400" i="1">
                              <a:solidFill>
                                <a:srgbClr val="000000"/>
                              </a:solidFill>
                              <a:latin typeface="Cambria Math" panose="02040503050406030204" pitchFamily="18" charset="0"/>
                              <a:ea typeface="Cambria Math" panose="02040503050406030204" pitchFamily="18" charset="0"/>
                            </a:rPr>
                          </m:ctrlPr>
                        </m:dPr>
                        <m:e>
                          <m:sSub>
                            <m:sSubPr>
                              <m:ctrlPr>
                                <a:rPr lang="en-US" altLang="zh-CN" sz="2400" i="1">
                                  <a:solidFill>
                                    <a:srgbClr val="000000"/>
                                  </a:solidFill>
                                  <a:latin typeface="Cambria Math" panose="02040503050406030204" pitchFamily="18" charset="0"/>
                                  <a:ea typeface="Cambria Math" panose="02040503050406030204" pitchFamily="18" charset="0"/>
                                </a:rPr>
                              </m:ctrlPr>
                            </m:sSubPr>
                            <m:e>
                              <m:r>
                                <a:rPr lang="en-US" altLang="zh-CN" sz="2400" i="1">
                                  <a:solidFill>
                                    <a:srgbClr val="000000"/>
                                  </a:solidFill>
                                  <a:latin typeface="Cambria Math" panose="02040503050406030204" pitchFamily="18" charset="0"/>
                                  <a:ea typeface="Cambria Math" panose="02040503050406030204" pitchFamily="18" charset="0"/>
                                </a:rPr>
                                <m:t>𝑥</m:t>
                              </m:r>
                            </m:e>
                            <m:sub>
                              <m:r>
                                <a:rPr lang="en-US" altLang="zh-CN" sz="2400" i="1">
                                  <a:solidFill>
                                    <a:srgbClr val="000000"/>
                                  </a:solidFill>
                                  <a:latin typeface="Cambria Math" panose="02040503050406030204" pitchFamily="18" charset="0"/>
                                  <a:ea typeface="Cambria Math" panose="02040503050406030204" pitchFamily="18" charset="0"/>
                                </a:rPr>
                                <m:t>𝑛</m:t>
                              </m:r>
                            </m:sub>
                          </m:sSub>
                          <m:r>
                            <a:rPr lang="en-US" altLang="zh-CN" sz="2400" i="1">
                              <a:solidFill>
                                <a:srgbClr val="000000"/>
                              </a:solidFill>
                              <a:latin typeface="Cambria Math" panose="02040503050406030204" pitchFamily="18" charset="0"/>
                              <a:ea typeface="Cambria Math" panose="02040503050406030204" pitchFamily="18" charset="0"/>
                            </a:rPr>
                            <m:t>+</m:t>
                          </m:r>
                          <m:sSub>
                            <m:sSubPr>
                              <m:ctrlPr>
                                <a:rPr lang="en-US" altLang="zh-CN" sz="2400" i="1">
                                  <a:solidFill>
                                    <a:srgbClr val="000000"/>
                                  </a:solidFill>
                                  <a:latin typeface="Cambria Math" panose="02040503050406030204" pitchFamily="18" charset="0"/>
                                  <a:ea typeface="Cambria Math" panose="02040503050406030204" pitchFamily="18" charset="0"/>
                                </a:rPr>
                              </m:ctrlPr>
                            </m:sSubPr>
                            <m:e>
                              <m:r>
                                <a:rPr lang="en-US" altLang="zh-CN" sz="2400" i="1">
                                  <a:solidFill>
                                    <a:srgbClr val="000000"/>
                                  </a:solidFill>
                                  <a:latin typeface="Cambria Math" panose="02040503050406030204" pitchFamily="18" charset="0"/>
                                  <a:ea typeface="Cambria Math" panose="02040503050406030204" pitchFamily="18" charset="0"/>
                                </a:rPr>
                                <m:t>𝑦</m:t>
                              </m:r>
                            </m:e>
                            <m:sub>
                              <m:r>
                                <a:rPr lang="en-US" altLang="zh-CN" sz="2400" i="1">
                                  <a:solidFill>
                                    <a:srgbClr val="000000"/>
                                  </a:solidFill>
                                  <a:latin typeface="Cambria Math" panose="02040503050406030204" pitchFamily="18" charset="0"/>
                                  <a:ea typeface="Cambria Math" panose="02040503050406030204" pitchFamily="18" charset="0"/>
                                </a:rPr>
                                <m:t>𝑛</m:t>
                              </m:r>
                            </m:sub>
                          </m:sSub>
                        </m:e>
                      </m:d>
                      <m:sSub>
                        <m:sSubPr>
                          <m:ctrlPr>
                            <a:rPr lang="en-US" altLang="zh-CN" sz="2400" i="1">
                              <a:solidFill>
                                <a:srgbClr val="000000"/>
                              </a:solidFill>
                              <a:latin typeface="Cambria Math" panose="02040503050406030204" pitchFamily="18" charset="0"/>
                              <a:ea typeface="Cambria Math" panose="02040503050406030204" pitchFamily="18" charset="0"/>
                            </a:rPr>
                          </m:ctrlPr>
                        </m:sSubPr>
                        <m:e>
                          <m:r>
                            <a:rPr lang="en-US" altLang="zh-CN" sz="2400" i="1">
                              <a:solidFill>
                                <a:srgbClr val="000000"/>
                              </a:solidFill>
                              <a:latin typeface="Cambria Math" panose="02040503050406030204" pitchFamily="18" charset="0"/>
                              <a:ea typeface="Cambria Math" panose="02040503050406030204" pitchFamily="18" charset="0"/>
                            </a:rPr>
                            <m:t>𝛼</m:t>
                          </m:r>
                        </m:e>
                        <m:sub>
                          <m:r>
                            <a:rPr lang="en-US" altLang="zh-CN" sz="2400" i="1">
                              <a:solidFill>
                                <a:srgbClr val="000000"/>
                              </a:solidFill>
                              <a:latin typeface="Cambria Math" panose="02040503050406030204" pitchFamily="18" charset="0"/>
                              <a:ea typeface="Cambria Math" panose="02040503050406030204" pitchFamily="18" charset="0"/>
                            </a:rPr>
                            <m:t>𝑛</m:t>
                          </m:r>
                        </m:sub>
                      </m:sSub>
                      <m:r>
                        <a:rPr lang="en-US" altLang="zh-CN" sz="2400">
                          <a:solidFill>
                            <a:srgbClr val="000000"/>
                          </a:solidFill>
                          <a:latin typeface="Cambria Math" panose="02040503050406030204" pitchFamily="18" charset="0"/>
                          <a:ea typeface="Cambria Math" panose="02040503050406030204" pitchFamily="18" charset="0"/>
                        </a:rPr>
                        <m:t>,</m:t>
                      </m:r>
                    </m:oMath>
                  </m:oMathPara>
                </a14:m>
                <a:endParaRPr lang="en-US" altLang="zh-CN" sz="2400" dirty="0">
                  <a:solidFill>
                    <a:srgbClr val="000000"/>
                  </a:solidFill>
                  <a:latin typeface="Cambria Math" panose="02040503050406030204" pitchFamily="18" charset="0"/>
                  <a:ea typeface="Cambria Math" panose="02040503050406030204" pitchFamily="18" charset="0"/>
                </a:endParaRPr>
              </a:p>
              <a:p>
                <a:pPr>
                  <a:lnSpc>
                    <a:spcPct val="150000"/>
                  </a:lnSpc>
                  <a:defRPr/>
                </a:pPr>
                <a14:m>
                  <m:oMathPara xmlns:m="http://schemas.openxmlformats.org/officeDocument/2006/math">
                    <m:oMathParaPr>
                      <m:jc m:val="centerGroup"/>
                    </m:oMathParaPr>
                    <m:oMath xmlns:m="http://schemas.openxmlformats.org/officeDocument/2006/math">
                      <m:r>
                        <a:rPr lang="en-US" altLang="zh-CN" sz="2400" i="1">
                          <a:solidFill>
                            <a:srgbClr val="000000"/>
                          </a:solidFill>
                          <a:latin typeface="Cambria Math" panose="02040503050406030204" pitchFamily="18" charset="0"/>
                          <a:ea typeface="Cambria Math" panose="02040503050406030204" pitchFamily="18" charset="0"/>
                        </a:rPr>
                        <m:t>𝜆𝛼</m:t>
                      </m:r>
                      <m:r>
                        <a:rPr lang="en-US" altLang="zh-CN" sz="2400" i="1">
                          <a:solidFill>
                            <a:srgbClr val="000000"/>
                          </a:solidFill>
                          <a:latin typeface="Cambria Math" panose="02040503050406030204" pitchFamily="18" charset="0"/>
                          <a:ea typeface="Cambria Math" panose="02040503050406030204" pitchFamily="18" charset="0"/>
                        </a:rPr>
                        <m:t>=</m:t>
                      </m:r>
                      <m:d>
                        <m:dPr>
                          <m:ctrlPr>
                            <a:rPr lang="en-US" altLang="zh-CN" sz="2400" i="1">
                              <a:solidFill>
                                <a:srgbClr val="000000"/>
                              </a:solidFill>
                              <a:latin typeface="Cambria Math" panose="02040503050406030204" pitchFamily="18" charset="0"/>
                              <a:ea typeface="Cambria Math" panose="02040503050406030204" pitchFamily="18" charset="0"/>
                            </a:rPr>
                          </m:ctrlPr>
                        </m:dPr>
                        <m:e>
                          <m:r>
                            <a:rPr lang="en-US" altLang="zh-CN" sz="2400" i="1">
                              <a:solidFill>
                                <a:srgbClr val="000000"/>
                              </a:solidFill>
                              <a:latin typeface="Cambria Math" panose="02040503050406030204" pitchFamily="18" charset="0"/>
                              <a:ea typeface="Cambria Math" panose="02040503050406030204" pitchFamily="18" charset="0"/>
                            </a:rPr>
                            <m:t>𝜆</m:t>
                          </m:r>
                          <m:sSub>
                            <m:sSubPr>
                              <m:ctrlPr>
                                <a:rPr lang="en-US" altLang="zh-CN" sz="2400" i="1">
                                  <a:solidFill>
                                    <a:srgbClr val="000000"/>
                                  </a:solidFill>
                                  <a:latin typeface="Cambria Math" panose="02040503050406030204" pitchFamily="18" charset="0"/>
                                  <a:ea typeface="Cambria Math" panose="02040503050406030204" pitchFamily="18" charset="0"/>
                                </a:rPr>
                              </m:ctrlPr>
                            </m:sSubPr>
                            <m:e>
                              <m:r>
                                <a:rPr lang="en-US" altLang="zh-CN" sz="2400" i="1">
                                  <a:solidFill>
                                    <a:srgbClr val="000000"/>
                                  </a:solidFill>
                                  <a:latin typeface="Cambria Math" panose="02040503050406030204" pitchFamily="18" charset="0"/>
                                  <a:ea typeface="Cambria Math" panose="02040503050406030204" pitchFamily="18" charset="0"/>
                                </a:rPr>
                                <m:t>𝑥</m:t>
                              </m:r>
                            </m:e>
                            <m:sub>
                              <m:r>
                                <a:rPr lang="en-US" altLang="zh-CN" sz="2400" i="1">
                                  <a:solidFill>
                                    <a:srgbClr val="000000"/>
                                  </a:solidFill>
                                  <a:latin typeface="Cambria Math" panose="02040503050406030204" pitchFamily="18" charset="0"/>
                                  <a:ea typeface="Cambria Math" panose="02040503050406030204" pitchFamily="18" charset="0"/>
                                </a:rPr>
                                <m:t>1</m:t>
                              </m:r>
                            </m:sub>
                          </m:sSub>
                        </m:e>
                      </m:d>
                      <m:sSub>
                        <m:sSubPr>
                          <m:ctrlPr>
                            <a:rPr lang="en-US" altLang="zh-CN" sz="2400" i="1">
                              <a:solidFill>
                                <a:srgbClr val="000000"/>
                              </a:solidFill>
                              <a:latin typeface="Cambria Math" panose="02040503050406030204" pitchFamily="18" charset="0"/>
                              <a:ea typeface="Cambria Math" panose="02040503050406030204" pitchFamily="18" charset="0"/>
                            </a:rPr>
                          </m:ctrlPr>
                        </m:sSubPr>
                        <m:e>
                          <m:r>
                            <a:rPr lang="en-US" altLang="zh-CN" sz="2400" i="1">
                              <a:solidFill>
                                <a:srgbClr val="000000"/>
                              </a:solidFill>
                              <a:latin typeface="Cambria Math" panose="02040503050406030204" pitchFamily="18" charset="0"/>
                              <a:ea typeface="Cambria Math" panose="02040503050406030204" pitchFamily="18" charset="0"/>
                            </a:rPr>
                            <m:t>𝛼</m:t>
                          </m:r>
                        </m:e>
                        <m:sub>
                          <m:r>
                            <a:rPr lang="en-US" altLang="zh-CN" sz="2400" i="1">
                              <a:solidFill>
                                <a:srgbClr val="000000"/>
                              </a:solidFill>
                              <a:latin typeface="Cambria Math" panose="02040503050406030204" pitchFamily="18" charset="0"/>
                              <a:ea typeface="Cambria Math" panose="02040503050406030204" pitchFamily="18" charset="0"/>
                            </a:rPr>
                            <m:t>1</m:t>
                          </m:r>
                        </m:sub>
                      </m:sSub>
                      <m:r>
                        <a:rPr lang="en-US" altLang="zh-CN" sz="2400" i="1">
                          <a:solidFill>
                            <a:srgbClr val="000000"/>
                          </a:solidFill>
                          <a:latin typeface="Cambria Math" panose="02040503050406030204" pitchFamily="18" charset="0"/>
                          <a:ea typeface="Cambria Math" panose="02040503050406030204" pitchFamily="18" charset="0"/>
                        </a:rPr>
                        <m:t>+⋯+</m:t>
                      </m:r>
                      <m:d>
                        <m:dPr>
                          <m:ctrlPr>
                            <a:rPr lang="en-US" altLang="zh-CN" sz="2400" i="1">
                              <a:solidFill>
                                <a:srgbClr val="000000"/>
                              </a:solidFill>
                              <a:latin typeface="Cambria Math" panose="02040503050406030204" pitchFamily="18" charset="0"/>
                              <a:ea typeface="Cambria Math" panose="02040503050406030204" pitchFamily="18" charset="0"/>
                            </a:rPr>
                          </m:ctrlPr>
                        </m:dPr>
                        <m:e>
                          <m:r>
                            <a:rPr lang="en-US" altLang="zh-CN" sz="2400" i="1">
                              <a:solidFill>
                                <a:srgbClr val="000000"/>
                              </a:solidFill>
                              <a:latin typeface="Cambria Math" panose="02040503050406030204" pitchFamily="18" charset="0"/>
                              <a:ea typeface="Cambria Math" panose="02040503050406030204" pitchFamily="18" charset="0"/>
                            </a:rPr>
                            <m:t>𝜆</m:t>
                          </m:r>
                          <m:sSub>
                            <m:sSubPr>
                              <m:ctrlPr>
                                <a:rPr lang="en-US" altLang="zh-CN" sz="2400" i="1">
                                  <a:solidFill>
                                    <a:srgbClr val="000000"/>
                                  </a:solidFill>
                                  <a:latin typeface="Cambria Math" panose="02040503050406030204" pitchFamily="18" charset="0"/>
                                  <a:ea typeface="Cambria Math" panose="02040503050406030204" pitchFamily="18" charset="0"/>
                                </a:rPr>
                              </m:ctrlPr>
                            </m:sSubPr>
                            <m:e>
                              <m:r>
                                <a:rPr lang="en-US" altLang="zh-CN" sz="2400" i="1">
                                  <a:solidFill>
                                    <a:srgbClr val="000000"/>
                                  </a:solidFill>
                                  <a:latin typeface="Cambria Math" panose="02040503050406030204" pitchFamily="18" charset="0"/>
                                  <a:ea typeface="Cambria Math" panose="02040503050406030204" pitchFamily="18" charset="0"/>
                                </a:rPr>
                                <m:t>𝑥</m:t>
                              </m:r>
                            </m:e>
                            <m:sub>
                              <m:r>
                                <a:rPr lang="en-US" altLang="zh-CN" sz="2400" i="1">
                                  <a:solidFill>
                                    <a:srgbClr val="000000"/>
                                  </a:solidFill>
                                  <a:latin typeface="Cambria Math" panose="02040503050406030204" pitchFamily="18" charset="0"/>
                                  <a:ea typeface="Cambria Math" panose="02040503050406030204" pitchFamily="18" charset="0"/>
                                </a:rPr>
                                <m:t>𝑛</m:t>
                              </m:r>
                            </m:sub>
                          </m:sSub>
                        </m:e>
                      </m:d>
                      <m:sSub>
                        <m:sSubPr>
                          <m:ctrlPr>
                            <a:rPr lang="en-US" altLang="zh-CN" sz="2400" i="1">
                              <a:solidFill>
                                <a:srgbClr val="000000"/>
                              </a:solidFill>
                              <a:latin typeface="Cambria Math" panose="02040503050406030204" pitchFamily="18" charset="0"/>
                              <a:ea typeface="Cambria Math" panose="02040503050406030204" pitchFamily="18" charset="0"/>
                            </a:rPr>
                          </m:ctrlPr>
                        </m:sSubPr>
                        <m:e>
                          <m:r>
                            <a:rPr lang="en-US" altLang="zh-CN" sz="2400" i="1">
                              <a:solidFill>
                                <a:srgbClr val="000000"/>
                              </a:solidFill>
                              <a:latin typeface="Cambria Math" panose="02040503050406030204" pitchFamily="18" charset="0"/>
                              <a:ea typeface="Cambria Math" panose="02040503050406030204" pitchFamily="18" charset="0"/>
                            </a:rPr>
                            <m:t>𝛼</m:t>
                          </m:r>
                        </m:e>
                        <m:sub>
                          <m:r>
                            <a:rPr lang="en-US" altLang="zh-CN" sz="2400" i="1">
                              <a:solidFill>
                                <a:srgbClr val="000000"/>
                              </a:solidFill>
                              <a:latin typeface="Cambria Math" panose="02040503050406030204" pitchFamily="18" charset="0"/>
                              <a:ea typeface="Cambria Math" panose="02040503050406030204" pitchFamily="18" charset="0"/>
                            </a:rPr>
                            <m:t>𝑛</m:t>
                          </m:r>
                        </m:sub>
                      </m:sSub>
                      <m:r>
                        <a:rPr lang="en-US" altLang="zh-CN" sz="2400" i="1">
                          <a:solidFill>
                            <a:srgbClr val="000000"/>
                          </a:solidFill>
                          <a:latin typeface="Cambria Math" panose="02040503050406030204" pitchFamily="18" charset="0"/>
                          <a:ea typeface="Cambria Math" panose="02040503050406030204" pitchFamily="18" charset="0"/>
                        </a:rPr>
                        <m:t>  </m:t>
                      </m:r>
                    </m:oMath>
                  </m:oMathPara>
                </a14:m>
                <a:endParaRPr lang="zh-CN" altLang="en-US" dirty="0">
                  <a:solidFill>
                    <a:srgbClr val="000000"/>
                  </a:solidFill>
                  <a:latin typeface="华文中宋" panose="02010600040101010101" pitchFamily="2" charset="-122"/>
                  <a:ea typeface="华文中宋" panose="02010600040101010101" pitchFamily="2" charset="-122"/>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623392" y="2691116"/>
                <a:ext cx="8219256" cy="1754326"/>
              </a:xfrm>
              <a:prstGeom prst="rect">
                <a:avLst/>
              </a:prstGeom>
              <a:blipFill>
                <a:blip r:embed="rId4"/>
                <a:stretch>
                  <a:fillRect l="-11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624558" y="4413047"/>
                <a:ext cx="8219256" cy="1754326"/>
              </a:xfrm>
              <a:prstGeom prst="rect">
                <a:avLst/>
              </a:prstGeom>
              <a:noFill/>
            </p:spPr>
            <p:txBody>
              <a:bodyPr wrap="square" rtlCol="0">
                <a:spAutoFit/>
              </a:bodyPr>
              <a:lstStyle/>
              <a:p>
                <a:pPr>
                  <a:lnSpc>
                    <a:spcPct val="150000"/>
                  </a:lnSpc>
                  <a:defRPr/>
                </a:pPr>
                <a:r>
                  <a:rPr lang="zh-CN" altLang="en-US" sz="2400" dirty="0">
                    <a:solidFill>
                      <a:srgbClr val="000000"/>
                    </a:solidFill>
                    <a:latin typeface="华文中宋" panose="02010600040101010101" pitchFamily="2" charset="-122"/>
                    <a:ea typeface="华文中宋" panose="02010600040101010101" pitchFamily="2" charset="-122"/>
                  </a:rPr>
                  <a:t>可知</a:t>
                </a:r>
                <a:endParaRPr lang="en-US" altLang="zh-CN" sz="2400" dirty="0">
                  <a:solidFill>
                    <a:srgbClr val="000000"/>
                  </a:solidFill>
                  <a:latin typeface="华文中宋" panose="02010600040101010101" pitchFamily="2" charset="-122"/>
                  <a:ea typeface="华文中宋" panose="02010600040101010101" pitchFamily="2" charset="-122"/>
                </a:endParaRPr>
              </a:p>
              <a:p>
                <a:pPr>
                  <a:lnSpc>
                    <a:spcPct val="150000"/>
                  </a:lnSpc>
                  <a:defRPr/>
                </a:pPr>
                <a14:m>
                  <m:oMathPara xmlns:m="http://schemas.openxmlformats.org/officeDocument/2006/math">
                    <m:oMathParaPr>
                      <m:jc m:val="centerGroup"/>
                    </m:oMathParaPr>
                    <m:oMath xmlns:m="http://schemas.openxmlformats.org/officeDocument/2006/math">
                      <m:r>
                        <a:rPr lang="en-US" altLang="zh-CN" sz="2400" i="1">
                          <a:solidFill>
                            <a:srgbClr val="000000"/>
                          </a:solidFill>
                          <a:latin typeface="Cambria Math" panose="02040503050406030204" pitchFamily="18" charset="0"/>
                        </a:rPr>
                        <m:t>𝛼</m:t>
                      </m:r>
                      <m:r>
                        <a:rPr lang="en-US" altLang="zh-CN" sz="2400" i="1">
                          <a:solidFill>
                            <a:srgbClr val="000000"/>
                          </a:solidFill>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𝛽</m:t>
                      </m:r>
                      <m:r>
                        <a:rPr lang="en-US" altLang="zh-CN" sz="2400" i="1">
                          <a:solidFill>
                            <a:srgbClr val="000000"/>
                          </a:solidFill>
                          <a:latin typeface="Cambria Math" panose="02040503050406030204" pitchFamily="18" charset="0"/>
                          <a:ea typeface="Cambria Math" panose="02040503050406030204" pitchFamily="18" charset="0"/>
                        </a:rPr>
                        <m:t>⟷</m:t>
                      </m:r>
                      <m:sSup>
                        <m:sSupPr>
                          <m:ctrlPr>
                            <a:rPr lang="en-US" altLang="zh-CN" sz="2400" i="1">
                              <a:solidFill>
                                <a:srgbClr val="000000"/>
                              </a:solidFill>
                              <a:latin typeface="Cambria Math" panose="02040503050406030204" pitchFamily="18" charset="0"/>
                              <a:ea typeface="Cambria Math" panose="02040503050406030204" pitchFamily="18" charset="0"/>
                            </a:rPr>
                          </m:ctrlPr>
                        </m:sSupPr>
                        <m:e>
                          <m:d>
                            <m:dPr>
                              <m:ctrlPr>
                                <a:rPr lang="en-US" altLang="zh-CN" sz="2400" i="1">
                                  <a:solidFill>
                                    <a:srgbClr val="000000"/>
                                  </a:solidFill>
                                  <a:latin typeface="Cambria Math" panose="02040503050406030204" pitchFamily="18" charset="0"/>
                                  <a:ea typeface="Cambria Math" panose="02040503050406030204" pitchFamily="18" charset="0"/>
                                </a:rPr>
                              </m:ctrlPr>
                            </m:dPr>
                            <m:e>
                              <m:sSub>
                                <m:sSubPr>
                                  <m:ctrlPr>
                                    <a:rPr lang="en-US" altLang="zh-CN" sz="2400" i="1">
                                      <a:solidFill>
                                        <a:srgbClr val="000000"/>
                                      </a:solidFill>
                                      <a:latin typeface="Cambria Math" panose="02040503050406030204" pitchFamily="18" charset="0"/>
                                      <a:ea typeface="Cambria Math" panose="02040503050406030204" pitchFamily="18" charset="0"/>
                                    </a:rPr>
                                  </m:ctrlPr>
                                </m:sSubPr>
                                <m:e>
                                  <m:r>
                                    <a:rPr lang="en-US" altLang="zh-CN" sz="2400" i="1">
                                      <a:solidFill>
                                        <a:srgbClr val="000000"/>
                                      </a:solidFill>
                                      <a:latin typeface="Cambria Math" panose="02040503050406030204" pitchFamily="18" charset="0"/>
                                      <a:ea typeface="Cambria Math" panose="02040503050406030204" pitchFamily="18" charset="0"/>
                                    </a:rPr>
                                    <m:t>𝑥</m:t>
                                  </m:r>
                                </m:e>
                                <m:sub>
                                  <m:r>
                                    <a:rPr lang="en-US" altLang="zh-CN" sz="2400" i="1">
                                      <a:solidFill>
                                        <a:srgbClr val="000000"/>
                                      </a:solidFill>
                                      <a:latin typeface="Cambria Math" panose="02040503050406030204" pitchFamily="18" charset="0"/>
                                      <a:ea typeface="Cambria Math" panose="02040503050406030204" pitchFamily="18" charset="0"/>
                                    </a:rPr>
                                    <m:t>1</m:t>
                                  </m:r>
                                </m:sub>
                              </m:sSub>
                              <m:r>
                                <a:rPr lang="en-US" altLang="zh-CN" sz="2400" i="1">
                                  <a:solidFill>
                                    <a:srgbClr val="000000"/>
                                  </a:solidFill>
                                  <a:latin typeface="Cambria Math" panose="02040503050406030204" pitchFamily="18" charset="0"/>
                                  <a:ea typeface="Cambria Math" panose="02040503050406030204" pitchFamily="18" charset="0"/>
                                </a:rPr>
                                <m:t>+</m:t>
                              </m:r>
                              <m:sSub>
                                <m:sSubPr>
                                  <m:ctrlPr>
                                    <a:rPr lang="en-US" altLang="zh-CN" sz="2400" i="1">
                                      <a:solidFill>
                                        <a:srgbClr val="000000"/>
                                      </a:solidFill>
                                      <a:latin typeface="Cambria Math" panose="02040503050406030204" pitchFamily="18" charset="0"/>
                                      <a:ea typeface="Cambria Math" panose="02040503050406030204" pitchFamily="18" charset="0"/>
                                    </a:rPr>
                                  </m:ctrlPr>
                                </m:sSubPr>
                                <m:e>
                                  <m:r>
                                    <a:rPr lang="en-US" altLang="zh-CN" sz="2400" i="1">
                                      <a:solidFill>
                                        <a:srgbClr val="000000"/>
                                      </a:solidFill>
                                      <a:latin typeface="Cambria Math" panose="02040503050406030204" pitchFamily="18" charset="0"/>
                                      <a:ea typeface="Cambria Math" panose="02040503050406030204" pitchFamily="18" charset="0"/>
                                    </a:rPr>
                                    <m:t>𝑦</m:t>
                                  </m:r>
                                </m:e>
                                <m:sub>
                                  <m:r>
                                    <a:rPr lang="en-US" altLang="zh-CN" sz="2400" i="1">
                                      <a:solidFill>
                                        <a:srgbClr val="000000"/>
                                      </a:solidFill>
                                      <a:latin typeface="Cambria Math" panose="02040503050406030204" pitchFamily="18" charset="0"/>
                                      <a:ea typeface="Cambria Math" panose="02040503050406030204" pitchFamily="18" charset="0"/>
                                    </a:rPr>
                                    <m:t>1</m:t>
                                  </m:r>
                                </m:sub>
                              </m:sSub>
                              <m:r>
                                <a:rPr lang="en-US" altLang="zh-CN" sz="2400" i="1">
                                  <a:solidFill>
                                    <a:srgbClr val="000000"/>
                                  </a:solidFill>
                                  <a:latin typeface="Cambria Math" panose="02040503050406030204" pitchFamily="18" charset="0"/>
                                  <a:ea typeface="Cambria Math" panose="02040503050406030204" pitchFamily="18" charset="0"/>
                                </a:rPr>
                                <m:t>,</m:t>
                              </m:r>
                              <m:sSub>
                                <m:sSubPr>
                                  <m:ctrlPr>
                                    <a:rPr lang="en-US" altLang="zh-CN" sz="2400" i="1">
                                      <a:solidFill>
                                        <a:srgbClr val="000000"/>
                                      </a:solidFill>
                                      <a:latin typeface="Cambria Math" panose="02040503050406030204" pitchFamily="18" charset="0"/>
                                      <a:ea typeface="Cambria Math" panose="02040503050406030204" pitchFamily="18" charset="0"/>
                                    </a:rPr>
                                  </m:ctrlPr>
                                </m:sSubPr>
                                <m:e>
                                  <m:r>
                                    <a:rPr lang="en-US" altLang="zh-CN" sz="2400" i="1">
                                      <a:solidFill>
                                        <a:srgbClr val="000000"/>
                                      </a:solidFill>
                                      <a:latin typeface="Cambria Math" panose="02040503050406030204" pitchFamily="18" charset="0"/>
                                      <a:ea typeface="Cambria Math" panose="02040503050406030204" pitchFamily="18" charset="0"/>
                                    </a:rPr>
                                    <m:t>𝑥</m:t>
                                  </m:r>
                                </m:e>
                                <m:sub>
                                  <m:r>
                                    <a:rPr lang="en-US" altLang="zh-CN" sz="2400" i="1">
                                      <a:solidFill>
                                        <a:srgbClr val="000000"/>
                                      </a:solidFill>
                                      <a:latin typeface="Cambria Math" panose="02040503050406030204" pitchFamily="18" charset="0"/>
                                      <a:ea typeface="Cambria Math" panose="02040503050406030204" pitchFamily="18" charset="0"/>
                                    </a:rPr>
                                    <m:t>2</m:t>
                                  </m:r>
                                </m:sub>
                              </m:sSub>
                              <m:r>
                                <a:rPr lang="en-US" altLang="zh-CN" sz="2400" i="1">
                                  <a:solidFill>
                                    <a:srgbClr val="000000"/>
                                  </a:solidFill>
                                  <a:latin typeface="Cambria Math" panose="02040503050406030204" pitchFamily="18" charset="0"/>
                                  <a:ea typeface="Cambria Math" panose="02040503050406030204" pitchFamily="18" charset="0"/>
                                </a:rPr>
                                <m:t>+</m:t>
                              </m:r>
                              <m:sSub>
                                <m:sSubPr>
                                  <m:ctrlPr>
                                    <a:rPr lang="en-US" altLang="zh-CN" sz="2400" i="1">
                                      <a:solidFill>
                                        <a:srgbClr val="000000"/>
                                      </a:solidFill>
                                      <a:latin typeface="Cambria Math" panose="02040503050406030204" pitchFamily="18" charset="0"/>
                                      <a:ea typeface="Cambria Math" panose="02040503050406030204" pitchFamily="18" charset="0"/>
                                    </a:rPr>
                                  </m:ctrlPr>
                                </m:sSubPr>
                                <m:e>
                                  <m:r>
                                    <a:rPr lang="en-US" altLang="zh-CN" sz="2400" i="1">
                                      <a:solidFill>
                                        <a:srgbClr val="000000"/>
                                      </a:solidFill>
                                      <a:latin typeface="Cambria Math" panose="02040503050406030204" pitchFamily="18" charset="0"/>
                                      <a:ea typeface="Cambria Math" panose="02040503050406030204" pitchFamily="18" charset="0"/>
                                    </a:rPr>
                                    <m:t>𝑦</m:t>
                                  </m:r>
                                </m:e>
                                <m:sub>
                                  <m:r>
                                    <a:rPr lang="en-US" altLang="zh-CN" sz="2400" i="1">
                                      <a:solidFill>
                                        <a:srgbClr val="000000"/>
                                      </a:solidFill>
                                      <a:latin typeface="Cambria Math" panose="02040503050406030204" pitchFamily="18" charset="0"/>
                                      <a:ea typeface="Cambria Math" panose="02040503050406030204" pitchFamily="18" charset="0"/>
                                    </a:rPr>
                                    <m:t>2</m:t>
                                  </m:r>
                                </m:sub>
                              </m:sSub>
                              <m:r>
                                <a:rPr lang="en-US" altLang="zh-CN" sz="2400" i="1">
                                  <a:solidFill>
                                    <a:srgbClr val="000000"/>
                                  </a:solidFill>
                                  <a:latin typeface="Cambria Math" panose="02040503050406030204" pitchFamily="18" charset="0"/>
                                  <a:ea typeface="Cambria Math" panose="02040503050406030204" pitchFamily="18" charset="0"/>
                                </a:rPr>
                                <m:t>,⋯,</m:t>
                              </m:r>
                              <m:sSub>
                                <m:sSubPr>
                                  <m:ctrlPr>
                                    <a:rPr lang="en-US" altLang="zh-CN" sz="2400" i="1">
                                      <a:solidFill>
                                        <a:srgbClr val="000000"/>
                                      </a:solidFill>
                                      <a:latin typeface="Cambria Math" panose="02040503050406030204" pitchFamily="18" charset="0"/>
                                      <a:ea typeface="Cambria Math" panose="02040503050406030204" pitchFamily="18" charset="0"/>
                                    </a:rPr>
                                  </m:ctrlPr>
                                </m:sSubPr>
                                <m:e>
                                  <m:r>
                                    <a:rPr lang="en-US" altLang="zh-CN" sz="2400" i="1">
                                      <a:solidFill>
                                        <a:srgbClr val="000000"/>
                                      </a:solidFill>
                                      <a:latin typeface="Cambria Math" panose="02040503050406030204" pitchFamily="18" charset="0"/>
                                      <a:ea typeface="Cambria Math" panose="02040503050406030204" pitchFamily="18" charset="0"/>
                                    </a:rPr>
                                    <m:t>𝑥</m:t>
                                  </m:r>
                                </m:e>
                                <m:sub>
                                  <m:r>
                                    <a:rPr lang="en-US" altLang="zh-CN" sz="2400" i="1">
                                      <a:solidFill>
                                        <a:srgbClr val="000000"/>
                                      </a:solidFill>
                                      <a:latin typeface="Cambria Math" panose="02040503050406030204" pitchFamily="18" charset="0"/>
                                      <a:ea typeface="Cambria Math" panose="02040503050406030204" pitchFamily="18" charset="0"/>
                                    </a:rPr>
                                    <m:t>𝑛</m:t>
                                  </m:r>
                                </m:sub>
                              </m:sSub>
                              <m:r>
                                <a:rPr lang="en-US" altLang="zh-CN" sz="2400" i="1">
                                  <a:solidFill>
                                    <a:srgbClr val="000000"/>
                                  </a:solidFill>
                                  <a:latin typeface="Cambria Math" panose="02040503050406030204" pitchFamily="18" charset="0"/>
                                  <a:ea typeface="Cambria Math" panose="02040503050406030204" pitchFamily="18" charset="0"/>
                                </a:rPr>
                                <m:t>+</m:t>
                              </m:r>
                              <m:sSub>
                                <m:sSubPr>
                                  <m:ctrlPr>
                                    <a:rPr lang="en-US" altLang="zh-CN" sz="2400" i="1">
                                      <a:solidFill>
                                        <a:srgbClr val="000000"/>
                                      </a:solidFill>
                                      <a:latin typeface="Cambria Math" panose="02040503050406030204" pitchFamily="18" charset="0"/>
                                      <a:ea typeface="Cambria Math" panose="02040503050406030204" pitchFamily="18" charset="0"/>
                                    </a:rPr>
                                  </m:ctrlPr>
                                </m:sSubPr>
                                <m:e>
                                  <m:r>
                                    <a:rPr lang="en-US" altLang="zh-CN" sz="2400" i="1">
                                      <a:solidFill>
                                        <a:srgbClr val="000000"/>
                                      </a:solidFill>
                                      <a:latin typeface="Cambria Math" panose="02040503050406030204" pitchFamily="18" charset="0"/>
                                      <a:ea typeface="Cambria Math" panose="02040503050406030204" pitchFamily="18" charset="0"/>
                                    </a:rPr>
                                    <m:t>𝑦</m:t>
                                  </m:r>
                                </m:e>
                                <m:sub>
                                  <m:r>
                                    <a:rPr lang="en-US" altLang="zh-CN" sz="2400" i="1">
                                      <a:solidFill>
                                        <a:srgbClr val="000000"/>
                                      </a:solidFill>
                                      <a:latin typeface="Cambria Math" panose="02040503050406030204" pitchFamily="18" charset="0"/>
                                      <a:ea typeface="Cambria Math" panose="02040503050406030204" pitchFamily="18" charset="0"/>
                                    </a:rPr>
                                    <m:t>𝑛</m:t>
                                  </m:r>
                                </m:sub>
                              </m:sSub>
                            </m:e>
                          </m:d>
                        </m:e>
                        <m:sup>
                          <m:r>
                            <m:rPr>
                              <m:sty m:val="p"/>
                            </m:rPr>
                            <a:rPr lang="en-US" altLang="zh-CN" sz="2400">
                              <a:solidFill>
                                <a:srgbClr val="000000"/>
                              </a:solidFill>
                              <a:latin typeface="Cambria Math" panose="02040503050406030204" pitchFamily="18" charset="0"/>
                              <a:ea typeface="Cambria Math" panose="02040503050406030204" pitchFamily="18" charset="0"/>
                            </a:rPr>
                            <m:t>T</m:t>
                          </m:r>
                        </m:sup>
                      </m:sSup>
                      <m:r>
                        <a:rPr lang="en-US" altLang="zh-CN" sz="2400">
                          <a:solidFill>
                            <a:srgbClr val="000000"/>
                          </a:solidFill>
                          <a:latin typeface="Cambria Math" panose="02040503050406030204" pitchFamily="18" charset="0"/>
                          <a:ea typeface="Cambria Math" panose="02040503050406030204" pitchFamily="18" charset="0"/>
                        </a:rPr>
                        <m:t>,</m:t>
                      </m:r>
                    </m:oMath>
                  </m:oMathPara>
                </a14:m>
                <a:endParaRPr lang="en-US" altLang="zh-CN" sz="2400" dirty="0">
                  <a:solidFill>
                    <a:srgbClr val="000000"/>
                  </a:solidFill>
                  <a:latin typeface="Cambria Math" panose="02040503050406030204" pitchFamily="18" charset="0"/>
                  <a:ea typeface="Cambria Math" panose="02040503050406030204" pitchFamily="18" charset="0"/>
                </a:endParaRPr>
              </a:p>
              <a:p>
                <a:pPr>
                  <a:lnSpc>
                    <a:spcPct val="150000"/>
                  </a:lnSpc>
                  <a:defRPr/>
                </a:pPr>
                <a14:m>
                  <m:oMathPara xmlns:m="http://schemas.openxmlformats.org/officeDocument/2006/math">
                    <m:oMathParaPr>
                      <m:jc m:val="centerGroup"/>
                    </m:oMathParaPr>
                    <m:oMath xmlns:m="http://schemas.openxmlformats.org/officeDocument/2006/math">
                      <m:r>
                        <a:rPr lang="en-US" altLang="zh-CN" sz="2400" i="1">
                          <a:solidFill>
                            <a:srgbClr val="000000"/>
                          </a:solidFill>
                          <a:latin typeface="Cambria Math" panose="02040503050406030204" pitchFamily="18" charset="0"/>
                          <a:ea typeface="Cambria Math" panose="02040503050406030204" pitchFamily="18" charset="0"/>
                        </a:rPr>
                        <m:t>𝜆𝛼</m:t>
                      </m:r>
                      <m:r>
                        <a:rPr lang="en-US" altLang="zh-CN" sz="2400" i="1">
                          <a:solidFill>
                            <a:srgbClr val="000000"/>
                          </a:solidFill>
                          <a:latin typeface="Cambria Math" panose="02040503050406030204" pitchFamily="18" charset="0"/>
                          <a:ea typeface="Cambria Math" panose="02040503050406030204" pitchFamily="18" charset="0"/>
                        </a:rPr>
                        <m:t>⟷</m:t>
                      </m:r>
                      <m:sSup>
                        <m:sSupPr>
                          <m:ctrlPr>
                            <a:rPr lang="en-US" altLang="zh-CN" sz="2400" i="1">
                              <a:solidFill>
                                <a:srgbClr val="000000"/>
                              </a:solidFill>
                              <a:latin typeface="Cambria Math" panose="02040503050406030204" pitchFamily="18" charset="0"/>
                              <a:ea typeface="Cambria Math" panose="02040503050406030204" pitchFamily="18" charset="0"/>
                            </a:rPr>
                          </m:ctrlPr>
                        </m:sSupPr>
                        <m:e>
                          <m:d>
                            <m:dPr>
                              <m:ctrlPr>
                                <a:rPr lang="en-US" altLang="zh-CN" sz="2400" i="1">
                                  <a:solidFill>
                                    <a:srgbClr val="000000"/>
                                  </a:solidFill>
                                  <a:latin typeface="Cambria Math" panose="02040503050406030204" pitchFamily="18" charset="0"/>
                                  <a:ea typeface="Cambria Math" panose="02040503050406030204" pitchFamily="18" charset="0"/>
                                </a:rPr>
                              </m:ctrlPr>
                            </m:dPr>
                            <m:e>
                              <m:r>
                                <a:rPr lang="en-US" altLang="zh-CN" sz="2400" i="1">
                                  <a:solidFill>
                                    <a:srgbClr val="000000"/>
                                  </a:solidFill>
                                  <a:latin typeface="Cambria Math" panose="02040503050406030204" pitchFamily="18" charset="0"/>
                                  <a:ea typeface="Cambria Math" panose="02040503050406030204" pitchFamily="18" charset="0"/>
                                </a:rPr>
                                <m:t>𝜆</m:t>
                              </m:r>
                              <m:sSub>
                                <m:sSubPr>
                                  <m:ctrlPr>
                                    <a:rPr lang="en-US" altLang="zh-CN" sz="2400" i="1">
                                      <a:solidFill>
                                        <a:srgbClr val="000000"/>
                                      </a:solidFill>
                                      <a:latin typeface="Cambria Math" panose="02040503050406030204" pitchFamily="18" charset="0"/>
                                      <a:ea typeface="Cambria Math" panose="02040503050406030204" pitchFamily="18" charset="0"/>
                                    </a:rPr>
                                  </m:ctrlPr>
                                </m:sSubPr>
                                <m:e>
                                  <m:r>
                                    <a:rPr lang="en-US" altLang="zh-CN" sz="2400" i="1">
                                      <a:solidFill>
                                        <a:srgbClr val="000000"/>
                                      </a:solidFill>
                                      <a:latin typeface="Cambria Math" panose="02040503050406030204" pitchFamily="18" charset="0"/>
                                      <a:ea typeface="Cambria Math" panose="02040503050406030204" pitchFamily="18" charset="0"/>
                                    </a:rPr>
                                    <m:t>𝑥</m:t>
                                  </m:r>
                                </m:e>
                                <m:sub>
                                  <m:r>
                                    <a:rPr lang="en-US" altLang="zh-CN" sz="2400" i="1">
                                      <a:solidFill>
                                        <a:srgbClr val="000000"/>
                                      </a:solidFill>
                                      <a:latin typeface="Cambria Math" panose="02040503050406030204" pitchFamily="18" charset="0"/>
                                      <a:ea typeface="Cambria Math" panose="02040503050406030204" pitchFamily="18" charset="0"/>
                                    </a:rPr>
                                    <m:t>1</m:t>
                                  </m:r>
                                </m:sub>
                              </m:sSub>
                              <m:r>
                                <a:rPr lang="en-US" altLang="zh-CN" sz="2400" i="1">
                                  <a:solidFill>
                                    <a:srgbClr val="000000"/>
                                  </a:solidFill>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𝜆</m:t>
                              </m:r>
                              <m:sSub>
                                <m:sSubPr>
                                  <m:ctrlPr>
                                    <a:rPr lang="en-US" altLang="zh-CN" sz="2400" i="1">
                                      <a:solidFill>
                                        <a:srgbClr val="000000"/>
                                      </a:solidFill>
                                      <a:latin typeface="Cambria Math" panose="02040503050406030204" pitchFamily="18" charset="0"/>
                                      <a:ea typeface="Cambria Math" panose="02040503050406030204" pitchFamily="18" charset="0"/>
                                    </a:rPr>
                                  </m:ctrlPr>
                                </m:sSubPr>
                                <m:e>
                                  <m:r>
                                    <a:rPr lang="en-US" altLang="zh-CN" sz="2400" i="1">
                                      <a:solidFill>
                                        <a:srgbClr val="000000"/>
                                      </a:solidFill>
                                      <a:latin typeface="Cambria Math" panose="02040503050406030204" pitchFamily="18" charset="0"/>
                                      <a:ea typeface="Cambria Math" panose="02040503050406030204" pitchFamily="18" charset="0"/>
                                    </a:rPr>
                                    <m:t>𝑥</m:t>
                                  </m:r>
                                </m:e>
                                <m:sub>
                                  <m:r>
                                    <a:rPr lang="en-US" altLang="zh-CN" sz="2400" i="1">
                                      <a:solidFill>
                                        <a:srgbClr val="000000"/>
                                      </a:solidFill>
                                      <a:latin typeface="Cambria Math" panose="02040503050406030204" pitchFamily="18" charset="0"/>
                                      <a:ea typeface="Cambria Math" panose="02040503050406030204" pitchFamily="18" charset="0"/>
                                    </a:rPr>
                                    <m:t>2</m:t>
                                  </m:r>
                                </m:sub>
                              </m:sSub>
                              <m:r>
                                <a:rPr lang="en-US" altLang="zh-CN" sz="2400" i="1">
                                  <a:solidFill>
                                    <a:srgbClr val="000000"/>
                                  </a:solidFill>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𝜆</m:t>
                              </m:r>
                              <m:sSub>
                                <m:sSubPr>
                                  <m:ctrlPr>
                                    <a:rPr lang="en-US" altLang="zh-CN" sz="2400" i="1">
                                      <a:solidFill>
                                        <a:srgbClr val="000000"/>
                                      </a:solidFill>
                                      <a:latin typeface="Cambria Math" panose="02040503050406030204" pitchFamily="18" charset="0"/>
                                      <a:ea typeface="Cambria Math" panose="02040503050406030204" pitchFamily="18" charset="0"/>
                                    </a:rPr>
                                  </m:ctrlPr>
                                </m:sSubPr>
                                <m:e>
                                  <m:r>
                                    <a:rPr lang="en-US" altLang="zh-CN" sz="2400" i="1">
                                      <a:solidFill>
                                        <a:srgbClr val="000000"/>
                                      </a:solidFill>
                                      <a:latin typeface="Cambria Math" panose="02040503050406030204" pitchFamily="18" charset="0"/>
                                      <a:ea typeface="Cambria Math" panose="02040503050406030204" pitchFamily="18" charset="0"/>
                                    </a:rPr>
                                    <m:t>𝑥</m:t>
                                  </m:r>
                                </m:e>
                                <m:sub>
                                  <m:r>
                                    <a:rPr lang="en-US" altLang="zh-CN" sz="2400" i="1">
                                      <a:solidFill>
                                        <a:srgbClr val="000000"/>
                                      </a:solidFill>
                                      <a:latin typeface="Cambria Math" panose="02040503050406030204" pitchFamily="18" charset="0"/>
                                      <a:ea typeface="Cambria Math" panose="02040503050406030204" pitchFamily="18" charset="0"/>
                                    </a:rPr>
                                    <m:t>𝑛</m:t>
                                  </m:r>
                                </m:sub>
                              </m:sSub>
                            </m:e>
                          </m:d>
                        </m:e>
                        <m:sup>
                          <m:r>
                            <a:rPr lang="en-US" altLang="zh-CN" sz="2400" i="1">
                              <a:solidFill>
                                <a:srgbClr val="000000"/>
                              </a:solidFill>
                              <a:latin typeface="Cambria Math" panose="02040503050406030204" pitchFamily="18" charset="0"/>
                              <a:ea typeface="Cambria Math" panose="02040503050406030204" pitchFamily="18" charset="0"/>
                            </a:rPr>
                            <m:t>𝑇</m:t>
                          </m:r>
                        </m:sup>
                      </m:sSup>
                      <m:r>
                        <a:rPr lang="en-US" altLang="zh-CN" sz="2400" i="1">
                          <a:solidFill>
                            <a:srgbClr val="000000"/>
                          </a:solidFill>
                          <a:latin typeface="Cambria Math" panose="02040503050406030204" pitchFamily="18" charset="0"/>
                          <a:ea typeface="Cambria Math" panose="02040503050406030204" pitchFamily="18" charset="0"/>
                        </a:rPr>
                        <m:t>  </m:t>
                      </m:r>
                    </m:oMath>
                  </m:oMathPara>
                </a14:m>
                <a:endParaRPr lang="zh-CN" altLang="en-US" dirty="0">
                  <a:solidFill>
                    <a:srgbClr val="000000"/>
                  </a:solidFill>
                  <a:latin typeface="华文中宋" panose="02010600040101010101" pitchFamily="2" charset="-122"/>
                  <a:ea typeface="华文中宋" panose="02010600040101010101" pitchFamily="2" charset="-122"/>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624558" y="4413047"/>
                <a:ext cx="8219256" cy="1754326"/>
              </a:xfrm>
              <a:prstGeom prst="rect">
                <a:avLst/>
              </a:prstGeom>
              <a:blipFill>
                <a:blip r:embed="rId5"/>
                <a:stretch>
                  <a:fillRect l="-1112"/>
                </a:stretch>
              </a:blipFill>
            </p:spPr>
            <p:txBody>
              <a:bodyPr/>
              <a:lstStyle/>
              <a:p>
                <a:r>
                  <a:rPr lang="zh-CN" altLang="en-US">
                    <a:noFill/>
                  </a:rPr>
                  <a:t> </a:t>
                </a:r>
              </a:p>
            </p:txBody>
          </p:sp>
        </mc:Fallback>
      </mc:AlternateContent>
      <p:sp>
        <p:nvSpPr>
          <p:cNvPr id="6" name="Rectangle 6"/>
          <p:cNvSpPr>
            <a:spLocks noChangeArrowheads="1"/>
          </p:cNvSpPr>
          <p:nvPr/>
        </p:nvSpPr>
        <p:spPr bwMode="auto">
          <a:xfrm>
            <a:off x="1631504" y="576782"/>
            <a:ext cx="4103737" cy="461665"/>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400" b="1" dirty="0">
                <a:solidFill>
                  <a:srgbClr val="3333CC"/>
                </a:solidFill>
                <a:effectLst>
                  <a:outerShdw blurRad="38100" dist="38100" dir="2700000" algn="tl">
                    <a:srgbClr val="000000"/>
                  </a:outerShdw>
                </a:effectLst>
                <a:latin typeface="Calibri" panose="020F0502020204030204" pitchFamily="34" charset="0"/>
                <a:ea typeface="宋体"/>
              </a:rPr>
              <a:t>1.7   </a:t>
            </a:r>
            <a:r>
              <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rPr>
              <a:t>线性空间的</a:t>
            </a:r>
            <a:r>
              <a:rPr lang="zh-CN" altLang="en-US" sz="2400" b="1" dirty="0">
                <a:solidFill>
                  <a:srgbClr val="3333CC"/>
                </a:solidFill>
                <a:effectLst>
                  <a:outerShdw blurRad="38100" dist="38100" dir="2700000" algn="tl">
                    <a:srgbClr val="000000"/>
                  </a:outerShdw>
                </a:effectLst>
                <a:ea typeface="宋体"/>
              </a:rPr>
              <a:t>同构</a:t>
            </a:r>
            <a:endPar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endParaRPr>
          </a:p>
        </p:txBody>
      </p:sp>
    </p:spTree>
    <p:extLst>
      <p:ext uri="{BB962C8B-B14F-4D97-AF65-F5344CB8AC3E}">
        <p14:creationId xmlns:p14="http://schemas.microsoft.com/office/powerpoint/2010/main" val="2860646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TextBox 8"/>
          <p:cNvSpPr txBox="1">
            <a:spLocks noChangeArrowheads="1"/>
          </p:cNvSpPr>
          <p:nvPr/>
        </p:nvSpPr>
        <p:spPr bwMode="auto">
          <a:xfrm>
            <a:off x="623392" y="1916832"/>
            <a:ext cx="10801200" cy="2601353"/>
          </a:xfrm>
          <a:prstGeom prst="rect">
            <a:avLst/>
          </a:prstGeom>
          <a:noFill/>
          <a:ln>
            <a:noFill/>
          </a:ln>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defRPr/>
            </a:pPr>
            <a:r>
              <a:rPr lang="zh-CN" altLang="en-US" dirty="0">
                <a:solidFill>
                  <a:srgbClr val="000000"/>
                </a:solidFill>
                <a:latin typeface="华文中宋" panose="02010600040101010101" pitchFamily="2" charset="-122"/>
                <a:ea typeface="华文中宋" panose="02010600040101010101" pitchFamily="2" charset="-122"/>
              </a:rPr>
              <a:t>      </a:t>
            </a:r>
            <a:r>
              <a:rPr lang="zh-CN" altLang="en-US" dirty="0">
                <a:solidFill>
                  <a:srgbClr val="FF0000"/>
                </a:solidFill>
                <a:latin typeface="华文中宋" panose="02010600040101010101" pitchFamily="2" charset="-122"/>
                <a:ea typeface="华文中宋" panose="02010600040101010101" pitchFamily="2" charset="-122"/>
              </a:rPr>
              <a:t>线性空间</a:t>
            </a:r>
            <a:r>
              <a:rPr lang="zh-CN" altLang="en-US" dirty="0">
                <a:solidFill>
                  <a:srgbClr val="000000"/>
                </a:solidFill>
                <a:latin typeface="华文中宋" panose="02010600040101010101" pitchFamily="2" charset="-122"/>
                <a:ea typeface="华文中宋" panose="02010600040101010101" pitchFamily="2" charset="-122"/>
              </a:rPr>
              <a:t>是在考察了大量的数学对象</a:t>
            </a:r>
            <a:r>
              <a:rPr lang="en-US" altLang="zh-CN" dirty="0">
                <a:solidFill>
                  <a:srgbClr val="000000"/>
                </a:solidFill>
                <a:latin typeface="华文中宋" panose="02010600040101010101" pitchFamily="2" charset="-122"/>
                <a:ea typeface="华文中宋" panose="02010600040101010101" pitchFamily="2" charset="-122"/>
              </a:rPr>
              <a:t>(</a:t>
            </a:r>
            <a:r>
              <a:rPr lang="zh-CN" altLang="en-US" dirty="0">
                <a:solidFill>
                  <a:srgbClr val="000000"/>
                </a:solidFill>
                <a:latin typeface="华文中宋" panose="02010600040101010101" pitchFamily="2" charset="-122"/>
                <a:ea typeface="华文中宋" panose="02010600040101010101" pitchFamily="2" charset="-122"/>
              </a:rPr>
              <a:t>如几何学与物理学中的向量、矩阵、多项式，分析学中的函数等</a:t>
            </a:r>
            <a:r>
              <a:rPr lang="en-US" altLang="zh-CN" dirty="0">
                <a:solidFill>
                  <a:srgbClr val="000000"/>
                </a:solidFill>
                <a:latin typeface="华文中宋" panose="02010600040101010101" pitchFamily="2" charset="-122"/>
                <a:ea typeface="华文中宋" panose="02010600040101010101" pitchFamily="2" charset="-122"/>
              </a:rPr>
              <a:t>)</a:t>
            </a:r>
            <a:r>
              <a:rPr lang="zh-CN" altLang="en-US" dirty="0">
                <a:solidFill>
                  <a:srgbClr val="000000"/>
                </a:solidFill>
                <a:latin typeface="华文中宋" panose="02010600040101010101" pitchFamily="2" charset="-122"/>
                <a:ea typeface="华文中宋" panose="02010600040101010101" pitchFamily="2" charset="-122"/>
              </a:rPr>
              <a:t>的本质属性后</a:t>
            </a:r>
            <a:r>
              <a:rPr lang="zh-CN" altLang="en-US" dirty="0">
                <a:solidFill>
                  <a:srgbClr val="0000FF"/>
                </a:solidFill>
                <a:latin typeface="华文中宋" panose="02010600040101010101" pitchFamily="2" charset="-122"/>
                <a:ea typeface="华文中宋" panose="02010600040101010101" pitchFamily="2" charset="-122"/>
              </a:rPr>
              <a:t>抽象</a:t>
            </a:r>
            <a:r>
              <a:rPr lang="zh-CN" altLang="en-US" dirty="0">
                <a:solidFill>
                  <a:srgbClr val="000000"/>
                </a:solidFill>
                <a:latin typeface="华文中宋" panose="02010600040101010101" pitchFamily="2" charset="-122"/>
                <a:ea typeface="华文中宋" panose="02010600040101010101" pitchFamily="2" charset="-122"/>
              </a:rPr>
              <a:t>出来的数学概念。它的理论与方法已经渗透到自然科学、工程技术的许多领域。</a:t>
            </a:r>
          </a:p>
        </p:txBody>
      </p:sp>
      <p:sp>
        <p:nvSpPr>
          <p:cNvPr id="6" name="Rectangle 6"/>
          <p:cNvSpPr>
            <a:spLocks noChangeArrowheads="1"/>
          </p:cNvSpPr>
          <p:nvPr/>
        </p:nvSpPr>
        <p:spPr bwMode="auto">
          <a:xfrm>
            <a:off x="1559496" y="620688"/>
            <a:ext cx="4103737" cy="400110"/>
          </a:xfrm>
          <a:prstGeom prst="rect">
            <a:avLst/>
          </a:prstGeom>
          <a:noFill/>
          <a:ln w="9525" algn="ctr">
            <a:noFill/>
            <a:miter lim="800000"/>
            <a:headEnd/>
            <a:tailEnd/>
          </a:ln>
          <a:effectLst/>
        </p:spPr>
        <p:txBody>
          <a:bodyPr wrap="square">
            <a:spAutoFit/>
          </a:bodyPr>
          <a:lstStyle/>
          <a:p>
            <a:pPr eaLnBrk="1" hangingPunct="1">
              <a:defRPr/>
            </a:pPr>
            <a:r>
              <a:rPr lang="en-US" altLang="zh-CN" sz="2000" b="1" dirty="0">
                <a:solidFill>
                  <a:srgbClr val="3333CC"/>
                </a:solidFill>
                <a:effectLst>
                  <a:outerShdw blurRad="38100" dist="38100" dir="2700000" algn="tl">
                    <a:srgbClr val="000000"/>
                  </a:outerShdw>
                </a:effectLst>
              </a:rPr>
              <a:t>1.1.1   </a:t>
            </a:r>
            <a:r>
              <a:rPr lang="zh-CN" altLang="en-US" sz="2000" b="1" dirty="0">
                <a:solidFill>
                  <a:srgbClr val="3333CC"/>
                </a:solidFill>
                <a:effectLst>
                  <a:outerShdw blurRad="38100" dist="38100" dir="2700000" algn="tl">
                    <a:srgbClr val="000000"/>
                  </a:outerShdw>
                </a:effectLst>
              </a:rPr>
              <a:t>线性空间的概念</a:t>
            </a:r>
          </a:p>
        </p:txBody>
      </p:sp>
      <p:sp>
        <p:nvSpPr>
          <p:cNvPr id="3" name="灯片编号占位符 2"/>
          <p:cNvSpPr>
            <a:spLocks noGrp="1"/>
          </p:cNvSpPr>
          <p:nvPr>
            <p:ph type="sldNum" sz="quarter" idx="12"/>
          </p:nvPr>
        </p:nvSpPr>
        <p:spPr/>
        <p:txBody>
          <a:bodyPr/>
          <a:lstStyle/>
          <a:p>
            <a:pPr>
              <a:defRPr/>
            </a:pPr>
            <a:fld id="{281FBE21-B40B-4B64-ABBE-395E3EC7A610}" type="slidenum">
              <a:rPr kumimoji="0" lang="en-US" altLang="zh-CN">
                <a:solidFill>
                  <a:srgbClr val="000000"/>
                </a:solidFill>
              </a:rPr>
              <a:pPr>
                <a:defRPr/>
              </a:pPr>
              <a:t>5</a:t>
            </a:fld>
            <a:endParaRPr kumimoji="0" lang="en-US" altLang="zh-CN">
              <a:solidFill>
                <a:srgbClr val="000000"/>
              </a:solidFill>
            </a:endParaRPr>
          </a:p>
        </p:txBody>
      </p:sp>
    </p:spTree>
    <p:extLst>
      <p:ext uri="{BB962C8B-B14F-4D97-AF65-F5344CB8AC3E}">
        <p14:creationId xmlns:p14="http://schemas.microsoft.com/office/powerpoint/2010/main" val="392482517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50</a:t>
            </a:fld>
            <a:endParaRPr kumimoji="0" lang="en-US" altLang="zh-CN">
              <a:solidFill>
                <a:srgbClr val="000000"/>
              </a:solidFill>
            </a:endParaRPr>
          </a:p>
        </p:txBody>
      </p:sp>
      <mc:AlternateContent xmlns:mc="http://schemas.openxmlformats.org/markup-compatibility/2006" xmlns:a14="http://schemas.microsoft.com/office/drawing/2010/main">
        <mc:Choice Requires="a14">
          <p:sp>
            <p:nvSpPr>
              <p:cNvPr id="4" name="文本框 3"/>
              <p:cNvSpPr txBox="1"/>
              <p:nvPr/>
            </p:nvSpPr>
            <p:spPr>
              <a:xfrm>
                <a:off x="479376" y="1229678"/>
                <a:ext cx="10945216" cy="1688924"/>
              </a:xfrm>
              <a:prstGeom prst="rect">
                <a:avLst/>
              </a:prstGeom>
              <a:noFill/>
            </p:spPr>
            <p:txBody>
              <a:bodyPr wrap="square" rtlCol="0">
                <a:spAutoFit/>
              </a:bodyPr>
              <a:lstStyle/>
              <a:p>
                <a:pPr>
                  <a:lnSpc>
                    <a:spcPct val="150000"/>
                  </a:lnSpc>
                  <a:defRPr/>
                </a:pPr>
                <a:r>
                  <a:rPr lang="zh-CN" altLang="en-US" sz="2400" dirty="0">
                    <a:solidFill>
                      <a:srgbClr val="000000"/>
                    </a:solidFill>
                    <a:latin typeface="华文中宋" panose="02010600040101010101" pitchFamily="2" charset="-122"/>
                    <a:ea typeface="华文中宋" panose="02010600040101010101" pitchFamily="2" charset="-122"/>
                  </a:rPr>
                  <a:t>        这说明上述</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𝑛</m:t>
                    </m:r>
                  </m:oMath>
                </a14:m>
                <a:r>
                  <a:rPr lang="zh-CN" altLang="en-US" sz="2400" dirty="0">
                    <a:solidFill>
                      <a:srgbClr val="000000"/>
                    </a:solidFill>
                    <a:latin typeface="华文中宋" panose="02010600040101010101" pitchFamily="2" charset="-122"/>
                    <a:ea typeface="华文中宋" panose="02010600040101010101" pitchFamily="2" charset="-122"/>
                  </a:rPr>
                  <a:t>维线性空间</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𝑉</m:t>
                    </m:r>
                  </m:oMath>
                </a14:m>
                <a:r>
                  <a:rPr lang="zh-CN" altLang="en-US" sz="2400" dirty="0">
                    <a:solidFill>
                      <a:srgbClr val="000000"/>
                    </a:solidFill>
                    <a:latin typeface="华文中宋" panose="02010600040101010101" pitchFamily="2" charset="-122"/>
                    <a:ea typeface="华文中宋" panose="02010600040101010101" pitchFamily="2" charset="-122"/>
                  </a:rPr>
                  <a:t>中向量</a:t>
                </a:r>
                <a14:m>
                  <m:oMath xmlns:m="http://schemas.openxmlformats.org/officeDocument/2006/math">
                    <m:r>
                      <a:rPr lang="en-US" altLang="zh-CN" sz="2400" i="1">
                        <a:solidFill>
                          <a:srgbClr val="000000"/>
                        </a:solidFill>
                        <a:latin typeface="Cambria Math" panose="02040503050406030204" pitchFamily="18" charset="0"/>
                      </a:rPr>
                      <m:t>𝛼</m:t>
                    </m:r>
                  </m:oMath>
                </a14:m>
                <a:r>
                  <a:rPr lang="zh-CN" altLang="en-US" sz="2400" dirty="0">
                    <a:solidFill>
                      <a:srgbClr val="000000"/>
                    </a:solidFill>
                    <a:latin typeface="华文中宋" panose="02010600040101010101" pitchFamily="2" charset="-122"/>
                    <a:ea typeface="华文中宋" panose="02010600040101010101" pitchFamily="2" charset="-122"/>
                  </a:rPr>
                  <a:t>与</a:t>
                </a:r>
                <a14:m>
                  <m:oMath xmlns:m="http://schemas.openxmlformats.org/officeDocument/2006/math">
                    <m:sSup>
                      <m:sSupPr>
                        <m:ctrlPr>
                          <a:rPr lang="en-US" altLang="zh-CN" sz="2400" i="1" dirty="0">
                            <a:solidFill>
                              <a:srgbClr val="000000"/>
                            </a:solidFill>
                            <a:latin typeface="Cambria Math" panose="02040503050406030204" pitchFamily="18" charset="0"/>
                          </a:rPr>
                        </m:ctrlPr>
                      </m:sSupPr>
                      <m:e>
                        <m:r>
                          <a:rPr lang="en-US" altLang="zh-CN" sz="2400" i="1" dirty="0">
                            <a:solidFill>
                              <a:srgbClr val="000000"/>
                            </a:solidFill>
                            <a:latin typeface="Cambria Math" panose="02040503050406030204" pitchFamily="18" charset="0"/>
                          </a:rPr>
                          <m:t>𝐹</m:t>
                        </m:r>
                      </m:e>
                      <m:sup>
                        <m:r>
                          <a:rPr lang="en-US" altLang="zh-CN" sz="2400" i="1" dirty="0">
                            <a:solidFill>
                              <a:srgbClr val="000000"/>
                            </a:solidFill>
                            <a:latin typeface="Cambria Math" panose="02040503050406030204" pitchFamily="18" charset="0"/>
                          </a:rPr>
                          <m:t>𝑛</m:t>
                        </m:r>
                      </m:sup>
                    </m:sSup>
                  </m:oMath>
                </a14:m>
                <a:r>
                  <a:rPr lang="zh-CN" altLang="en-US" sz="2400" dirty="0">
                    <a:solidFill>
                      <a:srgbClr val="000000"/>
                    </a:solidFill>
                    <a:latin typeface="华文中宋" panose="02010600040101010101" pitchFamily="2" charset="-122"/>
                    <a:ea typeface="华文中宋" panose="02010600040101010101" pitchFamily="2" charset="-122"/>
                  </a:rPr>
                  <a:t>中列向量</a:t>
                </a:r>
                <a14:m>
                  <m:oMath xmlns:m="http://schemas.openxmlformats.org/officeDocument/2006/math">
                    <m:sSup>
                      <m:sSupPr>
                        <m:ctrlPr>
                          <a:rPr lang="en-US" altLang="zh-CN" sz="2400" i="1">
                            <a:solidFill>
                              <a:srgbClr val="000000"/>
                            </a:solidFill>
                            <a:latin typeface="Cambria Math" panose="02040503050406030204" pitchFamily="18" charset="0"/>
                          </a:rPr>
                        </m:ctrlPr>
                      </m:sSupPr>
                      <m:e>
                        <m:d>
                          <m:dPr>
                            <m:ctrlPr>
                              <a:rPr lang="en-US" altLang="zh-CN" sz="2400" i="1">
                                <a:solidFill>
                                  <a:srgbClr val="000000"/>
                                </a:solidFill>
                                <a:latin typeface="Cambria Math" panose="02040503050406030204" pitchFamily="18" charset="0"/>
                              </a:rPr>
                            </m:ctrlPr>
                          </m:dPr>
                          <m:e>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𝑥</m:t>
                                </m:r>
                              </m:e>
                              <m:sub>
                                <m:r>
                                  <a:rPr lang="en-US" altLang="zh-CN" sz="2400" i="1">
                                    <a:solidFill>
                                      <a:srgbClr val="000000"/>
                                    </a:solidFill>
                                    <a:latin typeface="Cambria Math" panose="02040503050406030204" pitchFamily="18" charset="0"/>
                                  </a:rPr>
                                  <m:t>1</m:t>
                                </m:r>
                              </m:sub>
                            </m:sSub>
                            <m:r>
                              <a:rPr lang="en-US" altLang="zh-CN" sz="2400" i="1">
                                <a:solidFill>
                                  <a:srgbClr val="000000"/>
                                </a:solidFill>
                                <a:latin typeface="Cambria Math" panose="02040503050406030204" pitchFamily="18" charset="0"/>
                              </a:rPr>
                              <m:t>,</m:t>
                            </m:r>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𝑥</m:t>
                                </m:r>
                              </m:e>
                              <m:sub>
                                <m:r>
                                  <a:rPr lang="en-US" altLang="zh-CN" sz="2400" i="1">
                                    <a:solidFill>
                                      <a:srgbClr val="000000"/>
                                    </a:solidFill>
                                    <a:latin typeface="Cambria Math" panose="02040503050406030204" pitchFamily="18" charset="0"/>
                                  </a:rPr>
                                  <m:t>2</m:t>
                                </m:r>
                              </m:sub>
                            </m:sSub>
                            <m:r>
                              <a:rPr lang="en-US" altLang="zh-CN" sz="2400" i="1">
                                <a:solidFill>
                                  <a:srgbClr val="000000"/>
                                </a:solidFill>
                                <a:latin typeface="Cambria Math" panose="02040503050406030204" pitchFamily="18" charset="0"/>
                              </a:rPr>
                              <m:t>,⋯,</m:t>
                            </m:r>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𝑥</m:t>
                                </m:r>
                              </m:e>
                              <m:sub>
                                <m:r>
                                  <a:rPr lang="en-US" altLang="zh-CN" sz="2400" i="1">
                                    <a:solidFill>
                                      <a:srgbClr val="000000"/>
                                    </a:solidFill>
                                    <a:latin typeface="Cambria Math" panose="02040503050406030204" pitchFamily="18" charset="0"/>
                                  </a:rPr>
                                  <m:t>𝑛</m:t>
                                </m:r>
                              </m:sub>
                            </m:sSub>
                          </m:e>
                        </m:d>
                      </m:e>
                      <m:sup>
                        <m:r>
                          <a:rPr lang="en-US" altLang="zh-CN" sz="2400" i="1">
                            <a:solidFill>
                              <a:srgbClr val="000000"/>
                            </a:solidFill>
                            <a:latin typeface="Cambria Math" panose="02040503050406030204" pitchFamily="18" charset="0"/>
                          </a:rPr>
                          <m:t>𝑇</m:t>
                        </m:r>
                      </m:sup>
                    </m:sSup>
                    <m:r>
                      <a:rPr lang="zh-CN" altLang="en-US" sz="2400" i="1">
                        <a:solidFill>
                          <a:srgbClr val="000000"/>
                        </a:solidFill>
                        <a:latin typeface="Cambria Math" panose="02040503050406030204" pitchFamily="18" charset="0"/>
                      </a:rPr>
                      <m:t>之间</m:t>
                    </m:r>
                  </m:oMath>
                </a14:m>
                <a:r>
                  <a:rPr lang="zh-CN" altLang="en-US" sz="2400" dirty="0">
                    <a:solidFill>
                      <a:srgbClr val="000000"/>
                    </a:solidFill>
                    <a:latin typeface="华文中宋" panose="02010600040101010101" pitchFamily="2" charset="-122"/>
                    <a:ea typeface="华文中宋" panose="02010600040101010101" pitchFamily="2" charset="-122"/>
                  </a:rPr>
                  <a:t>一一对应关系，使得</a:t>
                </a:r>
                <a14:m>
                  <m:oMath xmlns:m="http://schemas.openxmlformats.org/officeDocument/2006/math">
                    <m:r>
                      <a:rPr lang="en-US" altLang="zh-CN" sz="2400" i="1" dirty="0">
                        <a:solidFill>
                          <a:srgbClr val="FF0000"/>
                        </a:solidFill>
                        <a:latin typeface="Cambria Math" panose="02040503050406030204" pitchFamily="18" charset="0"/>
                        <a:ea typeface="华文中宋" panose="02010600040101010101" pitchFamily="2" charset="-122"/>
                      </a:rPr>
                      <m:t>𝑉</m:t>
                    </m:r>
                  </m:oMath>
                </a14:m>
                <a:r>
                  <a:rPr lang="zh-CN" altLang="en-US" sz="2400" dirty="0">
                    <a:solidFill>
                      <a:srgbClr val="FF0000"/>
                    </a:solidFill>
                    <a:latin typeface="华文中宋" panose="02010600040101010101" pitchFamily="2" charset="-122"/>
                    <a:ea typeface="华文中宋" panose="02010600040101010101" pitchFamily="2" charset="-122"/>
                  </a:rPr>
                  <a:t>中向量之和与数乘向量对应于</a:t>
                </a:r>
                <a14:m>
                  <m:oMath xmlns:m="http://schemas.openxmlformats.org/officeDocument/2006/math">
                    <m:sSup>
                      <m:sSupPr>
                        <m:ctrlPr>
                          <a:rPr lang="en-US" altLang="zh-CN" sz="2400" i="1">
                            <a:solidFill>
                              <a:srgbClr val="FF0000"/>
                            </a:solidFill>
                            <a:latin typeface="Cambria Math" panose="02040503050406030204" pitchFamily="18" charset="0"/>
                            <a:ea typeface="华文中宋" panose="02010600040101010101" pitchFamily="2" charset="-122"/>
                          </a:rPr>
                        </m:ctrlPr>
                      </m:sSupPr>
                      <m:e>
                        <m:r>
                          <a:rPr lang="en-US" altLang="zh-CN" sz="2400" i="1">
                            <a:solidFill>
                              <a:srgbClr val="FF0000"/>
                            </a:solidFill>
                            <a:latin typeface="Cambria Math" panose="02040503050406030204" pitchFamily="18" charset="0"/>
                            <a:ea typeface="华文中宋" panose="02010600040101010101" pitchFamily="2" charset="-122"/>
                          </a:rPr>
                          <m:t>𝐹</m:t>
                        </m:r>
                      </m:e>
                      <m:sup>
                        <m:r>
                          <a:rPr lang="en-US" altLang="zh-CN" sz="2400" i="1">
                            <a:solidFill>
                              <a:srgbClr val="FF0000"/>
                            </a:solidFill>
                            <a:latin typeface="Cambria Math" panose="02040503050406030204" pitchFamily="18" charset="0"/>
                            <a:ea typeface="华文中宋" panose="02010600040101010101" pitchFamily="2" charset="-122"/>
                          </a:rPr>
                          <m:t>𝑛</m:t>
                        </m:r>
                      </m:sup>
                    </m:sSup>
                  </m:oMath>
                </a14:m>
                <a:r>
                  <a:rPr lang="zh-CN" altLang="en-US" sz="2400" dirty="0">
                    <a:solidFill>
                      <a:srgbClr val="FF0000"/>
                    </a:solidFill>
                    <a:latin typeface="华文中宋" panose="02010600040101010101" pitchFamily="2" charset="-122"/>
                    <a:ea typeface="华文中宋" panose="02010600040101010101" pitchFamily="2" charset="-122"/>
                  </a:rPr>
                  <a:t>中列向量之和与数乘列向量</a:t>
                </a:r>
                <a:r>
                  <a:rPr lang="zh-CN" altLang="en-US" sz="2400" dirty="0">
                    <a:solidFill>
                      <a:srgbClr val="000000"/>
                    </a:solidFill>
                    <a:latin typeface="华文中宋" panose="02010600040101010101" pitchFamily="2" charset="-122"/>
                    <a:ea typeface="华文中宋" panose="02010600040101010101" pitchFamily="2" charset="-122"/>
                  </a:rPr>
                  <a:t>。将这个性质抽象化便是同构的概念。</a:t>
                </a:r>
              </a:p>
            </p:txBody>
          </p:sp>
        </mc:Choice>
        <mc:Fallback xmlns="">
          <p:sp>
            <p:nvSpPr>
              <p:cNvPr id="4" name="文本框 3"/>
              <p:cNvSpPr txBox="1">
                <a:spLocks noRot="1" noChangeAspect="1" noMove="1" noResize="1" noEditPoints="1" noAdjustHandles="1" noChangeArrowheads="1" noChangeShapeType="1" noTextEdit="1"/>
              </p:cNvSpPr>
              <p:nvPr/>
            </p:nvSpPr>
            <p:spPr>
              <a:xfrm>
                <a:off x="479376" y="1229678"/>
                <a:ext cx="10945216" cy="1688924"/>
              </a:xfrm>
              <a:prstGeom prst="rect">
                <a:avLst/>
              </a:prstGeom>
              <a:blipFill>
                <a:blip r:embed="rId2"/>
                <a:stretch>
                  <a:fillRect l="-891" r="-167" b="-75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551384" y="3190440"/>
                <a:ext cx="10873208" cy="2862322"/>
              </a:xfrm>
              <a:prstGeom prst="rect">
                <a:avLst/>
              </a:prstGeom>
              <a:noFill/>
            </p:spPr>
            <p:txBody>
              <a:bodyPr wrap="square" rtlCol="0">
                <a:spAutoFit/>
              </a:bodyPr>
              <a:lstStyle/>
              <a:p>
                <a:pPr>
                  <a:lnSpc>
                    <a:spcPct val="150000"/>
                  </a:lnSpc>
                  <a:defRPr/>
                </a:pPr>
                <a:r>
                  <a:rPr lang="zh-CN" altLang="en-US" sz="2400" dirty="0">
                    <a:solidFill>
                      <a:srgbClr val="0000FF"/>
                    </a:solidFill>
                    <a:latin typeface="华文中宋" panose="02010600040101010101" pitchFamily="2" charset="-122"/>
                    <a:ea typeface="华文中宋" panose="02010600040101010101" pitchFamily="2" charset="-122"/>
                  </a:rPr>
                  <a:t>定义</a:t>
                </a:r>
                <a:r>
                  <a:rPr lang="en-US" altLang="zh-CN" sz="2400" dirty="0">
                    <a:solidFill>
                      <a:srgbClr val="0000FF"/>
                    </a:solidFill>
                    <a:latin typeface="华文中宋" panose="02010600040101010101" pitchFamily="2" charset="-122"/>
                    <a:ea typeface="华文中宋" panose="02010600040101010101" pitchFamily="2" charset="-122"/>
                  </a:rPr>
                  <a:t>7.1 </a:t>
                </a:r>
                <a:r>
                  <a:rPr lang="zh-CN" altLang="en-US" sz="2400" dirty="0">
                    <a:solidFill>
                      <a:srgbClr val="000000"/>
                    </a:solidFill>
                    <a:latin typeface="华文中宋" panose="02010600040101010101" pitchFamily="2" charset="-122"/>
                    <a:ea typeface="华文中宋" panose="02010600040101010101" pitchFamily="2" charset="-122"/>
                  </a:rPr>
                  <a:t>若两个线性空间</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𝑉</m:t>
                    </m:r>
                  </m:oMath>
                </a14:m>
                <a:r>
                  <a:rPr lang="zh-CN" altLang="en-US" sz="2400" dirty="0">
                    <a:solidFill>
                      <a:srgbClr val="000000"/>
                    </a:solidFill>
                    <a:latin typeface="华文中宋" panose="02010600040101010101" pitchFamily="2" charset="-122"/>
                    <a:ea typeface="华文中宋" panose="02010600040101010101" pitchFamily="2" charset="-122"/>
                  </a:rPr>
                  <a:t>和</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𝑈</m:t>
                    </m:r>
                  </m:oMath>
                </a14:m>
                <a:r>
                  <a:rPr lang="zh-CN" altLang="en-US" sz="2400" dirty="0">
                    <a:solidFill>
                      <a:srgbClr val="000000"/>
                    </a:solidFill>
                    <a:latin typeface="华文中宋" panose="02010600040101010101" pitchFamily="2" charset="-122"/>
                    <a:ea typeface="华文中宋" panose="02010600040101010101" pitchFamily="2" charset="-122"/>
                  </a:rPr>
                  <a:t>，存在</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𝑉</m:t>
                    </m:r>
                  </m:oMath>
                </a14:m>
                <a:r>
                  <a:rPr lang="zh-CN" altLang="en-US" sz="2400" dirty="0">
                    <a:solidFill>
                      <a:srgbClr val="000000"/>
                    </a:solidFill>
                    <a:latin typeface="华文中宋" panose="02010600040101010101" pitchFamily="2" charset="-122"/>
                    <a:ea typeface="华文中宋" panose="02010600040101010101" pitchFamily="2" charset="-122"/>
                  </a:rPr>
                  <a:t>到</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𝑈</m:t>
                    </m:r>
                  </m:oMath>
                </a14:m>
                <a:r>
                  <a:rPr lang="zh-CN" altLang="en-US" sz="2400" dirty="0">
                    <a:solidFill>
                      <a:srgbClr val="000000"/>
                    </a:solidFill>
                    <a:latin typeface="华文中宋" panose="02010600040101010101" pitchFamily="2" charset="-122"/>
                    <a:ea typeface="华文中宋" panose="02010600040101010101" pitchFamily="2" charset="-122"/>
                  </a:rPr>
                  <a:t>的一个</a:t>
                </a:r>
                <a:r>
                  <a:rPr lang="zh-CN" altLang="en-US" sz="2400" dirty="0">
                    <a:solidFill>
                      <a:srgbClr val="FF0000"/>
                    </a:solidFill>
                    <a:latin typeface="华文中宋" panose="02010600040101010101" pitchFamily="2" charset="-122"/>
                    <a:ea typeface="华文中宋" panose="02010600040101010101" pitchFamily="2" charset="-122"/>
                  </a:rPr>
                  <a:t>一一对应</a:t>
                </a:r>
                <a14:m>
                  <m:oMath xmlns:m="http://schemas.openxmlformats.org/officeDocument/2006/math">
                    <m:r>
                      <a:rPr lang="en-US" altLang="zh-CN" sz="2400" i="1">
                        <a:solidFill>
                          <a:srgbClr val="FF0000"/>
                        </a:solidFill>
                        <a:latin typeface="Cambria Math" panose="02040503050406030204" pitchFamily="18" charset="0"/>
                        <a:ea typeface="华文中宋" panose="02010600040101010101" pitchFamily="2" charset="-122"/>
                      </a:rPr>
                      <m:t>𝜎</m:t>
                    </m:r>
                  </m:oMath>
                </a14:m>
                <a:r>
                  <a:rPr lang="zh-CN" altLang="en-US" sz="2400" dirty="0">
                    <a:solidFill>
                      <a:srgbClr val="000000"/>
                    </a:solidFill>
                    <a:latin typeface="华文中宋" panose="02010600040101010101" pitchFamily="2" charset="-122"/>
                    <a:ea typeface="华文中宋" panose="02010600040101010101" pitchFamily="2" charset="-122"/>
                  </a:rPr>
                  <a:t>，使得对所有向量</a:t>
                </a:r>
                <a14:m>
                  <m:oMath xmlns:m="http://schemas.openxmlformats.org/officeDocument/2006/math">
                    <m:r>
                      <a:rPr lang="en-US" altLang="zh-CN" sz="2400" i="1">
                        <a:solidFill>
                          <a:srgbClr val="000000"/>
                        </a:solidFill>
                        <a:latin typeface="Cambria Math" panose="02040503050406030204" pitchFamily="18" charset="0"/>
                        <a:ea typeface="华文中宋" panose="02010600040101010101" pitchFamily="2" charset="-122"/>
                      </a:rPr>
                      <m:t>𝛼</m:t>
                    </m:r>
                    <m:r>
                      <a:rPr lang="en-US" altLang="zh-CN" sz="2400">
                        <a:solidFill>
                          <a:srgbClr val="000000"/>
                        </a:solidFill>
                        <a:latin typeface="Cambria Math" panose="02040503050406030204" pitchFamily="18" charset="0"/>
                        <a:ea typeface="华文中宋" panose="02010600040101010101" pitchFamily="2" charset="-122"/>
                      </a:rPr>
                      <m:t>,</m:t>
                    </m:r>
                    <m:r>
                      <a:rPr lang="en-US" altLang="zh-CN" sz="2400" i="1" dirty="0">
                        <a:solidFill>
                          <a:srgbClr val="000000"/>
                        </a:solidFill>
                        <a:latin typeface="Cambria Math" panose="02040503050406030204" pitchFamily="18" charset="0"/>
                        <a:ea typeface="华文中宋" panose="02010600040101010101" pitchFamily="2" charset="-122"/>
                      </a:rPr>
                      <m:t>𝛽</m:t>
                    </m:r>
                    <m:r>
                      <a:rPr lang="en-US" altLang="zh-CN" sz="2400" i="1" dirty="0">
                        <a:solidFill>
                          <a:srgbClr val="000000"/>
                        </a:solidFill>
                        <a:latin typeface="Cambria Math" panose="02040503050406030204" pitchFamily="18" charset="0"/>
                        <a:ea typeface="华文中宋" panose="02010600040101010101" pitchFamily="2" charset="-122"/>
                      </a:rPr>
                      <m:t>∈</m:t>
                    </m:r>
                    <m:r>
                      <a:rPr lang="en-US" altLang="zh-CN" sz="2400" i="1" dirty="0">
                        <a:solidFill>
                          <a:srgbClr val="000000"/>
                        </a:solidFill>
                        <a:latin typeface="Cambria Math" panose="02040503050406030204" pitchFamily="18" charset="0"/>
                        <a:ea typeface="华文中宋" panose="02010600040101010101" pitchFamily="2" charset="-122"/>
                      </a:rPr>
                      <m:t>𝑉</m:t>
                    </m:r>
                    <m:r>
                      <a:rPr lang="en-US" altLang="zh-CN" sz="2400" i="1" dirty="0">
                        <a:solidFill>
                          <a:srgbClr val="000000"/>
                        </a:solidFill>
                        <a:latin typeface="Cambria Math" panose="02040503050406030204" pitchFamily="18" charset="0"/>
                        <a:ea typeface="华文中宋" panose="02010600040101010101" pitchFamily="2" charset="-122"/>
                      </a:rPr>
                      <m:t>,</m:t>
                    </m:r>
                  </m:oMath>
                </a14:m>
                <a:r>
                  <a:rPr lang="zh-CN" altLang="en-US" sz="2400" dirty="0">
                    <a:solidFill>
                      <a:srgbClr val="000000"/>
                    </a:solidFill>
                    <a:latin typeface="华文中宋" panose="02010600040101010101" pitchFamily="2" charset="-122"/>
                    <a:ea typeface="华文中宋" panose="02010600040101010101" pitchFamily="2" charset="-122"/>
                  </a:rPr>
                  <a:t> 数</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𝑘</m:t>
                    </m:r>
                    <m:r>
                      <a:rPr lang="en-US" altLang="zh-CN" sz="2400" i="1" dirty="0">
                        <a:solidFill>
                          <a:srgbClr val="000000"/>
                        </a:solidFill>
                        <a:latin typeface="Cambria Math" panose="02040503050406030204" pitchFamily="18" charset="0"/>
                        <a:ea typeface="华文中宋" panose="02010600040101010101" pitchFamily="2" charset="-122"/>
                      </a:rPr>
                      <m:t>∈</m:t>
                    </m:r>
                    <m:r>
                      <a:rPr lang="en-US" altLang="zh-CN" sz="2400" i="1" dirty="0">
                        <a:solidFill>
                          <a:srgbClr val="000000"/>
                        </a:solidFill>
                        <a:latin typeface="Cambria Math" panose="02040503050406030204" pitchFamily="18" charset="0"/>
                        <a:ea typeface="华文中宋" panose="02010600040101010101" pitchFamily="2" charset="-122"/>
                      </a:rPr>
                      <m:t>𝐹</m:t>
                    </m:r>
                    <m:r>
                      <a:rPr lang="en-US" altLang="zh-CN" sz="2400" i="1" dirty="0">
                        <a:solidFill>
                          <a:srgbClr val="000000"/>
                        </a:solidFill>
                        <a:latin typeface="Cambria Math" panose="02040503050406030204" pitchFamily="18" charset="0"/>
                        <a:ea typeface="华文中宋" panose="02010600040101010101" pitchFamily="2" charset="-122"/>
                      </a:rPr>
                      <m:t> </m:t>
                    </m:r>
                  </m:oMath>
                </a14:m>
                <a:r>
                  <a:rPr lang="zh-CN" altLang="en-US" sz="2400" dirty="0">
                    <a:solidFill>
                      <a:srgbClr val="000000"/>
                    </a:solidFill>
                    <a:latin typeface="华文中宋" panose="02010600040101010101" pitchFamily="2" charset="-122"/>
                    <a:ea typeface="华文中宋" panose="02010600040101010101" pitchFamily="2" charset="-122"/>
                  </a:rPr>
                  <a:t>都有</a:t>
                </a:r>
                <a:endParaRPr lang="en-US" altLang="zh-CN" sz="2400" dirty="0">
                  <a:solidFill>
                    <a:srgbClr val="000000"/>
                  </a:solidFill>
                  <a:latin typeface="华文中宋" panose="02010600040101010101" pitchFamily="2" charset="-122"/>
                  <a:ea typeface="华文中宋" panose="02010600040101010101" pitchFamily="2" charset="-122"/>
                </a:endParaRPr>
              </a:p>
              <a:p>
                <a:pPr>
                  <a:lnSpc>
                    <a:spcPct val="150000"/>
                  </a:lnSpc>
                  <a:defRPr/>
                </a:pPr>
                <a14:m>
                  <m:oMathPara xmlns:m="http://schemas.openxmlformats.org/officeDocument/2006/math">
                    <m:oMathParaPr>
                      <m:jc m:val="centerGroup"/>
                    </m:oMathParaPr>
                    <m:oMath xmlns:m="http://schemas.openxmlformats.org/officeDocument/2006/math">
                      <m:d>
                        <m:dPr>
                          <m:ctrlPr>
                            <a:rPr lang="en-US" altLang="zh-CN" sz="2400" i="1">
                              <a:solidFill>
                                <a:srgbClr val="000000"/>
                              </a:solidFill>
                              <a:latin typeface="Cambria Math" panose="02040503050406030204" pitchFamily="18" charset="0"/>
                              <a:ea typeface="华文中宋" panose="02010600040101010101" pitchFamily="2" charset="-122"/>
                            </a:rPr>
                          </m:ctrlPr>
                        </m:dPr>
                        <m:e>
                          <m:r>
                            <a:rPr lang="en-US" altLang="zh-CN" sz="2400" i="1">
                              <a:solidFill>
                                <a:srgbClr val="000000"/>
                              </a:solidFill>
                              <a:latin typeface="Cambria Math" panose="02040503050406030204" pitchFamily="18" charset="0"/>
                              <a:ea typeface="华文中宋" panose="02010600040101010101" pitchFamily="2" charset="-122"/>
                            </a:rPr>
                            <m:t>1</m:t>
                          </m:r>
                        </m:e>
                      </m:d>
                      <m:r>
                        <a:rPr lang="en-US" altLang="zh-CN" sz="2400" i="1">
                          <a:solidFill>
                            <a:srgbClr val="000000"/>
                          </a:solidFill>
                          <a:latin typeface="Cambria Math" panose="02040503050406030204" pitchFamily="18" charset="0"/>
                          <a:ea typeface="华文中宋" panose="02010600040101010101" pitchFamily="2" charset="-122"/>
                        </a:rPr>
                        <m:t> </m:t>
                      </m:r>
                      <m:r>
                        <a:rPr lang="en-US" altLang="zh-CN" sz="2400" i="1">
                          <a:solidFill>
                            <a:srgbClr val="000000"/>
                          </a:solidFill>
                          <a:latin typeface="Cambria Math" panose="02040503050406030204" pitchFamily="18" charset="0"/>
                          <a:ea typeface="华文中宋" panose="02010600040101010101" pitchFamily="2" charset="-122"/>
                        </a:rPr>
                        <m:t>𝜎</m:t>
                      </m:r>
                      <m:d>
                        <m:dPr>
                          <m:ctrlPr>
                            <a:rPr lang="en-US" altLang="zh-CN" sz="2400" i="1">
                              <a:solidFill>
                                <a:srgbClr val="000000"/>
                              </a:solidFill>
                              <a:latin typeface="Cambria Math" panose="02040503050406030204" pitchFamily="18" charset="0"/>
                              <a:ea typeface="华文中宋" panose="02010600040101010101" pitchFamily="2" charset="-122"/>
                            </a:rPr>
                          </m:ctrlPr>
                        </m:dPr>
                        <m:e>
                          <m:r>
                            <a:rPr lang="en-US" altLang="zh-CN" sz="2400" i="1">
                              <a:solidFill>
                                <a:srgbClr val="000000"/>
                              </a:solidFill>
                              <a:latin typeface="Cambria Math" panose="02040503050406030204" pitchFamily="18" charset="0"/>
                              <a:ea typeface="华文中宋" panose="02010600040101010101" pitchFamily="2" charset="-122"/>
                            </a:rPr>
                            <m:t>𝛼</m:t>
                          </m:r>
                          <m:r>
                            <a:rPr lang="en-US" altLang="zh-CN" sz="2400" i="1">
                              <a:solidFill>
                                <a:srgbClr val="000000"/>
                              </a:solidFill>
                              <a:latin typeface="Cambria Math" panose="02040503050406030204" pitchFamily="18" charset="0"/>
                              <a:ea typeface="华文中宋" panose="02010600040101010101" pitchFamily="2" charset="-122"/>
                            </a:rPr>
                            <m:t>+</m:t>
                          </m:r>
                          <m:r>
                            <a:rPr lang="en-US" altLang="zh-CN" sz="2400" i="1">
                              <a:solidFill>
                                <a:srgbClr val="000000"/>
                              </a:solidFill>
                              <a:latin typeface="Cambria Math" panose="02040503050406030204" pitchFamily="18" charset="0"/>
                              <a:ea typeface="华文中宋" panose="02010600040101010101" pitchFamily="2" charset="-122"/>
                            </a:rPr>
                            <m:t>𝛽</m:t>
                          </m:r>
                        </m:e>
                      </m:d>
                      <m:r>
                        <a:rPr lang="en-US" altLang="zh-CN" sz="2400" i="1">
                          <a:solidFill>
                            <a:srgbClr val="000000"/>
                          </a:solidFill>
                          <a:latin typeface="Cambria Math" panose="02040503050406030204" pitchFamily="18" charset="0"/>
                          <a:ea typeface="华文中宋" panose="02010600040101010101" pitchFamily="2" charset="-122"/>
                        </a:rPr>
                        <m:t>=</m:t>
                      </m:r>
                      <m:r>
                        <a:rPr lang="en-US" altLang="zh-CN" sz="2400" i="1">
                          <a:solidFill>
                            <a:srgbClr val="000000"/>
                          </a:solidFill>
                          <a:latin typeface="Cambria Math" panose="02040503050406030204" pitchFamily="18" charset="0"/>
                          <a:ea typeface="华文中宋" panose="02010600040101010101" pitchFamily="2" charset="-122"/>
                        </a:rPr>
                        <m:t>𝜎</m:t>
                      </m:r>
                      <m:d>
                        <m:dPr>
                          <m:ctrlPr>
                            <a:rPr lang="en-US" altLang="zh-CN" sz="2400" i="1">
                              <a:solidFill>
                                <a:srgbClr val="000000"/>
                              </a:solidFill>
                              <a:latin typeface="Cambria Math" panose="02040503050406030204" pitchFamily="18" charset="0"/>
                              <a:ea typeface="华文中宋" panose="02010600040101010101" pitchFamily="2" charset="-122"/>
                            </a:rPr>
                          </m:ctrlPr>
                        </m:dPr>
                        <m:e>
                          <m:r>
                            <a:rPr lang="en-US" altLang="zh-CN" sz="2400" i="1">
                              <a:solidFill>
                                <a:srgbClr val="000000"/>
                              </a:solidFill>
                              <a:latin typeface="Cambria Math" panose="02040503050406030204" pitchFamily="18" charset="0"/>
                              <a:ea typeface="华文中宋" panose="02010600040101010101" pitchFamily="2" charset="-122"/>
                            </a:rPr>
                            <m:t>𝛼</m:t>
                          </m:r>
                        </m:e>
                      </m:d>
                      <m:r>
                        <a:rPr lang="en-US" altLang="zh-CN" sz="2400" i="1">
                          <a:solidFill>
                            <a:srgbClr val="000000"/>
                          </a:solidFill>
                          <a:latin typeface="Cambria Math" panose="02040503050406030204" pitchFamily="18" charset="0"/>
                          <a:ea typeface="华文中宋" panose="02010600040101010101" pitchFamily="2" charset="-122"/>
                        </a:rPr>
                        <m:t>+</m:t>
                      </m:r>
                      <m:r>
                        <a:rPr lang="en-US" altLang="zh-CN" sz="2400" i="1">
                          <a:solidFill>
                            <a:srgbClr val="000000"/>
                          </a:solidFill>
                          <a:latin typeface="Cambria Math" panose="02040503050406030204" pitchFamily="18" charset="0"/>
                          <a:ea typeface="华文中宋" panose="02010600040101010101" pitchFamily="2" charset="-122"/>
                        </a:rPr>
                        <m:t>𝜎</m:t>
                      </m:r>
                      <m:d>
                        <m:dPr>
                          <m:ctrlPr>
                            <a:rPr lang="en-US" altLang="zh-CN" sz="2400" i="1">
                              <a:solidFill>
                                <a:srgbClr val="000000"/>
                              </a:solidFill>
                              <a:latin typeface="Cambria Math" panose="02040503050406030204" pitchFamily="18" charset="0"/>
                              <a:ea typeface="华文中宋" panose="02010600040101010101" pitchFamily="2" charset="-122"/>
                            </a:rPr>
                          </m:ctrlPr>
                        </m:dPr>
                        <m:e>
                          <m:r>
                            <a:rPr lang="en-US" altLang="zh-CN" sz="2400" i="1">
                              <a:solidFill>
                                <a:srgbClr val="000000"/>
                              </a:solidFill>
                              <a:latin typeface="Cambria Math" panose="02040503050406030204" pitchFamily="18" charset="0"/>
                              <a:ea typeface="华文中宋" panose="02010600040101010101" pitchFamily="2" charset="-122"/>
                            </a:rPr>
                            <m:t>𝛽</m:t>
                          </m:r>
                        </m:e>
                      </m:d>
                      <m:r>
                        <a:rPr lang="en-US" altLang="zh-CN" sz="2400" i="1">
                          <a:solidFill>
                            <a:srgbClr val="000000"/>
                          </a:solidFill>
                          <a:latin typeface="Cambria Math" panose="02040503050406030204" pitchFamily="18" charset="0"/>
                          <a:ea typeface="华文中宋" panose="02010600040101010101" pitchFamily="2" charset="-122"/>
                        </a:rPr>
                        <m:t>;</m:t>
                      </m:r>
                    </m:oMath>
                  </m:oMathPara>
                </a14:m>
                <a:endParaRPr lang="en-US" altLang="zh-CN" sz="2400" dirty="0">
                  <a:solidFill>
                    <a:srgbClr val="000000"/>
                  </a:solidFill>
                  <a:latin typeface="华文中宋" panose="02010600040101010101" pitchFamily="2" charset="-122"/>
                  <a:ea typeface="华文中宋" panose="02010600040101010101" pitchFamily="2" charset="-122"/>
                </a:endParaRPr>
              </a:p>
              <a:p>
                <a:pPr>
                  <a:lnSpc>
                    <a:spcPct val="150000"/>
                  </a:lnSpc>
                  <a:defRPr/>
                </a:pPr>
                <a14:m>
                  <m:oMathPara xmlns:m="http://schemas.openxmlformats.org/officeDocument/2006/math">
                    <m:oMathParaPr>
                      <m:jc m:val="centerGroup"/>
                    </m:oMathParaPr>
                    <m:oMath xmlns:m="http://schemas.openxmlformats.org/officeDocument/2006/math">
                      <m:d>
                        <m:dPr>
                          <m:ctrlPr>
                            <a:rPr lang="en-US" altLang="zh-CN" sz="2400" i="1">
                              <a:solidFill>
                                <a:srgbClr val="000000"/>
                              </a:solidFill>
                              <a:latin typeface="Cambria Math" panose="02040503050406030204" pitchFamily="18" charset="0"/>
                              <a:ea typeface="华文中宋" panose="02010600040101010101" pitchFamily="2" charset="-122"/>
                            </a:rPr>
                          </m:ctrlPr>
                        </m:dPr>
                        <m:e>
                          <m:r>
                            <a:rPr lang="en-US" altLang="zh-CN" sz="2400" i="1">
                              <a:solidFill>
                                <a:srgbClr val="000000"/>
                              </a:solidFill>
                              <a:latin typeface="Cambria Math" panose="02040503050406030204" pitchFamily="18" charset="0"/>
                              <a:ea typeface="华文中宋" panose="02010600040101010101" pitchFamily="2" charset="-122"/>
                            </a:rPr>
                            <m:t>2</m:t>
                          </m:r>
                        </m:e>
                      </m:d>
                      <m:r>
                        <a:rPr lang="en-US" altLang="zh-CN" sz="2400" i="1">
                          <a:solidFill>
                            <a:srgbClr val="000000"/>
                          </a:solidFill>
                          <a:latin typeface="Cambria Math" panose="02040503050406030204" pitchFamily="18" charset="0"/>
                          <a:ea typeface="华文中宋" panose="02010600040101010101" pitchFamily="2" charset="-122"/>
                        </a:rPr>
                        <m:t> </m:t>
                      </m:r>
                      <m:r>
                        <a:rPr lang="en-US" altLang="zh-CN" sz="2400" i="1">
                          <a:solidFill>
                            <a:srgbClr val="000000"/>
                          </a:solidFill>
                          <a:latin typeface="Cambria Math" panose="02040503050406030204" pitchFamily="18" charset="0"/>
                          <a:ea typeface="华文中宋" panose="02010600040101010101" pitchFamily="2" charset="-122"/>
                        </a:rPr>
                        <m:t>𝜎</m:t>
                      </m:r>
                      <m:d>
                        <m:dPr>
                          <m:ctrlPr>
                            <a:rPr lang="en-US" altLang="zh-CN" sz="2400" i="1">
                              <a:solidFill>
                                <a:srgbClr val="000000"/>
                              </a:solidFill>
                              <a:latin typeface="Cambria Math" panose="02040503050406030204" pitchFamily="18" charset="0"/>
                              <a:ea typeface="华文中宋" panose="02010600040101010101" pitchFamily="2" charset="-122"/>
                            </a:rPr>
                          </m:ctrlPr>
                        </m:dPr>
                        <m:e>
                          <m:r>
                            <a:rPr lang="en-US" altLang="zh-CN" sz="2400" i="1">
                              <a:solidFill>
                                <a:srgbClr val="000000"/>
                              </a:solidFill>
                              <a:latin typeface="Cambria Math" panose="02040503050406030204" pitchFamily="18" charset="0"/>
                              <a:ea typeface="华文中宋" panose="02010600040101010101" pitchFamily="2" charset="-122"/>
                            </a:rPr>
                            <m:t>𝑘</m:t>
                          </m:r>
                          <m:r>
                            <a:rPr lang="en-US" altLang="zh-CN" sz="2400" i="1">
                              <a:solidFill>
                                <a:srgbClr val="000000"/>
                              </a:solidFill>
                              <a:latin typeface="Cambria Math" panose="02040503050406030204" pitchFamily="18" charset="0"/>
                              <a:ea typeface="华文中宋" panose="02010600040101010101" pitchFamily="2" charset="-122"/>
                            </a:rPr>
                            <m:t>𝛼</m:t>
                          </m:r>
                        </m:e>
                      </m:d>
                      <m:r>
                        <a:rPr lang="en-US" altLang="zh-CN" sz="2400" i="1">
                          <a:solidFill>
                            <a:srgbClr val="000000"/>
                          </a:solidFill>
                          <a:latin typeface="Cambria Math" panose="02040503050406030204" pitchFamily="18" charset="0"/>
                          <a:ea typeface="华文中宋" panose="02010600040101010101" pitchFamily="2" charset="-122"/>
                        </a:rPr>
                        <m:t>=</m:t>
                      </m:r>
                      <m:r>
                        <a:rPr lang="en-US" altLang="zh-CN" sz="2400" i="1">
                          <a:solidFill>
                            <a:srgbClr val="000000"/>
                          </a:solidFill>
                          <a:latin typeface="Cambria Math" panose="02040503050406030204" pitchFamily="18" charset="0"/>
                          <a:ea typeface="华文中宋" panose="02010600040101010101" pitchFamily="2" charset="-122"/>
                        </a:rPr>
                        <m:t>𝑘</m:t>
                      </m:r>
                      <m:r>
                        <a:rPr lang="en-US" altLang="zh-CN" sz="2400" i="1">
                          <a:solidFill>
                            <a:srgbClr val="000000"/>
                          </a:solidFill>
                          <a:latin typeface="Cambria Math" panose="02040503050406030204" pitchFamily="18" charset="0"/>
                          <a:ea typeface="华文中宋" panose="02010600040101010101" pitchFamily="2" charset="-122"/>
                        </a:rPr>
                        <m:t>𝜎</m:t>
                      </m:r>
                      <m:d>
                        <m:dPr>
                          <m:ctrlPr>
                            <a:rPr lang="en-US" altLang="zh-CN" sz="2400" i="1">
                              <a:solidFill>
                                <a:srgbClr val="000000"/>
                              </a:solidFill>
                              <a:latin typeface="Cambria Math" panose="02040503050406030204" pitchFamily="18" charset="0"/>
                              <a:ea typeface="华文中宋" panose="02010600040101010101" pitchFamily="2" charset="-122"/>
                            </a:rPr>
                          </m:ctrlPr>
                        </m:dPr>
                        <m:e>
                          <m:r>
                            <a:rPr lang="en-US" altLang="zh-CN" sz="2400" i="1">
                              <a:solidFill>
                                <a:srgbClr val="000000"/>
                              </a:solidFill>
                              <a:latin typeface="Cambria Math" panose="02040503050406030204" pitchFamily="18" charset="0"/>
                              <a:ea typeface="华文中宋" panose="02010600040101010101" pitchFamily="2" charset="-122"/>
                            </a:rPr>
                            <m:t>𝛼</m:t>
                          </m:r>
                        </m:e>
                      </m:d>
                      <m:r>
                        <a:rPr lang="en-US" altLang="zh-CN" sz="2400" i="1">
                          <a:solidFill>
                            <a:srgbClr val="000000"/>
                          </a:solidFill>
                          <a:latin typeface="Cambria Math" panose="02040503050406030204" pitchFamily="18" charset="0"/>
                          <a:ea typeface="华文中宋" panose="02010600040101010101" pitchFamily="2" charset="-122"/>
                        </a:rPr>
                        <m:t>.                    </m:t>
                      </m:r>
                    </m:oMath>
                  </m:oMathPara>
                </a14:m>
                <a:endParaRPr lang="en-US" altLang="zh-CN" sz="2400" dirty="0">
                  <a:solidFill>
                    <a:srgbClr val="000000"/>
                  </a:solidFill>
                  <a:latin typeface="华文中宋" panose="02010600040101010101" pitchFamily="2" charset="-122"/>
                  <a:ea typeface="华文中宋" panose="02010600040101010101" pitchFamily="2" charset="-122"/>
                </a:endParaRPr>
              </a:p>
              <a:p>
                <a:pPr>
                  <a:lnSpc>
                    <a:spcPct val="150000"/>
                  </a:lnSpc>
                  <a:defRPr/>
                </a:pPr>
                <a:r>
                  <a:rPr lang="zh-CN" altLang="en-US" sz="2400" dirty="0">
                    <a:solidFill>
                      <a:srgbClr val="000000"/>
                    </a:solidFill>
                    <a:latin typeface="华文中宋" panose="02010600040101010101" pitchFamily="2" charset="-122"/>
                    <a:ea typeface="华文中宋" panose="02010600040101010101" pitchFamily="2" charset="-122"/>
                  </a:rPr>
                  <a:t>则此一一对应</a:t>
                </a:r>
                <a14:m>
                  <m:oMath xmlns:m="http://schemas.openxmlformats.org/officeDocument/2006/math">
                    <m:r>
                      <a:rPr lang="en-US" altLang="zh-CN" sz="2400" i="1">
                        <a:solidFill>
                          <a:srgbClr val="000000"/>
                        </a:solidFill>
                        <a:latin typeface="Cambria Math" panose="02040503050406030204" pitchFamily="18" charset="0"/>
                        <a:ea typeface="华文中宋" panose="02010600040101010101" pitchFamily="2" charset="-122"/>
                      </a:rPr>
                      <m:t>𝜎</m:t>
                    </m:r>
                  </m:oMath>
                </a14:m>
                <a:r>
                  <a:rPr lang="zh-CN" altLang="en-US" sz="2400" dirty="0">
                    <a:solidFill>
                      <a:srgbClr val="000000"/>
                    </a:solidFill>
                    <a:latin typeface="华文中宋" panose="02010600040101010101" pitchFamily="2" charset="-122"/>
                    <a:ea typeface="华文中宋" panose="02010600040101010101" pitchFamily="2" charset="-122"/>
                  </a:rPr>
                  <a:t>称为</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𝑉</m:t>
                    </m:r>
                  </m:oMath>
                </a14:m>
                <a:r>
                  <a:rPr lang="zh-CN" altLang="en-US" sz="2400" dirty="0">
                    <a:solidFill>
                      <a:srgbClr val="000000"/>
                    </a:solidFill>
                    <a:latin typeface="华文中宋" panose="02010600040101010101" pitchFamily="2" charset="-122"/>
                    <a:ea typeface="华文中宋" panose="02010600040101010101" pitchFamily="2" charset="-122"/>
                  </a:rPr>
                  <a:t>到</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𝑈</m:t>
                    </m:r>
                  </m:oMath>
                </a14:m>
                <a:r>
                  <a:rPr lang="zh-CN" altLang="en-US" sz="2400" dirty="0">
                    <a:solidFill>
                      <a:srgbClr val="000000"/>
                    </a:solidFill>
                    <a:latin typeface="华文中宋" panose="02010600040101010101" pitchFamily="2" charset="-122"/>
                    <a:ea typeface="华文中宋" panose="02010600040101010101" pitchFamily="2" charset="-122"/>
                  </a:rPr>
                  <a:t>的</a:t>
                </a:r>
                <a:r>
                  <a:rPr lang="zh-CN" altLang="en-US" sz="2400" dirty="0">
                    <a:solidFill>
                      <a:srgbClr val="FF0000"/>
                    </a:solidFill>
                    <a:latin typeface="华文中宋" panose="02010600040101010101" pitchFamily="2" charset="-122"/>
                    <a:ea typeface="华文中宋" panose="02010600040101010101" pitchFamily="2" charset="-122"/>
                  </a:rPr>
                  <a:t>同构映射</a:t>
                </a:r>
                <a:r>
                  <a:rPr lang="zh-CN" altLang="en-US" sz="2400" dirty="0">
                    <a:solidFill>
                      <a:srgbClr val="000000"/>
                    </a:solidFill>
                    <a:latin typeface="华文中宋" panose="02010600040101010101" pitchFamily="2" charset="-122"/>
                    <a:ea typeface="华文中宋" panose="02010600040101010101" pitchFamily="2" charset="-122"/>
                  </a:rPr>
                  <a:t>，称</a:t>
                </a:r>
                <a14:m>
                  <m:oMath xmlns:m="http://schemas.openxmlformats.org/officeDocument/2006/math">
                    <m:r>
                      <a:rPr lang="en-US" altLang="zh-CN" sz="2400" i="1" dirty="0">
                        <a:solidFill>
                          <a:srgbClr val="FF0000"/>
                        </a:solidFill>
                        <a:latin typeface="Cambria Math" panose="02040503050406030204" pitchFamily="18" charset="0"/>
                        <a:ea typeface="华文中宋" panose="02010600040101010101" pitchFamily="2" charset="-122"/>
                      </a:rPr>
                      <m:t>𝑉</m:t>
                    </m:r>
                  </m:oMath>
                </a14:m>
                <a:r>
                  <a:rPr lang="zh-CN" altLang="en-US" sz="2400" dirty="0">
                    <a:solidFill>
                      <a:srgbClr val="FF0000"/>
                    </a:solidFill>
                    <a:latin typeface="华文中宋" panose="02010600040101010101" pitchFamily="2" charset="-122"/>
                    <a:ea typeface="华文中宋" panose="02010600040101010101" pitchFamily="2" charset="-122"/>
                  </a:rPr>
                  <a:t>和</a:t>
                </a:r>
                <a14:m>
                  <m:oMath xmlns:m="http://schemas.openxmlformats.org/officeDocument/2006/math">
                    <m:r>
                      <a:rPr lang="en-US" altLang="zh-CN" sz="2400" i="1" dirty="0">
                        <a:solidFill>
                          <a:srgbClr val="FF0000"/>
                        </a:solidFill>
                        <a:latin typeface="Cambria Math" panose="02040503050406030204" pitchFamily="18" charset="0"/>
                        <a:ea typeface="华文中宋" panose="02010600040101010101" pitchFamily="2" charset="-122"/>
                      </a:rPr>
                      <m:t>𝑈</m:t>
                    </m:r>
                  </m:oMath>
                </a14:m>
                <a:r>
                  <a:rPr lang="zh-CN" altLang="en-US" sz="2400" dirty="0">
                    <a:solidFill>
                      <a:srgbClr val="FF0000"/>
                    </a:solidFill>
                    <a:latin typeface="华文中宋" panose="02010600040101010101" pitchFamily="2" charset="-122"/>
                    <a:ea typeface="华文中宋" panose="02010600040101010101" pitchFamily="2" charset="-122"/>
                  </a:rPr>
                  <a:t>是同构</a:t>
                </a:r>
                <a:r>
                  <a:rPr lang="zh-CN" altLang="en-US" sz="2400" dirty="0">
                    <a:solidFill>
                      <a:srgbClr val="000000"/>
                    </a:solidFill>
                    <a:latin typeface="华文中宋" panose="02010600040101010101" pitchFamily="2" charset="-122"/>
                    <a:ea typeface="华文中宋" panose="02010600040101010101" pitchFamily="2" charset="-122"/>
                  </a:rPr>
                  <a:t>的。</a:t>
                </a:r>
              </a:p>
            </p:txBody>
          </p:sp>
        </mc:Choice>
        <mc:Fallback xmlns="">
          <p:sp>
            <p:nvSpPr>
              <p:cNvPr id="5" name="文本框 4"/>
              <p:cNvSpPr txBox="1">
                <a:spLocks noRot="1" noChangeAspect="1" noMove="1" noResize="1" noEditPoints="1" noAdjustHandles="1" noChangeArrowheads="1" noChangeShapeType="1" noTextEdit="1"/>
              </p:cNvSpPr>
              <p:nvPr/>
            </p:nvSpPr>
            <p:spPr>
              <a:xfrm>
                <a:off x="551384" y="3190440"/>
                <a:ext cx="10873208" cy="2862322"/>
              </a:xfrm>
              <a:prstGeom prst="rect">
                <a:avLst/>
              </a:prstGeom>
              <a:blipFill>
                <a:blip r:embed="rId3"/>
                <a:stretch>
                  <a:fillRect l="-841" b="-1702"/>
                </a:stretch>
              </a:blipFill>
            </p:spPr>
            <p:txBody>
              <a:bodyPr/>
              <a:lstStyle/>
              <a:p>
                <a:r>
                  <a:rPr lang="zh-CN" altLang="en-US">
                    <a:noFill/>
                  </a:rPr>
                  <a:t> </a:t>
                </a:r>
              </a:p>
            </p:txBody>
          </p:sp>
        </mc:Fallback>
      </mc:AlternateContent>
      <p:sp>
        <p:nvSpPr>
          <p:cNvPr id="6" name="Rectangle 6"/>
          <p:cNvSpPr>
            <a:spLocks noChangeArrowheads="1"/>
          </p:cNvSpPr>
          <p:nvPr/>
        </p:nvSpPr>
        <p:spPr bwMode="auto">
          <a:xfrm>
            <a:off x="1631504" y="574405"/>
            <a:ext cx="4103737" cy="461665"/>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400" b="1" dirty="0">
                <a:solidFill>
                  <a:srgbClr val="3333CC"/>
                </a:solidFill>
                <a:effectLst>
                  <a:outerShdw blurRad="38100" dist="38100" dir="2700000" algn="tl">
                    <a:srgbClr val="000000"/>
                  </a:outerShdw>
                </a:effectLst>
                <a:latin typeface="Calibri" panose="020F0502020204030204" pitchFamily="34" charset="0"/>
                <a:ea typeface="宋体"/>
              </a:rPr>
              <a:t>1.7   </a:t>
            </a:r>
            <a:r>
              <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rPr>
              <a:t>线性空间的</a:t>
            </a:r>
            <a:r>
              <a:rPr lang="zh-CN" altLang="en-US" sz="2400" b="1" dirty="0">
                <a:solidFill>
                  <a:srgbClr val="3333CC"/>
                </a:solidFill>
                <a:effectLst>
                  <a:outerShdw blurRad="38100" dist="38100" dir="2700000" algn="tl">
                    <a:srgbClr val="000000"/>
                  </a:outerShdw>
                </a:effectLst>
                <a:ea typeface="宋体"/>
              </a:rPr>
              <a:t>同构</a:t>
            </a:r>
            <a:endPar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endParaRPr>
          </a:p>
        </p:txBody>
      </p:sp>
    </p:spTree>
    <p:extLst>
      <p:ext uri="{BB962C8B-B14F-4D97-AF65-F5344CB8AC3E}">
        <p14:creationId xmlns:p14="http://schemas.microsoft.com/office/powerpoint/2010/main" val="3435575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42" name="Group 2"/>
          <p:cNvGrpSpPr>
            <a:grpSpLocks/>
          </p:cNvGrpSpPr>
          <p:nvPr/>
        </p:nvGrpSpPr>
        <p:grpSpPr bwMode="auto">
          <a:xfrm>
            <a:off x="567457" y="1352897"/>
            <a:ext cx="7508875" cy="1838325"/>
            <a:chOff x="528" y="480"/>
            <a:chExt cx="4730" cy="1158"/>
          </a:xfrm>
        </p:grpSpPr>
        <p:sp>
          <p:nvSpPr>
            <p:cNvPr id="61457" name="Text Box 3"/>
            <p:cNvSpPr txBox="1">
              <a:spLocks noChangeArrowheads="1"/>
            </p:cNvSpPr>
            <p:nvPr/>
          </p:nvSpPr>
          <p:spPr bwMode="auto">
            <a:xfrm>
              <a:off x="528" y="480"/>
              <a:ext cx="79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defRPr/>
              </a:pPr>
              <a:r>
                <a:rPr lang="zh-CN" altLang="en-US" dirty="0">
                  <a:solidFill>
                    <a:srgbClr val="000000"/>
                  </a:solidFill>
                  <a:latin typeface="华文中宋" panose="02010600040101010101" pitchFamily="2" charset="-122"/>
                  <a:ea typeface="华文中宋" panose="02010600040101010101" pitchFamily="2" charset="-122"/>
                </a:rPr>
                <a:t>例如，</a:t>
              </a:r>
            </a:p>
          </p:txBody>
        </p:sp>
        <p:grpSp>
          <p:nvGrpSpPr>
            <p:cNvPr id="61458" name="Group 4"/>
            <p:cNvGrpSpPr>
              <a:grpSpLocks/>
            </p:cNvGrpSpPr>
            <p:nvPr/>
          </p:nvGrpSpPr>
          <p:grpSpPr bwMode="auto">
            <a:xfrm>
              <a:off x="570" y="511"/>
              <a:ext cx="4688" cy="652"/>
              <a:chOff x="570" y="1603"/>
              <a:chExt cx="4688" cy="652"/>
            </a:xfrm>
          </p:grpSpPr>
          <p:graphicFrame>
            <p:nvGraphicFramePr>
              <p:cNvPr id="61463" name="Object 1031"/>
              <p:cNvGraphicFramePr>
                <a:graphicFrameLocks noChangeAspect="1"/>
              </p:cNvGraphicFramePr>
              <p:nvPr/>
            </p:nvGraphicFramePr>
            <p:xfrm>
              <a:off x="1210" y="1603"/>
              <a:ext cx="1280" cy="248"/>
            </p:xfrm>
            <a:graphic>
              <a:graphicData uri="http://schemas.openxmlformats.org/presentationml/2006/ole">
                <mc:AlternateContent xmlns:mc="http://schemas.openxmlformats.org/markup-compatibility/2006">
                  <mc:Choice xmlns:v="urn:schemas-microsoft-com:vml" Requires="v">
                    <p:oleObj spid="_x0000_s22530" name="Equation" r:id="rId3" imgW="2019300" imgH="393700" progId="Equation.3">
                      <p:embed/>
                    </p:oleObj>
                  </mc:Choice>
                  <mc:Fallback>
                    <p:oleObj name="Equation" r:id="rId3" imgW="2019300" imgH="393700" progId="Equation.3">
                      <p:embed/>
                      <p:pic>
                        <p:nvPicPr>
                          <p:cNvPr id="61463" name="Object 10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0" y="1603"/>
                            <a:ext cx="1280"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61464" name="Object 1032"/>
              <p:cNvGraphicFramePr>
                <a:graphicFrameLocks noChangeAspect="1"/>
              </p:cNvGraphicFramePr>
              <p:nvPr/>
            </p:nvGraphicFramePr>
            <p:xfrm>
              <a:off x="570" y="1958"/>
              <a:ext cx="4688" cy="297"/>
            </p:xfrm>
            <a:graphic>
              <a:graphicData uri="http://schemas.openxmlformats.org/presentationml/2006/ole">
                <mc:AlternateContent xmlns:mc="http://schemas.openxmlformats.org/markup-compatibility/2006">
                  <mc:Choice xmlns:v="urn:schemas-microsoft-com:vml" Requires="v">
                    <p:oleObj spid="_x0000_s22531" name="Equation" r:id="rId5" imgW="7442200" imgH="469900" progId="Equation.3">
                      <p:embed/>
                    </p:oleObj>
                  </mc:Choice>
                  <mc:Fallback>
                    <p:oleObj name="Equation" r:id="rId5" imgW="7442200" imgH="469900" progId="Equation.3">
                      <p:embed/>
                      <p:pic>
                        <p:nvPicPr>
                          <p:cNvPr id="61464" name="Object 10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0" y="1958"/>
                            <a:ext cx="4688" cy="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grpSp>
          <p:nvGrpSpPr>
            <p:cNvPr id="61459" name="Group 7"/>
            <p:cNvGrpSpPr>
              <a:grpSpLocks/>
            </p:cNvGrpSpPr>
            <p:nvPr/>
          </p:nvGrpSpPr>
          <p:grpSpPr bwMode="auto">
            <a:xfrm>
              <a:off x="528" y="1308"/>
              <a:ext cx="3067" cy="330"/>
              <a:chOff x="528" y="2400"/>
              <a:chExt cx="3067" cy="330"/>
            </a:xfrm>
          </p:grpSpPr>
          <p:sp>
            <p:nvSpPr>
              <p:cNvPr id="61460" name="Rectangle 8"/>
              <p:cNvSpPr>
                <a:spLocks noChangeArrowheads="1"/>
              </p:cNvSpPr>
              <p:nvPr/>
            </p:nvSpPr>
            <p:spPr bwMode="auto">
              <a:xfrm>
                <a:off x="528" y="2400"/>
                <a:ext cx="306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defRPr/>
                </a:pPr>
                <a:r>
                  <a:rPr lang="zh-CN" altLang="en-US" b="1" dirty="0">
                    <a:solidFill>
                      <a:srgbClr val="1C1C1C"/>
                    </a:solidFill>
                  </a:rPr>
                  <a:t>与   维数组向量空间     同构</a:t>
                </a:r>
                <a:r>
                  <a:rPr lang="en-US" altLang="zh-CN" b="1" dirty="0">
                    <a:solidFill>
                      <a:srgbClr val="1C1C1C"/>
                    </a:solidFill>
                  </a:rPr>
                  <a:t>.</a:t>
                </a:r>
                <a:r>
                  <a:rPr lang="en-US" altLang="zh-CN" b="1" dirty="0">
                    <a:solidFill>
                      <a:srgbClr val="000000"/>
                    </a:solidFill>
                  </a:rPr>
                  <a:t>   </a:t>
                </a:r>
              </a:p>
            </p:txBody>
          </p:sp>
          <p:graphicFrame>
            <p:nvGraphicFramePr>
              <p:cNvPr id="61461" name="Object 1029"/>
              <p:cNvGraphicFramePr>
                <a:graphicFrameLocks noChangeAspect="1"/>
              </p:cNvGraphicFramePr>
              <p:nvPr/>
            </p:nvGraphicFramePr>
            <p:xfrm>
              <a:off x="816" y="2496"/>
              <a:ext cx="152" cy="160"/>
            </p:xfrm>
            <a:graphic>
              <a:graphicData uri="http://schemas.openxmlformats.org/presentationml/2006/ole">
                <mc:AlternateContent xmlns:mc="http://schemas.openxmlformats.org/markup-compatibility/2006">
                  <mc:Choice xmlns:v="urn:schemas-microsoft-com:vml" Requires="v">
                    <p:oleObj spid="_x0000_s22532" name="Equation" r:id="rId7" imgW="241195" imgH="253890" progId="Equation.3">
                      <p:embed/>
                    </p:oleObj>
                  </mc:Choice>
                  <mc:Fallback>
                    <p:oleObj name="Equation" r:id="rId7" imgW="241195" imgH="253890" progId="Equation.3">
                      <p:embed/>
                      <p:pic>
                        <p:nvPicPr>
                          <p:cNvPr id="61461" name="Object 102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6" y="2496"/>
                            <a:ext cx="152"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61462" name="Object 1030"/>
              <p:cNvGraphicFramePr>
                <a:graphicFrameLocks noChangeAspect="1"/>
              </p:cNvGraphicFramePr>
              <p:nvPr/>
            </p:nvGraphicFramePr>
            <p:xfrm>
              <a:off x="2556" y="2436"/>
              <a:ext cx="280" cy="240"/>
            </p:xfrm>
            <a:graphic>
              <a:graphicData uri="http://schemas.openxmlformats.org/presentationml/2006/ole">
                <mc:AlternateContent xmlns:mc="http://schemas.openxmlformats.org/markup-compatibility/2006">
                  <mc:Choice xmlns:v="urn:schemas-microsoft-com:vml" Requires="v">
                    <p:oleObj spid="_x0000_s22533" name="Equation" r:id="rId9" imgW="444307" imgH="380835" progId="Equation.3">
                      <p:embed/>
                    </p:oleObj>
                  </mc:Choice>
                  <mc:Fallback>
                    <p:oleObj name="Equation" r:id="rId9" imgW="444307" imgH="380835" progId="Equation.3">
                      <p:embed/>
                      <p:pic>
                        <p:nvPicPr>
                          <p:cNvPr id="61462" name="Object 103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56" y="2436"/>
                            <a:ext cx="28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grpSp>
      <p:sp>
        <p:nvSpPr>
          <p:cNvPr id="64523" name="Text Box 11"/>
          <p:cNvSpPr txBox="1">
            <a:spLocks noChangeArrowheads="1"/>
          </p:cNvSpPr>
          <p:nvPr/>
        </p:nvSpPr>
        <p:spPr bwMode="auto">
          <a:xfrm>
            <a:off x="634132" y="3339653"/>
            <a:ext cx="901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defRPr/>
            </a:pPr>
            <a:r>
              <a:rPr lang="zh-CN" altLang="en-US" b="1" dirty="0">
                <a:solidFill>
                  <a:srgbClr val="1C1C1C"/>
                </a:solidFill>
              </a:rPr>
              <a:t>因为</a:t>
            </a:r>
          </a:p>
        </p:txBody>
      </p:sp>
      <p:grpSp>
        <p:nvGrpSpPr>
          <p:cNvPr id="5" name="Group 12"/>
          <p:cNvGrpSpPr>
            <a:grpSpLocks/>
          </p:cNvGrpSpPr>
          <p:nvPr/>
        </p:nvGrpSpPr>
        <p:grpSpPr bwMode="auto">
          <a:xfrm>
            <a:off x="1829520" y="3562352"/>
            <a:ext cx="7537450" cy="1069975"/>
            <a:chOff x="528" y="1960"/>
            <a:chExt cx="4748" cy="674"/>
          </a:xfrm>
        </p:grpSpPr>
        <p:graphicFrame>
          <p:nvGraphicFramePr>
            <p:cNvPr id="61455" name="Object 1028"/>
            <p:cNvGraphicFramePr>
              <a:graphicFrameLocks noChangeAspect="1"/>
            </p:cNvGraphicFramePr>
            <p:nvPr/>
          </p:nvGraphicFramePr>
          <p:xfrm>
            <a:off x="1020" y="1960"/>
            <a:ext cx="4256" cy="320"/>
          </p:xfrm>
          <a:graphic>
            <a:graphicData uri="http://schemas.openxmlformats.org/presentationml/2006/ole">
              <mc:AlternateContent xmlns:mc="http://schemas.openxmlformats.org/markup-compatibility/2006">
                <mc:Choice xmlns:v="urn:schemas-microsoft-com:vml" Requires="v">
                  <p:oleObj spid="_x0000_s22534" name="Equation" r:id="rId11" imgW="6756400" imgH="508000" progId="Equation.3">
                    <p:embed/>
                  </p:oleObj>
                </mc:Choice>
                <mc:Fallback>
                  <p:oleObj name="Equation" r:id="rId11" imgW="6756400" imgH="508000" progId="Equation.3">
                    <p:embed/>
                    <p:pic>
                      <p:nvPicPr>
                        <p:cNvPr id="61455" name="Object 102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20" y="1960"/>
                          <a:ext cx="4256"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61456" name="Text Box 14"/>
            <p:cNvSpPr txBox="1">
              <a:spLocks noChangeArrowheads="1"/>
            </p:cNvSpPr>
            <p:nvPr/>
          </p:nvSpPr>
          <p:spPr bwMode="auto">
            <a:xfrm>
              <a:off x="528" y="2304"/>
              <a:ext cx="216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defRPr/>
              </a:pPr>
              <a:r>
                <a:rPr lang="zh-CN" altLang="en-US" b="1">
                  <a:solidFill>
                    <a:srgbClr val="1C1C1C"/>
                  </a:solidFill>
                </a:rPr>
                <a:t>形成一一对应关系；</a:t>
              </a:r>
            </a:p>
          </p:txBody>
        </p:sp>
      </p:grpSp>
      <p:graphicFrame>
        <p:nvGraphicFramePr>
          <p:cNvPr id="162816" name="Object 1024"/>
          <p:cNvGraphicFramePr>
            <a:graphicFrameLocks noChangeAspect="1"/>
          </p:cNvGraphicFramePr>
          <p:nvPr>
            <p:extLst>
              <p:ext uri="{D42A27DB-BD31-4B8C-83A1-F6EECF244321}">
                <p14:modId xmlns:p14="http://schemas.microsoft.com/office/powerpoint/2010/main" val="2907419578"/>
              </p:ext>
            </p:extLst>
          </p:nvPr>
        </p:nvGraphicFramePr>
        <p:xfrm>
          <a:off x="3577357" y="4912173"/>
          <a:ext cx="431800" cy="368300"/>
        </p:xfrm>
        <a:graphic>
          <a:graphicData uri="http://schemas.openxmlformats.org/presentationml/2006/ole">
            <mc:AlternateContent xmlns:mc="http://schemas.openxmlformats.org/markup-compatibility/2006">
              <mc:Choice xmlns:v="urn:schemas-microsoft-com:vml" Requires="v">
                <p:oleObj spid="_x0000_s22535" name="Equation" r:id="rId13" imgW="431613" imgH="368140" progId="Equation.3">
                  <p:embed/>
                </p:oleObj>
              </mc:Choice>
              <mc:Fallback>
                <p:oleObj name="Equation" r:id="rId13" imgW="431613" imgH="368140" progId="Equation.3">
                  <p:embed/>
                  <p:pic>
                    <p:nvPicPr>
                      <p:cNvPr id="162816" name="Object 102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77357" y="4912173"/>
                        <a:ext cx="431800" cy="368300"/>
                      </a:xfrm>
                      <a:prstGeom prst="rect">
                        <a:avLst/>
                      </a:prstGeom>
                      <a:noFill/>
                      <a:ln>
                        <a:noFill/>
                      </a:ln>
                      <a:effectLst/>
                    </p:spPr>
                  </p:pic>
                </p:oleObj>
              </mc:Fallback>
            </mc:AlternateContent>
          </a:graphicData>
        </a:graphic>
      </p:graphicFrame>
      <p:graphicFrame>
        <p:nvGraphicFramePr>
          <p:cNvPr id="162817" name="Object 1025"/>
          <p:cNvGraphicFramePr>
            <a:graphicFrameLocks noChangeAspect="1"/>
          </p:cNvGraphicFramePr>
          <p:nvPr>
            <p:extLst>
              <p:ext uri="{D42A27DB-BD31-4B8C-83A1-F6EECF244321}">
                <p14:modId xmlns:p14="http://schemas.microsoft.com/office/powerpoint/2010/main" val="3024407099"/>
              </p:ext>
            </p:extLst>
          </p:nvPr>
        </p:nvGraphicFramePr>
        <p:xfrm>
          <a:off x="4583832" y="4855370"/>
          <a:ext cx="4025900" cy="433387"/>
        </p:xfrm>
        <a:graphic>
          <a:graphicData uri="http://schemas.openxmlformats.org/presentationml/2006/ole">
            <mc:AlternateContent xmlns:mc="http://schemas.openxmlformats.org/markup-compatibility/2006">
              <mc:Choice xmlns:v="urn:schemas-microsoft-com:vml" Requires="v">
                <p:oleObj spid="_x0000_s22536" name="Equation" r:id="rId15" imgW="4025900" imgH="431800" progId="Equation.3">
                  <p:embed/>
                </p:oleObj>
              </mc:Choice>
              <mc:Fallback>
                <p:oleObj name="Equation" r:id="rId15" imgW="4025900" imgH="431800" progId="Equation.3">
                  <p:embed/>
                  <p:pic>
                    <p:nvPicPr>
                      <p:cNvPr id="162817" name="Object 102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83832" y="4855370"/>
                        <a:ext cx="4025900" cy="433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62818" name="Object 1026"/>
          <p:cNvGraphicFramePr>
            <a:graphicFrameLocks noChangeAspect="1"/>
          </p:cNvGraphicFramePr>
          <p:nvPr/>
        </p:nvGraphicFramePr>
        <p:xfrm>
          <a:off x="4583832" y="5566570"/>
          <a:ext cx="4292600" cy="573087"/>
        </p:xfrm>
        <a:graphic>
          <a:graphicData uri="http://schemas.openxmlformats.org/presentationml/2006/ole">
            <mc:AlternateContent xmlns:mc="http://schemas.openxmlformats.org/markup-compatibility/2006">
              <mc:Choice xmlns:v="urn:schemas-microsoft-com:vml" Requires="v">
                <p:oleObj spid="_x0000_s22537" name="Equation" r:id="rId17" imgW="4292600" imgH="571500" progId="Equation.3">
                  <p:embed/>
                </p:oleObj>
              </mc:Choice>
              <mc:Fallback>
                <p:oleObj name="Equation" r:id="rId17" imgW="4292600" imgH="571500" progId="Equation.3">
                  <p:embed/>
                  <p:pic>
                    <p:nvPicPr>
                      <p:cNvPr id="162818" name="Object 102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583832" y="5566570"/>
                        <a:ext cx="4292600" cy="573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62819" name="Object 1027"/>
          <p:cNvGraphicFramePr>
            <a:graphicFrameLocks noChangeAspect="1"/>
          </p:cNvGraphicFramePr>
          <p:nvPr/>
        </p:nvGraphicFramePr>
        <p:xfrm>
          <a:off x="3489093" y="5566569"/>
          <a:ext cx="431800" cy="419100"/>
        </p:xfrm>
        <a:graphic>
          <a:graphicData uri="http://schemas.openxmlformats.org/presentationml/2006/ole">
            <mc:AlternateContent xmlns:mc="http://schemas.openxmlformats.org/markup-compatibility/2006">
              <mc:Choice xmlns:v="urn:schemas-microsoft-com:vml" Requires="v">
                <p:oleObj spid="_x0000_s22538" name="Equation" r:id="rId19" imgW="431613" imgH="418918" progId="Equation.3">
                  <p:embed/>
                </p:oleObj>
              </mc:Choice>
              <mc:Fallback>
                <p:oleObj name="Equation" r:id="rId19" imgW="431613" imgH="418918" progId="Equation.3">
                  <p:embed/>
                  <p:pic>
                    <p:nvPicPr>
                      <p:cNvPr id="162819" name="Object 102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489093" y="5566569"/>
                        <a:ext cx="4318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64531" name="Line 19"/>
          <p:cNvSpPr>
            <a:spLocks noChangeShapeType="1"/>
          </p:cNvSpPr>
          <p:nvPr/>
        </p:nvSpPr>
        <p:spPr bwMode="auto">
          <a:xfrm>
            <a:off x="5371232" y="5212555"/>
            <a:ext cx="0" cy="533400"/>
          </a:xfrm>
          <a:prstGeom prst="line">
            <a:avLst/>
          </a:prstGeom>
          <a:noFill/>
          <a:ln w="381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pPr>
              <a:defRPr/>
            </a:pPr>
            <a:endParaRPr lang="zh-CN" altLang="en-US">
              <a:solidFill>
                <a:srgbClr val="000000"/>
              </a:solidFill>
            </a:endParaRPr>
          </a:p>
        </p:txBody>
      </p:sp>
      <p:sp>
        <p:nvSpPr>
          <p:cNvPr id="64532" name="Line 20"/>
          <p:cNvSpPr>
            <a:spLocks noChangeShapeType="1"/>
          </p:cNvSpPr>
          <p:nvPr/>
        </p:nvSpPr>
        <p:spPr bwMode="auto">
          <a:xfrm>
            <a:off x="6399932" y="5212555"/>
            <a:ext cx="0" cy="533400"/>
          </a:xfrm>
          <a:prstGeom prst="line">
            <a:avLst/>
          </a:prstGeom>
          <a:noFill/>
          <a:ln w="381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pPr>
              <a:defRPr/>
            </a:pPr>
            <a:endParaRPr lang="zh-CN" altLang="en-US">
              <a:solidFill>
                <a:srgbClr val="000000"/>
              </a:solidFill>
            </a:endParaRPr>
          </a:p>
        </p:txBody>
      </p:sp>
      <p:sp>
        <p:nvSpPr>
          <p:cNvPr id="64533" name="Line 21"/>
          <p:cNvSpPr>
            <a:spLocks noChangeShapeType="1"/>
          </p:cNvSpPr>
          <p:nvPr/>
        </p:nvSpPr>
        <p:spPr bwMode="auto">
          <a:xfrm>
            <a:off x="8076332" y="5212555"/>
            <a:ext cx="0" cy="533400"/>
          </a:xfrm>
          <a:prstGeom prst="line">
            <a:avLst/>
          </a:prstGeom>
          <a:noFill/>
          <a:ln w="381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pPr>
              <a:defRPr/>
            </a:pPr>
            <a:endParaRPr lang="zh-CN" altLang="en-US">
              <a:solidFill>
                <a:srgbClr val="000000"/>
              </a:solidFill>
            </a:endParaRPr>
          </a:p>
        </p:txBody>
      </p:sp>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51</a:t>
            </a:fld>
            <a:endParaRPr kumimoji="0" lang="en-US" altLang="zh-CN">
              <a:solidFill>
                <a:srgbClr val="000000"/>
              </a:solidFill>
            </a:endParaRPr>
          </a:p>
        </p:txBody>
      </p:sp>
      <p:sp>
        <p:nvSpPr>
          <p:cNvPr id="23" name="Rectangle 6"/>
          <p:cNvSpPr>
            <a:spLocks noChangeArrowheads="1"/>
          </p:cNvSpPr>
          <p:nvPr/>
        </p:nvSpPr>
        <p:spPr bwMode="auto">
          <a:xfrm>
            <a:off x="1653124" y="566565"/>
            <a:ext cx="4103737" cy="461665"/>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400" b="1" dirty="0">
                <a:solidFill>
                  <a:srgbClr val="3333CC"/>
                </a:solidFill>
                <a:effectLst>
                  <a:outerShdw blurRad="38100" dist="38100" dir="2700000" algn="tl">
                    <a:srgbClr val="000000"/>
                  </a:outerShdw>
                </a:effectLst>
                <a:latin typeface="Calibri" panose="020F0502020204030204" pitchFamily="34" charset="0"/>
                <a:ea typeface="宋体"/>
              </a:rPr>
              <a:t>1.7   </a:t>
            </a:r>
            <a:r>
              <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rPr>
              <a:t>线性空间的</a:t>
            </a:r>
            <a:r>
              <a:rPr lang="zh-CN" altLang="en-US" sz="2400" b="1" dirty="0">
                <a:solidFill>
                  <a:srgbClr val="3333CC"/>
                </a:solidFill>
                <a:effectLst>
                  <a:outerShdw blurRad="38100" dist="38100" dir="2700000" algn="tl">
                    <a:srgbClr val="000000"/>
                  </a:outerShdw>
                </a:effectLst>
                <a:ea typeface="宋体"/>
              </a:rPr>
              <a:t>同构</a:t>
            </a:r>
            <a:endPar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endParaRPr>
          </a:p>
        </p:txBody>
      </p:sp>
    </p:spTree>
    <p:extLst>
      <p:ext uri="{BB962C8B-B14F-4D97-AF65-F5344CB8AC3E}">
        <p14:creationId xmlns:p14="http://schemas.microsoft.com/office/powerpoint/2010/main" val="3394174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4523"/>
                                        </p:tgtEl>
                                        <p:attrNameLst>
                                          <p:attrName>style.visibility</p:attrName>
                                        </p:attrNameLst>
                                      </p:cBhvr>
                                      <p:to>
                                        <p:strVal val="visible"/>
                                      </p:to>
                                    </p:set>
                                    <p:animEffect transition="in" filter="wipe(down)">
                                      <p:cBhvr>
                                        <p:cTn id="7" dur="500"/>
                                        <p:tgtEl>
                                          <p:spTgt spid="64523"/>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nodeType="clickEffect">
                                  <p:stCondLst>
                                    <p:cond delay="0"/>
                                  </p:stCondLst>
                                  <p:childTnLst>
                                    <p:set>
                                      <p:cBhvr>
                                        <p:cTn id="14" dur="1" fill="hold">
                                          <p:stCondLst>
                                            <p:cond delay="0"/>
                                          </p:stCondLst>
                                        </p:cTn>
                                        <p:tgtEl>
                                          <p:spTgt spid="162816"/>
                                        </p:tgtEl>
                                        <p:attrNameLst>
                                          <p:attrName>style.visibility</p:attrName>
                                        </p:attrNameLst>
                                      </p:cBhvr>
                                      <p:to>
                                        <p:strVal val="visible"/>
                                      </p:to>
                                    </p:set>
                                    <p:animEffect transition="in" filter="wipe(down)">
                                      <p:cBhvr>
                                        <p:cTn id="15" dur="500"/>
                                        <p:tgtEl>
                                          <p:spTgt spid="162816"/>
                                        </p:tgtEl>
                                      </p:cBhvr>
                                    </p:animEffect>
                                  </p:childTnLst>
                                </p:cTn>
                              </p:par>
                              <p:par>
                                <p:cTn id="16" presetID="22" presetClass="entr" presetSubtype="4" fill="hold" nodeType="withEffect">
                                  <p:stCondLst>
                                    <p:cond delay="0"/>
                                  </p:stCondLst>
                                  <p:childTnLst>
                                    <p:set>
                                      <p:cBhvr>
                                        <p:cTn id="17" dur="1" fill="hold">
                                          <p:stCondLst>
                                            <p:cond delay="0"/>
                                          </p:stCondLst>
                                        </p:cTn>
                                        <p:tgtEl>
                                          <p:spTgt spid="162819"/>
                                        </p:tgtEl>
                                        <p:attrNameLst>
                                          <p:attrName>style.visibility</p:attrName>
                                        </p:attrNameLst>
                                      </p:cBhvr>
                                      <p:to>
                                        <p:strVal val="visible"/>
                                      </p:to>
                                    </p:set>
                                    <p:animEffect transition="in" filter="wipe(down)">
                                      <p:cBhvr>
                                        <p:cTn id="18" dur="500"/>
                                        <p:tgtEl>
                                          <p:spTgt spid="162819"/>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nodeType="clickEffect">
                                  <p:stCondLst>
                                    <p:cond delay="0"/>
                                  </p:stCondLst>
                                  <p:childTnLst>
                                    <p:set>
                                      <p:cBhvr>
                                        <p:cTn id="22" dur="1" fill="hold">
                                          <p:stCondLst>
                                            <p:cond delay="0"/>
                                          </p:stCondLst>
                                        </p:cTn>
                                        <p:tgtEl>
                                          <p:spTgt spid="162817"/>
                                        </p:tgtEl>
                                        <p:attrNameLst>
                                          <p:attrName>style.visibility</p:attrName>
                                        </p:attrNameLst>
                                      </p:cBhvr>
                                      <p:to>
                                        <p:strVal val="visible"/>
                                      </p:to>
                                    </p:set>
                                    <p:animEffect transition="in" filter="wipe(down)">
                                      <p:cBhvr>
                                        <p:cTn id="23" dur="500"/>
                                        <p:tgtEl>
                                          <p:spTgt spid="162817"/>
                                        </p:tgtEl>
                                      </p:cBhvr>
                                    </p:animEffect>
                                  </p:childTnLst>
                                </p:cTn>
                              </p:par>
                              <p:par>
                                <p:cTn id="24" presetID="22" presetClass="entr" presetSubtype="4" fill="hold" nodeType="withEffect">
                                  <p:stCondLst>
                                    <p:cond delay="0"/>
                                  </p:stCondLst>
                                  <p:childTnLst>
                                    <p:set>
                                      <p:cBhvr>
                                        <p:cTn id="25" dur="1" fill="hold">
                                          <p:stCondLst>
                                            <p:cond delay="0"/>
                                          </p:stCondLst>
                                        </p:cTn>
                                        <p:tgtEl>
                                          <p:spTgt spid="162818"/>
                                        </p:tgtEl>
                                        <p:attrNameLst>
                                          <p:attrName>style.visibility</p:attrName>
                                        </p:attrNameLst>
                                      </p:cBhvr>
                                      <p:to>
                                        <p:strVal val="visible"/>
                                      </p:to>
                                    </p:set>
                                    <p:animEffect transition="in" filter="wipe(down)">
                                      <p:cBhvr>
                                        <p:cTn id="26" dur="500"/>
                                        <p:tgtEl>
                                          <p:spTgt spid="16281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4" fill="hold" nodeType="clickEffect">
                                  <p:stCondLst>
                                    <p:cond delay="0"/>
                                  </p:stCondLst>
                                  <p:childTnLst>
                                    <p:set>
                                      <p:cBhvr>
                                        <p:cTn id="30" dur="1" fill="hold">
                                          <p:stCondLst>
                                            <p:cond delay="0"/>
                                          </p:stCondLst>
                                        </p:cTn>
                                        <p:tgtEl>
                                          <p:spTgt spid="64531"/>
                                        </p:tgtEl>
                                        <p:attrNameLst>
                                          <p:attrName>style.visibility</p:attrName>
                                        </p:attrNameLst>
                                      </p:cBhvr>
                                      <p:to>
                                        <p:strVal val="visible"/>
                                      </p:to>
                                    </p:set>
                                    <p:animEffect transition="in" filter="wipe(down)">
                                      <p:cBhvr>
                                        <p:cTn id="31" dur="500"/>
                                        <p:tgtEl>
                                          <p:spTgt spid="64531"/>
                                        </p:tgtEl>
                                      </p:cBhvr>
                                    </p:animEffect>
                                  </p:childTnLst>
                                </p:cTn>
                              </p:par>
                              <p:par>
                                <p:cTn id="32" presetID="22" presetClass="entr" presetSubtype="4" fill="hold" nodeType="withEffect">
                                  <p:stCondLst>
                                    <p:cond delay="0"/>
                                  </p:stCondLst>
                                  <p:childTnLst>
                                    <p:set>
                                      <p:cBhvr>
                                        <p:cTn id="33" dur="1" fill="hold">
                                          <p:stCondLst>
                                            <p:cond delay="0"/>
                                          </p:stCondLst>
                                        </p:cTn>
                                        <p:tgtEl>
                                          <p:spTgt spid="64532"/>
                                        </p:tgtEl>
                                        <p:attrNameLst>
                                          <p:attrName>style.visibility</p:attrName>
                                        </p:attrNameLst>
                                      </p:cBhvr>
                                      <p:to>
                                        <p:strVal val="visible"/>
                                      </p:to>
                                    </p:set>
                                    <p:animEffect transition="in" filter="wipe(down)">
                                      <p:cBhvr>
                                        <p:cTn id="34" dur="500"/>
                                        <p:tgtEl>
                                          <p:spTgt spid="64532"/>
                                        </p:tgtEl>
                                      </p:cBhvr>
                                    </p:animEffect>
                                  </p:childTnLst>
                                </p:cTn>
                              </p:par>
                              <p:par>
                                <p:cTn id="35" presetID="22" presetClass="entr" presetSubtype="4" fill="hold" nodeType="withEffect">
                                  <p:stCondLst>
                                    <p:cond delay="0"/>
                                  </p:stCondLst>
                                  <p:childTnLst>
                                    <p:set>
                                      <p:cBhvr>
                                        <p:cTn id="36" dur="1" fill="hold">
                                          <p:stCondLst>
                                            <p:cond delay="0"/>
                                          </p:stCondLst>
                                        </p:cTn>
                                        <p:tgtEl>
                                          <p:spTgt spid="64533"/>
                                        </p:tgtEl>
                                        <p:attrNameLst>
                                          <p:attrName>style.visibility</p:attrName>
                                        </p:attrNameLst>
                                      </p:cBhvr>
                                      <p:to>
                                        <p:strVal val="visible"/>
                                      </p:to>
                                    </p:set>
                                    <p:animEffect transition="in" filter="wipe(down)">
                                      <p:cBhvr>
                                        <p:cTn id="37" dur="500"/>
                                        <p:tgtEl>
                                          <p:spTgt spid="645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2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466" name="Object 1024"/>
          <p:cNvGraphicFramePr>
            <a:graphicFrameLocks noChangeAspect="1"/>
          </p:cNvGraphicFramePr>
          <p:nvPr>
            <p:extLst>
              <p:ext uri="{D42A27DB-BD31-4B8C-83A1-F6EECF244321}">
                <p14:modId xmlns:p14="http://schemas.microsoft.com/office/powerpoint/2010/main" val="3019198290"/>
              </p:ext>
            </p:extLst>
          </p:nvPr>
        </p:nvGraphicFramePr>
        <p:xfrm>
          <a:off x="911424" y="1432462"/>
          <a:ext cx="812800" cy="430213"/>
        </p:xfrm>
        <a:graphic>
          <a:graphicData uri="http://schemas.openxmlformats.org/presentationml/2006/ole">
            <mc:AlternateContent xmlns:mc="http://schemas.openxmlformats.org/markup-compatibility/2006">
              <mc:Choice xmlns:v="urn:schemas-microsoft-com:vml" Requires="v">
                <p:oleObj spid="_x0000_s23554" name="Equation" r:id="rId4" imgW="812447" imgH="431613" progId="Equation.3">
                  <p:embed/>
                </p:oleObj>
              </mc:Choice>
              <mc:Fallback>
                <p:oleObj name="Equation" r:id="rId4" imgW="812447" imgH="431613" progId="Equation.3">
                  <p:embed/>
                  <p:pic>
                    <p:nvPicPr>
                      <p:cNvPr id="62466" name="Object 10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1424" y="1432462"/>
                        <a:ext cx="812800" cy="430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65539" name="Text Box 3"/>
          <p:cNvSpPr txBox="1">
            <a:spLocks noChangeArrowheads="1"/>
          </p:cNvSpPr>
          <p:nvPr/>
        </p:nvSpPr>
        <p:spPr bwMode="auto">
          <a:xfrm>
            <a:off x="1415480" y="3356992"/>
            <a:ext cx="901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defRPr/>
            </a:pPr>
            <a:r>
              <a:rPr lang="zh-CN" altLang="en-US" b="1" dirty="0">
                <a:solidFill>
                  <a:srgbClr val="1C1C1C"/>
                </a:solidFill>
              </a:rPr>
              <a:t>则有</a:t>
            </a:r>
          </a:p>
        </p:txBody>
      </p:sp>
      <p:graphicFrame>
        <p:nvGraphicFramePr>
          <p:cNvPr id="163841" name="Object 1025"/>
          <p:cNvGraphicFramePr>
            <a:graphicFrameLocks noChangeAspect="1"/>
          </p:cNvGraphicFramePr>
          <p:nvPr>
            <p:extLst>
              <p:ext uri="{D42A27DB-BD31-4B8C-83A1-F6EECF244321}">
                <p14:modId xmlns:p14="http://schemas.microsoft.com/office/powerpoint/2010/main" val="3993227736"/>
              </p:ext>
            </p:extLst>
          </p:nvPr>
        </p:nvGraphicFramePr>
        <p:xfrm>
          <a:off x="2820864" y="3819932"/>
          <a:ext cx="5916612" cy="504825"/>
        </p:xfrm>
        <a:graphic>
          <a:graphicData uri="http://schemas.openxmlformats.org/presentationml/2006/ole">
            <mc:AlternateContent xmlns:mc="http://schemas.openxmlformats.org/markup-compatibility/2006">
              <mc:Choice xmlns:v="urn:schemas-microsoft-com:vml" Requires="v">
                <p:oleObj spid="_x0000_s23555" name="Equation" r:id="rId6" imgW="5918200" imgH="508000" progId="Equation.3">
                  <p:embed/>
                </p:oleObj>
              </mc:Choice>
              <mc:Fallback>
                <p:oleObj name="Equation" r:id="rId6" imgW="5918200" imgH="508000" progId="Equation.3">
                  <p:embed/>
                  <p:pic>
                    <p:nvPicPr>
                      <p:cNvPr id="163841" name="Object 10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20864" y="3819932"/>
                        <a:ext cx="5916612"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63842" name="Object 1026"/>
          <p:cNvGraphicFramePr>
            <a:graphicFrameLocks noChangeAspect="1"/>
          </p:cNvGraphicFramePr>
          <p:nvPr>
            <p:extLst>
              <p:ext uri="{D42A27DB-BD31-4B8C-83A1-F6EECF244321}">
                <p14:modId xmlns:p14="http://schemas.microsoft.com/office/powerpoint/2010/main" val="276594174"/>
              </p:ext>
            </p:extLst>
          </p:nvPr>
        </p:nvGraphicFramePr>
        <p:xfrm>
          <a:off x="2927648" y="4738910"/>
          <a:ext cx="3403600" cy="506413"/>
        </p:xfrm>
        <a:graphic>
          <a:graphicData uri="http://schemas.openxmlformats.org/presentationml/2006/ole">
            <mc:AlternateContent xmlns:mc="http://schemas.openxmlformats.org/markup-compatibility/2006">
              <mc:Choice xmlns:v="urn:schemas-microsoft-com:vml" Requires="v">
                <p:oleObj spid="_x0000_s23556" name="Equation" r:id="rId8" imgW="3403600" imgH="508000" progId="Equation.3">
                  <p:embed/>
                </p:oleObj>
              </mc:Choice>
              <mc:Fallback>
                <p:oleObj name="Equation" r:id="rId8" imgW="3403600" imgH="508000" progId="Equation.3">
                  <p:embed/>
                  <p:pic>
                    <p:nvPicPr>
                      <p:cNvPr id="163842" name="Object 10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27648" y="4738910"/>
                        <a:ext cx="3403600" cy="506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62470" name="Object 1027"/>
          <p:cNvGraphicFramePr>
            <a:graphicFrameLocks noChangeAspect="1"/>
          </p:cNvGraphicFramePr>
          <p:nvPr>
            <p:extLst>
              <p:ext uri="{D42A27DB-BD31-4B8C-83A1-F6EECF244321}">
                <p14:modId xmlns:p14="http://schemas.microsoft.com/office/powerpoint/2010/main" val="3834940903"/>
              </p:ext>
            </p:extLst>
          </p:nvPr>
        </p:nvGraphicFramePr>
        <p:xfrm>
          <a:off x="2820864" y="2465080"/>
          <a:ext cx="2908300" cy="506412"/>
        </p:xfrm>
        <a:graphic>
          <a:graphicData uri="http://schemas.openxmlformats.org/presentationml/2006/ole">
            <mc:AlternateContent xmlns:mc="http://schemas.openxmlformats.org/markup-compatibility/2006">
              <mc:Choice xmlns:v="urn:schemas-microsoft-com:vml" Requires="v">
                <p:oleObj spid="_x0000_s23557" name="Equation" r:id="rId10" imgW="2908300" imgH="508000" progId="Equation.3">
                  <p:embed/>
                </p:oleObj>
              </mc:Choice>
              <mc:Fallback>
                <p:oleObj name="Equation" r:id="rId10" imgW="2908300" imgH="508000" progId="Equation.3">
                  <p:embed/>
                  <p:pic>
                    <p:nvPicPr>
                      <p:cNvPr id="62470" name="Object 102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20864" y="2465080"/>
                        <a:ext cx="2908300" cy="506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62471" name="Object 1028"/>
          <p:cNvGraphicFramePr>
            <a:graphicFrameLocks noChangeAspect="1"/>
          </p:cNvGraphicFramePr>
          <p:nvPr>
            <p:extLst>
              <p:ext uri="{D42A27DB-BD31-4B8C-83A1-F6EECF244321}">
                <p14:modId xmlns:p14="http://schemas.microsoft.com/office/powerpoint/2010/main" val="263923226"/>
              </p:ext>
            </p:extLst>
          </p:nvPr>
        </p:nvGraphicFramePr>
        <p:xfrm>
          <a:off x="2826941" y="1761027"/>
          <a:ext cx="2908300" cy="506412"/>
        </p:xfrm>
        <a:graphic>
          <a:graphicData uri="http://schemas.openxmlformats.org/presentationml/2006/ole">
            <mc:AlternateContent xmlns:mc="http://schemas.openxmlformats.org/markup-compatibility/2006">
              <mc:Choice xmlns:v="urn:schemas-microsoft-com:vml" Requires="v">
                <p:oleObj spid="_x0000_s23558" name="Equation" r:id="rId12" imgW="2908300" imgH="508000" progId="Equation.3">
                  <p:embed/>
                </p:oleObj>
              </mc:Choice>
              <mc:Fallback>
                <p:oleObj name="Equation" r:id="rId12" imgW="2908300" imgH="508000" progId="Equation.3">
                  <p:embed/>
                  <p:pic>
                    <p:nvPicPr>
                      <p:cNvPr id="62471" name="Object 102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26941" y="1761027"/>
                        <a:ext cx="2908300" cy="506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 name="灯片编号占位符 2"/>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52</a:t>
            </a:fld>
            <a:endParaRPr kumimoji="0" lang="en-US" altLang="zh-CN">
              <a:solidFill>
                <a:srgbClr val="000000"/>
              </a:solidFill>
            </a:endParaRPr>
          </a:p>
        </p:txBody>
      </p:sp>
      <p:sp>
        <p:nvSpPr>
          <p:cNvPr id="9" name="Rectangle 6"/>
          <p:cNvSpPr>
            <a:spLocks noChangeArrowheads="1"/>
          </p:cNvSpPr>
          <p:nvPr/>
        </p:nvSpPr>
        <p:spPr bwMode="auto">
          <a:xfrm>
            <a:off x="1631504" y="633589"/>
            <a:ext cx="4103737" cy="461665"/>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400" b="1" dirty="0">
                <a:solidFill>
                  <a:srgbClr val="3333CC"/>
                </a:solidFill>
                <a:effectLst>
                  <a:outerShdw blurRad="38100" dist="38100" dir="2700000" algn="tl">
                    <a:srgbClr val="000000"/>
                  </a:outerShdw>
                </a:effectLst>
                <a:latin typeface="Calibri" panose="020F0502020204030204" pitchFamily="34" charset="0"/>
                <a:ea typeface="宋体"/>
              </a:rPr>
              <a:t>1.7   </a:t>
            </a:r>
            <a:r>
              <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rPr>
              <a:t>线性空间的</a:t>
            </a:r>
            <a:r>
              <a:rPr lang="zh-CN" altLang="en-US" sz="2400" b="1" dirty="0">
                <a:solidFill>
                  <a:srgbClr val="3333CC"/>
                </a:solidFill>
                <a:effectLst>
                  <a:outerShdw blurRad="38100" dist="38100" dir="2700000" algn="tl">
                    <a:srgbClr val="000000"/>
                  </a:outerShdw>
                </a:effectLst>
                <a:ea typeface="宋体"/>
              </a:rPr>
              <a:t>同构</a:t>
            </a:r>
            <a:endPar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endParaRPr>
          </a:p>
        </p:txBody>
      </p:sp>
    </p:spTree>
    <p:extLst>
      <p:ext uri="{BB962C8B-B14F-4D97-AF65-F5344CB8AC3E}">
        <p14:creationId xmlns:p14="http://schemas.microsoft.com/office/powerpoint/2010/main" val="2103877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5539"/>
                                        </p:tgtEl>
                                        <p:attrNameLst>
                                          <p:attrName>style.visibility</p:attrName>
                                        </p:attrNameLst>
                                      </p:cBhvr>
                                      <p:to>
                                        <p:strVal val="visible"/>
                                      </p:to>
                                    </p:set>
                                    <p:animEffect transition="in" filter="wipe(down)">
                                      <p:cBhvr>
                                        <p:cTn id="7" dur="500"/>
                                        <p:tgtEl>
                                          <p:spTgt spid="65539"/>
                                        </p:tgtEl>
                                      </p:cBhvr>
                                    </p:animEffect>
                                  </p:childTnLst>
                                </p:cTn>
                              </p:par>
                              <p:par>
                                <p:cTn id="8" presetID="22" presetClass="entr" presetSubtype="4" fill="hold" nodeType="withEffect">
                                  <p:stCondLst>
                                    <p:cond delay="0"/>
                                  </p:stCondLst>
                                  <p:childTnLst>
                                    <p:set>
                                      <p:cBhvr>
                                        <p:cTn id="9" dur="1" fill="hold">
                                          <p:stCondLst>
                                            <p:cond delay="0"/>
                                          </p:stCondLst>
                                        </p:cTn>
                                        <p:tgtEl>
                                          <p:spTgt spid="163841"/>
                                        </p:tgtEl>
                                        <p:attrNameLst>
                                          <p:attrName>style.visibility</p:attrName>
                                        </p:attrNameLst>
                                      </p:cBhvr>
                                      <p:to>
                                        <p:strVal val="visible"/>
                                      </p:to>
                                    </p:set>
                                    <p:animEffect transition="in" filter="wipe(down)">
                                      <p:cBhvr>
                                        <p:cTn id="10" dur="500"/>
                                        <p:tgtEl>
                                          <p:spTgt spid="16384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63842"/>
                                        </p:tgtEl>
                                        <p:attrNameLst>
                                          <p:attrName>style.visibility</p:attrName>
                                        </p:attrNameLst>
                                      </p:cBhvr>
                                      <p:to>
                                        <p:strVal val="visible"/>
                                      </p:to>
                                    </p:set>
                                    <p:animEffect transition="in" filter="wipe(down)">
                                      <p:cBhvr>
                                        <p:cTn id="15" dur="500"/>
                                        <p:tgtEl>
                                          <p:spTgt spid="1638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4" name="Rectangle 8"/>
          <p:cNvSpPr>
            <a:spLocks noChangeArrowheads="1"/>
          </p:cNvSpPr>
          <p:nvPr/>
        </p:nvSpPr>
        <p:spPr bwMode="auto">
          <a:xfrm>
            <a:off x="1559496" y="3594598"/>
            <a:ext cx="57594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marL="457200" indent="-457200" eaLnBrk="1" hangingPunct="1">
              <a:buFont typeface="Wingdings" panose="05000000000000000000" pitchFamily="2" charset="2"/>
              <a:buChar char="Ø"/>
              <a:defRPr/>
            </a:pPr>
            <a:r>
              <a:rPr lang="zh-CN" altLang="en-US" sz="2400" b="1" dirty="0">
                <a:solidFill>
                  <a:srgbClr val="1C1C1C"/>
                </a:solidFill>
              </a:rPr>
              <a:t>同维数的线性空间必同构．</a:t>
            </a:r>
          </a:p>
        </p:txBody>
      </p:sp>
      <p:sp>
        <p:nvSpPr>
          <p:cNvPr id="65545" name="Rectangle 9"/>
          <p:cNvSpPr>
            <a:spLocks noChangeArrowheads="1"/>
          </p:cNvSpPr>
          <p:nvPr/>
        </p:nvSpPr>
        <p:spPr bwMode="auto">
          <a:xfrm>
            <a:off x="1559496" y="2150167"/>
            <a:ext cx="7992888" cy="461665"/>
          </a:xfrm>
          <a:prstGeom prst="rect">
            <a:avLst/>
          </a:prstGeom>
          <a:noFill/>
          <a:ln>
            <a:noFill/>
          </a:ln>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marL="457200" indent="-457200" eaLnBrk="1" hangingPunct="1">
              <a:buFont typeface="Wingdings" panose="05000000000000000000" pitchFamily="2" charset="2"/>
              <a:buChar char="Ø"/>
              <a:defRPr/>
            </a:pPr>
            <a:r>
              <a:rPr lang="zh-CN" altLang="en-US" sz="2400" dirty="0">
                <a:solidFill>
                  <a:srgbClr val="1C1C1C"/>
                </a:solidFill>
                <a:latin typeface="华文中宋" panose="02010600040101010101" pitchFamily="2" charset="-122"/>
                <a:ea typeface="华文中宋" panose="02010600040101010101" pitchFamily="2" charset="-122"/>
              </a:rPr>
              <a:t>同构的线性空间之间具有反身性、对称性与传递性．</a:t>
            </a:r>
          </a:p>
        </p:txBody>
      </p:sp>
      <p:sp>
        <p:nvSpPr>
          <p:cNvPr id="65546" name="Rectangle 10"/>
          <p:cNvSpPr>
            <a:spLocks noChangeArrowheads="1"/>
          </p:cNvSpPr>
          <p:nvPr/>
        </p:nvSpPr>
        <p:spPr bwMode="auto">
          <a:xfrm>
            <a:off x="616180" y="1447737"/>
            <a:ext cx="20954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prstDash val="sysDot"/>
                <a:miter lim="800000"/>
                <a:headEnd/>
                <a:tailEnd/>
              </a14:hiddenLine>
            </a:ext>
          </a:extLst>
        </p:spPr>
        <p:txBody>
          <a:bodyPr wrap="non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defRPr/>
            </a:pPr>
            <a:r>
              <a:rPr lang="zh-CN" altLang="en-US" dirty="0">
                <a:solidFill>
                  <a:srgbClr val="0000FF"/>
                </a:solidFill>
                <a:latin typeface="华文中宋" panose="02010600040101010101" pitchFamily="2" charset="-122"/>
                <a:ea typeface="华文中宋" panose="02010600040101010101" pitchFamily="2" charset="-122"/>
              </a:rPr>
              <a:t>同构的性质</a:t>
            </a:r>
            <a:r>
              <a:rPr lang="en-US" altLang="zh-CN" dirty="0">
                <a:solidFill>
                  <a:srgbClr val="0000FF"/>
                </a:solidFill>
                <a:latin typeface="华文中宋" panose="02010600040101010101" pitchFamily="2" charset="-122"/>
                <a:ea typeface="华文中宋" panose="02010600040101010101" pitchFamily="2" charset="-122"/>
              </a:rPr>
              <a:t>:</a:t>
            </a:r>
            <a:endParaRPr lang="zh-CN" altLang="en-US" dirty="0">
              <a:solidFill>
                <a:srgbClr val="0000FF"/>
              </a:solidFill>
              <a:latin typeface="华文中宋" panose="02010600040101010101" pitchFamily="2" charset="-122"/>
              <a:ea typeface="华文中宋" panose="02010600040101010101" pitchFamily="2" charset="-122"/>
            </a:endParaRPr>
          </a:p>
        </p:txBody>
      </p:sp>
      <mc:AlternateContent xmlns:mc="http://schemas.openxmlformats.org/markup-compatibility/2006" xmlns:a14="http://schemas.microsoft.com/office/drawing/2010/main">
        <mc:Choice Requires="a14">
          <p:sp>
            <p:nvSpPr>
              <p:cNvPr id="62479" name="Text Box 12"/>
              <p:cNvSpPr txBox="1">
                <a:spLocks noChangeArrowheads="1"/>
              </p:cNvSpPr>
              <p:nvPr/>
            </p:nvSpPr>
            <p:spPr bwMode="auto">
              <a:xfrm>
                <a:off x="1559496" y="2791042"/>
                <a:ext cx="7351713"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marL="457200" indent="-457200" eaLnBrk="1" hangingPunct="1">
                  <a:spcBef>
                    <a:spcPct val="50000"/>
                  </a:spcBef>
                  <a:buFont typeface="Wingdings" panose="05000000000000000000" pitchFamily="2" charset="2"/>
                  <a:buChar char="Ø"/>
                  <a:defRPr/>
                </a:pPr>
                <a:r>
                  <a:rPr lang="zh-CN" altLang="en-US" sz="2400" b="1" dirty="0">
                    <a:solidFill>
                      <a:srgbClr val="1C1C1C"/>
                    </a:solidFill>
                  </a:rPr>
                  <a:t>数域 </a:t>
                </a:r>
                <a14:m>
                  <m:oMath xmlns:m="http://schemas.openxmlformats.org/officeDocument/2006/math">
                    <m:r>
                      <a:rPr lang="en-US" altLang="zh-CN" sz="2400" b="1" i="1" dirty="0" smtClean="0">
                        <a:solidFill>
                          <a:srgbClr val="1C1C1C"/>
                        </a:solidFill>
                        <a:latin typeface="Cambria Math" panose="02040503050406030204" pitchFamily="18" charset="0"/>
                      </a:rPr>
                      <m:t>𝑭</m:t>
                    </m:r>
                  </m:oMath>
                </a14:m>
                <a:r>
                  <a:rPr lang="zh-CN" altLang="en-US" sz="2400" b="1" dirty="0">
                    <a:solidFill>
                      <a:srgbClr val="1C1C1C"/>
                    </a:solidFill>
                  </a:rPr>
                  <a:t>上任意两个 </a:t>
                </a:r>
                <a14:m>
                  <m:oMath xmlns:m="http://schemas.openxmlformats.org/officeDocument/2006/math">
                    <m:r>
                      <a:rPr lang="en-US" altLang="zh-CN" sz="2400" b="1" i="1">
                        <a:solidFill>
                          <a:srgbClr val="1C1C1C"/>
                        </a:solidFill>
                        <a:latin typeface="Cambria Math" panose="02040503050406030204" pitchFamily="18" charset="0"/>
                      </a:rPr>
                      <m:t>𝒏</m:t>
                    </m:r>
                  </m:oMath>
                </a14:m>
                <a:r>
                  <a:rPr lang="zh-CN" altLang="en-US" sz="2400" b="1" dirty="0">
                    <a:solidFill>
                      <a:srgbClr val="1C1C1C"/>
                    </a:solidFill>
                  </a:rPr>
                  <a:t>维线性空间都同构</a:t>
                </a:r>
                <a:r>
                  <a:rPr lang="zh-CN" altLang="en-US" b="1" dirty="0">
                    <a:solidFill>
                      <a:srgbClr val="1C1C1C"/>
                    </a:solidFill>
                  </a:rPr>
                  <a:t>．</a:t>
                </a:r>
              </a:p>
            </p:txBody>
          </p:sp>
        </mc:Choice>
        <mc:Fallback xmlns="">
          <p:sp>
            <p:nvSpPr>
              <p:cNvPr id="62479" name="Text Box 12"/>
              <p:cNvSpPr txBox="1">
                <a:spLocks noRot="1" noChangeAspect="1" noMove="1" noResize="1" noEditPoints="1" noAdjustHandles="1" noChangeArrowheads="1" noChangeShapeType="1" noTextEdit="1"/>
              </p:cNvSpPr>
              <p:nvPr/>
            </p:nvSpPr>
            <p:spPr bwMode="auto">
              <a:xfrm>
                <a:off x="1559496" y="2791042"/>
                <a:ext cx="7351713" cy="523220"/>
              </a:xfrm>
              <a:prstGeom prst="rect">
                <a:avLst/>
              </a:prstGeom>
              <a:blipFill>
                <a:blip r:embed="rId3"/>
                <a:stretch>
                  <a:fillRect l="-1161" t="-16279" b="-2790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53</a:t>
            </a:fld>
            <a:endParaRPr kumimoji="0" lang="en-US" altLang="zh-CN">
              <a:solidFill>
                <a:srgbClr val="000000"/>
              </a:solidFill>
            </a:endParaRPr>
          </a:p>
        </p:txBody>
      </p:sp>
      <p:sp>
        <p:nvSpPr>
          <p:cNvPr id="7" name="Rectangle 6"/>
          <p:cNvSpPr>
            <a:spLocks noChangeArrowheads="1"/>
          </p:cNvSpPr>
          <p:nvPr/>
        </p:nvSpPr>
        <p:spPr bwMode="auto">
          <a:xfrm>
            <a:off x="1679926" y="615072"/>
            <a:ext cx="4103737" cy="461665"/>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400" b="1" dirty="0">
                <a:solidFill>
                  <a:srgbClr val="3333CC"/>
                </a:solidFill>
                <a:effectLst>
                  <a:outerShdw blurRad="38100" dist="38100" dir="2700000" algn="tl">
                    <a:srgbClr val="000000"/>
                  </a:outerShdw>
                </a:effectLst>
                <a:latin typeface="Calibri" panose="020F0502020204030204" pitchFamily="34" charset="0"/>
                <a:ea typeface="宋体"/>
              </a:rPr>
              <a:t>1.7   </a:t>
            </a:r>
            <a:r>
              <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rPr>
              <a:t>线性空间的</a:t>
            </a:r>
            <a:r>
              <a:rPr lang="zh-CN" altLang="en-US" sz="2400" b="1" dirty="0">
                <a:solidFill>
                  <a:srgbClr val="3333CC"/>
                </a:solidFill>
                <a:effectLst>
                  <a:outerShdw blurRad="38100" dist="38100" dir="2700000" algn="tl">
                    <a:srgbClr val="000000"/>
                  </a:outerShdw>
                </a:effectLst>
                <a:ea typeface="宋体"/>
              </a:rPr>
              <a:t>同构</a:t>
            </a:r>
            <a:endPar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endParaRPr>
          </a:p>
        </p:txBody>
      </p:sp>
    </p:spTree>
    <p:extLst>
      <p:ext uri="{BB962C8B-B14F-4D97-AF65-F5344CB8AC3E}">
        <p14:creationId xmlns:p14="http://schemas.microsoft.com/office/powerpoint/2010/main" val="53569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5545"/>
                                        </p:tgtEl>
                                        <p:attrNameLst>
                                          <p:attrName>style.visibility</p:attrName>
                                        </p:attrNameLst>
                                      </p:cBhvr>
                                      <p:to>
                                        <p:strVal val="visible"/>
                                      </p:to>
                                    </p:set>
                                    <p:animEffect transition="in" filter="wipe(down)">
                                      <p:cBhvr>
                                        <p:cTn id="7" dur="500"/>
                                        <p:tgtEl>
                                          <p:spTgt spid="6554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2479"/>
                                        </p:tgtEl>
                                        <p:attrNameLst>
                                          <p:attrName>style.visibility</p:attrName>
                                        </p:attrNameLst>
                                      </p:cBhvr>
                                      <p:to>
                                        <p:strVal val="visible"/>
                                      </p:to>
                                    </p:set>
                                    <p:animEffect transition="in" filter="wipe(down)">
                                      <p:cBhvr>
                                        <p:cTn id="12" dur="500"/>
                                        <p:tgtEl>
                                          <p:spTgt spid="6247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5544"/>
                                        </p:tgtEl>
                                        <p:attrNameLst>
                                          <p:attrName>style.visibility</p:attrName>
                                        </p:attrNameLst>
                                      </p:cBhvr>
                                      <p:to>
                                        <p:strVal val="visible"/>
                                      </p:to>
                                    </p:set>
                                    <p:animEffect transition="in" filter="wipe(down)">
                                      <p:cBhvr>
                                        <p:cTn id="17" dur="500"/>
                                        <p:tgtEl>
                                          <p:spTgt spid="655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4" grpId="0"/>
      <p:bldP spid="65545" grpId="0"/>
      <p:bldP spid="6247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2"/>
          <p:cNvSpPr txBox="1">
            <a:spLocks noChangeArrowheads="1"/>
          </p:cNvSpPr>
          <p:nvPr/>
        </p:nvSpPr>
        <p:spPr bwMode="auto">
          <a:xfrm>
            <a:off x="695400" y="1464744"/>
            <a:ext cx="19700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prstDash val="sysDot"/>
                <a:miter lim="800000"/>
                <a:headEnd/>
                <a:tailEnd/>
              </a14:hiddenLine>
            </a:ext>
          </a:extLst>
        </p:spPr>
        <p:txBody>
          <a:bodyPr wrap="non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defRPr/>
            </a:pPr>
            <a:r>
              <a:rPr lang="zh-CN" altLang="en-US" dirty="0">
                <a:solidFill>
                  <a:srgbClr val="0000FF"/>
                </a:solidFill>
                <a:latin typeface="华文中宋" panose="02010600040101010101" pitchFamily="2" charset="-122"/>
                <a:ea typeface="华文中宋" panose="02010600040101010101" pitchFamily="2" charset="-122"/>
              </a:rPr>
              <a:t>同构的意义</a:t>
            </a:r>
          </a:p>
        </p:txBody>
      </p:sp>
      <p:sp>
        <p:nvSpPr>
          <p:cNvPr id="64515" name="Text Box 3"/>
          <p:cNvSpPr txBox="1">
            <a:spLocks noChangeArrowheads="1"/>
          </p:cNvSpPr>
          <p:nvPr/>
        </p:nvSpPr>
        <p:spPr bwMode="auto">
          <a:xfrm>
            <a:off x="728192" y="2204864"/>
            <a:ext cx="10696400" cy="21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defRPr/>
            </a:pPr>
            <a:r>
              <a:rPr lang="zh-CN" altLang="en-US" b="1" dirty="0">
                <a:solidFill>
                  <a:srgbClr val="1C1C1C"/>
                </a:solidFill>
              </a:rPr>
              <a:t>　　</a:t>
            </a:r>
            <a:r>
              <a:rPr lang="zh-CN" altLang="en-US" sz="2400" dirty="0">
                <a:solidFill>
                  <a:srgbClr val="1C1C1C"/>
                </a:solidFill>
                <a:latin typeface="华文中宋" panose="02010600040101010101" pitchFamily="2" charset="-122"/>
                <a:ea typeface="华文中宋" panose="02010600040101010101" pitchFamily="2" charset="-122"/>
              </a:rPr>
              <a:t>在线性空间的抽象讨论中，无论构成线性空间的元素是什么，其中的运算是如何定义的，</a:t>
            </a:r>
            <a:r>
              <a:rPr lang="zh-CN" altLang="en-US" sz="2400" dirty="0">
                <a:solidFill>
                  <a:srgbClr val="FF0000"/>
                </a:solidFill>
                <a:latin typeface="华文中宋" panose="02010600040101010101" pitchFamily="2" charset="-122"/>
                <a:ea typeface="华文中宋" panose="02010600040101010101" pitchFamily="2" charset="-122"/>
              </a:rPr>
              <a:t>我们所关心的只是线性空间在这些运算下的代数性质</a:t>
            </a:r>
            <a:r>
              <a:rPr lang="zh-CN" altLang="en-US" sz="2400" dirty="0">
                <a:solidFill>
                  <a:srgbClr val="1C1C1C"/>
                </a:solidFill>
                <a:latin typeface="华文中宋" panose="02010600040101010101" pitchFamily="2" charset="-122"/>
                <a:ea typeface="华文中宋" panose="02010600040101010101" pitchFamily="2" charset="-122"/>
              </a:rPr>
              <a:t>．从这个意义上可以说，同构的线性空间是可以不加区别的，而</a:t>
            </a:r>
            <a:r>
              <a:rPr lang="zh-CN" altLang="en-US" sz="2400" dirty="0">
                <a:solidFill>
                  <a:srgbClr val="FF0000"/>
                </a:solidFill>
                <a:latin typeface="华文中宋" panose="02010600040101010101" pitchFamily="2" charset="-122"/>
                <a:ea typeface="华文中宋" panose="02010600040101010101" pitchFamily="2" charset="-122"/>
              </a:rPr>
              <a:t>有限维线性空间唯一本质的特征就是它的维数．</a:t>
            </a:r>
          </a:p>
        </p:txBody>
      </p:sp>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54</a:t>
            </a:fld>
            <a:endParaRPr kumimoji="0" lang="en-US" altLang="zh-CN">
              <a:solidFill>
                <a:srgbClr val="000000"/>
              </a:solidFill>
            </a:endParaRPr>
          </a:p>
        </p:txBody>
      </p:sp>
      <p:sp>
        <p:nvSpPr>
          <p:cNvPr id="5" name="Rectangle 6"/>
          <p:cNvSpPr>
            <a:spLocks noChangeArrowheads="1"/>
          </p:cNvSpPr>
          <p:nvPr/>
        </p:nvSpPr>
        <p:spPr bwMode="auto">
          <a:xfrm>
            <a:off x="1487488" y="548680"/>
            <a:ext cx="4103737" cy="461665"/>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400" b="1" dirty="0">
                <a:solidFill>
                  <a:srgbClr val="3333CC"/>
                </a:solidFill>
                <a:effectLst>
                  <a:outerShdw blurRad="38100" dist="38100" dir="2700000" algn="tl">
                    <a:srgbClr val="000000"/>
                  </a:outerShdw>
                </a:effectLst>
                <a:latin typeface="Calibri" panose="020F0502020204030204" pitchFamily="34" charset="0"/>
                <a:ea typeface="宋体"/>
              </a:rPr>
              <a:t>1.7   </a:t>
            </a:r>
            <a:r>
              <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rPr>
              <a:t>线性空间的</a:t>
            </a:r>
            <a:r>
              <a:rPr lang="zh-CN" altLang="en-US" sz="2400" b="1" dirty="0">
                <a:solidFill>
                  <a:srgbClr val="3333CC"/>
                </a:solidFill>
                <a:effectLst>
                  <a:outerShdw blurRad="38100" dist="38100" dir="2700000" algn="tl">
                    <a:srgbClr val="000000"/>
                  </a:outerShdw>
                </a:effectLst>
                <a:ea typeface="宋体"/>
              </a:rPr>
              <a:t>同构</a:t>
            </a:r>
            <a:endPar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endParaRPr>
          </a:p>
        </p:txBody>
      </p:sp>
    </p:spTree>
    <p:extLst>
      <p:ext uri="{BB962C8B-B14F-4D97-AF65-F5344CB8AC3E}">
        <p14:creationId xmlns:p14="http://schemas.microsoft.com/office/powerpoint/2010/main" val="1957346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4515"/>
                                        </p:tgtEl>
                                        <p:attrNameLst>
                                          <p:attrName>style.visibility</p:attrName>
                                        </p:attrNameLst>
                                      </p:cBhvr>
                                      <p:to>
                                        <p:strVal val="visible"/>
                                      </p:to>
                                    </p:set>
                                    <p:animEffect transition="in" filter="wipe(down)">
                                      <p:cBhvr>
                                        <p:cTn id="7" dur="500"/>
                                        <p:tgtEl>
                                          <p:spTgt spid="645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ctrTitle"/>
          </p:nvPr>
        </p:nvSpPr>
        <p:spPr>
          <a:xfrm>
            <a:off x="4223792" y="2636913"/>
            <a:ext cx="4743410" cy="584775"/>
          </a:xfrm>
        </p:spPr>
        <p:txBody>
          <a:bodyPr wrap="square" anchor="t">
            <a:spAutoFit/>
          </a:bodyPr>
          <a:lstStyle/>
          <a:p>
            <a:pPr eaLnBrk="1" hangingPunct="1">
              <a:defRPr/>
            </a:pPr>
            <a:r>
              <a:rPr lang="en-US" altLang="zh-CN" sz="3200" dirty="0">
                <a:solidFill>
                  <a:schemeClr val="tx1"/>
                </a:solidFill>
                <a:effectLst>
                  <a:outerShdw blurRad="38100" dist="38100" dir="2700000" algn="tl">
                    <a:srgbClr val="FFFFFF"/>
                  </a:outerShdw>
                </a:effectLst>
                <a:latin typeface="华文中宋" panose="02010600040101010101" pitchFamily="2" charset="-122"/>
                <a:ea typeface="华文中宋" panose="02010600040101010101" pitchFamily="2" charset="-122"/>
              </a:rPr>
              <a:t>1.3 </a:t>
            </a:r>
            <a:r>
              <a:rPr lang="zh-CN" altLang="en-US" sz="3200" dirty="0">
                <a:solidFill>
                  <a:schemeClr val="tx1"/>
                </a:solidFill>
                <a:effectLst>
                  <a:outerShdw blurRad="38100" dist="38100" dir="2700000" algn="tl">
                    <a:srgbClr val="FFFFFF"/>
                  </a:outerShdw>
                </a:effectLst>
                <a:latin typeface="华文中宋" panose="02010600040101010101" pitchFamily="2" charset="-122"/>
                <a:ea typeface="华文中宋" panose="02010600040101010101" pitchFamily="2" charset="-122"/>
              </a:rPr>
              <a:t>线性子空间</a:t>
            </a:r>
          </a:p>
        </p:txBody>
      </p:sp>
    </p:spTree>
    <p:extLst>
      <p:ext uri="{BB962C8B-B14F-4D97-AF65-F5344CB8AC3E}">
        <p14:creationId xmlns:p14="http://schemas.microsoft.com/office/powerpoint/2010/main" val="388279148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470" name="Text Box 14"/>
              <p:cNvSpPr txBox="1">
                <a:spLocks noChangeArrowheads="1"/>
              </p:cNvSpPr>
              <p:nvPr/>
            </p:nvSpPr>
            <p:spPr bwMode="auto">
              <a:xfrm>
                <a:off x="479376" y="1322749"/>
                <a:ext cx="10945216" cy="53937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35000"/>
                  </a:lnSpc>
                  <a:spcBef>
                    <a:spcPct val="0"/>
                  </a:spcBef>
                  <a:buNone/>
                  <a:defRPr/>
                </a:pPr>
                <a:r>
                  <a:rPr lang="zh-CN" altLang="en-US" sz="2400" dirty="0">
                    <a:solidFill>
                      <a:srgbClr val="0000FF"/>
                    </a:solidFill>
                    <a:latin typeface="华文中宋" panose="02010600040101010101" pitchFamily="2" charset="-122"/>
                    <a:ea typeface="华文中宋" panose="02010600040101010101" pitchFamily="2" charset="-122"/>
                  </a:rPr>
                  <a:t>定义</a:t>
                </a:r>
                <a:r>
                  <a:rPr lang="en-US" altLang="zh-CN" sz="2400" dirty="0">
                    <a:solidFill>
                      <a:srgbClr val="0000FF"/>
                    </a:solidFill>
                    <a:latin typeface="华文中宋" panose="02010600040101010101" pitchFamily="2" charset="-122"/>
                    <a:ea typeface="华文中宋" panose="02010600040101010101" pitchFamily="2" charset="-122"/>
                  </a:rPr>
                  <a:t>3.1 </a:t>
                </a:r>
                <a:r>
                  <a:rPr lang="zh-CN" altLang="en-US" sz="2400" dirty="0">
                    <a:solidFill>
                      <a:srgbClr val="000000"/>
                    </a:solidFill>
                    <a:latin typeface="华文中宋" panose="02010600040101010101" pitchFamily="2" charset="-122"/>
                    <a:ea typeface="华文中宋" panose="02010600040101010101" pitchFamily="2" charset="-122"/>
                  </a:rPr>
                  <a:t>设</a:t>
                </a:r>
                <a14:m>
                  <m:oMath xmlns:m="http://schemas.openxmlformats.org/officeDocument/2006/math">
                    <m:r>
                      <a:rPr lang="en-US" altLang="zh-CN" sz="2400" dirty="0">
                        <a:solidFill>
                          <a:srgbClr val="000000"/>
                        </a:solidFill>
                        <a:latin typeface="Cambria Math" panose="02040503050406030204" pitchFamily="18" charset="0"/>
                        <a:ea typeface="华文中宋" panose="02010600040101010101" pitchFamily="2" charset="-122"/>
                      </a:rPr>
                      <m:t> </m:t>
                    </m:r>
                    <m:r>
                      <a:rPr lang="en-US" altLang="zh-CN" sz="2400" i="1" dirty="0">
                        <a:solidFill>
                          <a:srgbClr val="000000"/>
                        </a:solidFill>
                        <a:latin typeface="Cambria Math" panose="02040503050406030204" pitchFamily="18" charset="0"/>
                        <a:ea typeface="华文中宋" panose="02010600040101010101" pitchFamily="2" charset="-122"/>
                      </a:rPr>
                      <m:t>𝑊</m:t>
                    </m:r>
                  </m:oMath>
                </a14:m>
                <a:r>
                  <a:rPr lang="zh-CN" altLang="en-US" sz="2400" dirty="0">
                    <a:solidFill>
                      <a:srgbClr val="000000"/>
                    </a:solidFill>
                    <a:latin typeface="华文中宋" panose="02010600040101010101" pitchFamily="2" charset="-122"/>
                    <a:ea typeface="华文中宋" panose="02010600040101010101" pitchFamily="2" charset="-122"/>
                  </a:rPr>
                  <a:t>是数域</a:t>
                </a:r>
                <a14:m>
                  <m:oMath xmlns:m="http://schemas.openxmlformats.org/officeDocument/2006/math">
                    <m:r>
                      <a:rPr lang="en-US" altLang="zh-CN" sz="2400" dirty="0">
                        <a:solidFill>
                          <a:srgbClr val="000000"/>
                        </a:solidFill>
                        <a:latin typeface="Cambria Math" panose="02040503050406030204" pitchFamily="18" charset="0"/>
                        <a:ea typeface="华文中宋" panose="02010600040101010101" pitchFamily="2" charset="-122"/>
                      </a:rPr>
                      <m:t> </m:t>
                    </m:r>
                    <m:r>
                      <a:rPr lang="en-US" altLang="zh-CN" sz="2400" i="1" dirty="0">
                        <a:solidFill>
                          <a:srgbClr val="000000"/>
                        </a:solidFill>
                        <a:latin typeface="Cambria Math" panose="02040503050406030204" pitchFamily="18" charset="0"/>
                        <a:ea typeface="华文中宋" panose="02010600040101010101" pitchFamily="2" charset="-122"/>
                      </a:rPr>
                      <m:t>𝐹</m:t>
                    </m:r>
                  </m:oMath>
                </a14:m>
                <a:r>
                  <a:rPr lang="zh-CN" altLang="en-US" sz="2400" dirty="0">
                    <a:solidFill>
                      <a:srgbClr val="000000"/>
                    </a:solidFill>
                    <a:latin typeface="华文中宋" panose="02010600040101010101" pitchFamily="2" charset="-122"/>
                    <a:ea typeface="华文中宋" panose="02010600040101010101" pitchFamily="2" charset="-122"/>
                  </a:rPr>
                  <a:t>上的 </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𝑛</m:t>
                    </m:r>
                    <m:r>
                      <a:rPr lang="en-US" altLang="zh-CN" sz="2400" i="1" dirty="0">
                        <a:solidFill>
                          <a:srgbClr val="000000"/>
                        </a:solidFill>
                        <a:latin typeface="Cambria Math" panose="02040503050406030204" pitchFamily="18" charset="0"/>
                        <a:ea typeface="华文中宋" panose="02010600040101010101" pitchFamily="2" charset="-122"/>
                      </a:rPr>
                      <m:t> </m:t>
                    </m:r>
                  </m:oMath>
                </a14:m>
                <a:r>
                  <a:rPr lang="zh-CN" altLang="en-US" sz="2400" dirty="0">
                    <a:solidFill>
                      <a:srgbClr val="000000"/>
                    </a:solidFill>
                    <a:latin typeface="华文中宋" panose="02010600040101010101" pitchFamily="2" charset="-122"/>
                    <a:ea typeface="华文中宋" panose="02010600040101010101" pitchFamily="2" charset="-122"/>
                  </a:rPr>
                  <a:t>维线性空间</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𝑉</m:t>
                    </m:r>
                  </m:oMath>
                </a14:m>
                <a:r>
                  <a:rPr lang="zh-CN" altLang="en-US" sz="2400" dirty="0">
                    <a:solidFill>
                      <a:srgbClr val="000000"/>
                    </a:solidFill>
                    <a:latin typeface="华文中宋" panose="02010600040101010101" pitchFamily="2" charset="-122"/>
                    <a:ea typeface="华文中宋" panose="02010600040101010101" pitchFamily="2" charset="-122"/>
                  </a:rPr>
                  <a:t>的一个非空子集，若</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𝑊</m:t>
                    </m:r>
                  </m:oMath>
                </a14:m>
                <a:r>
                  <a:rPr lang="zh-CN" altLang="en-US" sz="2400" dirty="0">
                    <a:solidFill>
                      <a:srgbClr val="000000"/>
                    </a:solidFill>
                    <a:latin typeface="华文中宋" panose="02010600040101010101" pitchFamily="2" charset="-122"/>
                    <a:ea typeface="华文中宋" panose="02010600040101010101" pitchFamily="2" charset="-122"/>
                  </a:rPr>
                  <a:t>中的元素满足</a:t>
                </a:r>
              </a:p>
            </p:txBody>
          </p:sp>
        </mc:Choice>
        <mc:Fallback xmlns="">
          <p:sp>
            <p:nvSpPr>
              <p:cNvPr id="19470" name="Text Box 14"/>
              <p:cNvSpPr txBox="1">
                <a:spLocks noRot="1" noChangeAspect="1" noMove="1" noResize="1" noEditPoints="1" noAdjustHandles="1" noChangeArrowheads="1" noChangeShapeType="1" noTextEdit="1"/>
              </p:cNvSpPr>
              <p:nvPr/>
            </p:nvSpPr>
            <p:spPr bwMode="auto">
              <a:xfrm>
                <a:off x="479376" y="1322749"/>
                <a:ext cx="10945216" cy="539378"/>
              </a:xfrm>
              <a:prstGeom prst="rect">
                <a:avLst/>
              </a:prstGeom>
              <a:blipFill>
                <a:blip r:embed="rId4"/>
                <a:stretch>
                  <a:fillRect l="-891" b="-2613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486" name="Rectangle 30"/>
              <p:cNvSpPr>
                <a:spLocks noChangeArrowheads="1"/>
              </p:cNvSpPr>
              <p:nvPr/>
            </p:nvSpPr>
            <p:spPr bwMode="auto">
              <a:xfrm>
                <a:off x="673079" y="3274815"/>
                <a:ext cx="10945216" cy="113492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50000"/>
                  </a:lnSpc>
                  <a:spcBef>
                    <a:spcPct val="50000"/>
                  </a:spcBef>
                  <a:buNone/>
                  <a:defRPr/>
                </a:pPr>
                <a:r>
                  <a:rPr lang="zh-CN" altLang="en-US" sz="2400" dirty="0">
                    <a:solidFill>
                      <a:srgbClr val="000000"/>
                    </a:solidFill>
                    <a:latin typeface="华文中宋" panose="02010600040101010101" pitchFamily="2" charset="-122"/>
                    <a:ea typeface="华文中宋" panose="02010600040101010101" pitchFamily="2" charset="-122"/>
                  </a:rPr>
                  <a:t>则易证，</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𝑊</m:t>
                    </m:r>
                  </m:oMath>
                </a14:m>
                <a:r>
                  <a:rPr lang="zh-CN" altLang="en-US" sz="2400" dirty="0">
                    <a:solidFill>
                      <a:srgbClr val="000000"/>
                    </a:solidFill>
                    <a:latin typeface="华文中宋" panose="02010600040101010101" pitchFamily="2" charset="-122"/>
                    <a:ea typeface="华文中宋" panose="02010600040101010101" pitchFamily="2" charset="-122"/>
                  </a:rPr>
                  <a:t>也构成数域</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𝐹</m:t>
                    </m:r>
                  </m:oMath>
                </a14:m>
                <a:r>
                  <a:rPr lang="zh-CN" altLang="en-US" sz="2400" dirty="0">
                    <a:solidFill>
                      <a:srgbClr val="000000"/>
                    </a:solidFill>
                    <a:latin typeface="华文中宋" panose="02010600040101010101" pitchFamily="2" charset="-122"/>
                    <a:ea typeface="华文中宋" panose="02010600040101010101" pitchFamily="2" charset="-122"/>
                  </a:rPr>
                  <a:t>上的线性空间</a:t>
                </a:r>
                <a:r>
                  <a:rPr lang="en-US" altLang="zh-CN" sz="2400" dirty="0">
                    <a:solidFill>
                      <a:srgbClr val="000000"/>
                    </a:solidFill>
                    <a:latin typeface="华文中宋" panose="02010600040101010101" pitchFamily="2" charset="-122"/>
                    <a:ea typeface="华文中宋" panose="02010600040101010101" pitchFamily="2" charset="-122"/>
                  </a:rPr>
                  <a:t>. </a:t>
                </a:r>
                <a:r>
                  <a:rPr lang="zh-CN" altLang="en-US" sz="2400" dirty="0">
                    <a:solidFill>
                      <a:srgbClr val="000000"/>
                    </a:solidFill>
                    <a:latin typeface="华文中宋" panose="02010600040101010101" pitchFamily="2" charset="-122"/>
                    <a:ea typeface="华文中宋" panose="02010600040101010101" pitchFamily="2" charset="-122"/>
                  </a:rPr>
                  <a:t>称</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𝑊</m:t>
                    </m:r>
                  </m:oMath>
                </a14:m>
                <a:r>
                  <a:rPr lang="zh-CN" altLang="en-US" sz="2400" dirty="0">
                    <a:solidFill>
                      <a:srgbClr val="000000"/>
                    </a:solidFill>
                    <a:latin typeface="华文中宋" panose="02010600040101010101" pitchFamily="2" charset="-122"/>
                    <a:ea typeface="华文中宋" panose="02010600040101010101" pitchFamily="2" charset="-122"/>
                  </a:rPr>
                  <a:t>为线性空间</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𝑉</m:t>
                    </m:r>
                  </m:oMath>
                </a14:m>
                <a:r>
                  <a:rPr lang="zh-CN" altLang="en-US" sz="2400" dirty="0">
                    <a:solidFill>
                      <a:srgbClr val="000000"/>
                    </a:solidFill>
                    <a:latin typeface="华文中宋" panose="02010600040101010101" pitchFamily="2" charset="-122"/>
                    <a:ea typeface="华文中宋" panose="02010600040101010101" pitchFamily="2" charset="-122"/>
                  </a:rPr>
                  <a:t>的一个</a:t>
                </a:r>
                <a:r>
                  <a:rPr lang="zh-CN" altLang="en-US" sz="2400" dirty="0">
                    <a:solidFill>
                      <a:srgbClr val="FF0000"/>
                    </a:solidFill>
                    <a:latin typeface="华文中宋" panose="02010600040101010101" pitchFamily="2" charset="-122"/>
                    <a:ea typeface="华文中宋" panose="02010600040101010101" pitchFamily="2" charset="-122"/>
                  </a:rPr>
                  <a:t>线性子空间</a:t>
                </a:r>
                <a:r>
                  <a:rPr lang="zh-CN" altLang="en-US" sz="2400" dirty="0">
                    <a:solidFill>
                      <a:srgbClr val="000000"/>
                    </a:solidFill>
                    <a:latin typeface="华文中宋" panose="02010600040101010101" pitchFamily="2" charset="-122"/>
                    <a:ea typeface="华文中宋" panose="02010600040101010101" pitchFamily="2" charset="-122"/>
                  </a:rPr>
                  <a:t>．简称</a:t>
                </a:r>
                <a:r>
                  <a:rPr lang="zh-CN" altLang="en-US" sz="2400" dirty="0">
                    <a:solidFill>
                      <a:srgbClr val="FF0000"/>
                    </a:solidFill>
                    <a:latin typeface="华文中宋" panose="02010600040101010101" pitchFamily="2" charset="-122"/>
                    <a:ea typeface="华文中宋" panose="02010600040101010101" pitchFamily="2" charset="-122"/>
                  </a:rPr>
                  <a:t>子空间</a:t>
                </a:r>
                <a:r>
                  <a:rPr lang="en-US" altLang="zh-CN" sz="2400" dirty="0">
                    <a:solidFill>
                      <a:srgbClr val="000000"/>
                    </a:solidFill>
                    <a:latin typeface="华文中宋" panose="02010600040101010101" pitchFamily="2" charset="-122"/>
                    <a:ea typeface="华文中宋" panose="02010600040101010101" pitchFamily="2" charset="-122"/>
                  </a:rPr>
                  <a:t>.</a:t>
                </a:r>
              </a:p>
            </p:txBody>
          </p:sp>
        </mc:Choice>
        <mc:Fallback xmlns="">
          <p:sp>
            <p:nvSpPr>
              <p:cNvPr id="19486" name="Rectangle 30"/>
              <p:cNvSpPr>
                <a:spLocks noRot="1" noChangeAspect="1" noMove="1" noResize="1" noEditPoints="1" noAdjustHandles="1" noChangeArrowheads="1" noChangeShapeType="1" noTextEdit="1"/>
              </p:cNvSpPr>
              <p:nvPr/>
            </p:nvSpPr>
            <p:spPr bwMode="auto">
              <a:xfrm>
                <a:off x="673079" y="3274815"/>
                <a:ext cx="10945216" cy="1134926"/>
              </a:xfrm>
              <a:prstGeom prst="rect">
                <a:avLst/>
              </a:prstGeom>
              <a:blipFill>
                <a:blip r:embed="rId5"/>
                <a:stretch>
                  <a:fillRect l="-835" b="-1182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aphicFrame>
        <p:nvGraphicFramePr>
          <p:cNvPr id="19487" name="Object 31"/>
          <p:cNvGraphicFramePr>
            <a:graphicFrameLocks noChangeAspect="1"/>
          </p:cNvGraphicFramePr>
          <p:nvPr>
            <p:extLst>
              <p:ext uri="{D42A27DB-BD31-4B8C-83A1-F6EECF244321}">
                <p14:modId xmlns:p14="http://schemas.microsoft.com/office/powerpoint/2010/main" val="1141369343"/>
              </p:ext>
            </p:extLst>
          </p:nvPr>
        </p:nvGraphicFramePr>
        <p:xfrm>
          <a:off x="2800762" y="2110131"/>
          <a:ext cx="4087327" cy="421642"/>
        </p:xfrm>
        <a:graphic>
          <a:graphicData uri="http://schemas.openxmlformats.org/presentationml/2006/ole">
            <mc:AlternateContent xmlns:mc="http://schemas.openxmlformats.org/markup-compatibility/2006">
              <mc:Choice xmlns:v="urn:schemas-microsoft-com:vml" Requires="v">
                <p:oleObj spid="_x0000_s24578" name="Equation" r:id="rId6" imgW="2094591" imgH="215806" progId="Equation.DSMT4">
                  <p:embed/>
                </p:oleObj>
              </mc:Choice>
              <mc:Fallback>
                <p:oleObj name="Equation" r:id="rId6" imgW="2094591" imgH="215806" progId="Equation.DSMT4">
                  <p:embed/>
                  <p:pic>
                    <p:nvPicPr>
                      <p:cNvPr id="19487" name="Object 3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00762" y="2110131"/>
                        <a:ext cx="4087327" cy="421642"/>
                      </a:xfrm>
                      <a:prstGeom prst="rect">
                        <a:avLst/>
                      </a:prstGeom>
                      <a:noFill/>
                      <a:ln>
                        <a:noFill/>
                      </a:ln>
                      <a:effectLst/>
                    </p:spPr>
                  </p:pic>
                </p:oleObj>
              </mc:Fallback>
            </mc:AlternateContent>
          </a:graphicData>
        </a:graphic>
      </p:graphicFrame>
      <p:graphicFrame>
        <p:nvGraphicFramePr>
          <p:cNvPr id="19488" name="Object 32"/>
          <p:cNvGraphicFramePr>
            <a:graphicFrameLocks noChangeAspect="1"/>
          </p:cNvGraphicFramePr>
          <p:nvPr>
            <p:extLst>
              <p:ext uri="{D42A27DB-BD31-4B8C-83A1-F6EECF244321}">
                <p14:modId xmlns:p14="http://schemas.microsoft.com/office/powerpoint/2010/main" val="2756582116"/>
              </p:ext>
            </p:extLst>
          </p:nvPr>
        </p:nvGraphicFramePr>
        <p:xfrm>
          <a:off x="2800762" y="2733471"/>
          <a:ext cx="4015319" cy="440967"/>
        </p:xfrm>
        <a:graphic>
          <a:graphicData uri="http://schemas.openxmlformats.org/presentationml/2006/ole">
            <mc:AlternateContent xmlns:mc="http://schemas.openxmlformats.org/markup-compatibility/2006">
              <mc:Choice xmlns:v="urn:schemas-microsoft-com:vml" Requires="v">
                <p:oleObj spid="_x0000_s24579" name="Equation" r:id="rId8" imgW="1968480" imgH="215640" progId="Equation.DSMT4">
                  <p:embed/>
                </p:oleObj>
              </mc:Choice>
              <mc:Fallback>
                <p:oleObj name="Equation" r:id="rId8" imgW="1968480" imgH="215640" progId="Equation.DSMT4">
                  <p:embed/>
                  <p:pic>
                    <p:nvPicPr>
                      <p:cNvPr id="19488" name="Object 32"/>
                      <p:cNvPicPr>
                        <a:picLocks noChangeAspect="1" noChangeArrowheads="1"/>
                      </p:cNvPicPr>
                      <p:nvPr/>
                    </p:nvPicPr>
                    <p:blipFill>
                      <a:blip r:embed="rId9"/>
                      <a:srcRect/>
                      <a:stretch>
                        <a:fillRect/>
                      </a:stretch>
                    </p:blipFill>
                    <p:spPr bwMode="auto">
                      <a:xfrm>
                        <a:off x="2800762" y="2733471"/>
                        <a:ext cx="4015319" cy="440967"/>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19490" name="Text Box 34"/>
              <p:cNvSpPr txBox="1">
                <a:spLocks noChangeArrowheads="1"/>
              </p:cNvSpPr>
              <p:nvPr/>
            </p:nvSpPr>
            <p:spPr bwMode="auto">
              <a:xfrm>
                <a:off x="724128" y="4573677"/>
                <a:ext cx="7334579"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50000"/>
                  </a:spcBef>
                  <a:buNone/>
                  <a:defRPr/>
                </a:pPr>
                <a:r>
                  <a:rPr lang="en-US" altLang="zh-CN" sz="2400" dirty="0">
                    <a:solidFill>
                      <a:srgbClr val="FF0000"/>
                    </a:solidFill>
                    <a:latin typeface="华文中宋" panose="02010600040101010101" pitchFamily="2" charset="-122"/>
                    <a:ea typeface="华文中宋" panose="02010600040101010101" pitchFamily="2" charset="-122"/>
                  </a:rPr>
                  <a:t>Remark</a:t>
                </a:r>
                <a:r>
                  <a:rPr lang="zh-CN" altLang="en-US" sz="2400" dirty="0">
                    <a:solidFill>
                      <a:srgbClr val="FF0000"/>
                    </a:solidFill>
                    <a:latin typeface="华文中宋" panose="02010600040101010101" pitchFamily="2" charset="-122"/>
                    <a:ea typeface="华文中宋" panose="02010600040101010101" pitchFamily="2" charset="-122"/>
                  </a:rPr>
                  <a:t>：</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𝑊</m:t>
                    </m:r>
                  </m:oMath>
                </a14:m>
                <a:r>
                  <a:rPr lang="zh-CN" altLang="en-US" sz="2400" dirty="0">
                    <a:solidFill>
                      <a:srgbClr val="000000"/>
                    </a:solidFill>
                    <a:latin typeface="华文中宋" panose="02010600040101010101" pitchFamily="2" charset="-122"/>
                    <a:ea typeface="华文中宋" panose="02010600040101010101" pitchFamily="2" charset="-122"/>
                  </a:rPr>
                  <a:t>也是线性空间</a:t>
                </a:r>
                <a:r>
                  <a:rPr lang="en-US" altLang="zh-CN" sz="2400" dirty="0">
                    <a:solidFill>
                      <a:srgbClr val="000000"/>
                    </a:solidFill>
                    <a:latin typeface="华文中宋" panose="02010600040101010101" pitchFamily="2" charset="-122"/>
                    <a:ea typeface="华文中宋" panose="02010600040101010101" pitchFamily="2" charset="-122"/>
                  </a:rPr>
                  <a:t>,</a:t>
                </a:r>
                <a:r>
                  <a:rPr lang="zh-CN" altLang="en-US" sz="2400" dirty="0">
                    <a:solidFill>
                      <a:srgbClr val="000000"/>
                    </a:solidFill>
                    <a:latin typeface="华文中宋" panose="02010600040101010101" pitchFamily="2" charset="-122"/>
                    <a:ea typeface="华文中宋" panose="02010600040101010101" pitchFamily="2" charset="-122"/>
                  </a:rPr>
                  <a:t>且</a:t>
                </a:r>
                <a:r>
                  <a:rPr lang="en-US" altLang="zh-CN" sz="2400" dirty="0">
                    <a:solidFill>
                      <a:srgbClr val="000000"/>
                    </a:solidFill>
                    <a:latin typeface="华文中宋" panose="02010600040101010101" pitchFamily="2" charset="-122"/>
                    <a:ea typeface="华文中宋" panose="02010600040101010101" pitchFamily="2" charset="-122"/>
                  </a:rPr>
                  <a:t>dim(</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𝑊</m:t>
                    </m:r>
                  </m:oMath>
                </a14:m>
                <a:r>
                  <a:rPr lang="en-US" altLang="zh-CN" sz="2400" dirty="0">
                    <a:solidFill>
                      <a:srgbClr val="000000"/>
                    </a:solidFill>
                    <a:latin typeface="华文中宋" panose="02010600040101010101" pitchFamily="2" charset="-122"/>
                    <a:ea typeface="华文中宋" panose="02010600040101010101" pitchFamily="2" charset="-122"/>
                  </a:rPr>
                  <a:t>)</a:t>
                </a:r>
                <a:r>
                  <a:rPr lang="zh-CN" altLang="en-US" sz="2400" dirty="0">
                    <a:solidFill>
                      <a:srgbClr val="000000"/>
                    </a:solidFill>
                    <a:latin typeface="华文中宋" panose="02010600040101010101" pitchFamily="2" charset="-122"/>
                    <a:ea typeface="华文中宋" panose="02010600040101010101" pitchFamily="2" charset="-122"/>
                  </a:rPr>
                  <a:t>不超过</a:t>
                </a:r>
                <a:r>
                  <a:rPr lang="en-US" altLang="zh-CN" sz="2400" dirty="0">
                    <a:solidFill>
                      <a:srgbClr val="000000"/>
                    </a:solidFill>
                    <a:latin typeface="华文中宋" panose="02010600040101010101" pitchFamily="2" charset="-122"/>
                    <a:ea typeface="华文中宋" panose="02010600040101010101" pitchFamily="2" charset="-122"/>
                  </a:rPr>
                  <a:t>dim(</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𝑉</m:t>
                    </m:r>
                  </m:oMath>
                </a14:m>
                <a:r>
                  <a:rPr lang="en-US" altLang="zh-CN" sz="2400" dirty="0">
                    <a:solidFill>
                      <a:srgbClr val="000000"/>
                    </a:solidFill>
                    <a:latin typeface="华文中宋" panose="02010600040101010101" pitchFamily="2" charset="-122"/>
                    <a:ea typeface="华文中宋" panose="02010600040101010101" pitchFamily="2" charset="-122"/>
                  </a:rPr>
                  <a:t>).</a:t>
                </a:r>
                <a:endParaRPr lang="en-US" altLang="zh-CN" sz="2400" i="1" dirty="0">
                  <a:solidFill>
                    <a:srgbClr val="000000"/>
                  </a:solidFill>
                  <a:latin typeface="华文中宋" panose="02010600040101010101" pitchFamily="2" charset="-122"/>
                  <a:ea typeface="华文中宋" panose="02010600040101010101" pitchFamily="2" charset="-122"/>
                </a:endParaRPr>
              </a:p>
            </p:txBody>
          </p:sp>
        </mc:Choice>
        <mc:Fallback xmlns="">
          <p:sp>
            <p:nvSpPr>
              <p:cNvPr id="19490" name="Text Box 34"/>
              <p:cNvSpPr txBox="1">
                <a:spLocks noRot="1" noChangeAspect="1" noMove="1" noResize="1" noEditPoints="1" noAdjustHandles="1" noChangeArrowheads="1" noChangeShapeType="1" noTextEdit="1"/>
              </p:cNvSpPr>
              <p:nvPr/>
            </p:nvSpPr>
            <p:spPr bwMode="auto">
              <a:xfrm>
                <a:off x="724128" y="4573677"/>
                <a:ext cx="7334579" cy="461665"/>
              </a:xfrm>
              <a:prstGeom prst="rect">
                <a:avLst/>
              </a:prstGeom>
              <a:blipFill>
                <a:blip r:embed="rId10"/>
                <a:stretch>
                  <a:fillRect l="-1330" t="-10526" b="-2894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86" name="Text Box 37"/>
              <p:cNvSpPr txBox="1">
                <a:spLocks noChangeArrowheads="1"/>
              </p:cNvSpPr>
              <p:nvPr/>
            </p:nvSpPr>
            <p:spPr bwMode="auto">
              <a:xfrm>
                <a:off x="707360" y="5152783"/>
                <a:ext cx="10814992" cy="941027"/>
              </a:xfrm>
              <a:prstGeom prst="rect">
                <a:avLst/>
              </a:prstGeom>
              <a:noFill/>
              <a:ln>
                <a:noFill/>
              </a:ln>
              <a:effec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defTabSz="457200" eaLnBrk="1" fontAlgn="auto" hangingPunct="1">
                  <a:lnSpc>
                    <a:spcPct val="120000"/>
                  </a:lnSpc>
                  <a:spcBef>
                    <a:spcPts val="0"/>
                  </a:spcBef>
                  <a:spcAft>
                    <a:spcPts val="0"/>
                  </a:spcAft>
                  <a:defRPr/>
                </a:pPr>
                <a:r>
                  <a:rPr lang="zh-CN" altLang="en-US" sz="2400" dirty="0">
                    <a:solidFill>
                      <a:srgbClr val="0000FF"/>
                    </a:solidFill>
                    <a:latin typeface="华文中宋" panose="02010600040101010101" pitchFamily="2" charset="-122"/>
                    <a:ea typeface="华文中宋" panose="02010600040101010101" pitchFamily="2" charset="-122"/>
                  </a:rPr>
                  <a:t>定理：</a:t>
                </a:r>
                <a:r>
                  <a:rPr lang="zh-CN" altLang="en-US" sz="2400" dirty="0">
                    <a:solidFill>
                      <a:srgbClr val="000000"/>
                    </a:solidFill>
                    <a:latin typeface="华文中宋" panose="02010600040101010101" pitchFamily="2" charset="-122"/>
                    <a:ea typeface="华文中宋" panose="02010600040101010101" pitchFamily="2" charset="-122"/>
                  </a:rPr>
                  <a:t>线性空间</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𝑉</m:t>
                    </m:r>
                  </m:oMath>
                </a14:m>
                <a:r>
                  <a:rPr lang="zh-CN" altLang="en-US" sz="2400" dirty="0">
                    <a:solidFill>
                      <a:srgbClr val="000000"/>
                    </a:solidFill>
                    <a:latin typeface="华文中宋" panose="02010600040101010101" pitchFamily="2" charset="-122"/>
                    <a:ea typeface="华文中宋" panose="02010600040101010101" pitchFamily="2" charset="-122"/>
                  </a:rPr>
                  <a:t>的非空子集</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𝑊</m:t>
                    </m:r>
                  </m:oMath>
                </a14:m>
                <a:r>
                  <a:rPr lang="en-US" altLang="zh-CN" sz="2400" i="1" dirty="0">
                    <a:solidFill>
                      <a:srgbClr val="000000"/>
                    </a:solidFill>
                    <a:latin typeface="华文中宋" panose="02010600040101010101" pitchFamily="2" charset="-122"/>
                    <a:ea typeface="华文中宋" panose="02010600040101010101" pitchFamily="2" charset="-122"/>
                  </a:rPr>
                  <a:t> </a:t>
                </a:r>
                <a:r>
                  <a:rPr lang="zh-CN" altLang="en-US" sz="2400" dirty="0">
                    <a:solidFill>
                      <a:srgbClr val="000000"/>
                    </a:solidFill>
                    <a:latin typeface="华文中宋" panose="02010600040101010101" pitchFamily="2" charset="-122"/>
                    <a:ea typeface="华文中宋" panose="02010600040101010101" pitchFamily="2" charset="-122"/>
                  </a:rPr>
                  <a:t>构成子空间的充分必要条  件是：</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𝑊</m:t>
                    </m:r>
                  </m:oMath>
                </a14:m>
                <a:r>
                  <a:rPr lang="zh-CN" altLang="en-US" sz="2400" dirty="0">
                    <a:solidFill>
                      <a:srgbClr val="000000"/>
                    </a:solidFill>
                    <a:latin typeface="华文中宋" panose="02010600040101010101" pitchFamily="2" charset="-122"/>
                    <a:ea typeface="华文中宋" panose="02010600040101010101" pitchFamily="2" charset="-122"/>
                  </a:rPr>
                  <a:t>对于</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𝑉</m:t>
                    </m:r>
                  </m:oMath>
                </a14:m>
                <a:r>
                  <a:rPr lang="zh-CN" altLang="en-US" sz="2400" dirty="0">
                    <a:solidFill>
                      <a:srgbClr val="000000"/>
                    </a:solidFill>
                    <a:latin typeface="华文中宋" panose="02010600040101010101" pitchFamily="2" charset="-122"/>
                    <a:ea typeface="华文中宋" panose="02010600040101010101" pitchFamily="2" charset="-122"/>
                  </a:rPr>
                  <a:t>中的线性运算封闭．</a:t>
                </a:r>
              </a:p>
            </p:txBody>
          </p:sp>
        </mc:Choice>
        <mc:Fallback xmlns="">
          <p:sp>
            <p:nvSpPr>
              <p:cNvPr id="3086" name="Text Box 37"/>
              <p:cNvSpPr txBox="1">
                <a:spLocks noRot="1" noChangeAspect="1" noMove="1" noResize="1" noEditPoints="1" noAdjustHandles="1" noChangeArrowheads="1" noChangeShapeType="1" noTextEdit="1"/>
              </p:cNvSpPr>
              <p:nvPr/>
            </p:nvSpPr>
            <p:spPr bwMode="auto">
              <a:xfrm>
                <a:off x="707360" y="5152783"/>
                <a:ext cx="10814992" cy="941027"/>
              </a:xfrm>
              <a:prstGeom prst="rect">
                <a:avLst/>
              </a:prstGeom>
              <a:blipFill>
                <a:blip r:embed="rId11"/>
                <a:stretch>
                  <a:fillRect l="-846" t="-1290" b="-13548"/>
                </a:stretch>
              </a:blipFill>
              <a:ln>
                <a:noFill/>
              </a:ln>
              <a:effectLst/>
            </p:spPr>
            <p:txBody>
              <a:bodyPr/>
              <a:lstStyle/>
              <a:p>
                <a:r>
                  <a:rPr lang="zh-CN" altLang="en-US">
                    <a:noFill/>
                  </a:rPr>
                  <a:t> </a:t>
                </a:r>
              </a:p>
            </p:txBody>
          </p:sp>
        </mc:Fallback>
      </mc:AlternateContent>
      <p:sp>
        <p:nvSpPr>
          <p:cNvPr id="15" name="Rectangle 6"/>
          <p:cNvSpPr>
            <a:spLocks noChangeArrowheads="1"/>
          </p:cNvSpPr>
          <p:nvPr/>
        </p:nvSpPr>
        <p:spPr bwMode="auto">
          <a:xfrm>
            <a:off x="1559496" y="570966"/>
            <a:ext cx="4320480" cy="461665"/>
          </a:xfrm>
          <a:prstGeom prst="rect">
            <a:avLst/>
          </a:prstGeom>
          <a:noFill/>
          <a:ln w="9525" algn="ctr">
            <a:noFill/>
            <a:miter lim="800000"/>
            <a:headEnd/>
            <a:tailEnd/>
          </a:ln>
          <a:effectLst/>
        </p:spPr>
        <p:txBody>
          <a:bodyPr wrap="square">
            <a:spAutoFit/>
          </a:bodyPr>
          <a:lstStyle/>
          <a:p>
            <a:pPr eaLnBrk="1" hangingPunct="1">
              <a:defRPr/>
            </a:pPr>
            <a:r>
              <a:rPr lang="en-US" altLang="zh-CN" sz="2400" b="1" dirty="0">
                <a:solidFill>
                  <a:srgbClr val="3333CC"/>
                </a:solidFill>
                <a:effectLst>
                  <a:outerShdw blurRad="38100" dist="38100" dir="2700000" algn="tl">
                    <a:srgbClr val="000000"/>
                  </a:outerShdw>
                </a:effectLst>
              </a:rPr>
              <a:t>1.3.1   </a:t>
            </a:r>
            <a:r>
              <a:rPr lang="zh-CN" altLang="en-US" sz="2400" b="1" dirty="0">
                <a:solidFill>
                  <a:srgbClr val="3333CC"/>
                </a:solidFill>
                <a:effectLst>
                  <a:outerShdw blurRad="38100" dist="38100" dir="2700000" algn="tl">
                    <a:srgbClr val="000000"/>
                  </a:outerShdw>
                </a:effectLst>
              </a:rPr>
              <a:t>线性子空间的概念</a:t>
            </a:r>
          </a:p>
        </p:txBody>
      </p:sp>
      <p:sp>
        <p:nvSpPr>
          <p:cNvPr id="3" name="灯片编号占位符 2"/>
          <p:cNvSpPr>
            <a:spLocks noGrp="1"/>
          </p:cNvSpPr>
          <p:nvPr>
            <p:ph type="sldNum" sz="quarter" idx="12"/>
          </p:nvPr>
        </p:nvSpPr>
        <p:spPr/>
        <p:txBody>
          <a:bodyPr/>
          <a:lstStyle/>
          <a:p>
            <a:pPr>
              <a:defRPr/>
            </a:pPr>
            <a:fld id="{281FBE21-B40B-4B64-ABBE-395E3EC7A610}" type="slidenum">
              <a:rPr kumimoji="0" lang="en-US" altLang="zh-CN">
                <a:solidFill>
                  <a:srgbClr val="000000"/>
                </a:solidFill>
              </a:rPr>
              <a:pPr>
                <a:defRPr/>
              </a:pPr>
              <a:t>56</a:t>
            </a:fld>
            <a:endParaRPr kumimoji="0" lang="en-US" altLang="zh-CN">
              <a:solidFill>
                <a:srgbClr val="000000"/>
              </a:solidFill>
            </a:endParaRPr>
          </a:p>
        </p:txBody>
      </p:sp>
    </p:spTree>
    <p:extLst>
      <p:ext uri="{BB962C8B-B14F-4D97-AF65-F5344CB8AC3E}">
        <p14:creationId xmlns:p14="http://schemas.microsoft.com/office/powerpoint/2010/main" val="563824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9487"/>
                                        </p:tgtEl>
                                        <p:attrNameLst>
                                          <p:attrName>style.visibility</p:attrName>
                                        </p:attrNameLst>
                                      </p:cBhvr>
                                      <p:to>
                                        <p:strVal val="visible"/>
                                      </p:to>
                                    </p:set>
                                    <p:animEffect transition="in" filter="wipe(down)">
                                      <p:cBhvr>
                                        <p:cTn id="7" dur="500"/>
                                        <p:tgtEl>
                                          <p:spTgt spid="19487"/>
                                        </p:tgtEl>
                                      </p:cBhvr>
                                    </p:animEffect>
                                  </p:childTnLst>
                                </p:cTn>
                              </p:par>
                              <p:par>
                                <p:cTn id="8" presetID="22" presetClass="entr" presetSubtype="4" fill="hold" nodeType="withEffect">
                                  <p:stCondLst>
                                    <p:cond delay="0"/>
                                  </p:stCondLst>
                                  <p:childTnLst>
                                    <p:set>
                                      <p:cBhvr>
                                        <p:cTn id="9" dur="1" fill="hold">
                                          <p:stCondLst>
                                            <p:cond delay="0"/>
                                          </p:stCondLst>
                                        </p:cTn>
                                        <p:tgtEl>
                                          <p:spTgt spid="19488"/>
                                        </p:tgtEl>
                                        <p:attrNameLst>
                                          <p:attrName>style.visibility</p:attrName>
                                        </p:attrNameLst>
                                      </p:cBhvr>
                                      <p:to>
                                        <p:strVal val="visible"/>
                                      </p:to>
                                    </p:set>
                                    <p:animEffect transition="in" filter="wipe(down)">
                                      <p:cBhvr>
                                        <p:cTn id="10" dur="500"/>
                                        <p:tgtEl>
                                          <p:spTgt spid="1948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9486"/>
                                        </p:tgtEl>
                                        <p:attrNameLst>
                                          <p:attrName>style.visibility</p:attrName>
                                        </p:attrNameLst>
                                      </p:cBhvr>
                                      <p:to>
                                        <p:strVal val="visible"/>
                                      </p:to>
                                    </p:set>
                                    <p:animEffect transition="in" filter="wipe(down)">
                                      <p:cBhvr>
                                        <p:cTn id="15" dur="500"/>
                                        <p:tgtEl>
                                          <p:spTgt spid="1948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9490"/>
                                        </p:tgtEl>
                                        <p:attrNameLst>
                                          <p:attrName>style.visibility</p:attrName>
                                        </p:attrNameLst>
                                      </p:cBhvr>
                                      <p:to>
                                        <p:strVal val="visible"/>
                                      </p:to>
                                    </p:set>
                                    <p:animEffect transition="in" filter="wipe(down)">
                                      <p:cBhvr>
                                        <p:cTn id="20" dur="500"/>
                                        <p:tgtEl>
                                          <p:spTgt spid="1949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086"/>
                                        </p:tgtEl>
                                        <p:attrNameLst>
                                          <p:attrName>style.visibility</p:attrName>
                                        </p:attrNameLst>
                                      </p:cBhvr>
                                      <p:to>
                                        <p:strVal val="visible"/>
                                      </p:to>
                                    </p:set>
                                    <p:animEffect transition="in" filter="wipe(down)">
                                      <p:cBhvr>
                                        <p:cTn id="25" dur="500"/>
                                        <p:tgtEl>
                                          <p:spTgt spid="30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86" grpId="0"/>
      <p:bldP spid="19490" grpId="0"/>
      <p:bldP spid="308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6" name="Text Box 6"/>
          <p:cNvSpPr txBox="1">
            <a:spLocks noChangeArrowheads="1"/>
          </p:cNvSpPr>
          <p:nvPr/>
        </p:nvSpPr>
        <p:spPr bwMode="auto">
          <a:xfrm>
            <a:off x="686137" y="3922111"/>
            <a:ext cx="57318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rgbClr val="FF00FF"/>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0"/>
              </a:spcBef>
              <a:buNone/>
              <a:defRPr/>
            </a:pPr>
            <a:r>
              <a:rPr lang="zh-CN" altLang="en-US" sz="2400" dirty="0">
                <a:solidFill>
                  <a:srgbClr val="0000FF"/>
                </a:solidFill>
                <a:latin typeface="华文中宋" panose="02010600040101010101" pitchFamily="2" charset="-122"/>
                <a:ea typeface="华文中宋" panose="02010600040101010101" pitchFamily="2" charset="-122"/>
              </a:rPr>
              <a:t>解</a:t>
            </a:r>
            <a:r>
              <a:rPr lang="en-US" altLang="zh-CN" sz="2400" dirty="0">
                <a:solidFill>
                  <a:srgbClr val="0000FF"/>
                </a:solidFill>
                <a:latin typeface="华文中宋" panose="02010600040101010101" pitchFamily="2" charset="-122"/>
                <a:ea typeface="华文中宋" panose="02010600040101010101" pitchFamily="2" charset="-122"/>
              </a:rPr>
              <a:t>:</a:t>
            </a:r>
            <a:endParaRPr lang="zh-CN" altLang="en-US" sz="2400" dirty="0">
              <a:solidFill>
                <a:srgbClr val="0000FF"/>
              </a:solidFill>
              <a:latin typeface="华文中宋" panose="02010600040101010101" pitchFamily="2" charset="-122"/>
              <a:ea typeface="华文中宋" panose="02010600040101010101" pitchFamily="2" charset="-122"/>
            </a:endParaRPr>
          </a:p>
        </p:txBody>
      </p:sp>
      <p:sp>
        <p:nvSpPr>
          <p:cNvPr id="20487" name="Text Box 7"/>
          <p:cNvSpPr txBox="1">
            <a:spLocks noChangeArrowheads="1"/>
          </p:cNvSpPr>
          <p:nvPr/>
        </p:nvSpPr>
        <p:spPr bwMode="auto">
          <a:xfrm>
            <a:off x="1374568" y="3965609"/>
            <a:ext cx="294411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rgbClr val="FF00FF"/>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0"/>
              </a:spcBef>
              <a:buNone/>
              <a:defRPr/>
            </a:pPr>
            <a:r>
              <a:rPr lang="en-US" altLang="zh-CN" sz="2400" dirty="0">
                <a:solidFill>
                  <a:srgbClr val="000000"/>
                </a:solidFill>
                <a:latin typeface="华文中宋" panose="02010600040101010101" pitchFamily="2" charset="-122"/>
                <a:ea typeface="华文中宋" panose="02010600040101010101" pitchFamily="2" charset="-122"/>
              </a:rPr>
              <a:t>(1)</a:t>
            </a:r>
            <a:r>
              <a:rPr lang="zh-CN" altLang="en-US" sz="2400" dirty="0">
                <a:solidFill>
                  <a:srgbClr val="000000"/>
                </a:solidFill>
                <a:latin typeface="华文中宋" panose="02010600040101010101" pitchFamily="2" charset="-122"/>
                <a:ea typeface="华文中宋" panose="02010600040101010101" pitchFamily="2" charset="-122"/>
              </a:rPr>
              <a:t>不构成子空间</a:t>
            </a:r>
            <a:r>
              <a:rPr lang="en-US" altLang="zh-CN" sz="2400" dirty="0">
                <a:solidFill>
                  <a:srgbClr val="000000"/>
                </a:solidFill>
                <a:latin typeface="华文中宋" panose="02010600040101010101" pitchFamily="2" charset="-122"/>
                <a:ea typeface="华文中宋" panose="02010600040101010101" pitchFamily="2" charset="-122"/>
              </a:rPr>
              <a:t>.</a:t>
            </a:r>
          </a:p>
        </p:txBody>
      </p:sp>
      <p:sp>
        <p:nvSpPr>
          <p:cNvPr id="20488" name="Text Box 8"/>
          <p:cNvSpPr txBox="1">
            <a:spLocks noChangeArrowheads="1"/>
          </p:cNvSpPr>
          <p:nvPr/>
        </p:nvSpPr>
        <p:spPr bwMode="auto">
          <a:xfrm>
            <a:off x="1259324" y="4623832"/>
            <a:ext cx="11079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rgbClr val="FF00FF"/>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0"/>
              </a:spcBef>
              <a:buNone/>
              <a:defRPr/>
            </a:pPr>
            <a:r>
              <a:rPr lang="zh-CN" altLang="en-US" sz="2400" dirty="0">
                <a:solidFill>
                  <a:srgbClr val="000000"/>
                </a:solidFill>
                <a:latin typeface="华文中宋" panose="02010600040101010101" pitchFamily="2" charset="-122"/>
                <a:ea typeface="华文中宋" panose="02010600040101010101" pitchFamily="2" charset="-122"/>
              </a:rPr>
              <a:t>因为对</a:t>
            </a:r>
          </a:p>
        </p:txBody>
      </p:sp>
      <p:graphicFrame>
        <p:nvGraphicFramePr>
          <p:cNvPr id="20489" name="Object 9"/>
          <p:cNvGraphicFramePr>
            <a:graphicFrameLocks noChangeAspect="1"/>
          </p:cNvGraphicFramePr>
          <p:nvPr>
            <p:extLst>
              <p:ext uri="{D42A27DB-BD31-4B8C-83A1-F6EECF244321}">
                <p14:modId xmlns:p14="http://schemas.microsoft.com/office/powerpoint/2010/main" val="606289850"/>
              </p:ext>
            </p:extLst>
          </p:nvPr>
        </p:nvGraphicFramePr>
        <p:xfrm>
          <a:off x="2362756" y="4462486"/>
          <a:ext cx="3264309" cy="888169"/>
        </p:xfrm>
        <a:graphic>
          <a:graphicData uri="http://schemas.openxmlformats.org/presentationml/2006/ole">
            <mc:AlternateContent xmlns:mc="http://schemas.openxmlformats.org/markup-compatibility/2006">
              <mc:Choice xmlns:v="urn:schemas-microsoft-com:vml" Requires="v">
                <p:oleObj spid="_x0000_s25602" name="Equation" r:id="rId3" imgW="3594100" imgH="977900" progId="Equation.3">
                  <p:embed/>
                </p:oleObj>
              </mc:Choice>
              <mc:Fallback>
                <p:oleObj name="Equation" r:id="rId3" imgW="3594100" imgH="977900" progId="Equation.3">
                  <p:embed/>
                  <p:pic>
                    <p:nvPicPr>
                      <p:cNvPr id="20489"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756" y="4462486"/>
                        <a:ext cx="3264309" cy="888169"/>
                      </a:xfrm>
                      <a:prstGeom prst="rect">
                        <a:avLst/>
                      </a:prstGeom>
                      <a:noFill/>
                      <a:ln>
                        <a:noFill/>
                      </a:ln>
                      <a:effectLst/>
                    </p:spPr>
                  </p:pic>
                </p:oleObj>
              </mc:Fallback>
            </mc:AlternateContent>
          </a:graphicData>
        </a:graphic>
      </p:graphicFrame>
      <p:grpSp>
        <p:nvGrpSpPr>
          <p:cNvPr id="4" name="组合 3"/>
          <p:cNvGrpSpPr/>
          <p:nvPr/>
        </p:nvGrpSpPr>
        <p:grpSpPr>
          <a:xfrm>
            <a:off x="515606" y="1398119"/>
            <a:ext cx="7178582" cy="2567490"/>
            <a:chOff x="474017" y="1341184"/>
            <a:chExt cx="7178582" cy="2567490"/>
          </a:xfrm>
        </p:grpSpPr>
        <p:graphicFrame>
          <p:nvGraphicFramePr>
            <p:cNvPr id="5133" name="Object 3"/>
            <p:cNvGraphicFramePr>
              <a:graphicFrameLocks noChangeAspect="1"/>
            </p:cNvGraphicFramePr>
            <p:nvPr/>
          </p:nvGraphicFramePr>
          <p:xfrm>
            <a:off x="1388268" y="1377657"/>
            <a:ext cx="6264331" cy="416601"/>
          </p:xfrm>
          <a:graphic>
            <a:graphicData uri="http://schemas.openxmlformats.org/presentationml/2006/ole">
              <mc:AlternateContent xmlns:mc="http://schemas.openxmlformats.org/markup-compatibility/2006">
                <mc:Choice xmlns:v="urn:schemas-microsoft-com:vml" Requires="v">
                  <p:oleObj spid="_x0000_s25603" name="Equation" r:id="rId5" imgW="6400800" imgH="431800" progId="Equation.DSMT4">
                    <p:embed/>
                  </p:oleObj>
                </mc:Choice>
                <mc:Fallback>
                  <p:oleObj name="Equation" r:id="rId5" imgW="6400800" imgH="431800" progId="Equation.DSMT4">
                    <p:embed/>
                    <p:pic>
                      <p:nvPicPr>
                        <p:cNvPr id="513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8268" y="1377657"/>
                          <a:ext cx="6264331" cy="416601"/>
                        </a:xfrm>
                        <a:prstGeom prst="rect">
                          <a:avLst/>
                        </a:prstGeom>
                        <a:noFill/>
                        <a:ln>
                          <a:noFill/>
                        </a:ln>
                        <a:effectLst/>
                      </p:spPr>
                    </p:pic>
                  </p:oleObj>
                </mc:Fallback>
              </mc:AlternateContent>
            </a:graphicData>
          </a:graphic>
        </p:graphicFrame>
        <p:graphicFrame>
          <p:nvGraphicFramePr>
            <p:cNvPr id="5134" name="Object 4"/>
            <p:cNvGraphicFramePr>
              <a:graphicFrameLocks noChangeAspect="1"/>
            </p:cNvGraphicFramePr>
            <p:nvPr/>
          </p:nvGraphicFramePr>
          <p:xfrm>
            <a:off x="1586872" y="1982715"/>
            <a:ext cx="4149577" cy="886849"/>
          </p:xfrm>
          <a:graphic>
            <a:graphicData uri="http://schemas.openxmlformats.org/presentationml/2006/ole">
              <mc:AlternateContent xmlns:mc="http://schemas.openxmlformats.org/markup-compatibility/2006">
                <mc:Choice xmlns:v="urn:schemas-microsoft-com:vml" Requires="v">
                  <p:oleObj spid="_x0000_s25604" name="Equation" r:id="rId7" imgW="4813300" imgH="1028700" progId="Equation.DSMT4">
                    <p:embed/>
                  </p:oleObj>
                </mc:Choice>
                <mc:Fallback>
                  <p:oleObj name="Equation" r:id="rId7" imgW="4813300" imgH="1028700" progId="Equation.DSMT4">
                    <p:embed/>
                    <p:pic>
                      <p:nvPicPr>
                        <p:cNvPr id="5134"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6872" y="1982715"/>
                          <a:ext cx="4149577" cy="886849"/>
                        </a:xfrm>
                        <a:prstGeom prst="rect">
                          <a:avLst/>
                        </a:prstGeom>
                        <a:noFill/>
                        <a:ln>
                          <a:noFill/>
                        </a:ln>
                        <a:effectLst/>
                      </p:spPr>
                    </p:pic>
                  </p:oleObj>
                </mc:Fallback>
              </mc:AlternateContent>
            </a:graphicData>
          </a:graphic>
        </p:graphicFrame>
        <p:graphicFrame>
          <p:nvGraphicFramePr>
            <p:cNvPr id="5135" name="Object 5"/>
            <p:cNvGraphicFramePr>
              <a:graphicFrameLocks noChangeAspect="1"/>
            </p:cNvGraphicFramePr>
            <p:nvPr/>
          </p:nvGraphicFramePr>
          <p:xfrm>
            <a:off x="1586872" y="3019618"/>
            <a:ext cx="5774748" cy="889056"/>
          </p:xfrm>
          <a:graphic>
            <a:graphicData uri="http://schemas.openxmlformats.org/presentationml/2006/ole">
              <mc:AlternateContent xmlns:mc="http://schemas.openxmlformats.org/markup-compatibility/2006">
                <mc:Choice xmlns:v="urn:schemas-microsoft-com:vml" Requires="v">
                  <p:oleObj spid="_x0000_s25605" name="Equation" r:id="rId9" imgW="6680200" imgH="1028700" progId="Equation.3">
                    <p:embed/>
                  </p:oleObj>
                </mc:Choice>
                <mc:Fallback>
                  <p:oleObj name="Equation" r:id="rId9" imgW="6680200" imgH="1028700" progId="Equation.3">
                    <p:embed/>
                    <p:pic>
                      <p:nvPicPr>
                        <p:cNvPr id="5135"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86872" y="3019618"/>
                          <a:ext cx="5774748" cy="889056"/>
                        </a:xfrm>
                        <a:prstGeom prst="rect">
                          <a:avLst/>
                        </a:prstGeom>
                        <a:noFill/>
                        <a:ln>
                          <a:noFill/>
                        </a:ln>
                        <a:effectLst/>
                      </p:spPr>
                    </p:pic>
                  </p:oleObj>
                </mc:Fallback>
              </mc:AlternateContent>
            </a:graphicData>
          </a:graphic>
        </p:graphicFrame>
        <p:sp>
          <p:nvSpPr>
            <p:cNvPr id="5136" name="Text Box 10"/>
            <p:cNvSpPr txBox="1">
              <a:spLocks noChangeArrowheads="1"/>
            </p:cNvSpPr>
            <p:nvPr/>
          </p:nvSpPr>
          <p:spPr bwMode="auto">
            <a:xfrm>
              <a:off x="474017" y="1341184"/>
              <a:ext cx="9142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rgbClr val="FF00FF"/>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0"/>
                </a:spcBef>
                <a:buNone/>
                <a:defRPr/>
              </a:pPr>
              <a:r>
                <a:rPr lang="zh-CN" altLang="en-US" sz="2400" b="1" dirty="0">
                  <a:solidFill>
                    <a:srgbClr val="0000FF"/>
                  </a:solidFill>
                  <a:latin typeface="华文中宋" panose="02010600040101010101" pitchFamily="2" charset="-122"/>
                  <a:ea typeface="华文中宋" panose="02010600040101010101" pitchFamily="2" charset="-122"/>
                </a:rPr>
                <a:t>例</a:t>
              </a:r>
              <a:r>
                <a:rPr lang="en-US" altLang="zh-CN" sz="2400" b="1" dirty="0">
                  <a:solidFill>
                    <a:srgbClr val="0000FF"/>
                  </a:solidFill>
                  <a:latin typeface="华文中宋" panose="02010600040101010101" pitchFamily="2" charset="-122"/>
                  <a:ea typeface="华文中宋" panose="02010600040101010101" pitchFamily="2" charset="-122"/>
                </a:rPr>
                <a:t>1.</a:t>
              </a:r>
              <a:endParaRPr lang="zh-CN" altLang="en-US" sz="2400" b="1" dirty="0">
                <a:solidFill>
                  <a:srgbClr val="0000FF"/>
                </a:solidFill>
                <a:latin typeface="华文中宋" panose="02010600040101010101" pitchFamily="2" charset="-122"/>
                <a:ea typeface="华文中宋" panose="02010600040101010101" pitchFamily="2" charset="-122"/>
              </a:endParaRPr>
            </a:p>
          </p:txBody>
        </p:sp>
      </p:grpSp>
      <p:sp>
        <p:nvSpPr>
          <p:cNvPr id="20492" name="Text Box 12"/>
          <p:cNvSpPr txBox="1">
            <a:spLocks noChangeArrowheads="1"/>
          </p:cNvSpPr>
          <p:nvPr/>
        </p:nvSpPr>
        <p:spPr bwMode="auto">
          <a:xfrm>
            <a:off x="1429857" y="5423408"/>
            <a:ext cx="35088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rgbClr val="FF00FF"/>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0"/>
              </a:spcBef>
              <a:buNone/>
              <a:defRPr/>
            </a:pPr>
            <a:r>
              <a:rPr lang="zh-CN" altLang="en-US" sz="2400" dirty="0">
                <a:solidFill>
                  <a:srgbClr val="000000"/>
                </a:solidFill>
                <a:latin typeface="华文中宋" panose="02010600040101010101" pitchFamily="2" charset="-122"/>
                <a:ea typeface="华文中宋" panose="02010600040101010101" pitchFamily="2" charset="-122"/>
              </a:rPr>
              <a:t>有</a:t>
            </a:r>
          </a:p>
        </p:txBody>
      </p:sp>
      <p:graphicFrame>
        <p:nvGraphicFramePr>
          <p:cNvPr id="20493" name="Object 13"/>
          <p:cNvGraphicFramePr>
            <a:graphicFrameLocks noChangeAspect="1"/>
          </p:cNvGraphicFramePr>
          <p:nvPr>
            <p:extLst>
              <p:ext uri="{D42A27DB-BD31-4B8C-83A1-F6EECF244321}">
                <p14:modId xmlns:p14="http://schemas.microsoft.com/office/powerpoint/2010/main" val="1766197058"/>
              </p:ext>
            </p:extLst>
          </p:nvPr>
        </p:nvGraphicFramePr>
        <p:xfrm>
          <a:off x="2720700" y="5412645"/>
          <a:ext cx="3057338" cy="811776"/>
        </p:xfrm>
        <a:graphic>
          <a:graphicData uri="http://schemas.openxmlformats.org/presentationml/2006/ole">
            <mc:AlternateContent xmlns:mc="http://schemas.openxmlformats.org/markup-compatibility/2006">
              <mc:Choice xmlns:v="urn:schemas-microsoft-com:vml" Requires="v">
                <p:oleObj spid="_x0000_s25606" name="Equation" r:id="rId11" imgW="3683000" imgH="977900" progId="Equation.3">
                  <p:embed/>
                </p:oleObj>
              </mc:Choice>
              <mc:Fallback>
                <p:oleObj name="Equation" r:id="rId11" imgW="3683000" imgH="977900" progId="Equation.3">
                  <p:embed/>
                  <p:pic>
                    <p:nvPicPr>
                      <p:cNvPr id="20493"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20700" y="5412645"/>
                        <a:ext cx="3057338" cy="811776"/>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2" name="Rectangle 5"/>
              <p:cNvSpPr>
                <a:spLocks noChangeArrowheads="1"/>
              </p:cNvSpPr>
              <p:nvPr/>
            </p:nvSpPr>
            <p:spPr bwMode="auto">
              <a:xfrm>
                <a:off x="1374568" y="6241945"/>
                <a:ext cx="5794407" cy="461665"/>
              </a:xfrm>
              <a:prstGeom prst="rect">
                <a:avLst/>
              </a:prstGeom>
              <a:noFill/>
              <a:ln>
                <a:noFill/>
              </a:ln>
              <a:effectLst/>
              <a:extLst>
                <a:ext uri="{909E8E84-426E-40DD-AFC4-6F175D3DCCD1}">
                  <a14:hiddenFill>
                    <a:solidFill>
                      <a:schemeClr val="accent1"/>
                    </a:solidFill>
                  </a14:hiddenFill>
                </a:ext>
                <a:ext uri="{91240B29-F687-4F45-9708-019B960494DF}">
                  <a14:hiddenLine w="9525" cap="rnd">
                    <a:solidFill>
                      <a:srgbClr val="FF00FF"/>
                    </a:solidFill>
                    <a:prstDash val="sysDot"/>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0"/>
                  </a:spcBef>
                  <a:buNone/>
                  <a:defRPr/>
                </a:pPr>
                <a:r>
                  <a:rPr lang="zh-CN" altLang="en-US" sz="2400" dirty="0">
                    <a:solidFill>
                      <a:srgbClr val="000000"/>
                    </a:solidFill>
                    <a:latin typeface="华文中宋" panose="02010600040101010101" pitchFamily="2" charset="-122"/>
                    <a:ea typeface="华文中宋" panose="02010600040101010101" pitchFamily="2" charset="-122"/>
                  </a:rPr>
                  <a:t>即</a:t>
                </a:r>
                <a14:m>
                  <m:oMath xmlns:m="http://schemas.openxmlformats.org/officeDocument/2006/math">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𝑊</m:t>
                        </m:r>
                      </m:e>
                      <m:sub>
                        <m:r>
                          <a:rPr lang="en-US" altLang="zh-CN" sz="2400" i="1">
                            <a:solidFill>
                              <a:srgbClr val="000000"/>
                            </a:solidFill>
                            <a:latin typeface="Cambria Math" panose="02040503050406030204" pitchFamily="18" charset="0"/>
                            <a:ea typeface="华文中宋" panose="02010600040101010101" pitchFamily="2" charset="-122"/>
                          </a:rPr>
                          <m:t>1</m:t>
                        </m:r>
                      </m:sub>
                    </m:sSub>
                  </m:oMath>
                </a14:m>
                <a:r>
                  <a:rPr lang="zh-CN" altLang="en-US" sz="2400" dirty="0">
                    <a:solidFill>
                      <a:srgbClr val="000000"/>
                    </a:solidFill>
                    <a:latin typeface="华文中宋" panose="02010600040101010101" pitchFamily="2" charset="-122"/>
                    <a:ea typeface="华文中宋" panose="02010600040101010101" pitchFamily="2" charset="-122"/>
                  </a:rPr>
                  <a:t>对矩阵加法不封闭，不构成子空间</a:t>
                </a:r>
                <a:r>
                  <a:rPr lang="en-US" altLang="zh-CN" sz="2400" dirty="0">
                    <a:solidFill>
                      <a:srgbClr val="000000"/>
                    </a:solidFill>
                    <a:latin typeface="华文中宋" panose="02010600040101010101" pitchFamily="2" charset="-122"/>
                    <a:ea typeface="华文中宋" panose="02010600040101010101" pitchFamily="2" charset="-122"/>
                  </a:rPr>
                  <a:t>.</a:t>
                </a:r>
              </a:p>
            </p:txBody>
          </p:sp>
        </mc:Choice>
        <mc:Fallback xmlns="">
          <p:sp>
            <p:nvSpPr>
              <p:cNvPr id="2" name="Rectangle 5"/>
              <p:cNvSpPr>
                <a:spLocks noRot="1" noChangeAspect="1" noMove="1" noResize="1" noEditPoints="1" noAdjustHandles="1" noChangeArrowheads="1" noChangeShapeType="1" noTextEdit="1"/>
              </p:cNvSpPr>
              <p:nvPr/>
            </p:nvSpPr>
            <p:spPr bwMode="auto">
              <a:xfrm>
                <a:off x="1374568" y="6241945"/>
                <a:ext cx="5794407" cy="461665"/>
              </a:xfrm>
              <a:prstGeom prst="rect">
                <a:avLst/>
              </a:prstGeom>
              <a:blipFill>
                <a:blip r:embed="rId13"/>
                <a:stretch>
                  <a:fillRect l="-1577" t="-10526" b="-2894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rgbClr val="FF00FF"/>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57</a:t>
            </a:fld>
            <a:endParaRPr kumimoji="0" lang="en-US" altLang="zh-CN">
              <a:solidFill>
                <a:srgbClr val="000000"/>
              </a:solidFill>
            </a:endParaRPr>
          </a:p>
        </p:txBody>
      </p:sp>
      <p:sp>
        <p:nvSpPr>
          <p:cNvPr id="19" name="Rectangle 6"/>
          <p:cNvSpPr>
            <a:spLocks noChangeArrowheads="1"/>
          </p:cNvSpPr>
          <p:nvPr/>
        </p:nvSpPr>
        <p:spPr bwMode="auto">
          <a:xfrm>
            <a:off x="1737420" y="563659"/>
            <a:ext cx="4320480" cy="461665"/>
          </a:xfrm>
          <a:prstGeom prst="rect">
            <a:avLst/>
          </a:prstGeom>
          <a:noFill/>
          <a:ln w="9525" algn="ctr">
            <a:noFill/>
            <a:miter lim="800000"/>
            <a:headEnd/>
            <a:tailEnd/>
          </a:ln>
          <a:effectLst/>
        </p:spPr>
        <p:txBody>
          <a:bodyPr wrap="square">
            <a:spAutoFit/>
          </a:bodyPr>
          <a:lstStyle/>
          <a:p>
            <a:pPr eaLnBrk="1" hangingPunct="1">
              <a:defRPr/>
            </a:pPr>
            <a:r>
              <a:rPr lang="en-US" altLang="zh-CN" sz="2400" b="1" dirty="0">
                <a:solidFill>
                  <a:srgbClr val="3333CC"/>
                </a:solidFill>
                <a:effectLst>
                  <a:outerShdw blurRad="38100" dist="38100" dir="2700000" algn="tl">
                    <a:srgbClr val="000000"/>
                  </a:outerShdw>
                </a:effectLst>
              </a:rPr>
              <a:t>1.3.1   </a:t>
            </a:r>
            <a:r>
              <a:rPr lang="zh-CN" altLang="en-US" sz="2400" b="1" dirty="0">
                <a:solidFill>
                  <a:srgbClr val="3333CC"/>
                </a:solidFill>
                <a:effectLst>
                  <a:outerShdw blurRad="38100" dist="38100" dir="2700000" algn="tl">
                    <a:srgbClr val="000000"/>
                  </a:outerShdw>
                </a:effectLst>
              </a:rPr>
              <a:t>线性子空间的概念</a:t>
            </a:r>
          </a:p>
        </p:txBody>
      </p:sp>
    </p:spTree>
    <p:extLst>
      <p:ext uri="{BB962C8B-B14F-4D97-AF65-F5344CB8AC3E}">
        <p14:creationId xmlns:p14="http://schemas.microsoft.com/office/powerpoint/2010/main" val="3407881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486"/>
                                        </p:tgtEl>
                                        <p:attrNameLst>
                                          <p:attrName>style.visibility</p:attrName>
                                        </p:attrNameLst>
                                      </p:cBhvr>
                                      <p:to>
                                        <p:strVal val="visible"/>
                                      </p:to>
                                    </p:set>
                                    <p:animEffect transition="in" filter="wipe(down)">
                                      <p:cBhvr>
                                        <p:cTn id="7" dur="500"/>
                                        <p:tgtEl>
                                          <p:spTgt spid="2048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0487"/>
                                        </p:tgtEl>
                                        <p:attrNameLst>
                                          <p:attrName>style.visibility</p:attrName>
                                        </p:attrNameLst>
                                      </p:cBhvr>
                                      <p:to>
                                        <p:strVal val="visible"/>
                                      </p:to>
                                    </p:set>
                                    <p:animEffect transition="in" filter="wipe(down)">
                                      <p:cBhvr>
                                        <p:cTn id="10" dur="500"/>
                                        <p:tgtEl>
                                          <p:spTgt spid="2048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0489"/>
                                        </p:tgtEl>
                                        <p:attrNameLst>
                                          <p:attrName>style.visibility</p:attrName>
                                        </p:attrNameLst>
                                      </p:cBhvr>
                                      <p:to>
                                        <p:strVal val="visible"/>
                                      </p:to>
                                    </p:set>
                                    <p:animEffect transition="in" filter="wipe(down)">
                                      <p:cBhvr>
                                        <p:cTn id="15" dur="500"/>
                                        <p:tgtEl>
                                          <p:spTgt spid="20489"/>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0488"/>
                                        </p:tgtEl>
                                        <p:attrNameLst>
                                          <p:attrName>style.visibility</p:attrName>
                                        </p:attrNameLst>
                                      </p:cBhvr>
                                      <p:to>
                                        <p:strVal val="visible"/>
                                      </p:to>
                                    </p:set>
                                    <p:animEffect transition="in" filter="wipe(down)">
                                      <p:cBhvr>
                                        <p:cTn id="18" dur="500"/>
                                        <p:tgtEl>
                                          <p:spTgt spid="20488"/>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0492"/>
                                        </p:tgtEl>
                                        <p:attrNameLst>
                                          <p:attrName>style.visibility</p:attrName>
                                        </p:attrNameLst>
                                      </p:cBhvr>
                                      <p:to>
                                        <p:strVal val="visible"/>
                                      </p:to>
                                    </p:set>
                                    <p:animEffect transition="in" filter="wipe(down)">
                                      <p:cBhvr>
                                        <p:cTn id="21" dur="500"/>
                                        <p:tgtEl>
                                          <p:spTgt spid="20492"/>
                                        </p:tgtEl>
                                      </p:cBhvr>
                                    </p:animEffect>
                                  </p:childTnLst>
                                </p:cTn>
                              </p:par>
                              <p:par>
                                <p:cTn id="22" presetID="22" presetClass="entr" presetSubtype="4" fill="hold" nodeType="withEffect">
                                  <p:stCondLst>
                                    <p:cond delay="0"/>
                                  </p:stCondLst>
                                  <p:childTnLst>
                                    <p:set>
                                      <p:cBhvr>
                                        <p:cTn id="23" dur="1" fill="hold">
                                          <p:stCondLst>
                                            <p:cond delay="0"/>
                                          </p:stCondLst>
                                        </p:cTn>
                                        <p:tgtEl>
                                          <p:spTgt spid="20493"/>
                                        </p:tgtEl>
                                        <p:attrNameLst>
                                          <p:attrName>style.visibility</p:attrName>
                                        </p:attrNameLst>
                                      </p:cBhvr>
                                      <p:to>
                                        <p:strVal val="visible"/>
                                      </p:to>
                                    </p:set>
                                    <p:animEffect transition="in" filter="wipe(down)">
                                      <p:cBhvr>
                                        <p:cTn id="24" dur="500"/>
                                        <p:tgtEl>
                                          <p:spTgt spid="20493"/>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down)">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6" grpId="0"/>
      <p:bldP spid="20487" grpId="0"/>
      <p:bldP spid="20488" grpId="0"/>
      <p:bldP spid="20492" grpId="0"/>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099760" y="1351692"/>
            <a:ext cx="4961257" cy="938422"/>
            <a:chOff x="901579" y="1336914"/>
            <a:chExt cx="4961257" cy="938422"/>
          </a:xfrm>
        </p:grpSpPr>
        <p:graphicFrame>
          <p:nvGraphicFramePr>
            <p:cNvPr id="6146" name="Object 7"/>
            <p:cNvGraphicFramePr>
              <a:graphicFrameLocks noChangeAspect="1"/>
            </p:cNvGraphicFramePr>
            <p:nvPr/>
          </p:nvGraphicFramePr>
          <p:xfrm>
            <a:off x="901579" y="1336914"/>
            <a:ext cx="3187027" cy="938422"/>
          </p:xfrm>
          <a:graphic>
            <a:graphicData uri="http://schemas.openxmlformats.org/presentationml/2006/ole">
              <mc:AlternateContent xmlns:mc="http://schemas.openxmlformats.org/markup-compatibility/2006">
                <mc:Choice xmlns:v="urn:schemas-microsoft-com:vml" Requires="v">
                  <p:oleObj spid="_x0000_s26626" name="Equation" r:id="rId3" imgW="1587240" imgH="469800" progId="Equation.DSMT4">
                    <p:embed/>
                  </p:oleObj>
                </mc:Choice>
                <mc:Fallback>
                  <p:oleObj name="Equation" r:id="rId3" imgW="1587240" imgH="469800" progId="Equation.DSMT4">
                    <p:embed/>
                    <p:pic>
                      <p:nvPicPr>
                        <p:cNvPr id="6146" name="Object 7"/>
                        <p:cNvPicPr>
                          <a:picLocks noChangeAspect="1" noChangeArrowheads="1"/>
                        </p:cNvPicPr>
                        <p:nvPr/>
                      </p:nvPicPr>
                      <p:blipFill>
                        <a:blip r:embed="rId4"/>
                        <a:srcRect/>
                        <a:stretch>
                          <a:fillRect/>
                        </a:stretch>
                      </p:blipFill>
                      <p:spPr bwMode="auto">
                        <a:xfrm>
                          <a:off x="901579" y="1336914"/>
                          <a:ext cx="3187027" cy="938422"/>
                        </a:xfrm>
                        <a:prstGeom prst="rect">
                          <a:avLst/>
                        </a:prstGeom>
                        <a:noFill/>
                        <a:ln>
                          <a:noFill/>
                        </a:ln>
                        <a:effectLst/>
                      </p:spPr>
                    </p:pic>
                  </p:oleObj>
                </mc:Fallback>
              </mc:AlternateContent>
            </a:graphicData>
          </a:graphic>
        </p:graphicFrame>
        <p:graphicFrame>
          <p:nvGraphicFramePr>
            <p:cNvPr id="6147" name="Object 8"/>
            <p:cNvGraphicFramePr>
              <a:graphicFrameLocks noChangeAspect="1"/>
            </p:cNvGraphicFramePr>
            <p:nvPr/>
          </p:nvGraphicFramePr>
          <p:xfrm>
            <a:off x="4406503" y="1628800"/>
            <a:ext cx="1456333" cy="394667"/>
          </p:xfrm>
          <a:graphic>
            <a:graphicData uri="http://schemas.openxmlformats.org/presentationml/2006/ole">
              <mc:AlternateContent xmlns:mc="http://schemas.openxmlformats.org/markup-compatibility/2006">
                <mc:Choice xmlns:v="urn:schemas-microsoft-com:vml" Requires="v">
                  <p:oleObj spid="_x0000_s26627" name="Equation" r:id="rId5" imgW="1587500" imgH="431800" progId="Equation.DSMT4">
                    <p:embed/>
                  </p:oleObj>
                </mc:Choice>
                <mc:Fallback>
                  <p:oleObj name="Equation" r:id="rId5" imgW="1587500" imgH="431800" progId="Equation.DSMT4">
                    <p:embed/>
                    <p:pic>
                      <p:nvPicPr>
                        <p:cNvPr id="6147"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06503" y="1628800"/>
                          <a:ext cx="1456333" cy="394667"/>
                        </a:xfrm>
                        <a:prstGeom prst="rect">
                          <a:avLst/>
                        </a:prstGeom>
                        <a:noFill/>
                        <a:ln>
                          <a:noFill/>
                        </a:ln>
                        <a:effectLst/>
                      </p:spPr>
                    </p:pic>
                  </p:oleObj>
                </mc:Fallback>
              </mc:AlternateContent>
            </a:graphicData>
          </a:graphic>
        </p:graphicFrame>
      </p:grpSp>
      <p:grpSp>
        <p:nvGrpSpPr>
          <p:cNvPr id="4" name="组合 3"/>
          <p:cNvGrpSpPr/>
          <p:nvPr/>
        </p:nvGrpSpPr>
        <p:grpSpPr>
          <a:xfrm>
            <a:off x="1363665" y="2564552"/>
            <a:ext cx="6609167" cy="860227"/>
            <a:chOff x="959999" y="2421136"/>
            <a:chExt cx="6609167" cy="860227"/>
          </a:xfrm>
        </p:grpSpPr>
        <p:sp>
          <p:nvSpPr>
            <p:cNvPr id="21513" name="Text Box 9"/>
            <p:cNvSpPr txBox="1">
              <a:spLocks noChangeArrowheads="1"/>
            </p:cNvSpPr>
            <p:nvPr/>
          </p:nvSpPr>
          <p:spPr bwMode="auto">
            <a:xfrm>
              <a:off x="959999" y="2622777"/>
              <a:ext cx="11079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rgbClr val="FF00FF"/>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0"/>
                </a:spcBef>
                <a:buNone/>
                <a:defRPr/>
              </a:pPr>
              <a:r>
                <a:rPr lang="zh-CN" altLang="en-US" sz="2400" dirty="0">
                  <a:solidFill>
                    <a:srgbClr val="000000"/>
                  </a:solidFill>
                  <a:latin typeface="华文中宋" panose="02010600040101010101" pitchFamily="2" charset="-122"/>
                  <a:ea typeface="华文中宋" panose="02010600040101010101" pitchFamily="2" charset="-122"/>
                </a:rPr>
                <a:t>对任意</a:t>
              </a:r>
            </a:p>
          </p:txBody>
        </p:sp>
        <p:graphicFrame>
          <p:nvGraphicFramePr>
            <p:cNvPr id="21514" name="Object 10"/>
            <p:cNvGraphicFramePr>
              <a:graphicFrameLocks noChangeAspect="1"/>
            </p:cNvGraphicFramePr>
            <p:nvPr/>
          </p:nvGraphicFramePr>
          <p:xfrm>
            <a:off x="2227660" y="2421136"/>
            <a:ext cx="5341506" cy="860227"/>
          </p:xfrm>
          <a:graphic>
            <a:graphicData uri="http://schemas.openxmlformats.org/presentationml/2006/ole">
              <mc:AlternateContent xmlns:mc="http://schemas.openxmlformats.org/markup-compatibility/2006">
                <mc:Choice xmlns:v="urn:schemas-microsoft-com:vml" Requires="v">
                  <p:oleObj spid="_x0000_s26628" name="Equation" r:id="rId7" imgW="6070600" imgH="977900" progId="Equation.3">
                    <p:embed/>
                  </p:oleObj>
                </mc:Choice>
                <mc:Fallback>
                  <p:oleObj name="Equation" r:id="rId7" imgW="6070600" imgH="977900" progId="Equation.3">
                    <p:embed/>
                    <p:pic>
                      <p:nvPicPr>
                        <p:cNvPr id="21514"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27660" y="2421136"/>
                          <a:ext cx="5341506" cy="860227"/>
                        </a:xfrm>
                        <a:prstGeom prst="rect">
                          <a:avLst/>
                        </a:prstGeom>
                        <a:noFill/>
                        <a:ln>
                          <a:noFill/>
                        </a:ln>
                        <a:effectLst/>
                      </p:spPr>
                    </p:pic>
                  </p:oleObj>
                </mc:Fallback>
              </mc:AlternateContent>
            </a:graphicData>
          </a:graphic>
        </p:graphicFrame>
      </p:grpSp>
      <p:grpSp>
        <p:nvGrpSpPr>
          <p:cNvPr id="5" name="组合 4"/>
          <p:cNvGrpSpPr/>
          <p:nvPr/>
        </p:nvGrpSpPr>
        <p:grpSpPr>
          <a:xfrm>
            <a:off x="1372040" y="3743476"/>
            <a:ext cx="3326379" cy="1089840"/>
            <a:chOff x="959999" y="3665959"/>
            <a:chExt cx="3326379" cy="1089840"/>
          </a:xfrm>
        </p:grpSpPr>
        <p:sp>
          <p:nvSpPr>
            <p:cNvPr id="21515" name="Text Box 11"/>
            <p:cNvSpPr txBox="1">
              <a:spLocks noChangeArrowheads="1"/>
            </p:cNvSpPr>
            <p:nvPr/>
          </p:nvSpPr>
          <p:spPr bwMode="auto">
            <a:xfrm>
              <a:off x="959999" y="3665959"/>
              <a:ext cx="39766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rgbClr val="FF00FF"/>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0"/>
                </a:spcBef>
                <a:buNone/>
                <a:defRPr/>
              </a:pPr>
              <a:r>
                <a:rPr lang="zh-CN" altLang="en-US" sz="2400" dirty="0">
                  <a:solidFill>
                    <a:srgbClr val="000000"/>
                  </a:solidFill>
                  <a:latin typeface="华文中宋" panose="02010600040101010101" pitchFamily="2" charset="-122"/>
                  <a:ea typeface="华文中宋" panose="02010600040101010101" pitchFamily="2" charset="-122"/>
                </a:rPr>
                <a:t>有</a:t>
              </a:r>
            </a:p>
          </p:txBody>
        </p:sp>
        <p:graphicFrame>
          <p:nvGraphicFramePr>
            <p:cNvPr id="21516" name="Object 12"/>
            <p:cNvGraphicFramePr>
              <a:graphicFrameLocks noChangeAspect="1"/>
            </p:cNvGraphicFramePr>
            <p:nvPr/>
          </p:nvGraphicFramePr>
          <p:xfrm>
            <a:off x="2002118" y="3749772"/>
            <a:ext cx="2191589" cy="413271"/>
          </p:xfrm>
          <a:graphic>
            <a:graphicData uri="http://schemas.openxmlformats.org/presentationml/2006/ole">
              <mc:AlternateContent xmlns:mc="http://schemas.openxmlformats.org/markup-compatibility/2006">
                <mc:Choice xmlns:v="urn:schemas-microsoft-com:vml" Requires="v">
                  <p:oleObj spid="_x0000_s26629" name="Equation" r:id="rId9" imgW="2222500" imgH="419100" progId="Equation.3">
                    <p:embed/>
                  </p:oleObj>
                </mc:Choice>
                <mc:Fallback>
                  <p:oleObj name="Equation" r:id="rId9" imgW="2222500" imgH="419100" progId="Equation.3">
                    <p:embed/>
                    <p:pic>
                      <p:nvPicPr>
                        <p:cNvPr id="21516"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02118" y="3749772"/>
                          <a:ext cx="2191589" cy="413271"/>
                        </a:xfrm>
                        <a:prstGeom prst="rect">
                          <a:avLst/>
                        </a:prstGeom>
                        <a:noFill/>
                        <a:ln>
                          <a:noFill/>
                        </a:ln>
                        <a:effectLst/>
                      </p:spPr>
                    </p:pic>
                  </p:oleObj>
                </mc:Fallback>
              </mc:AlternateContent>
            </a:graphicData>
          </a:graphic>
        </p:graphicFrame>
        <p:graphicFrame>
          <p:nvGraphicFramePr>
            <p:cNvPr id="21517" name="Object 13"/>
            <p:cNvGraphicFramePr>
              <a:graphicFrameLocks noChangeAspect="1"/>
            </p:cNvGraphicFramePr>
            <p:nvPr/>
          </p:nvGraphicFramePr>
          <p:xfrm>
            <a:off x="2002118" y="4337018"/>
            <a:ext cx="2284260" cy="418781"/>
          </p:xfrm>
          <a:graphic>
            <a:graphicData uri="http://schemas.openxmlformats.org/presentationml/2006/ole">
              <mc:AlternateContent xmlns:mc="http://schemas.openxmlformats.org/markup-compatibility/2006">
                <mc:Choice xmlns:v="urn:schemas-microsoft-com:vml" Requires="v">
                  <p:oleObj spid="_x0000_s26630" name="Equation" r:id="rId11" imgW="2286000" imgH="419100" progId="Equation.3">
                    <p:embed/>
                  </p:oleObj>
                </mc:Choice>
                <mc:Fallback>
                  <p:oleObj name="Equation" r:id="rId11" imgW="2286000" imgH="419100" progId="Equation.3">
                    <p:embed/>
                    <p:pic>
                      <p:nvPicPr>
                        <p:cNvPr id="21517"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02118" y="4337018"/>
                          <a:ext cx="2284260" cy="418781"/>
                        </a:xfrm>
                        <a:prstGeom prst="rect">
                          <a:avLst/>
                        </a:prstGeom>
                        <a:noFill/>
                        <a:ln>
                          <a:noFill/>
                        </a:ln>
                        <a:effectLst/>
                      </p:spPr>
                    </p:pic>
                  </p:oleObj>
                </mc:Fallback>
              </mc:AlternateContent>
            </a:graphicData>
          </a:graphic>
        </p:graphicFrame>
      </p:grpSp>
      <p:grpSp>
        <p:nvGrpSpPr>
          <p:cNvPr id="6" name="组合 5"/>
          <p:cNvGrpSpPr/>
          <p:nvPr/>
        </p:nvGrpSpPr>
        <p:grpSpPr>
          <a:xfrm>
            <a:off x="1372040" y="5202788"/>
            <a:ext cx="5417102" cy="1079055"/>
            <a:chOff x="866382" y="5085184"/>
            <a:chExt cx="5417102" cy="1079055"/>
          </a:xfrm>
        </p:grpSpPr>
        <p:sp>
          <p:nvSpPr>
            <p:cNvPr id="21518" name="Text Box 14"/>
            <p:cNvSpPr txBox="1">
              <a:spLocks noChangeArrowheads="1"/>
            </p:cNvSpPr>
            <p:nvPr/>
          </p:nvSpPr>
          <p:spPr bwMode="auto">
            <a:xfrm>
              <a:off x="866382" y="5085184"/>
              <a:ext cx="8002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rgbClr val="FF00FF"/>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0"/>
                </a:spcBef>
                <a:buNone/>
                <a:defRPr/>
              </a:pPr>
              <a:r>
                <a:rPr lang="zh-CN" altLang="en-US" sz="2400" dirty="0">
                  <a:solidFill>
                    <a:srgbClr val="000000"/>
                  </a:solidFill>
                  <a:latin typeface="华文中宋" panose="02010600040101010101" pitchFamily="2" charset="-122"/>
                  <a:ea typeface="华文中宋" panose="02010600040101010101" pitchFamily="2" charset="-122"/>
                </a:rPr>
                <a:t>于是</a:t>
              </a:r>
            </a:p>
          </p:txBody>
        </p:sp>
        <p:graphicFrame>
          <p:nvGraphicFramePr>
            <p:cNvPr id="21519" name="Object 15"/>
            <p:cNvGraphicFramePr>
              <a:graphicFrameLocks noChangeAspect="1"/>
            </p:cNvGraphicFramePr>
            <p:nvPr/>
          </p:nvGraphicFramePr>
          <p:xfrm>
            <a:off x="1666601" y="5282105"/>
            <a:ext cx="4616883" cy="882134"/>
          </p:xfrm>
          <a:graphic>
            <a:graphicData uri="http://schemas.openxmlformats.org/presentationml/2006/ole">
              <mc:AlternateContent xmlns:mc="http://schemas.openxmlformats.org/markup-compatibility/2006">
                <mc:Choice xmlns:v="urn:schemas-microsoft-com:vml" Requires="v">
                  <p:oleObj spid="_x0000_s26631" name="Equation" r:id="rId13" imgW="5118100" imgH="977900" progId="Equation.3">
                    <p:embed/>
                  </p:oleObj>
                </mc:Choice>
                <mc:Fallback>
                  <p:oleObj name="Equation" r:id="rId13" imgW="5118100" imgH="977900" progId="Equation.3">
                    <p:embed/>
                    <p:pic>
                      <p:nvPicPr>
                        <p:cNvPr id="21519" name="Object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66601" y="5282105"/>
                          <a:ext cx="4616883" cy="882134"/>
                        </a:xfrm>
                        <a:prstGeom prst="rect">
                          <a:avLst/>
                        </a:prstGeom>
                        <a:noFill/>
                        <a:ln>
                          <a:noFill/>
                        </a:ln>
                        <a:effectLst/>
                      </p:spPr>
                    </p:pic>
                  </p:oleObj>
                </mc:Fallback>
              </mc:AlternateContent>
            </a:graphicData>
          </a:graphic>
        </p:graphicFrame>
      </p:grpSp>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58</a:t>
            </a:fld>
            <a:endParaRPr kumimoji="0" lang="en-US" altLang="zh-CN">
              <a:solidFill>
                <a:srgbClr val="000000"/>
              </a:solidFill>
            </a:endParaRPr>
          </a:p>
        </p:txBody>
      </p:sp>
      <p:sp>
        <p:nvSpPr>
          <p:cNvPr id="19" name="Rectangle 6"/>
          <p:cNvSpPr>
            <a:spLocks noChangeArrowheads="1"/>
          </p:cNvSpPr>
          <p:nvPr/>
        </p:nvSpPr>
        <p:spPr bwMode="auto">
          <a:xfrm>
            <a:off x="1591421" y="587567"/>
            <a:ext cx="4320480" cy="461665"/>
          </a:xfrm>
          <a:prstGeom prst="rect">
            <a:avLst/>
          </a:prstGeom>
          <a:noFill/>
          <a:ln w="9525" algn="ctr">
            <a:noFill/>
            <a:miter lim="800000"/>
            <a:headEnd/>
            <a:tailEnd/>
          </a:ln>
          <a:effectLst/>
        </p:spPr>
        <p:txBody>
          <a:bodyPr wrap="square">
            <a:spAutoFit/>
          </a:bodyPr>
          <a:lstStyle/>
          <a:p>
            <a:pPr eaLnBrk="1" hangingPunct="1">
              <a:defRPr/>
            </a:pPr>
            <a:r>
              <a:rPr lang="en-US" altLang="zh-CN" sz="2400" b="1" dirty="0">
                <a:solidFill>
                  <a:srgbClr val="3333CC"/>
                </a:solidFill>
                <a:effectLst>
                  <a:outerShdw blurRad="38100" dist="38100" dir="2700000" algn="tl">
                    <a:srgbClr val="000000"/>
                  </a:outerShdw>
                </a:effectLst>
              </a:rPr>
              <a:t>1.3.1   </a:t>
            </a:r>
            <a:r>
              <a:rPr lang="zh-CN" altLang="en-US" sz="2400" b="1" dirty="0">
                <a:solidFill>
                  <a:srgbClr val="3333CC"/>
                </a:solidFill>
                <a:effectLst>
                  <a:outerShdw blurRad="38100" dist="38100" dir="2700000" algn="tl">
                    <a:srgbClr val="000000"/>
                  </a:outerShdw>
                </a:effectLst>
              </a:rPr>
              <a:t>线性子空间的概念</a:t>
            </a:r>
          </a:p>
        </p:txBody>
      </p:sp>
    </p:spTree>
    <p:extLst>
      <p:ext uri="{BB962C8B-B14F-4D97-AF65-F5344CB8AC3E}">
        <p14:creationId xmlns:p14="http://schemas.microsoft.com/office/powerpoint/2010/main" val="1778881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6532" y="1588842"/>
            <a:ext cx="8968538" cy="534380"/>
            <a:chOff x="1005572" y="1478310"/>
            <a:chExt cx="7397147" cy="534380"/>
          </a:xfrm>
        </p:grpSpPr>
        <p:sp>
          <p:nvSpPr>
            <p:cNvPr id="7170" name="Text Box 4"/>
            <p:cNvSpPr txBox="1">
              <a:spLocks noChangeArrowheads="1"/>
            </p:cNvSpPr>
            <p:nvPr/>
          </p:nvSpPr>
          <p:spPr bwMode="auto">
            <a:xfrm>
              <a:off x="1005572" y="1478310"/>
              <a:ext cx="8034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rgbClr val="FF00FF"/>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0"/>
                </a:spcBef>
                <a:buNone/>
                <a:defRPr/>
              </a:pPr>
              <a:r>
                <a:rPr lang="zh-CN" altLang="en-US" sz="2400" b="1" dirty="0">
                  <a:solidFill>
                    <a:srgbClr val="000000"/>
                  </a:solidFill>
                  <a:latin typeface="Times New Roman" panose="02020603050405020304" pitchFamily="18" charset="0"/>
                </a:rPr>
                <a:t>满足</a:t>
              </a:r>
            </a:p>
          </p:txBody>
        </p:sp>
        <p:graphicFrame>
          <p:nvGraphicFramePr>
            <p:cNvPr id="7171" name="Object 5"/>
            <p:cNvGraphicFramePr>
              <a:graphicFrameLocks noChangeAspect="1"/>
            </p:cNvGraphicFramePr>
            <p:nvPr/>
          </p:nvGraphicFramePr>
          <p:xfrm>
            <a:off x="1838324" y="1529954"/>
            <a:ext cx="4170217" cy="358378"/>
          </p:xfrm>
          <a:graphic>
            <a:graphicData uri="http://schemas.openxmlformats.org/presentationml/2006/ole">
              <mc:AlternateContent xmlns:mc="http://schemas.openxmlformats.org/markup-compatibility/2006">
                <mc:Choice xmlns:v="urn:schemas-microsoft-com:vml" Requires="v">
                  <p:oleObj spid="_x0000_s27650" name="Equation" r:id="rId3" imgW="4876800" imgH="419100" progId="Equation.3">
                    <p:embed/>
                  </p:oleObj>
                </mc:Choice>
                <mc:Fallback>
                  <p:oleObj name="Equation" r:id="rId3" imgW="4876800" imgH="419100" progId="Equation.3">
                    <p:embed/>
                    <p:pic>
                      <p:nvPicPr>
                        <p:cNvPr id="7171"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8324" y="1529954"/>
                          <a:ext cx="4170217" cy="358378"/>
                        </a:xfrm>
                        <a:prstGeom prst="rect">
                          <a:avLst/>
                        </a:prstGeom>
                        <a:noFill/>
                        <a:ln>
                          <a:noFill/>
                        </a:ln>
                        <a:effectLst/>
                      </p:spPr>
                    </p:pic>
                  </p:oleObj>
                </mc:Fallback>
              </mc:AlternateContent>
            </a:graphicData>
          </a:graphic>
        </p:graphicFrame>
        <p:graphicFrame>
          <p:nvGraphicFramePr>
            <p:cNvPr id="7172" name="Object 6"/>
            <p:cNvGraphicFramePr>
              <a:graphicFrameLocks noChangeAspect="1"/>
            </p:cNvGraphicFramePr>
            <p:nvPr>
              <p:extLst>
                <p:ext uri="{D42A27DB-BD31-4B8C-83A1-F6EECF244321}">
                  <p14:modId xmlns:p14="http://schemas.microsoft.com/office/powerpoint/2010/main" val="1056720645"/>
                </p:ext>
              </p:extLst>
            </p:nvPr>
          </p:nvGraphicFramePr>
          <p:xfrm>
            <a:off x="6232012" y="1488063"/>
            <a:ext cx="2170707" cy="524627"/>
          </p:xfrm>
          <a:graphic>
            <a:graphicData uri="http://schemas.openxmlformats.org/presentationml/2006/ole">
              <mc:AlternateContent xmlns:mc="http://schemas.openxmlformats.org/markup-compatibility/2006">
                <mc:Choice xmlns:v="urn:schemas-microsoft-com:vml" Requires="v">
                  <p:oleObj spid="_x0000_s27651" name="Equation" r:id="rId5" imgW="1155700" imgH="279400" progId="Equation.DSMT4">
                    <p:embed/>
                  </p:oleObj>
                </mc:Choice>
                <mc:Fallback>
                  <p:oleObj name="Equation" r:id="rId5" imgW="1155700" imgH="279400" progId="Equation.DSMT4">
                    <p:embed/>
                    <p:pic>
                      <p:nvPicPr>
                        <p:cNvPr id="7172"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32012" y="1488063"/>
                          <a:ext cx="2170707" cy="524627"/>
                        </a:xfrm>
                        <a:prstGeom prst="rect">
                          <a:avLst/>
                        </a:prstGeom>
                        <a:noFill/>
                        <a:ln>
                          <a:noFill/>
                        </a:ln>
                      </p:spPr>
                    </p:pic>
                  </p:oleObj>
                </mc:Fallback>
              </mc:AlternateContent>
            </a:graphicData>
          </a:graphic>
        </p:graphicFrame>
      </p:grpSp>
      <p:grpSp>
        <p:nvGrpSpPr>
          <p:cNvPr id="4" name="组合 3"/>
          <p:cNvGrpSpPr/>
          <p:nvPr/>
        </p:nvGrpSpPr>
        <p:grpSpPr>
          <a:xfrm>
            <a:off x="991104" y="2469484"/>
            <a:ext cx="5313250" cy="839764"/>
            <a:chOff x="1202966" y="2492897"/>
            <a:chExt cx="5313250" cy="839764"/>
          </a:xfrm>
        </p:grpSpPr>
        <p:graphicFrame>
          <p:nvGraphicFramePr>
            <p:cNvPr id="22535" name="Object 7"/>
            <p:cNvGraphicFramePr>
              <a:graphicFrameLocks noChangeAspect="1"/>
            </p:cNvGraphicFramePr>
            <p:nvPr/>
          </p:nvGraphicFramePr>
          <p:xfrm>
            <a:off x="1202966" y="2726224"/>
            <a:ext cx="2006150" cy="342210"/>
          </p:xfrm>
          <a:graphic>
            <a:graphicData uri="http://schemas.openxmlformats.org/presentationml/2006/ole">
              <mc:AlternateContent xmlns:mc="http://schemas.openxmlformats.org/markup-compatibility/2006">
                <mc:Choice xmlns:v="urn:schemas-microsoft-com:vml" Requires="v">
                  <p:oleObj spid="_x0000_s27652" name="Equation" r:id="rId7" imgW="2298700" imgH="393700" progId="Equation.3">
                    <p:embed/>
                  </p:oleObj>
                </mc:Choice>
                <mc:Fallback>
                  <p:oleObj name="Equation" r:id="rId7" imgW="2298700" imgH="393700" progId="Equation.3">
                    <p:embed/>
                    <p:pic>
                      <p:nvPicPr>
                        <p:cNvPr id="22535"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02966" y="2726224"/>
                          <a:ext cx="2006150" cy="342210"/>
                        </a:xfrm>
                        <a:prstGeom prst="rect">
                          <a:avLst/>
                        </a:prstGeom>
                        <a:noFill/>
                        <a:ln>
                          <a:noFill/>
                        </a:ln>
                        <a:effectLst/>
                      </p:spPr>
                    </p:pic>
                  </p:oleObj>
                </mc:Fallback>
              </mc:AlternateContent>
            </a:graphicData>
          </a:graphic>
        </p:graphicFrame>
        <p:graphicFrame>
          <p:nvGraphicFramePr>
            <p:cNvPr id="22536" name="Object 8"/>
            <p:cNvGraphicFramePr>
              <a:graphicFrameLocks noChangeAspect="1"/>
            </p:cNvGraphicFramePr>
            <p:nvPr/>
          </p:nvGraphicFramePr>
          <p:xfrm>
            <a:off x="3724275" y="2492897"/>
            <a:ext cx="2791941" cy="839764"/>
          </p:xfrm>
          <a:graphic>
            <a:graphicData uri="http://schemas.openxmlformats.org/presentationml/2006/ole">
              <mc:AlternateContent xmlns:mc="http://schemas.openxmlformats.org/markup-compatibility/2006">
                <mc:Choice xmlns:v="urn:schemas-microsoft-com:vml" Requires="v">
                  <p:oleObj spid="_x0000_s27653" name="Equation" r:id="rId9" imgW="3251200" imgH="977900" progId="Equation.3">
                    <p:embed/>
                  </p:oleObj>
                </mc:Choice>
                <mc:Fallback>
                  <p:oleObj name="Equation" r:id="rId9" imgW="3251200" imgH="977900" progId="Equation.3">
                    <p:embed/>
                    <p:pic>
                      <p:nvPicPr>
                        <p:cNvPr id="22536"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24275" y="2492897"/>
                          <a:ext cx="2791941" cy="839764"/>
                        </a:xfrm>
                        <a:prstGeom prst="rect">
                          <a:avLst/>
                        </a:prstGeom>
                        <a:noFill/>
                        <a:ln>
                          <a:noFill/>
                        </a:ln>
                        <a:effectLst/>
                      </p:spPr>
                    </p:pic>
                  </p:oleObj>
                </mc:Fallback>
              </mc:AlternateContent>
            </a:graphicData>
          </a:graphic>
        </p:graphicFrame>
      </p:grpSp>
      <p:grpSp>
        <p:nvGrpSpPr>
          <p:cNvPr id="5" name="组合 4"/>
          <p:cNvGrpSpPr/>
          <p:nvPr/>
        </p:nvGrpSpPr>
        <p:grpSpPr>
          <a:xfrm>
            <a:off x="6353377" y="2637097"/>
            <a:ext cx="5228626" cy="504538"/>
            <a:chOff x="1095375" y="3524818"/>
            <a:chExt cx="5228626" cy="504538"/>
          </a:xfrm>
        </p:grpSpPr>
        <p:sp>
          <p:nvSpPr>
            <p:cNvPr id="22537" name="Text Box 9"/>
            <p:cNvSpPr txBox="1">
              <a:spLocks noChangeArrowheads="1"/>
            </p:cNvSpPr>
            <p:nvPr/>
          </p:nvSpPr>
          <p:spPr bwMode="auto">
            <a:xfrm>
              <a:off x="1095375" y="3524818"/>
              <a:ext cx="425081" cy="466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rgbClr val="FF00FF"/>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0"/>
                </a:spcBef>
                <a:buNone/>
                <a:defRPr/>
              </a:pPr>
              <a:r>
                <a:rPr lang="zh-CN" altLang="en-US" sz="2400" b="1" dirty="0">
                  <a:solidFill>
                    <a:srgbClr val="000000"/>
                  </a:solidFill>
                  <a:latin typeface="Times New Roman" panose="02020603050405020304" pitchFamily="18" charset="0"/>
                </a:rPr>
                <a:t>且</a:t>
              </a:r>
            </a:p>
          </p:txBody>
        </p:sp>
        <p:graphicFrame>
          <p:nvGraphicFramePr>
            <p:cNvPr id="22538" name="Object 10"/>
            <p:cNvGraphicFramePr>
              <a:graphicFrameLocks noChangeAspect="1"/>
            </p:cNvGraphicFramePr>
            <p:nvPr/>
          </p:nvGraphicFramePr>
          <p:xfrm>
            <a:off x="1838324" y="3599136"/>
            <a:ext cx="2654044" cy="401759"/>
          </p:xfrm>
          <a:graphic>
            <a:graphicData uri="http://schemas.openxmlformats.org/presentationml/2006/ole">
              <mc:AlternateContent xmlns:mc="http://schemas.openxmlformats.org/markup-compatibility/2006">
                <mc:Choice xmlns:v="urn:schemas-microsoft-com:vml" Requires="v">
                  <p:oleObj spid="_x0000_s27654" name="Equation" r:id="rId11" imgW="2768600" imgH="419100" progId="Equation.3">
                    <p:embed/>
                  </p:oleObj>
                </mc:Choice>
                <mc:Fallback>
                  <p:oleObj name="Equation" r:id="rId11" imgW="2768600" imgH="419100" progId="Equation.3">
                    <p:embed/>
                    <p:pic>
                      <p:nvPicPr>
                        <p:cNvPr id="22538"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38324" y="3599136"/>
                          <a:ext cx="2654044" cy="401759"/>
                        </a:xfrm>
                        <a:prstGeom prst="rect">
                          <a:avLst/>
                        </a:prstGeom>
                        <a:noFill/>
                        <a:ln>
                          <a:noFill/>
                        </a:ln>
                        <a:effectLst/>
                      </p:spPr>
                    </p:pic>
                  </p:oleObj>
                </mc:Fallback>
              </mc:AlternateContent>
            </a:graphicData>
          </a:graphic>
        </p:graphicFrame>
        <p:graphicFrame>
          <p:nvGraphicFramePr>
            <p:cNvPr id="22539" name="Object 11"/>
            <p:cNvGraphicFramePr>
              <a:graphicFrameLocks noChangeAspect="1"/>
            </p:cNvGraphicFramePr>
            <p:nvPr>
              <p:extLst>
                <p:ext uri="{D42A27DB-BD31-4B8C-83A1-F6EECF244321}">
                  <p14:modId xmlns:p14="http://schemas.microsoft.com/office/powerpoint/2010/main" val="338277713"/>
                </p:ext>
              </p:extLst>
            </p:nvPr>
          </p:nvGraphicFramePr>
          <p:xfrm>
            <a:off x="4716015" y="3639183"/>
            <a:ext cx="1607986" cy="390173"/>
          </p:xfrm>
          <a:graphic>
            <a:graphicData uri="http://schemas.openxmlformats.org/presentationml/2006/ole">
              <mc:AlternateContent xmlns:mc="http://schemas.openxmlformats.org/markup-compatibility/2006">
                <mc:Choice xmlns:v="urn:schemas-microsoft-com:vml" Requires="v">
                  <p:oleObj spid="_x0000_s27655" name="Equation" r:id="rId13" imgW="1727200" imgH="419100" progId="Equation.DSMT4">
                    <p:embed/>
                  </p:oleObj>
                </mc:Choice>
                <mc:Fallback>
                  <p:oleObj name="Equation" r:id="rId13" imgW="1727200" imgH="419100" progId="Equation.DSMT4">
                    <p:embed/>
                    <p:pic>
                      <p:nvPicPr>
                        <p:cNvPr id="22539" name="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16015" y="3639183"/>
                          <a:ext cx="1607986" cy="390173"/>
                        </a:xfrm>
                        <a:prstGeom prst="rect">
                          <a:avLst/>
                        </a:prstGeom>
                        <a:noFill/>
                        <a:ln>
                          <a:noFill/>
                        </a:ln>
                        <a:effectLst/>
                      </p:spPr>
                    </p:pic>
                  </p:oleObj>
                </mc:Fallback>
              </mc:AlternateContent>
            </a:graphicData>
          </a:graphic>
        </p:graphicFrame>
      </p:grpSp>
      <p:graphicFrame>
        <p:nvGraphicFramePr>
          <p:cNvPr id="22540" name="Object 12"/>
          <p:cNvGraphicFramePr>
            <a:graphicFrameLocks noChangeAspect="1"/>
          </p:cNvGraphicFramePr>
          <p:nvPr>
            <p:extLst>
              <p:ext uri="{D42A27DB-BD31-4B8C-83A1-F6EECF244321}">
                <p14:modId xmlns:p14="http://schemas.microsoft.com/office/powerpoint/2010/main" val="3080532885"/>
              </p:ext>
            </p:extLst>
          </p:nvPr>
        </p:nvGraphicFramePr>
        <p:xfrm>
          <a:off x="735101" y="3869508"/>
          <a:ext cx="3045890" cy="436814"/>
        </p:xfrm>
        <a:graphic>
          <a:graphicData uri="http://schemas.openxmlformats.org/presentationml/2006/ole">
            <mc:AlternateContent xmlns:mc="http://schemas.openxmlformats.org/markup-compatibility/2006">
              <mc:Choice xmlns:v="urn:schemas-microsoft-com:vml" Requires="v">
                <p:oleObj spid="_x0000_s27656" name="Equation" r:id="rId15" imgW="3276600" imgH="469900" progId="Equation.3">
                  <p:embed/>
                </p:oleObj>
              </mc:Choice>
              <mc:Fallback>
                <p:oleObj name="Equation" r:id="rId15" imgW="3276600" imgH="469900" progId="Equation.3">
                  <p:embed/>
                  <p:pic>
                    <p:nvPicPr>
                      <p:cNvPr id="22540" name="Object 1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35101" y="3869508"/>
                        <a:ext cx="3045890" cy="436814"/>
                      </a:xfrm>
                      <a:prstGeom prst="rect">
                        <a:avLst/>
                      </a:prstGeom>
                      <a:noFill/>
                      <a:ln>
                        <a:noFill/>
                      </a:ln>
                      <a:effec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59</a:t>
            </a:fld>
            <a:endParaRPr kumimoji="0" lang="en-US" altLang="zh-CN">
              <a:solidFill>
                <a:srgbClr val="000000"/>
              </a:solidFill>
            </a:endParaRPr>
          </a:p>
        </p:txBody>
      </p:sp>
      <p:sp>
        <p:nvSpPr>
          <p:cNvPr id="18" name="Rectangle 6"/>
          <p:cNvSpPr>
            <a:spLocks noChangeArrowheads="1"/>
          </p:cNvSpPr>
          <p:nvPr/>
        </p:nvSpPr>
        <p:spPr bwMode="auto">
          <a:xfrm>
            <a:off x="1487489" y="600333"/>
            <a:ext cx="4320480" cy="461665"/>
          </a:xfrm>
          <a:prstGeom prst="rect">
            <a:avLst/>
          </a:prstGeom>
          <a:noFill/>
          <a:ln w="9525" algn="ctr">
            <a:noFill/>
            <a:miter lim="800000"/>
            <a:headEnd/>
            <a:tailEnd/>
          </a:ln>
          <a:effectLst/>
        </p:spPr>
        <p:txBody>
          <a:bodyPr wrap="square">
            <a:spAutoFit/>
          </a:bodyPr>
          <a:lstStyle/>
          <a:p>
            <a:pPr eaLnBrk="1" hangingPunct="1">
              <a:defRPr/>
            </a:pPr>
            <a:r>
              <a:rPr lang="en-US" altLang="zh-CN" sz="2400" b="1" dirty="0">
                <a:solidFill>
                  <a:srgbClr val="3333CC"/>
                </a:solidFill>
                <a:effectLst>
                  <a:outerShdw blurRad="38100" dist="38100" dir="2700000" algn="tl">
                    <a:srgbClr val="000000"/>
                  </a:outerShdw>
                </a:effectLst>
              </a:rPr>
              <a:t>1.3.1   </a:t>
            </a:r>
            <a:r>
              <a:rPr lang="zh-CN" altLang="en-US" sz="2400" b="1" dirty="0">
                <a:solidFill>
                  <a:srgbClr val="3333CC"/>
                </a:solidFill>
                <a:effectLst>
                  <a:outerShdw blurRad="38100" dist="38100" dir="2700000" algn="tl">
                    <a:srgbClr val="000000"/>
                  </a:outerShdw>
                </a:effectLst>
              </a:rPr>
              <a:t>线性子空间的概念</a:t>
            </a:r>
          </a:p>
        </p:txBody>
      </p:sp>
    </p:spTree>
    <p:extLst>
      <p:ext uri="{BB962C8B-B14F-4D97-AF65-F5344CB8AC3E}">
        <p14:creationId xmlns:p14="http://schemas.microsoft.com/office/powerpoint/2010/main" val="950852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2540"/>
                                        </p:tgtEl>
                                        <p:attrNameLst>
                                          <p:attrName>style.visibility</p:attrName>
                                        </p:attrNameLst>
                                      </p:cBhvr>
                                      <p:to>
                                        <p:strVal val="visible"/>
                                      </p:to>
                                    </p:set>
                                    <p:animEffect transition="in" filter="wipe(down)">
                                      <p:cBhvr>
                                        <p:cTn id="15" dur="500"/>
                                        <p:tgtEl>
                                          <p:spTgt spid="225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250" name="Text Box 3"/>
              <p:cNvSpPr txBox="1">
                <a:spLocks noChangeArrowheads="1"/>
              </p:cNvSpPr>
              <p:nvPr/>
            </p:nvSpPr>
            <p:spPr bwMode="auto">
              <a:xfrm>
                <a:off x="911424" y="1254159"/>
                <a:ext cx="10369152" cy="208672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lnSpc>
                    <a:spcPct val="135000"/>
                  </a:lnSpc>
                </a:pPr>
                <a:r>
                  <a:rPr lang="zh-CN" altLang="en-US" sz="2400" b="1" dirty="0">
                    <a:solidFill>
                      <a:srgbClr val="0000FF"/>
                    </a:solidFill>
                    <a:latin typeface="华文中宋" panose="02010600040101010101" pitchFamily="2" charset="-122"/>
                    <a:ea typeface="华文中宋" panose="02010600040101010101" pitchFamily="2" charset="-122"/>
                  </a:rPr>
                  <a:t>定义</a:t>
                </a:r>
                <a:r>
                  <a:rPr lang="en-US" altLang="zh-CN" sz="2400" b="1" dirty="0">
                    <a:solidFill>
                      <a:srgbClr val="0000FF"/>
                    </a:solidFill>
                    <a:latin typeface="华文中宋" panose="02010600040101010101" pitchFamily="2" charset="-122"/>
                    <a:ea typeface="华文中宋" panose="02010600040101010101" pitchFamily="2" charset="-122"/>
                  </a:rPr>
                  <a:t>1.1  </a:t>
                </a:r>
                <a:r>
                  <a:rPr lang="zh-CN" altLang="en-US" sz="2400" dirty="0">
                    <a:latin typeface="华文中宋" panose="02010600040101010101" pitchFamily="2" charset="-122"/>
                    <a:ea typeface="华文中宋" panose="02010600040101010101" pitchFamily="2" charset="-122"/>
                  </a:rPr>
                  <a:t>设</a:t>
                </a:r>
                <a14:m>
                  <m:oMath xmlns:m="http://schemas.openxmlformats.org/officeDocument/2006/math">
                    <m:r>
                      <a:rPr lang="en-US" altLang="zh-CN" sz="2400" i="1" dirty="0">
                        <a:solidFill>
                          <a:srgbClr val="FF0000"/>
                        </a:solidFill>
                        <a:latin typeface="Cambria Math" panose="02040503050406030204" pitchFamily="18" charset="0"/>
                        <a:ea typeface="黑体" panose="02010609060101010101" pitchFamily="49" charset="-122"/>
                      </a:rPr>
                      <m:t>𝑉</m:t>
                    </m:r>
                  </m:oMath>
                </a14:m>
                <a:r>
                  <a:rPr lang="zh-CN" altLang="en-US" sz="2400" dirty="0">
                    <a:solidFill>
                      <a:srgbClr val="FF0000"/>
                    </a:solidFill>
                    <a:latin typeface="华文中宋" panose="02010600040101010101" pitchFamily="2" charset="-122"/>
                    <a:ea typeface="华文中宋" panose="02010600040101010101" pitchFamily="2" charset="-122"/>
                  </a:rPr>
                  <a:t>是一个非空集合</a:t>
                </a:r>
                <a:r>
                  <a:rPr lang="zh-CN" altLang="en-US" sz="2400" dirty="0">
                    <a:latin typeface="华文中宋" panose="02010600040101010101" pitchFamily="2" charset="-122"/>
                    <a:ea typeface="华文中宋" panose="02010600040101010101" pitchFamily="2" charset="-122"/>
                  </a:rPr>
                  <a:t>，</a:t>
                </a:r>
                <a14:m>
                  <m:oMath xmlns:m="http://schemas.openxmlformats.org/officeDocument/2006/math">
                    <m:r>
                      <a:rPr lang="en-US" altLang="zh-CN" sz="2400" i="1" dirty="0">
                        <a:solidFill>
                          <a:srgbClr val="FF0000"/>
                        </a:solidFill>
                        <a:latin typeface="Cambria Math" panose="02040503050406030204" pitchFamily="18" charset="0"/>
                        <a:ea typeface="黑体" panose="02010609060101010101" pitchFamily="49" charset="-122"/>
                      </a:rPr>
                      <m:t>𝐹</m:t>
                    </m:r>
                  </m:oMath>
                </a14:m>
                <a:r>
                  <a:rPr lang="zh-CN" altLang="en-US" sz="2400" dirty="0">
                    <a:solidFill>
                      <a:srgbClr val="FF0000"/>
                    </a:solidFill>
                    <a:latin typeface="华文中宋" panose="02010600040101010101" pitchFamily="2" charset="-122"/>
                    <a:ea typeface="华文中宋" panose="02010600040101010101" pitchFamily="2" charset="-122"/>
                  </a:rPr>
                  <a:t>为数域</a:t>
                </a:r>
                <a:r>
                  <a:rPr lang="en-US" altLang="zh-CN" sz="2400" dirty="0">
                    <a:latin typeface="华文中宋" panose="02010600040101010101" pitchFamily="2" charset="-122"/>
                    <a:ea typeface="华文中宋" panose="02010600040101010101" pitchFamily="2" charset="-122"/>
                  </a:rPr>
                  <a:t>(</a:t>
                </a:r>
                <a:r>
                  <a:rPr lang="zh-CN" altLang="en-US" sz="2400" dirty="0">
                    <a:latin typeface="华文中宋" panose="02010600040101010101" pitchFamily="2" charset="-122"/>
                    <a:ea typeface="华文中宋" panose="02010600040101010101" pitchFamily="2" charset="-122"/>
                  </a:rPr>
                  <a:t>实数域</a:t>
                </a:r>
                <a14:m>
                  <m:oMath xmlns:m="http://schemas.openxmlformats.org/officeDocument/2006/math">
                    <m:r>
                      <a:rPr lang="en-US" altLang="zh-CN" sz="2400" i="1" dirty="0">
                        <a:latin typeface="Cambria Math" panose="02040503050406030204" pitchFamily="18" charset="0"/>
                        <a:ea typeface="华文中宋" panose="02010600040101010101" pitchFamily="2" charset="-122"/>
                      </a:rPr>
                      <m:t>𝑅</m:t>
                    </m:r>
                  </m:oMath>
                </a14:m>
                <a:r>
                  <a:rPr lang="zh-CN" altLang="en-US" sz="2400" dirty="0">
                    <a:latin typeface="华文中宋" panose="02010600040101010101" pitchFamily="2" charset="-122"/>
                    <a:ea typeface="华文中宋" panose="02010600040101010101" pitchFamily="2" charset="-122"/>
                  </a:rPr>
                  <a:t>或复数域</a:t>
                </a:r>
                <a14:m>
                  <m:oMath xmlns:m="http://schemas.openxmlformats.org/officeDocument/2006/math">
                    <m:r>
                      <a:rPr lang="en-US" altLang="zh-CN" sz="2400" i="1" dirty="0">
                        <a:latin typeface="Cambria Math" panose="02040503050406030204" pitchFamily="18" charset="0"/>
                        <a:ea typeface="华文中宋" panose="02010600040101010101" pitchFamily="2" charset="-122"/>
                      </a:rPr>
                      <m:t>𝐶</m:t>
                    </m:r>
                  </m:oMath>
                </a14:m>
                <a:r>
                  <a:rPr lang="en-US" altLang="zh-CN" sz="2400" dirty="0">
                    <a:latin typeface="华文中宋" panose="02010600040101010101" pitchFamily="2" charset="-122"/>
                    <a:ea typeface="华文中宋" panose="02010600040101010101" pitchFamily="2" charset="-122"/>
                  </a:rPr>
                  <a:t>)</a:t>
                </a:r>
                <a:r>
                  <a:rPr lang="zh-CN" altLang="en-US" sz="2400" dirty="0">
                    <a:latin typeface="华文中宋" panose="02010600040101010101" pitchFamily="2" charset="-122"/>
                    <a:ea typeface="华文中宋" panose="02010600040101010101" pitchFamily="2" charset="-122"/>
                  </a:rPr>
                  <a:t>．在集合</a:t>
                </a:r>
                <a14:m>
                  <m:oMath xmlns:m="http://schemas.openxmlformats.org/officeDocument/2006/math">
                    <m:r>
                      <a:rPr lang="en-US" altLang="zh-CN" sz="2400" i="1" dirty="0">
                        <a:latin typeface="Cambria Math" panose="02040503050406030204" pitchFamily="18" charset="0"/>
                        <a:ea typeface="华文中宋" panose="02010600040101010101" pitchFamily="2" charset="-122"/>
                      </a:rPr>
                      <m:t>𝑉</m:t>
                    </m:r>
                  </m:oMath>
                </a14:m>
                <a:r>
                  <a:rPr lang="zh-CN" altLang="en-US" sz="2400" dirty="0">
                    <a:latin typeface="华文中宋" panose="02010600040101010101" pitchFamily="2" charset="-122"/>
                    <a:ea typeface="华文中宋" panose="02010600040101010101" pitchFamily="2" charset="-122"/>
                  </a:rPr>
                  <a:t>的元素之间定义了</a:t>
                </a:r>
                <a:r>
                  <a:rPr lang="zh-CN" altLang="en-US" sz="2400" dirty="0">
                    <a:solidFill>
                      <a:srgbClr val="FF0000"/>
                    </a:solidFill>
                    <a:latin typeface="华文中宋" panose="02010600040101010101" pitchFamily="2" charset="-122"/>
                    <a:ea typeface="华文中宋" panose="02010600040101010101" pitchFamily="2" charset="-122"/>
                  </a:rPr>
                  <a:t>加法运算</a:t>
                </a:r>
                <a:r>
                  <a:rPr lang="zh-CN" altLang="en-US" sz="2400" dirty="0">
                    <a:latin typeface="华文中宋" panose="02010600040101010101" pitchFamily="2" charset="-122"/>
                    <a:ea typeface="华文中宋" panose="02010600040101010101" pitchFamily="2" charset="-122"/>
                  </a:rPr>
                  <a:t>，即对于</a:t>
                </a:r>
                <a14:m>
                  <m:oMath xmlns:m="http://schemas.openxmlformats.org/officeDocument/2006/math">
                    <m:r>
                      <a:rPr lang="en-US" altLang="zh-CN" sz="2400" i="1" dirty="0">
                        <a:latin typeface="Cambria Math" panose="02040503050406030204" pitchFamily="18" charset="0"/>
                        <a:ea typeface="华文中宋" panose="02010600040101010101" pitchFamily="2" charset="-122"/>
                      </a:rPr>
                      <m:t>𝑉</m:t>
                    </m:r>
                  </m:oMath>
                </a14:m>
                <a:r>
                  <a:rPr lang="zh-CN" altLang="en-US" sz="2400" dirty="0">
                    <a:latin typeface="华文中宋" panose="02010600040101010101" pitchFamily="2" charset="-122"/>
                    <a:ea typeface="华文中宋" panose="02010600040101010101" pitchFamily="2" charset="-122"/>
                  </a:rPr>
                  <a:t>中的任意两个元素</a:t>
                </a:r>
                <a14:m>
                  <m:oMath xmlns:m="http://schemas.openxmlformats.org/officeDocument/2006/math">
                    <m:r>
                      <a:rPr lang="en-US" altLang="zh-CN" sz="2400" i="1">
                        <a:latin typeface="Cambria Math" panose="02040503050406030204" pitchFamily="18" charset="0"/>
                        <a:ea typeface="黑体" panose="02010609060101010101" pitchFamily="49" charset="-122"/>
                      </a:rPr>
                      <m:t>𝛼</m:t>
                    </m:r>
                    <m:r>
                      <a:rPr lang="en-US" altLang="zh-CN" sz="2400" i="1">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𝛽</m:t>
                    </m:r>
                    <m:r>
                      <a:rPr lang="en-US" altLang="zh-CN" sz="2400" i="1">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𝑉</m:t>
                    </m:r>
                    <m:r>
                      <a:rPr lang="zh-CN" altLang="en-US" sz="2400" i="1">
                        <a:latin typeface="Cambria Math" panose="02040503050406030204" pitchFamily="18" charset="0"/>
                        <a:ea typeface="黑体" panose="02010609060101010101" pitchFamily="49" charset="-122"/>
                      </a:rPr>
                      <m:t>，</m:t>
                    </m:r>
                  </m:oMath>
                </a14:m>
                <a:r>
                  <a:rPr lang="zh-CN" altLang="en-US" sz="2400" dirty="0">
                    <a:latin typeface="华文中宋" panose="02010600040101010101" pitchFamily="2" charset="-122"/>
                    <a:ea typeface="华文中宋" panose="02010600040101010101" pitchFamily="2" charset="-122"/>
                  </a:rPr>
                  <a:t>总有</a:t>
                </a:r>
                <a:r>
                  <a:rPr lang="zh-CN" altLang="en-US" sz="2400" dirty="0">
                    <a:solidFill>
                      <a:srgbClr val="FF0000"/>
                    </a:solidFill>
                    <a:latin typeface="华文中宋" panose="02010600040101010101" pitchFamily="2" charset="-122"/>
                    <a:ea typeface="华文中宋" panose="02010600040101010101" pitchFamily="2" charset="-122"/>
                  </a:rPr>
                  <a:t>唯一</a:t>
                </a:r>
                <a:r>
                  <a:rPr lang="zh-CN" altLang="en-US" sz="2400" dirty="0">
                    <a:latin typeface="华文中宋" panose="02010600040101010101" pitchFamily="2" charset="-122"/>
                    <a:ea typeface="华文中宋" panose="02010600040101010101" pitchFamily="2" charset="-122"/>
                  </a:rPr>
                  <a:t>的一个元素</a:t>
                </a:r>
                <a14:m>
                  <m:oMath xmlns:m="http://schemas.openxmlformats.org/officeDocument/2006/math">
                    <m:r>
                      <a:rPr lang="en-US" altLang="zh-CN" sz="2400" i="1">
                        <a:latin typeface="Cambria Math" panose="02040503050406030204" pitchFamily="18" charset="0"/>
                        <a:ea typeface="黑体" panose="02010609060101010101" pitchFamily="49" charset="-122"/>
                      </a:rPr>
                      <m:t>𝛾</m:t>
                    </m:r>
                    <m:r>
                      <a:rPr lang="en-US" altLang="zh-CN" sz="2400" i="1">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𝑉</m:t>
                    </m:r>
                  </m:oMath>
                </a14:m>
                <a:r>
                  <a:rPr lang="zh-CN" altLang="en-US" sz="2400" dirty="0">
                    <a:latin typeface="华文中宋" panose="02010600040101010101" pitchFamily="2" charset="-122"/>
                    <a:ea typeface="华文中宋" panose="02010600040101010101" pitchFamily="2" charset="-122"/>
                  </a:rPr>
                  <a:t>与之对应，称为</a:t>
                </a:r>
                <a14:m>
                  <m:oMath xmlns:m="http://schemas.openxmlformats.org/officeDocument/2006/math">
                    <m:r>
                      <a:rPr lang="en-US" altLang="zh-CN" sz="2400" i="1">
                        <a:latin typeface="Cambria Math" panose="02040503050406030204" pitchFamily="18" charset="0"/>
                        <a:ea typeface="黑体" panose="02010609060101010101" pitchFamily="49" charset="-122"/>
                      </a:rPr>
                      <m:t>𝛼</m:t>
                    </m:r>
                  </m:oMath>
                </a14:m>
                <a:r>
                  <a:rPr lang="zh-CN" altLang="en-US" sz="2400" dirty="0">
                    <a:latin typeface="华文中宋" panose="02010600040101010101" pitchFamily="2" charset="-122"/>
                    <a:ea typeface="华文中宋" panose="02010600040101010101" pitchFamily="2" charset="-122"/>
                  </a:rPr>
                  <a:t>与</a:t>
                </a:r>
                <a14:m>
                  <m:oMath xmlns:m="http://schemas.openxmlformats.org/officeDocument/2006/math">
                    <m:r>
                      <a:rPr lang="en-US" altLang="zh-CN" sz="2400" i="1" dirty="0">
                        <a:latin typeface="Cambria Math" panose="02040503050406030204" pitchFamily="18" charset="0"/>
                        <a:ea typeface="黑体" panose="02010609060101010101" pitchFamily="49" charset="-122"/>
                      </a:rPr>
                      <m:t>𝛽</m:t>
                    </m:r>
                  </m:oMath>
                </a14:m>
                <a:r>
                  <a:rPr lang="zh-CN" altLang="en-US" sz="2400" dirty="0">
                    <a:latin typeface="华文中宋" panose="02010600040101010101" pitchFamily="2" charset="-122"/>
                    <a:ea typeface="华文中宋" panose="02010600040101010101" pitchFamily="2" charset="-122"/>
                  </a:rPr>
                  <a:t>的和，记作 </a:t>
                </a:r>
                <a14:m>
                  <m:oMath xmlns:m="http://schemas.openxmlformats.org/officeDocument/2006/math">
                    <m:r>
                      <a:rPr lang="en-US" altLang="zh-CN" sz="2400" i="1">
                        <a:latin typeface="Cambria Math" panose="02040503050406030204" pitchFamily="18" charset="0"/>
                        <a:ea typeface="华文中宋" panose="02010600040101010101" pitchFamily="2" charset="-122"/>
                      </a:rPr>
                      <m:t>𝛼</m:t>
                    </m:r>
                    <m:r>
                      <a:rPr lang="en-US" altLang="zh-CN" sz="2400" i="1">
                        <a:latin typeface="Cambria Math" panose="02040503050406030204" pitchFamily="18" charset="0"/>
                        <a:ea typeface="华文中宋" panose="02010600040101010101" pitchFamily="2" charset="-122"/>
                      </a:rPr>
                      <m:t>+</m:t>
                    </m:r>
                    <m:r>
                      <a:rPr lang="en-US" altLang="zh-CN" sz="2400" i="1">
                        <a:latin typeface="Cambria Math" panose="02040503050406030204" pitchFamily="18" charset="0"/>
                        <a:ea typeface="华文中宋" panose="02010600040101010101" pitchFamily="2" charset="-122"/>
                      </a:rPr>
                      <m:t>𝛽</m:t>
                    </m:r>
                    <m:r>
                      <a:rPr lang="en-US" altLang="zh-CN" sz="2400" i="1">
                        <a:latin typeface="Cambria Math" panose="02040503050406030204" pitchFamily="18" charset="0"/>
                        <a:ea typeface="华文中宋" panose="02010600040101010101" pitchFamily="2" charset="-122"/>
                      </a:rPr>
                      <m:t>=</m:t>
                    </m:r>
                    <m:r>
                      <a:rPr lang="en-US" altLang="zh-CN" sz="2400" i="1">
                        <a:latin typeface="Cambria Math" panose="02040503050406030204" pitchFamily="18" charset="0"/>
                        <a:ea typeface="华文中宋" panose="02010600040101010101" pitchFamily="2" charset="-122"/>
                      </a:rPr>
                      <m:t>𝛾</m:t>
                    </m:r>
                    <m:r>
                      <a:rPr lang="en-US" altLang="zh-CN" sz="2400" i="1">
                        <a:latin typeface="Cambria Math" panose="02040503050406030204" pitchFamily="18" charset="0"/>
                        <a:ea typeface="华文中宋" panose="02010600040101010101" pitchFamily="2" charset="-122"/>
                      </a:rPr>
                      <m:t>,</m:t>
                    </m:r>
                  </m:oMath>
                </a14:m>
                <a:r>
                  <a:rPr lang="zh-CN" altLang="en-US" sz="2400" dirty="0">
                    <a:latin typeface="华文中宋" panose="02010600040101010101" pitchFamily="2" charset="-122"/>
                    <a:ea typeface="华文中宋" panose="02010600040101010101" pitchFamily="2" charset="-122"/>
                  </a:rPr>
                  <a:t> 并且加法运算满足四条法则：</a:t>
                </a:r>
              </a:p>
            </p:txBody>
          </p:sp>
        </mc:Choice>
        <mc:Fallback xmlns="">
          <p:sp>
            <p:nvSpPr>
              <p:cNvPr id="10250" name="Text Box 3"/>
              <p:cNvSpPr txBox="1">
                <a:spLocks noRot="1" noChangeAspect="1" noMove="1" noResize="1" noEditPoints="1" noAdjustHandles="1" noChangeArrowheads="1" noChangeShapeType="1" noTextEdit="1"/>
              </p:cNvSpPr>
              <p:nvPr/>
            </p:nvSpPr>
            <p:spPr bwMode="auto">
              <a:xfrm>
                <a:off x="911424" y="1254159"/>
                <a:ext cx="10369152" cy="2086725"/>
              </a:xfrm>
              <a:prstGeom prst="rect">
                <a:avLst/>
              </a:prstGeom>
              <a:blipFill>
                <a:blip r:embed="rId3"/>
                <a:stretch>
                  <a:fillRect l="-941" b="-350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p:cNvSpPr txBox="1"/>
              <p:nvPr/>
            </p:nvSpPr>
            <p:spPr>
              <a:xfrm>
                <a:off x="1963381" y="3326757"/>
                <a:ext cx="5184576" cy="461665"/>
              </a:xfrm>
              <a:prstGeom prst="rect">
                <a:avLst/>
              </a:prstGeom>
              <a:noFill/>
            </p:spPr>
            <p:txBody>
              <a:bodyPr wrap="square" rtlCol="0">
                <a:spAutoFit/>
              </a:bodyPr>
              <a:lstStyle/>
              <a:p>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1</a:t>
                </a:r>
                <a:r>
                  <a:rPr lang="zh-CN" altLang="en-US" sz="2400" dirty="0">
                    <a:latin typeface="华文中宋" panose="02010600040101010101" pitchFamily="2" charset="-122"/>
                    <a:ea typeface="华文中宋" panose="02010600040101010101" pitchFamily="2" charset="-122"/>
                  </a:rPr>
                  <a:t>）</a:t>
                </a:r>
                <a:r>
                  <a:rPr lang="zh-CN" altLang="en-US" sz="2400" dirty="0">
                    <a:solidFill>
                      <a:srgbClr val="FF0000"/>
                    </a:solidFill>
                    <a:latin typeface="华文中宋" panose="02010600040101010101" pitchFamily="2" charset="-122"/>
                    <a:ea typeface="华文中宋" panose="02010600040101010101" pitchFamily="2" charset="-122"/>
                  </a:rPr>
                  <a:t>交换律</a:t>
                </a:r>
                <a:r>
                  <a:rPr lang="zh-CN" altLang="en-US" sz="2400" dirty="0">
                    <a:latin typeface="华文中宋" panose="02010600040101010101" pitchFamily="2" charset="-122"/>
                    <a:ea typeface="华文中宋" panose="02010600040101010101" pitchFamily="2" charset="-122"/>
                  </a:rPr>
                  <a:t>  </a:t>
                </a:r>
                <a14:m>
                  <m:oMath xmlns:m="http://schemas.openxmlformats.org/officeDocument/2006/math">
                    <m:r>
                      <a:rPr lang="en-US" altLang="zh-CN" sz="2400" i="1">
                        <a:latin typeface="Cambria Math" panose="02040503050406030204" pitchFamily="18" charset="0"/>
                      </a:rPr>
                      <m:t>𝛼</m:t>
                    </m:r>
                    <m:r>
                      <a:rPr lang="en-US" altLang="zh-CN" sz="2400" i="1">
                        <a:latin typeface="Cambria Math" panose="02040503050406030204" pitchFamily="18" charset="0"/>
                      </a:rPr>
                      <m:t>+</m:t>
                    </m:r>
                    <m:r>
                      <a:rPr lang="en-US" altLang="zh-CN" sz="2400" i="1">
                        <a:latin typeface="Cambria Math" panose="02040503050406030204" pitchFamily="18" charset="0"/>
                      </a:rPr>
                      <m:t>𝛽</m:t>
                    </m:r>
                    <m:r>
                      <a:rPr lang="en-US" altLang="zh-CN" sz="2400" i="1">
                        <a:latin typeface="Cambria Math" panose="02040503050406030204" pitchFamily="18" charset="0"/>
                      </a:rPr>
                      <m:t>=</m:t>
                    </m:r>
                    <m:r>
                      <a:rPr lang="en-US" altLang="zh-CN" sz="2400" i="1">
                        <a:latin typeface="Cambria Math" panose="02040503050406030204" pitchFamily="18" charset="0"/>
                      </a:rPr>
                      <m:t>𝛽</m:t>
                    </m:r>
                    <m:r>
                      <a:rPr lang="en-US" altLang="zh-CN" sz="2400" i="1">
                        <a:latin typeface="Cambria Math" panose="02040503050406030204" pitchFamily="18" charset="0"/>
                      </a:rPr>
                      <m:t>+</m:t>
                    </m:r>
                    <m:r>
                      <a:rPr lang="en-US" altLang="zh-CN" sz="2400" i="1">
                        <a:latin typeface="Cambria Math" panose="02040503050406030204" pitchFamily="18" charset="0"/>
                      </a:rPr>
                      <m:t>𝛼</m:t>
                    </m:r>
                    <m:r>
                      <a:rPr lang="en-US" altLang="zh-CN" sz="2400" i="1">
                        <a:latin typeface="Cambria Math" panose="02040503050406030204" pitchFamily="18" charset="0"/>
                      </a:rPr>
                      <m:t>;</m:t>
                    </m:r>
                  </m:oMath>
                </a14:m>
                <a:endParaRPr lang="zh-CN" altLang="en-US" sz="2400" dirty="0">
                  <a:latin typeface="华文中宋" panose="02010600040101010101" pitchFamily="2" charset="-122"/>
                  <a:ea typeface="华文中宋" panose="02010600040101010101" pitchFamily="2" charset="-122"/>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1963381" y="3326757"/>
                <a:ext cx="5184576" cy="461665"/>
              </a:xfrm>
              <a:prstGeom prst="rect">
                <a:avLst/>
              </a:prstGeom>
              <a:blipFill>
                <a:blip r:embed="rId4"/>
                <a:stretch>
                  <a:fillRect l="-1763" t="-10667" b="-30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1963381" y="3857672"/>
                <a:ext cx="5977770" cy="461665"/>
              </a:xfrm>
              <a:prstGeom prst="rect">
                <a:avLst/>
              </a:prstGeom>
              <a:noFill/>
            </p:spPr>
            <p:txBody>
              <a:bodyPr wrap="square" rtlCol="0">
                <a:spAutoFit/>
              </a:bodyPr>
              <a:lstStyle/>
              <a:p>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2</a:t>
                </a:r>
                <a:r>
                  <a:rPr lang="zh-CN" altLang="en-US" sz="2400" dirty="0">
                    <a:latin typeface="华文中宋" panose="02010600040101010101" pitchFamily="2" charset="-122"/>
                    <a:ea typeface="华文中宋" panose="02010600040101010101" pitchFamily="2" charset="-122"/>
                  </a:rPr>
                  <a:t>）</a:t>
                </a:r>
                <a:r>
                  <a:rPr lang="zh-CN" altLang="en-US" sz="2400" dirty="0">
                    <a:solidFill>
                      <a:srgbClr val="FF0000"/>
                    </a:solidFill>
                    <a:latin typeface="华文中宋" panose="02010600040101010101" pitchFamily="2" charset="-122"/>
                    <a:ea typeface="华文中宋" panose="02010600040101010101" pitchFamily="2" charset="-122"/>
                  </a:rPr>
                  <a:t>结合律</a:t>
                </a:r>
                <a:r>
                  <a:rPr lang="zh-CN" altLang="en-US" sz="2400" dirty="0">
                    <a:latin typeface="华文中宋" panose="02010600040101010101" pitchFamily="2" charset="-122"/>
                    <a:ea typeface="华文中宋" panose="02010600040101010101" pitchFamily="2" charset="-122"/>
                  </a:rPr>
                  <a:t>  </a:t>
                </a:r>
                <a14:m>
                  <m:oMath xmlns:m="http://schemas.openxmlformats.org/officeDocument/2006/math">
                    <m:r>
                      <a:rPr lang="en-US" altLang="zh-CN" sz="2400" i="1">
                        <a:latin typeface="Cambria Math" panose="02040503050406030204" pitchFamily="18" charset="0"/>
                      </a:rPr>
                      <m:t>𝛼</m:t>
                    </m:r>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𝛽</m:t>
                        </m:r>
                        <m:r>
                          <a:rPr lang="en-US" altLang="zh-CN" sz="2400" i="1">
                            <a:latin typeface="Cambria Math" panose="02040503050406030204" pitchFamily="18" charset="0"/>
                          </a:rPr>
                          <m:t>+</m:t>
                        </m:r>
                        <m:r>
                          <a:rPr lang="en-US" altLang="zh-CN" sz="2400" i="1">
                            <a:latin typeface="Cambria Math" panose="02040503050406030204" pitchFamily="18" charset="0"/>
                          </a:rPr>
                          <m:t>𝜉</m:t>
                        </m:r>
                      </m:e>
                    </m:d>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𝛼</m:t>
                        </m:r>
                        <m:r>
                          <a:rPr lang="en-US" altLang="zh-CN" sz="2400" i="1">
                            <a:latin typeface="Cambria Math" panose="02040503050406030204" pitchFamily="18" charset="0"/>
                          </a:rPr>
                          <m:t>+</m:t>
                        </m:r>
                        <m:r>
                          <a:rPr lang="en-US" altLang="zh-CN" sz="2400" i="1">
                            <a:latin typeface="Cambria Math" panose="02040503050406030204" pitchFamily="18" charset="0"/>
                          </a:rPr>
                          <m:t>𝛽</m:t>
                        </m:r>
                      </m:e>
                    </m:d>
                    <m:r>
                      <a:rPr lang="en-US" altLang="zh-CN" sz="2400" i="1">
                        <a:latin typeface="Cambria Math" panose="02040503050406030204" pitchFamily="18" charset="0"/>
                      </a:rPr>
                      <m:t>+</m:t>
                    </m:r>
                    <m:r>
                      <a:rPr lang="en-US" altLang="zh-CN" sz="2400" i="1">
                        <a:latin typeface="Cambria Math" panose="02040503050406030204" pitchFamily="18" charset="0"/>
                      </a:rPr>
                      <m:t>𝜉</m:t>
                    </m:r>
                    <m:r>
                      <a:rPr lang="en-US" altLang="zh-CN" sz="2400" i="1">
                        <a:latin typeface="Cambria Math" panose="02040503050406030204" pitchFamily="18" charset="0"/>
                      </a:rPr>
                      <m:t>;</m:t>
                    </m:r>
                  </m:oMath>
                </a14:m>
                <a:endParaRPr lang="zh-CN" altLang="en-US" sz="2400" dirty="0">
                  <a:latin typeface="华文中宋" panose="02010600040101010101" pitchFamily="2" charset="-122"/>
                  <a:ea typeface="华文中宋" panose="02010600040101010101" pitchFamily="2" charset="-122"/>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1963381" y="3857672"/>
                <a:ext cx="5977770" cy="461665"/>
              </a:xfrm>
              <a:prstGeom prst="rect">
                <a:avLst/>
              </a:prstGeom>
              <a:blipFill>
                <a:blip r:embed="rId5"/>
                <a:stretch>
                  <a:fillRect l="-1529"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1963380" y="4291083"/>
                <a:ext cx="8885147" cy="1134926"/>
              </a:xfrm>
              <a:prstGeom prst="rect">
                <a:avLst/>
              </a:prstGeom>
              <a:noFill/>
            </p:spPr>
            <p:txBody>
              <a:bodyPr wrap="square" rtlCol="0">
                <a:spAutoFit/>
              </a:bodyPr>
              <a:lstStyle/>
              <a:p>
                <a:pPr>
                  <a:lnSpc>
                    <a:spcPct val="150000"/>
                  </a:lnSpc>
                </a:pP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3</a:t>
                </a:r>
                <a:r>
                  <a:rPr lang="zh-CN" altLang="en-US" sz="2400" dirty="0">
                    <a:latin typeface="华文中宋" panose="02010600040101010101" pitchFamily="2" charset="-122"/>
                    <a:ea typeface="华文中宋" panose="02010600040101010101" pitchFamily="2" charset="-122"/>
                  </a:rPr>
                  <a:t>）</a:t>
                </a:r>
                <a:r>
                  <a:rPr lang="zh-CN" altLang="en-US" sz="2400" dirty="0">
                    <a:solidFill>
                      <a:srgbClr val="FF0000"/>
                    </a:solidFill>
                    <a:latin typeface="华文中宋" panose="02010600040101010101" pitchFamily="2" charset="-122"/>
                    <a:ea typeface="华文中宋" panose="02010600040101010101" pitchFamily="2" charset="-122"/>
                  </a:rPr>
                  <a:t>零元素</a:t>
                </a:r>
                <a:r>
                  <a:rPr lang="zh-CN" altLang="en-US" sz="2400" dirty="0">
                    <a:latin typeface="华文中宋" panose="02010600040101010101" pitchFamily="2" charset="-122"/>
                    <a:ea typeface="华文中宋" panose="02010600040101010101" pitchFamily="2" charset="-122"/>
                  </a:rPr>
                  <a:t>  在</a:t>
                </a:r>
                <a14:m>
                  <m:oMath xmlns:m="http://schemas.openxmlformats.org/officeDocument/2006/math">
                    <m:r>
                      <a:rPr lang="en-US" altLang="zh-CN" sz="2400" i="1" dirty="0">
                        <a:latin typeface="Cambria Math" panose="02040503050406030204" pitchFamily="18" charset="0"/>
                        <a:ea typeface="华文中宋" panose="02010600040101010101" pitchFamily="2" charset="-122"/>
                      </a:rPr>
                      <m:t>𝑉</m:t>
                    </m:r>
                  </m:oMath>
                </a14:m>
                <a:r>
                  <a:rPr lang="zh-CN" altLang="en-US" sz="2400" dirty="0">
                    <a:latin typeface="华文中宋" panose="02010600040101010101" pitchFamily="2" charset="-122"/>
                    <a:ea typeface="华文中宋" panose="02010600040101010101" pitchFamily="2" charset="-122"/>
                  </a:rPr>
                  <a:t>中有一元素</a:t>
                </a:r>
                <a14:m>
                  <m:oMath xmlns:m="http://schemas.openxmlformats.org/officeDocument/2006/math">
                    <m:r>
                      <a:rPr lang="en-US" altLang="zh-CN" sz="2400" i="1">
                        <a:latin typeface="Cambria Math" panose="02040503050406030204" pitchFamily="18" charset="0"/>
                        <a:ea typeface="华文中宋" panose="02010600040101010101" pitchFamily="2" charset="-122"/>
                      </a:rPr>
                      <m:t>𝜃</m:t>
                    </m:r>
                  </m:oMath>
                </a14:m>
                <a:r>
                  <a:rPr lang="en-US" altLang="zh-CN" sz="2400" dirty="0">
                    <a:latin typeface="华文中宋" panose="02010600040101010101" pitchFamily="2" charset="-122"/>
                    <a:ea typeface="华文中宋" panose="02010600040101010101" pitchFamily="2" charset="-122"/>
                  </a:rPr>
                  <a:t>(</a:t>
                </a:r>
                <a:r>
                  <a:rPr lang="zh-CN" altLang="en-US" sz="2400" dirty="0">
                    <a:latin typeface="华文中宋" panose="02010600040101010101" pitchFamily="2" charset="-122"/>
                    <a:ea typeface="华文中宋" panose="02010600040101010101" pitchFamily="2" charset="-122"/>
                  </a:rPr>
                  <a:t>称作零元素</a:t>
                </a:r>
                <a:r>
                  <a:rPr lang="en-US" altLang="zh-CN" sz="2400" dirty="0">
                    <a:latin typeface="华文中宋" panose="02010600040101010101" pitchFamily="2" charset="-122"/>
                    <a:ea typeface="华文中宋" panose="02010600040101010101" pitchFamily="2" charset="-122"/>
                  </a:rPr>
                  <a:t>)</a:t>
                </a:r>
                <a:r>
                  <a:rPr lang="zh-CN" altLang="en-US" sz="2400" dirty="0">
                    <a:latin typeface="华文中宋" panose="02010600040101010101" pitchFamily="2" charset="-122"/>
                    <a:ea typeface="华文中宋" panose="02010600040101010101" pitchFamily="2" charset="-122"/>
                  </a:rPr>
                  <a:t>，对于</a:t>
                </a:r>
                <a14:m>
                  <m:oMath xmlns:m="http://schemas.openxmlformats.org/officeDocument/2006/math">
                    <m:r>
                      <a:rPr lang="en-US" altLang="zh-CN" sz="2400" i="1" dirty="0">
                        <a:latin typeface="Cambria Math" panose="02040503050406030204" pitchFamily="18" charset="0"/>
                        <a:ea typeface="华文中宋" panose="02010600040101010101" pitchFamily="2" charset="-122"/>
                      </a:rPr>
                      <m:t>𝑉</m:t>
                    </m:r>
                  </m:oMath>
                </a14:m>
                <a:r>
                  <a:rPr lang="zh-CN" altLang="en-US" sz="2400" dirty="0">
                    <a:latin typeface="华文中宋" panose="02010600040101010101" pitchFamily="2" charset="-122"/>
                    <a:ea typeface="华文中宋" panose="02010600040101010101" pitchFamily="2" charset="-122"/>
                  </a:rPr>
                  <a:t>中任一元素</a:t>
                </a:r>
                <a14:m>
                  <m:oMath xmlns:m="http://schemas.openxmlformats.org/officeDocument/2006/math">
                    <m:r>
                      <a:rPr lang="en-US" altLang="zh-CN" sz="2400" i="1">
                        <a:latin typeface="Cambria Math" panose="02040503050406030204" pitchFamily="18" charset="0"/>
                        <a:ea typeface="华文中宋" panose="02010600040101010101" pitchFamily="2" charset="-122"/>
                      </a:rPr>
                      <m:t>𝛼</m:t>
                    </m:r>
                  </m:oMath>
                </a14:m>
                <a:r>
                  <a:rPr lang="zh-CN" altLang="en-US" sz="2400" dirty="0">
                    <a:latin typeface="华文中宋" panose="02010600040101010101" pitchFamily="2" charset="-122"/>
                    <a:ea typeface="华文中宋" panose="02010600040101010101" pitchFamily="2" charset="-122"/>
                  </a:rPr>
                  <a:t>都有</a:t>
                </a:r>
                <a14:m>
                  <m:oMath xmlns:m="http://schemas.openxmlformats.org/officeDocument/2006/math">
                    <m:r>
                      <a:rPr lang="en-US" altLang="zh-CN" sz="2400" i="1">
                        <a:latin typeface="Cambria Math" panose="02040503050406030204" pitchFamily="18" charset="0"/>
                        <a:ea typeface="华文中宋" panose="02010600040101010101" pitchFamily="2" charset="-122"/>
                      </a:rPr>
                      <m:t>𝛼</m:t>
                    </m:r>
                    <m:r>
                      <a:rPr lang="en-US" altLang="zh-CN" sz="2400" i="1">
                        <a:latin typeface="Cambria Math" panose="02040503050406030204" pitchFamily="18" charset="0"/>
                        <a:ea typeface="华文中宋" panose="02010600040101010101" pitchFamily="2" charset="-122"/>
                      </a:rPr>
                      <m:t>+</m:t>
                    </m:r>
                    <m:r>
                      <a:rPr lang="en-US" altLang="zh-CN" sz="2400" i="1">
                        <a:latin typeface="Cambria Math" panose="02040503050406030204" pitchFamily="18" charset="0"/>
                        <a:ea typeface="华文中宋" panose="02010600040101010101" pitchFamily="2" charset="-122"/>
                      </a:rPr>
                      <m:t>𝜃</m:t>
                    </m:r>
                    <m:r>
                      <a:rPr lang="en-US" altLang="zh-CN" sz="2400" i="1">
                        <a:latin typeface="Cambria Math" panose="02040503050406030204" pitchFamily="18" charset="0"/>
                        <a:ea typeface="华文中宋" panose="02010600040101010101" pitchFamily="2" charset="-122"/>
                      </a:rPr>
                      <m:t>=</m:t>
                    </m:r>
                    <m:r>
                      <a:rPr lang="en-US" altLang="zh-CN" sz="2400" i="1">
                        <a:latin typeface="Cambria Math" panose="02040503050406030204" pitchFamily="18" charset="0"/>
                        <a:ea typeface="华文中宋" panose="02010600040101010101" pitchFamily="2" charset="-122"/>
                      </a:rPr>
                      <m:t>𝛼</m:t>
                    </m:r>
                    <m:r>
                      <a:rPr lang="en-US" altLang="zh-CN" sz="2400" i="1">
                        <a:latin typeface="Cambria Math" panose="02040503050406030204" pitchFamily="18" charset="0"/>
                        <a:ea typeface="华文中宋" panose="02010600040101010101" pitchFamily="2" charset="-122"/>
                      </a:rPr>
                      <m:t>;</m:t>
                    </m:r>
                  </m:oMath>
                </a14:m>
                <a:endParaRPr lang="zh-CN" altLang="en-US" sz="2400" dirty="0">
                  <a:latin typeface="华文中宋" panose="02010600040101010101" pitchFamily="2" charset="-122"/>
                  <a:ea typeface="华文中宋" panose="02010600040101010101" pitchFamily="2" charset="-122"/>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1963380" y="4291083"/>
                <a:ext cx="8885147" cy="1134926"/>
              </a:xfrm>
              <a:prstGeom prst="rect">
                <a:avLst/>
              </a:prstGeom>
              <a:blipFill>
                <a:blip r:embed="rId6"/>
                <a:stretch>
                  <a:fillRect l="-1029" b="-118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1948099" y="5324659"/>
                <a:ext cx="8828421" cy="1134926"/>
              </a:xfrm>
              <a:prstGeom prst="rect">
                <a:avLst/>
              </a:prstGeom>
              <a:noFill/>
            </p:spPr>
            <p:txBody>
              <a:bodyPr wrap="square" rtlCol="0">
                <a:spAutoFit/>
              </a:bodyPr>
              <a:lstStyle/>
              <a:p>
                <a:pPr>
                  <a:lnSpc>
                    <a:spcPct val="150000"/>
                  </a:lnSpc>
                </a:pP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4</a:t>
                </a:r>
                <a:r>
                  <a:rPr lang="zh-CN" altLang="en-US" sz="2400" dirty="0">
                    <a:latin typeface="华文中宋" panose="02010600040101010101" pitchFamily="2" charset="-122"/>
                    <a:ea typeface="华文中宋" panose="02010600040101010101" pitchFamily="2" charset="-122"/>
                  </a:rPr>
                  <a:t>）</a:t>
                </a:r>
                <a:r>
                  <a:rPr lang="zh-CN" altLang="en-US" sz="2400" dirty="0">
                    <a:solidFill>
                      <a:srgbClr val="FF0000"/>
                    </a:solidFill>
                    <a:latin typeface="华文中宋" panose="02010600040101010101" pitchFamily="2" charset="-122"/>
                    <a:ea typeface="华文中宋" panose="02010600040101010101" pitchFamily="2" charset="-122"/>
                  </a:rPr>
                  <a:t>负元素</a:t>
                </a:r>
                <a:r>
                  <a:rPr lang="zh-CN" altLang="en-US" sz="2400" dirty="0">
                    <a:latin typeface="华文中宋" panose="02010600040101010101" pitchFamily="2" charset="-122"/>
                    <a:ea typeface="华文中宋" panose="02010600040101010101" pitchFamily="2" charset="-122"/>
                  </a:rPr>
                  <a:t>  对于</a:t>
                </a:r>
                <a14:m>
                  <m:oMath xmlns:m="http://schemas.openxmlformats.org/officeDocument/2006/math">
                    <m:r>
                      <a:rPr lang="en-US" altLang="zh-CN" sz="2400" i="1" dirty="0">
                        <a:latin typeface="Cambria Math" panose="02040503050406030204" pitchFamily="18" charset="0"/>
                        <a:ea typeface="华文中宋" panose="02010600040101010101" pitchFamily="2" charset="-122"/>
                      </a:rPr>
                      <m:t>𝑉</m:t>
                    </m:r>
                  </m:oMath>
                </a14:m>
                <a:r>
                  <a:rPr lang="zh-CN" altLang="en-US" sz="2400" dirty="0">
                    <a:latin typeface="华文中宋" panose="02010600040101010101" pitchFamily="2" charset="-122"/>
                    <a:ea typeface="华文中宋" panose="02010600040101010101" pitchFamily="2" charset="-122"/>
                  </a:rPr>
                  <a:t>中的每一个元素</a:t>
                </a:r>
                <a14:m>
                  <m:oMath xmlns:m="http://schemas.openxmlformats.org/officeDocument/2006/math">
                    <m:r>
                      <a:rPr lang="en-US" altLang="zh-CN" sz="2400" i="1">
                        <a:latin typeface="Cambria Math" panose="02040503050406030204" pitchFamily="18" charset="0"/>
                        <a:ea typeface="华文中宋" panose="02010600040101010101" pitchFamily="2" charset="-122"/>
                      </a:rPr>
                      <m:t>𝛼</m:t>
                    </m:r>
                    <m:r>
                      <a:rPr lang="en-US" altLang="zh-CN" sz="2400" i="1">
                        <a:latin typeface="Cambria Math" panose="02040503050406030204" pitchFamily="18" charset="0"/>
                        <a:ea typeface="华文中宋" panose="02010600040101010101" pitchFamily="2" charset="-122"/>
                      </a:rPr>
                      <m:t>, </m:t>
                    </m:r>
                  </m:oMath>
                </a14:m>
                <a:r>
                  <a:rPr lang="zh-CN" altLang="en-US" sz="2400" dirty="0">
                    <a:latin typeface="华文中宋" panose="02010600040101010101" pitchFamily="2" charset="-122"/>
                    <a:ea typeface="华文中宋" panose="02010600040101010101" pitchFamily="2" charset="-122"/>
                  </a:rPr>
                  <a:t>都有</a:t>
                </a:r>
                <a14:m>
                  <m:oMath xmlns:m="http://schemas.openxmlformats.org/officeDocument/2006/math">
                    <m:r>
                      <a:rPr lang="en-US" altLang="zh-CN" sz="2400" i="1" dirty="0">
                        <a:latin typeface="Cambria Math" panose="02040503050406030204" pitchFamily="18" charset="0"/>
                        <a:ea typeface="华文中宋" panose="02010600040101010101" pitchFamily="2" charset="-122"/>
                      </a:rPr>
                      <m:t>𝑉</m:t>
                    </m:r>
                  </m:oMath>
                </a14:m>
                <a:r>
                  <a:rPr lang="zh-CN" altLang="en-US" sz="2400" dirty="0">
                    <a:latin typeface="华文中宋" panose="02010600040101010101" pitchFamily="2" charset="-122"/>
                    <a:ea typeface="华文中宋" panose="02010600040101010101" pitchFamily="2" charset="-122"/>
                  </a:rPr>
                  <a:t>中的元素</a:t>
                </a:r>
                <a14:m>
                  <m:oMath xmlns:m="http://schemas.openxmlformats.org/officeDocument/2006/math">
                    <m:r>
                      <a:rPr lang="en-US" altLang="zh-CN" sz="2400" i="1">
                        <a:latin typeface="Cambria Math" panose="02040503050406030204" pitchFamily="18" charset="0"/>
                        <a:ea typeface="华文中宋" panose="02010600040101010101" pitchFamily="2" charset="-122"/>
                      </a:rPr>
                      <m:t>𝛽</m:t>
                    </m:r>
                    <m:r>
                      <a:rPr lang="en-US" altLang="zh-CN" sz="2400" i="1">
                        <a:latin typeface="Cambria Math" panose="02040503050406030204" pitchFamily="18" charset="0"/>
                        <a:ea typeface="华文中宋" panose="02010600040101010101" pitchFamily="2" charset="-122"/>
                      </a:rPr>
                      <m:t>,</m:t>
                    </m:r>
                  </m:oMath>
                </a14:m>
                <a:r>
                  <a:rPr lang="zh-CN" altLang="en-US" sz="2400" dirty="0">
                    <a:latin typeface="华文中宋" panose="02010600040101010101" pitchFamily="2" charset="-122"/>
                    <a:ea typeface="华文中宋" panose="02010600040101010101" pitchFamily="2" charset="-122"/>
                  </a:rPr>
                  <a:t>使得</a:t>
                </a:r>
                <a14:m>
                  <m:oMath xmlns:m="http://schemas.openxmlformats.org/officeDocument/2006/math">
                    <m:r>
                      <a:rPr lang="en-US" altLang="zh-CN" sz="2400" i="1" dirty="0">
                        <a:latin typeface="Cambria Math" panose="02040503050406030204" pitchFamily="18" charset="0"/>
                        <a:ea typeface="华文中宋" panose="02010600040101010101" pitchFamily="2" charset="-122"/>
                      </a:rPr>
                      <m:t>𝛼</m:t>
                    </m:r>
                    <m:r>
                      <a:rPr lang="en-US" altLang="zh-CN" sz="2400" i="1" dirty="0">
                        <a:latin typeface="Cambria Math" panose="02040503050406030204" pitchFamily="18" charset="0"/>
                        <a:ea typeface="华文中宋" panose="02010600040101010101" pitchFamily="2" charset="-122"/>
                      </a:rPr>
                      <m:t>+</m:t>
                    </m:r>
                    <m:r>
                      <a:rPr lang="en-US" altLang="zh-CN" sz="2400" i="1" dirty="0">
                        <a:latin typeface="Cambria Math" panose="02040503050406030204" pitchFamily="18" charset="0"/>
                        <a:ea typeface="华文中宋" panose="02010600040101010101" pitchFamily="2" charset="-122"/>
                      </a:rPr>
                      <m:t>𝛽</m:t>
                    </m:r>
                    <m:r>
                      <a:rPr lang="en-US" altLang="zh-CN" sz="2400" i="1" dirty="0">
                        <a:latin typeface="Cambria Math" panose="02040503050406030204" pitchFamily="18" charset="0"/>
                        <a:ea typeface="华文中宋" panose="02010600040101010101" pitchFamily="2" charset="-122"/>
                      </a:rPr>
                      <m:t>=</m:t>
                    </m:r>
                    <m:r>
                      <a:rPr lang="en-US" altLang="zh-CN" sz="2400" i="1" dirty="0">
                        <a:latin typeface="Cambria Math" panose="02040503050406030204" pitchFamily="18" charset="0"/>
                        <a:ea typeface="华文中宋" panose="02010600040101010101" pitchFamily="2" charset="-122"/>
                      </a:rPr>
                      <m:t>𝜃</m:t>
                    </m:r>
                    <m:r>
                      <a:rPr lang="en-US" altLang="zh-CN" sz="2400" i="1" dirty="0">
                        <a:latin typeface="Cambria Math" panose="02040503050406030204" pitchFamily="18" charset="0"/>
                        <a:ea typeface="华文中宋" panose="02010600040101010101" pitchFamily="2" charset="-122"/>
                      </a:rPr>
                      <m:t>.</m:t>
                    </m:r>
                  </m:oMath>
                </a14:m>
                <a:endParaRPr lang="zh-CN" altLang="en-US" sz="2400" dirty="0">
                  <a:latin typeface="华文中宋" panose="02010600040101010101" pitchFamily="2" charset="-122"/>
                  <a:ea typeface="华文中宋" panose="02010600040101010101" pitchFamily="2" charset="-122"/>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1948099" y="5324659"/>
                <a:ext cx="8828421" cy="1134926"/>
              </a:xfrm>
              <a:prstGeom prst="rect">
                <a:avLst/>
              </a:prstGeom>
              <a:blipFill>
                <a:blip r:embed="rId7"/>
                <a:stretch>
                  <a:fillRect l="-1105" b="-6952"/>
                </a:stretch>
              </a:blipFill>
            </p:spPr>
            <p:txBody>
              <a:bodyPr/>
              <a:lstStyle/>
              <a:p>
                <a:r>
                  <a:rPr lang="zh-CN" altLang="en-US">
                    <a:noFill/>
                  </a:rPr>
                  <a:t> </a:t>
                </a:r>
              </a:p>
            </p:txBody>
          </p:sp>
        </mc:Fallback>
      </mc:AlternateContent>
      <p:sp>
        <p:nvSpPr>
          <p:cNvPr id="8" name="Rectangle 6"/>
          <p:cNvSpPr>
            <a:spLocks noChangeArrowheads="1"/>
          </p:cNvSpPr>
          <p:nvPr/>
        </p:nvSpPr>
        <p:spPr bwMode="auto">
          <a:xfrm>
            <a:off x="1559496" y="587775"/>
            <a:ext cx="4103737" cy="400110"/>
          </a:xfrm>
          <a:prstGeom prst="rect">
            <a:avLst/>
          </a:prstGeom>
          <a:noFill/>
          <a:ln w="9525" algn="ctr">
            <a:noFill/>
            <a:miter lim="800000"/>
            <a:headEnd/>
            <a:tailEnd/>
          </a:ln>
          <a:effectLst/>
        </p:spPr>
        <p:txBody>
          <a:bodyPr wrap="square">
            <a:spAutoFit/>
          </a:bodyPr>
          <a:lstStyle/>
          <a:p>
            <a:pPr eaLnBrk="1" hangingPunct="1">
              <a:defRPr/>
            </a:pPr>
            <a:r>
              <a:rPr lang="en-US" altLang="zh-CN" sz="2000" b="1" dirty="0">
                <a:solidFill>
                  <a:schemeClr val="folHlink"/>
                </a:solidFill>
                <a:effectLst>
                  <a:outerShdw blurRad="38100" dist="38100" dir="2700000" algn="tl">
                    <a:srgbClr val="000000"/>
                  </a:outerShdw>
                </a:effectLst>
              </a:rPr>
              <a:t>1.1.1   </a:t>
            </a:r>
            <a:r>
              <a:rPr lang="zh-CN" altLang="en-US" sz="2000" b="1" dirty="0">
                <a:solidFill>
                  <a:schemeClr val="folHlink"/>
                </a:solidFill>
                <a:effectLst>
                  <a:outerShdw blurRad="38100" dist="38100" dir="2700000" algn="tl">
                    <a:srgbClr val="000000"/>
                  </a:outerShdw>
                </a:effectLst>
              </a:rPr>
              <a:t>线性空间的概念</a:t>
            </a:r>
          </a:p>
        </p:txBody>
      </p:sp>
      <p:sp>
        <p:nvSpPr>
          <p:cNvPr id="4" name="灯片编号占位符 3"/>
          <p:cNvSpPr>
            <a:spLocks noGrp="1"/>
          </p:cNvSpPr>
          <p:nvPr>
            <p:ph type="sldNum" sz="quarter" idx="12"/>
          </p:nvPr>
        </p:nvSpPr>
        <p:spPr/>
        <p:txBody>
          <a:bodyPr/>
          <a:lstStyle/>
          <a:p>
            <a:fld id="{9EFF0944-2518-4343-8163-3F075A3F9F1C}" type="slidenum">
              <a:rPr kumimoji="0" lang="en-US" altLang="zh-CN" smtClean="0">
                <a:solidFill>
                  <a:srgbClr val="000000"/>
                </a:solidFill>
              </a:rPr>
              <a:pPr/>
              <a:t>6</a:t>
            </a:fld>
            <a:endParaRPr kumimoji="0" lang="en-US" altLang="zh-CN">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3" grpId="0"/>
      <p:bldP spid="1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8"/>
          <p:cNvSpPr txBox="1">
            <a:spLocks noChangeArrowheads="1"/>
          </p:cNvSpPr>
          <p:nvPr/>
        </p:nvSpPr>
        <p:spPr bwMode="auto">
          <a:xfrm>
            <a:off x="3924300" y="-9944100"/>
            <a:ext cx="4686300"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defTabSz="457200" eaLnBrk="1" hangingPunct="1">
              <a:lnSpc>
                <a:spcPct val="100000"/>
              </a:lnSpc>
              <a:spcBef>
                <a:spcPct val="50000"/>
              </a:spcBef>
              <a:buNone/>
              <a:defRPr/>
            </a:pPr>
            <a:r>
              <a:rPr lang="en-US" altLang="zh-CN" sz="2100">
                <a:solidFill>
                  <a:srgbClr val="000000"/>
                </a:solidFill>
                <a:latin typeface="宋体" panose="02010600030101010101" pitchFamily="2" charset="-122"/>
              </a:rPr>
              <a:t> </a:t>
            </a:r>
            <a:r>
              <a:rPr lang="zh-CN" altLang="en-US" sz="2100">
                <a:solidFill>
                  <a:srgbClr val="000000"/>
                </a:solidFill>
                <a:latin typeface="宋体" panose="02010600030101010101" pitchFamily="2" charset="-122"/>
              </a:rPr>
              <a:t>例</a:t>
            </a:r>
            <a:r>
              <a:rPr lang="en-US" altLang="zh-CN" sz="2100">
                <a:solidFill>
                  <a:srgbClr val="000000"/>
                </a:solidFill>
                <a:latin typeface="宋体" panose="02010600030101010101" pitchFamily="2" charset="-122"/>
              </a:rPr>
              <a:t>1.3.1  </a:t>
            </a:r>
            <a:r>
              <a:rPr lang="zh-CN" altLang="en-US" sz="2100">
                <a:solidFill>
                  <a:srgbClr val="000000"/>
                </a:solidFill>
                <a:latin typeface="宋体" panose="02010600030101010101" pitchFamily="2" charset="-122"/>
              </a:rPr>
              <a:t>在线性空间</a:t>
            </a:r>
            <a:r>
              <a:rPr lang="en-US" altLang="zh-CN" sz="2100">
                <a:solidFill>
                  <a:srgbClr val="000000"/>
                </a:solidFill>
                <a:latin typeface="宋体" panose="02010600030101010101" pitchFamily="2" charset="-122"/>
              </a:rPr>
              <a:t>V</a:t>
            </a:r>
            <a:r>
              <a:rPr lang="zh-CN" altLang="en-US" sz="2100">
                <a:solidFill>
                  <a:srgbClr val="000000"/>
                </a:solidFill>
                <a:latin typeface="宋体" panose="02010600030101010101" pitchFamily="2" charset="-122"/>
              </a:rPr>
              <a:t>中，由单个零向量</a:t>
            </a:r>
            <a:r>
              <a:rPr lang="zh-CN" altLang="en-US" sz="2100">
                <a:solidFill>
                  <a:srgbClr val="000000"/>
                </a:solidFill>
                <a:latin typeface="Courier New" panose="02070309020205020404" pitchFamily="49" charset="0"/>
              </a:rPr>
              <a:t>“</a:t>
            </a:r>
            <a:r>
              <a:rPr lang="en-US" altLang="zh-CN" sz="2100">
                <a:solidFill>
                  <a:srgbClr val="000000"/>
                </a:solidFill>
                <a:latin typeface="宋体" panose="02010600030101010101" pitchFamily="2" charset="-122"/>
              </a:rPr>
              <a:t>0</a:t>
            </a:r>
            <a:r>
              <a:rPr lang="en-US" altLang="zh-CN" sz="2100">
                <a:solidFill>
                  <a:srgbClr val="000000"/>
                </a:solidFill>
                <a:latin typeface="Courier New" panose="02070309020205020404" pitchFamily="49" charset="0"/>
              </a:rPr>
              <a:t>”</a:t>
            </a:r>
            <a:r>
              <a:rPr lang="zh-CN" altLang="en-US" sz="2100">
                <a:solidFill>
                  <a:srgbClr val="000000"/>
                </a:solidFill>
                <a:latin typeface="宋体" panose="02010600030101010101" pitchFamily="2" charset="-122"/>
              </a:rPr>
              <a:t>构成的集合是</a:t>
            </a:r>
          </a:p>
          <a:p>
            <a:pPr algn="just" defTabSz="457200" eaLnBrk="1" hangingPunct="1">
              <a:lnSpc>
                <a:spcPct val="100000"/>
              </a:lnSpc>
              <a:spcBef>
                <a:spcPct val="50000"/>
              </a:spcBef>
              <a:buNone/>
              <a:defRPr/>
            </a:pPr>
            <a:r>
              <a:rPr lang="zh-CN" altLang="en-US" sz="2100">
                <a:solidFill>
                  <a:srgbClr val="000000"/>
                </a:solidFill>
                <a:latin typeface="宋体" panose="02010600030101010101" pitchFamily="2" charset="-122"/>
              </a:rPr>
              <a:t>  一个线性子空间，称为</a:t>
            </a:r>
            <a:r>
              <a:rPr lang="en-US" altLang="zh-CN" sz="2100">
                <a:solidFill>
                  <a:srgbClr val="000000"/>
                </a:solidFill>
                <a:latin typeface="宋体" panose="02010600030101010101" pitchFamily="2" charset="-122"/>
              </a:rPr>
              <a:t>v</a:t>
            </a:r>
            <a:r>
              <a:rPr lang="zh-CN" altLang="en-US" sz="2100">
                <a:solidFill>
                  <a:srgbClr val="000000"/>
                </a:solidFill>
                <a:latin typeface="宋体" panose="02010600030101010101" pitchFamily="2" charset="-122"/>
              </a:rPr>
              <a:t>的零子空间．在线性空间</a:t>
            </a:r>
            <a:r>
              <a:rPr lang="en-US" altLang="zh-CN" sz="2100">
                <a:solidFill>
                  <a:srgbClr val="000000"/>
                </a:solidFill>
                <a:latin typeface="宋体" panose="02010600030101010101" pitchFamily="2" charset="-122"/>
              </a:rPr>
              <a:t>v</a:t>
            </a:r>
            <a:r>
              <a:rPr lang="zh-CN" altLang="en-US" sz="2100">
                <a:solidFill>
                  <a:srgbClr val="000000"/>
                </a:solidFill>
                <a:latin typeface="宋体" panose="02010600030101010101" pitchFamily="2" charset="-122"/>
              </a:rPr>
              <a:t>中，</a:t>
            </a:r>
            <a:r>
              <a:rPr lang="en-US" altLang="zh-CN" sz="2100">
                <a:solidFill>
                  <a:srgbClr val="000000"/>
                </a:solidFill>
                <a:latin typeface="宋体" panose="02010600030101010101" pitchFamily="2" charset="-122"/>
              </a:rPr>
              <a:t>V</a:t>
            </a:r>
            <a:r>
              <a:rPr lang="zh-CN" altLang="en-US" sz="2100">
                <a:solidFill>
                  <a:srgbClr val="000000"/>
                </a:solidFill>
                <a:latin typeface="宋体" panose="02010600030101010101" pitchFamily="2" charset="-122"/>
              </a:rPr>
              <a:t>本身也</a:t>
            </a:r>
          </a:p>
          <a:p>
            <a:pPr defTabSz="457200" eaLnBrk="1" hangingPunct="1">
              <a:lnSpc>
                <a:spcPct val="100000"/>
              </a:lnSpc>
              <a:spcBef>
                <a:spcPct val="50000"/>
              </a:spcBef>
              <a:buNone/>
              <a:defRPr/>
            </a:pPr>
            <a:r>
              <a:rPr lang="zh-CN" altLang="en-US" sz="2100">
                <a:solidFill>
                  <a:srgbClr val="000000"/>
                </a:solidFill>
                <a:latin typeface="Times New Roman" panose="02020603050405020304" pitchFamily="18" charset="0"/>
              </a:rPr>
              <a:t>  </a:t>
            </a:r>
            <a:r>
              <a:rPr lang="zh-CN" altLang="en-US" sz="2100">
                <a:solidFill>
                  <a:srgbClr val="000000"/>
                </a:solidFill>
                <a:latin typeface="宋体" panose="02010600030101010101" pitchFamily="2" charset="-122"/>
              </a:rPr>
              <a:t>可看成是一个线性子空间。这两个子空间称为</a:t>
            </a:r>
            <a:r>
              <a:rPr lang="en-US" altLang="zh-CN" sz="2100">
                <a:solidFill>
                  <a:srgbClr val="000000"/>
                </a:solidFill>
                <a:latin typeface="Times New Roman" panose="02020603050405020304" pitchFamily="18" charset="0"/>
              </a:rPr>
              <a:t>V</a:t>
            </a:r>
            <a:r>
              <a:rPr lang="zh-CN" altLang="en-US" sz="2100">
                <a:solidFill>
                  <a:srgbClr val="000000"/>
                </a:solidFill>
                <a:latin typeface="宋体" panose="02010600030101010101" pitchFamily="2" charset="-122"/>
              </a:rPr>
              <a:t>的平凡子空间。</a:t>
            </a:r>
            <a:r>
              <a:rPr lang="zh-CN" altLang="en-US" sz="2100">
                <a:solidFill>
                  <a:srgbClr val="000000"/>
                </a:solidFill>
                <a:latin typeface="Times New Roman" panose="02020603050405020304" pitchFamily="18" charset="0"/>
              </a:rPr>
              <a:t> </a:t>
            </a:r>
          </a:p>
        </p:txBody>
      </p:sp>
      <mc:AlternateContent xmlns:mc="http://schemas.openxmlformats.org/markup-compatibility/2006" xmlns:a14="http://schemas.microsoft.com/office/drawing/2010/main">
        <mc:Choice Requires="a14">
          <p:sp>
            <p:nvSpPr>
              <p:cNvPr id="8195" name="Text Box 9"/>
              <p:cNvSpPr txBox="1">
                <a:spLocks noChangeArrowheads="1"/>
              </p:cNvSpPr>
              <p:nvPr/>
            </p:nvSpPr>
            <p:spPr bwMode="auto">
              <a:xfrm>
                <a:off x="463352" y="1342049"/>
                <a:ext cx="10961240" cy="148579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defTabSz="457200" eaLnBrk="1" hangingPunct="1">
                  <a:lnSpc>
                    <a:spcPct val="130000"/>
                  </a:lnSpc>
                  <a:spcBef>
                    <a:spcPct val="50000"/>
                  </a:spcBef>
                  <a:buNone/>
                  <a:defRPr/>
                </a:pPr>
                <a:r>
                  <a:rPr lang="zh-CN" altLang="en-US" sz="2400" dirty="0">
                    <a:solidFill>
                      <a:srgbClr val="0000FF"/>
                    </a:solidFill>
                    <a:latin typeface="华文中宋" panose="02010600040101010101" pitchFamily="2" charset="-122"/>
                    <a:ea typeface="华文中宋" panose="02010600040101010101" pitchFamily="2" charset="-122"/>
                  </a:rPr>
                  <a:t>例</a:t>
                </a:r>
                <a:r>
                  <a:rPr lang="en-US" altLang="zh-CN" sz="2400" dirty="0">
                    <a:solidFill>
                      <a:srgbClr val="0000FF"/>
                    </a:solidFill>
                    <a:latin typeface="华文中宋" panose="02010600040101010101" pitchFamily="2" charset="-122"/>
                    <a:ea typeface="华文中宋" panose="02010600040101010101" pitchFamily="2" charset="-122"/>
                  </a:rPr>
                  <a:t>2. </a:t>
                </a:r>
                <a:r>
                  <a:rPr lang="zh-CN" altLang="en-US" sz="2400" dirty="0">
                    <a:solidFill>
                      <a:srgbClr val="000000"/>
                    </a:solidFill>
                    <a:latin typeface="华文中宋" panose="02010600040101010101" pitchFamily="2" charset="-122"/>
                    <a:ea typeface="华文中宋" panose="02010600040101010101" pitchFamily="2" charset="-122"/>
                  </a:rPr>
                  <a:t>在线性空间</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𝑉</m:t>
                    </m:r>
                  </m:oMath>
                </a14:m>
                <a:r>
                  <a:rPr lang="zh-CN" altLang="en-US" sz="2400" dirty="0">
                    <a:solidFill>
                      <a:srgbClr val="000000"/>
                    </a:solidFill>
                    <a:latin typeface="华文中宋" panose="02010600040101010101" pitchFamily="2" charset="-122"/>
                    <a:ea typeface="华文中宋" panose="02010600040101010101" pitchFamily="2" charset="-122"/>
                  </a:rPr>
                  <a:t>中，由单个零向量 </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𝜃</m:t>
                    </m:r>
                  </m:oMath>
                </a14:m>
                <a:r>
                  <a:rPr lang="en-US" altLang="zh-CN" sz="2400" dirty="0">
                    <a:solidFill>
                      <a:srgbClr val="000000"/>
                    </a:solidFill>
                    <a:latin typeface="华文中宋" panose="02010600040101010101" pitchFamily="2" charset="-122"/>
                    <a:ea typeface="华文中宋" panose="02010600040101010101" pitchFamily="2" charset="-122"/>
                  </a:rPr>
                  <a:t> </a:t>
                </a:r>
                <a:r>
                  <a:rPr lang="zh-CN" altLang="en-US" sz="2400" dirty="0">
                    <a:solidFill>
                      <a:srgbClr val="000000"/>
                    </a:solidFill>
                    <a:latin typeface="华文中宋" panose="02010600040101010101" pitchFamily="2" charset="-122"/>
                    <a:ea typeface="华文中宋" panose="02010600040101010101" pitchFamily="2" charset="-122"/>
                  </a:rPr>
                  <a:t>构成的集合是一个线性子空间，称为</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𝑉</m:t>
                    </m:r>
                  </m:oMath>
                </a14:m>
                <a:r>
                  <a:rPr lang="zh-CN" altLang="en-US" sz="2400" dirty="0">
                    <a:solidFill>
                      <a:srgbClr val="000000"/>
                    </a:solidFill>
                    <a:latin typeface="华文中宋" panose="02010600040101010101" pitchFamily="2" charset="-122"/>
                    <a:ea typeface="华文中宋" panose="02010600040101010101" pitchFamily="2" charset="-122"/>
                  </a:rPr>
                  <a:t>的</a:t>
                </a:r>
                <a:r>
                  <a:rPr lang="zh-CN" altLang="en-US" sz="2400" dirty="0">
                    <a:solidFill>
                      <a:srgbClr val="FF0000"/>
                    </a:solidFill>
                    <a:latin typeface="华文中宋" panose="02010600040101010101" pitchFamily="2" charset="-122"/>
                    <a:ea typeface="华文中宋" panose="02010600040101010101" pitchFamily="2" charset="-122"/>
                  </a:rPr>
                  <a:t>零子空间</a:t>
                </a:r>
                <a:r>
                  <a:rPr lang="zh-CN" altLang="en-US" sz="2400" dirty="0">
                    <a:solidFill>
                      <a:srgbClr val="000000"/>
                    </a:solidFill>
                    <a:latin typeface="华文中宋" panose="02010600040101010101" pitchFamily="2" charset="-122"/>
                    <a:ea typeface="华文中宋" panose="02010600040101010101" pitchFamily="2" charset="-122"/>
                  </a:rPr>
                  <a:t>．在线性空间</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𝑉</m:t>
                    </m:r>
                  </m:oMath>
                </a14:m>
                <a:r>
                  <a:rPr lang="zh-CN" altLang="en-US" sz="2400" dirty="0">
                    <a:solidFill>
                      <a:srgbClr val="000000"/>
                    </a:solidFill>
                    <a:latin typeface="华文中宋" panose="02010600040101010101" pitchFamily="2" charset="-122"/>
                    <a:ea typeface="华文中宋" panose="02010600040101010101" pitchFamily="2" charset="-122"/>
                  </a:rPr>
                  <a:t>中，</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𝑉</m:t>
                    </m:r>
                  </m:oMath>
                </a14:m>
                <a:r>
                  <a:rPr lang="zh-CN" altLang="en-US" sz="2400" dirty="0">
                    <a:solidFill>
                      <a:srgbClr val="000000"/>
                    </a:solidFill>
                    <a:latin typeface="华文中宋" panose="02010600040101010101" pitchFamily="2" charset="-122"/>
                    <a:ea typeface="华文中宋" panose="02010600040101010101" pitchFamily="2" charset="-122"/>
                  </a:rPr>
                  <a:t>本身也可看成是一个线性子空间</a:t>
                </a:r>
                <a:r>
                  <a:rPr lang="en-US" altLang="zh-CN" sz="2400" dirty="0">
                    <a:solidFill>
                      <a:srgbClr val="000000"/>
                    </a:solidFill>
                    <a:latin typeface="华文中宋" panose="02010600040101010101" pitchFamily="2" charset="-122"/>
                    <a:ea typeface="华文中宋" panose="02010600040101010101" pitchFamily="2" charset="-122"/>
                  </a:rPr>
                  <a:t>.</a:t>
                </a:r>
                <a:r>
                  <a:rPr lang="zh-CN" altLang="en-US" sz="2400" dirty="0">
                    <a:solidFill>
                      <a:srgbClr val="000000"/>
                    </a:solidFill>
                    <a:latin typeface="华文中宋" panose="02010600040101010101" pitchFamily="2" charset="-122"/>
                    <a:ea typeface="华文中宋" panose="02010600040101010101" pitchFamily="2" charset="-122"/>
                  </a:rPr>
                  <a:t>这两个子空间称为</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𝑉</m:t>
                    </m:r>
                  </m:oMath>
                </a14:m>
                <a:r>
                  <a:rPr lang="zh-CN" altLang="en-US" sz="2400" dirty="0">
                    <a:solidFill>
                      <a:srgbClr val="000000"/>
                    </a:solidFill>
                    <a:latin typeface="华文中宋" panose="02010600040101010101" pitchFamily="2" charset="-122"/>
                    <a:ea typeface="华文中宋" panose="02010600040101010101" pitchFamily="2" charset="-122"/>
                  </a:rPr>
                  <a:t>的</a:t>
                </a:r>
                <a:r>
                  <a:rPr lang="zh-CN" altLang="en-US" sz="2400" dirty="0">
                    <a:solidFill>
                      <a:srgbClr val="FF0000"/>
                    </a:solidFill>
                    <a:latin typeface="华文中宋" panose="02010600040101010101" pitchFamily="2" charset="-122"/>
                    <a:ea typeface="华文中宋" panose="02010600040101010101" pitchFamily="2" charset="-122"/>
                  </a:rPr>
                  <a:t>平凡子空间</a:t>
                </a:r>
                <a:r>
                  <a:rPr lang="en-US" altLang="zh-CN" sz="2400" dirty="0">
                    <a:solidFill>
                      <a:srgbClr val="000000"/>
                    </a:solidFill>
                    <a:latin typeface="华文中宋" panose="02010600040101010101" pitchFamily="2" charset="-122"/>
                    <a:ea typeface="华文中宋" panose="02010600040101010101" pitchFamily="2" charset="-122"/>
                  </a:rPr>
                  <a:t>. </a:t>
                </a:r>
              </a:p>
            </p:txBody>
          </p:sp>
        </mc:Choice>
        <mc:Fallback xmlns="">
          <p:sp>
            <p:nvSpPr>
              <p:cNvPr id="8195" name="Text Box 9"/>
              <p:cNvSpPr txBox="1">
                <a:spLocks noRot="1" noChangeAspect="1" noMove="1" noResize="1" noEditPoints="1" noAdjustHandles="1" noChangeArrowheads="1" noChangeShapeType="1" noTextEdit="1"/>
              </p:cNvSpPr>
              <p:nvPr/>
            </p:nvSpPr>
            <p:spPr bwMode="auto">
              <a:xfrm>
                <a:off x="463352" y="1342049"/>
                <a:ext cx="10961240" cy="1485791"/>
              </a:xfrm>
              <a:prstGeom prst="rect">
                <a:avLst/>
              </a:prstGeom>
              <a:blipFill>
                <a:blip r:embed="rId3"/>
                <a:stretch>
                  <a:fillRect l="-834" r="-890" b="-860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8196" name="Text Box 10"/>
          <p:cNvSpPr txBox="1">
            <a:spLocks noChangeArrowheads="1"/>
          </p:cNvSpPr>
          <p:nvPr/>
        </p:nvSpPr>
        <p:spPr bwMode="auto">
          <a:xfrm>
            <a:off x="463352" y="2967335"/>
            <a:ext cx="575548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defTabSz="457200" eaLnBrk="1" hangingPunct="1">
              <a:lnSpc>
                <a:spcPct val="100000"/>
              </a:lnSpc>
              <a:spcBef>
                <a:spcPct val="50000"/>
              </a:spcBef>
              <a:buNone/>
              <a:defRPr/>
            </a:pPr>
            <a:r>
              <a:rPr lang="zh-CN" altLang="en-US" sz="2400" dirty="0">
                <a:solidFill>
                  <a:srgbClr val="0000FF"/>
                </a:solidFill>
                <a:latin typeface="华文中宋" panose="02010600040101010101" pitchFamily="2" charset="-122"/>
                <a:ea typeface="华文中宋" panose="02010600040101010101" pitchFamily="2" charset="-122"/>
              </a:rPr>
              <a:t>生成子空间</a:t>
            </a:r>
          </a:p>
        </p:txBody>
      </p:sp>
      <p:sp>
        <p:nvSpPr>
          <p:cNvPr id="8197" name="Rectangle 11"/>
          <p:cNvSpPr>
            <a:spLocks noChangeArrowheads="1"/>
          </p:cNvSpPr>
          <p:nvPr/>
        </p:nvSpPr>
        <p:spPr bwMode="auto">
          <a:xfrm>
            <a:off x="335360" y="4715495"/>
            <a:ext cx="37957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50000"/>
              </a:spcBef>
              <a:buNone/>
              <a:defRPr/>
            </a:pPr>
            <a:r>
              <a:rPr lang="en-US" altLang="zh-CN" sz="2100" dirty="0">
                <a:solidFill>
                  <a:srgbClr val="000000"/>
                </a:solidFill>
                <a:latin typeface="宋体" panose="02010600030101010101" pitchFamily="2" charset="-122"/>
              </a:rPr>
              <a:t>  </a:t>
            </a:r>
            <a:r>
              <a:rPr lang="zh-CN" altLang="en-US" sz="2400" dirty="0">
                <a:solidFill>
                  <a:srgbClr val="000000"/>
                </a:solidFill>
                <a:latin typeface="华文中宋" panose="02010600040101010101" pitchFamily="2" charset="-122"/>
                <a:ea typeface="华文中宋" panose="02010600040101010101" pitchFamily="2" charset="-122"/>
              </a:rPr>
              <a:t>是非空集合。</a:t>
            </a:r>
          </a:p>
        </p:txBody>
      </p:sp>
      <mc:AlternateContent xmlns:mc="http://schemas.openxmlformats.org/markup-compatibility/2006" xmlns:a14="http://schemas.microsoft.com/office/drawing/2010/main">
        <mc:Choice Requires="a14">
          <p:sp>
            <p:nvSpPr>
              <p:cNvPr id="8204" name="Rectangle 13"/>
              <p:cNvSpPr>
                <a:spLocks noChangeArrowheads="1"/>
              </p:cNvSpPr>
              <p:nvPr/>
            </p:nvSpPr>
            <p:spPr bwMode="auto">
              <a:xfrm>
                <a:off x="1271464" y="3510552"/>
                <a:ext cx="6807569"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0"/>
                  </a:spcBef>
                  <a:buNone/>
                  <a:defRPr/>
                </a:pPr>
                <a:r>
                  <a:rPr lang="zh-CN" altLang="en-US" sz="2400" dirty="0">
                    <a:solidFill>
                      <a:srgbClr val="000000"/>
                    </a:solidFill>
                    <a:latin typeface="华文中宋" panose="02010600040101010101" pitchFamily="2" charset="-122"/>
                    <a:ea typeface="华文中宋" panose="02010600040101010101" pitchFamily="2" charset="-122"/>
                  </a:rPr>
                  <a:t>设</a:t>
                </a:r>
                <a14:m>
                  <m:oMath xmlns:m="http://schemas.openxmlformats.org/officeDocument/2006/math">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𝛼</m:t>
                        </m:r>
                      </m:e>
                      <m:sub>
                        <m:r>
                          <a:rPr lang="en-US" altLang="zh-CN" sz="2400" i="1">
                            <a:solidFill>
                              <a:srgbClr val="000000"/>
                            </a:solidFill>
                            <a:latin typeface="Cambria Math" panose="02040503050406030204" pitchFamily="18" charset="0"/>
                            <a:ea typeface="华文中宋" panose="02010600040101010101" pitchFamily="2" charset="-122"/>
                          </a:rPr>
                          <m:t>1</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𝛼</m:t>
                        </m:r>
                      </m:e>
                      <m:sub>
                        <m:r>
                          <a:rPr lang="en-US" altLang="zh-CN" sz="2400" i="1">
                            <a:solidFill>
                              <a:srgbClr val="000000"/>
                            </a:solidFill>
                            <a:latin typeface="Cambria Math" panose="02040503050406030204" pitchFamily="18" charset="0"/>
                            <a:ea typeface="华文中宋" panose="02010600040101010101" pitchFamily="2" charset="-122"/>
                          </a:rPr>
                          <m:t>2</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𝛼</m:t>
                        </m:r>
                      </m:e>
                      <m:sub>
                        <m:r>
                          <a:rPr lang="en-US" altLang="zh-CN" sz="2400" i="1">
                            <a:solidFill>
                              <a:srgbClr val="000000"/>
                            </a:solidFill>
                            <a:latin typeface="Cambria Math" panose="02040503050406030204" pitchFamily="18" charset="0"/>
                            <a:ea typeface="华文中宋" panose="02010600040101010101" pitchFamily="2" charset="-122"/>
                          </a:rPr>
                          <m:t>𝑠</m:t>
                        </m:r>
                      </m:sub>
                    </m:sSub>
                  </m:oMath>
                </a14:m>
                <a:r>
                  <a:rPr lang="zh-CN" altLang="en-US" sz="2400" dirty="0">
                    <a:solidFill>
                      <a:srgbClr val="000000"/>
                    </a:solidFill>
                    <a:latin typeface="华文中宋" panose="02010600040101010101" pitchFamily="2" charset="-122"/>
                    <a:ea typeface="华文中宋" panose="02010600040101010101" pitchFamily="2" charset="-122"/>
                  </a:rPr>
                  <a:t>是线性空间</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𝑉</m:t>
                    </m:r>
                  </m:oMath>
                </a14:m>
                <a:r>
                  <a:rPr lang="zh-CN" altLang="en-US" sz="2400" dirty="0">
                    <a:solidFill>
                      <a:srgbClr val="000000"/>
                    </a:solidFill>
                    <a:latin typeface="华文中宋" panose="02010600040101010101" pitchFamily="2" charset="-122"/>
                    <a:ea typeface="华文中宋" panose="02010600040101010101" pitchFamily="2" charset="-122"/>
                  </a:rPr>
                  <a:t>中一组向量，则集合</a:t>
                </a:r>
              </a:p>
            </p:txBody>
          </p:sp>
        </mc:Choice>
        <mc:Fallback xmlns="">
          <p:sp>
            <p:nvSpPr>
              <p:cNvPr id="8204" name="Rectangle 13"/>
              <p:cNvSpPr>
                <a:spLocks noRot="1" noChangeAspect="1" noMove="1" noResize="1" noEditPoints="1" noAdjustHandles="1" noChangeArrowheads="1" noChangeShapeType="1" noTextEdit="1"/>
              </p:cNvSpPr>
              <p:nvPr/>
            </p:nvSpPr>
            <p:spPr bwMode="auto">
              <a:xfrm>
                <a:off x="1271464" y="3510552"/>
                <a:ext cx="6807569" cy="461665"/>
              </a:xfrm>
              <a:prstGeom prst="rect">
                <a:avLst/>
              </a:prstGeom>
              <a:blipFill>
                <a:blip r:embed="rId4"/>
                <a:stretch>
                  <a:fillRect l="-1434" t="-10526" b="-2894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aphicFrame>
        <p:nvGraphicFramePr>
          <p:cNvPr id="8199" name="Object 15"/>
          <p:cNvGraphicFramePr>
            <a:graphicFrameLocks noChangeAspect="1"/>
          </p:cNvGraphicFramePr>
          <p:nvPr>
            <p:extLst>
              <p:ext uri="{D42A27DB-BD31-4B8C-83A1-F6EECF244321}">
                <p14:modId xmlns:p14="http://schemas.microsoft.com/office/powerpoint/2010/main" val="1194652286"/>
              </p:ext>
            </p:extLst>
          </p:nvPr>
        </p:nvGraphicFramePr>
        <p:xfrm>
          <a:off x="2511798" y="4160777"/>
          <a:ext cx="6552728" cy="491254"/>
        </p:xfrm>
        <a:graphic>
          <a:graphicData uri="http://schemas.openxmlformats.org/presentationml/2006/ole">
            <mc:AlternateContent xmlns:mc="http://schemas.openxmlformats.org/markup-compatibility/2006">
              <mc:Choice xmlns:v="urn:schemas-microsoft-com:vml" Requires="v">
                <p:oleObj spid="_x0000_s28674" name="Equation" r:id="rId5" imgW="3390900" imgH="254000" progId="Equation.3">
                  <p:embed/>
                </p:oleObj>
              </mc:Choice>
              <mc:Fallback>
                <p:oleObj name="Equation" r:id="rId5" imgW="3390900" imgH="254000" progId="Equation.3">
                  <p:embed/>
                  <p:pic>
                    <p:nvPicPr>
                      <p:cNvPr id="8199"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1798" y="4160777"/>
                        <a:ext cx="6552728" cy="491254"/>
                      </a:xfrm>
                      <a:prstGeom prst="rect">
                        <a:avLst/>
                      </a:prstGeom>
                      <a:noFill/>
                      <a:ln>
                        <a:noFill/>
                      </a:ln>
                      <a:effec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60</a:t>
            </a:fld>
            <a:endParaRPr kumimoji="0" lang="en-US" altLang="zh-CN">
              <a:solidFill>
                <a:srgbClr val="000000"/>
              </a:solidFill>
            </a:endParaRPr>
          </a:p>
        </p:txBody>
      </p:sp>
      <p:grpSp>
        <p:nvGrpSpPr>
          <p:cNvPr id="14" name="组合 13"/>
          <p:cNvGrpSpPr/>
          <p:nvPr/>
        </p:nvGrpSpPr>
        <p:grpSpPr>
          <a:xfrm>
            <a:off x="630313" y="5455430"/>
            <a:ext cx="6514529" cy="483096"/>
            <a:chOff x="1311449" y="1121570"/>
            <a:chExt cx="6514529" cy="483096"/>
          </a:xfrm>
        </p:grpSpPr>
        <p:sp>
          <p:nvSpPr>
            <p:cNvPr id="15" name="Rectangle 4"/>
            <p:cNvSpPr>
              <a:spLocks noChangeArrowheads="1"/>
            </p:cNvSpPr>
            <p:nvPr/>
          </p:nvSpPr>
          <p:spPr bwMode="auto">
            <a:xfrm>
              <a:off x="1311449" y="1143001"/>
              <a:ext cx="128112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0"/>
                </a:spcBef>
                <a:buNone/>
                <a:defRPr/>
              </a:pPr>
              <a:r>
                <a:rPr lang="zh-CN" altLang="en-US" sz="2400" b="1" dirty="0">
                  <a:solidFill>
                    <a:srgbClr val="0000FF"/>
                  </a:solidFill>
                  <a:latin typeface="华文中宋" panose="02010600040101010101" pitchFamily="2" charset="-122"/>
                  <a:ea typeface="华文中宋" panose="02010600040101010101" pitchFamily="2" charset="-122"/>
                </a:rPr>
                <a:t>定理</a:t>
              </a:r>
              <a:r>
                <a:rPr lang="en-US" altLang="zh-CN" sz="2400" b="1" dirty="0">
                  <a:solidFill>
                    <a:srgbClr val="0000FF"/>
                  </a:solidFill>
                  <a:latin typeface="华文中宋" panose="02010600040101010101" pitchFamily="2" charset="-122"/>
                  <a:ea typeface="华文中宋" panose="02010600040101010101" pitchFamily="2" charset="-122"/>
                </a:rPr>
                <a:t>3.1</a:t>
              </a:r>
            </a:p>
          </p:txBody>
        </p:sp>
        <p:grpSp>
          <p:nvGrpSpPr>
            <p:cNvPr id="16" name="Group 23"/>
            <p:cNvGrpSpPr>
              <a:grpSpLocks/>
            </p:cNvGrpSpPr>
            <p:nvPr/>
          </p:nvGrpSpPr>
          <p:grpSpPr bwMode="auto">
            <a:xfrm>
              <a:off x="2747962" y="1121570"/>
              <a:ext cx="5078016" cy="475058"/>
              <a:chOff x="1348" y="222"/>
              <a:chExt cx="4265" cy="399"/>
            </a:xfrm>
          </p:grpSpPr>
          <mc:AlternateContent xmlns:mc="http://schemas.openxmlformats.org/markup-compatibility/2006" xmlns:a14="http://schemas.microsoft.com/office/drawing/2010/main">
            <mc:Choice Requires="a14">
              <p:graphicFrame>
                <p:nvGraphicFramePr>
                  <p:cNvPr id="17" name="Object 3"/>
                  <p:cNvGraphicFramePr>
                    <a:graphicFrameLocks noChangeAspect="1"/>
                  </p:cNvGraphicFramePr>
                  <p:nvPr/>
                </p:nvGraphicFramePr>
                <p:xfrm>
                  <a:off x="1348" y="231"/>
                  <a:ext cx="2124" cy="390"/>
                </p:xfrm>
                <a:graphic>
                  <a:graphicData uri="http://schemas.openxmlformats.org/presentationml/2006/ole">
                    <mc:AlternateContent>
                      <mc:Choice xmlns:v="urn:schemas-microsoft-com:vml" Requires="v">
                        <p:oleObj spid="_x0000_s28675" name="Equation" r:id="rId7" imgW="1244600" imgH="228600" progId="Equation.3">
                          <p:embed/>
                        </p:oleObj>
                      </mc:Choice>
                      <mc:Fallback>
                        <p:oleObj name="Equation" r:id="rId7" imgW="1244600" imgH="228600" progId="Equation.3">
                          <p:embed/>
                          <p:pic>
                            <p:nvPicPr>
                              <p:cNvPr id="17" name="Object 3"/>
                              <p:cNvPicPr>
                                <a:picLocks noChangeAspect="1" noChangeArrowheads="1"/>
                              </p:cNvPicPr>
                              <p:nvPr/>
                            </p:nvPicPr>
                            <p:blipFill>
                              <a:blip r:embed="rId8">
                                <a:extLst>
                                  <a:ext uri="{28A0092B-C50C-407E-A947-70E740481C1C}">
                                    <a14:useLocalDpi val="0"/>
                                  </a:ext>
                                </a:extLst>
                              </a:blip>
                              <a:srcRect/>
                              <a:stretch>
                                <a:fillRect/>
                              </a:stretch>
                            </p:blipFill>
                            <p:spPr bwMode="auto">
                              <a:xfrm>
                                <a:off x="1348" y="231"/>
                                <a:ext cx="2124" cy="390"/>
                              </a:xfrm>
                              <a:prstGeom prst="rect">
                                <a:avLst/>
                              </a:prstGeom>
                              <a:noFill/>
                              <a:ln>
                                <a:noFill/>
                              </a:ln>
                              <a:effectLst/>
                            </p:spPr>
                          </p:pic>
                        </p:oleObj>
                      </mc:Fallback>
                    </mc:AlternateContent>
                  </a:graphicData>
                </a:graphic>
              </p:graphicFrame>
            </mc:Choice>
            <mc:Fallback xmlns="">
              <p:graphicFrame>
                <p:nvGraphicFramePr>
                  <p:cNvPr id="17" name="Object 3"/>
                  <p:cNvGraphicFramePr>
                    <a:graphicFrameLocks noChangeAspect="1"/>
                  </p:cNvGraphicFramePr>
                  <p:nvPr/>
                </p:nvGraphicFramePr>
                <p:xfrm>
                  <a:off x="1348" y="231"/>
                  <a:ext cx="2124" cy="390"/>
                </p:xfrm>
                <a:graphic>
                  <a:graphicData uri="http://schemas.openxmlformats.org/presentationml/2006/ole">
                    <mc:AlternateContent>
                      <mc:Choice xmlns:v="urn:schemas-microsoft-com:vml" Requires="v">
                        <p:oleObj name="Equation" r:id="rId9" imgW="1244600" imgH="228600" progId="Equation.3">
                          <p:embed/>
                        </p:oleObj>
                      </mc:Choice>
                      <mc:Fallback>
                        <p:oleObj name="Equation" r:id="rId9" imgW="1244600" imgH="228600" progId="Equation.3">
                          <p:embed/>
                          <p:pic>
                            <p:nvPicPr>
                              <p:cNvPr id="17"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48" y="231"/>
                                <a:ext cx="2124" cy="390"/>
                              </a:xfrm>
                              <a:prstGeom prst="rect">
                                <a:avLst/>
                              </a:prstGeom>
                              <a:noFill/>
                              <a:ln>
                                <a:noFill/>
                              </a:ln>
                              <a:effectLst/>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18" name="Rectangle 5"/>
                  <p:cNvSpPr>
                    <a:spLocks noChangeArrowheads="1"/>
                  </p:cNvSpPr>
                  <p:nvPr/>
                </p:nvSpPr>
                <p:spPr bwMode="auto">
                  <a:xfrm>
                    <a:off x="3386" y="222"/>
                    <a:ext cx="2227" cy="38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0"/>
                      </a:spcBef>
                      <a:buNone/>
                      <a:defRPr/>
                    </a:pPr>
                    <a:r>
                      <a:rPr lang="zh-CN" altLang="en-US" sz="2400" dirty="0">
                        <a:solidFill>
                          <a:srgbClr val="000000"/>
                        </a:solidFill>
                        <a:latin typeface="华文中宋" panose="02010600040101010101" pitchFamily="2" charset="-122"/>
                        <a:ea typeface="华文中宋" panose="02010600040101010101" pitchFamily="2" charset="-122"/>
                      </a:rPr>
                      <a:t>是</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𝑉</m:t>
                        </m:r>
                      </m:oMath>
                    </a14:m>
                    <a:r>
                      <a:rPr lang="zh-CN" altLang="en-US" sz="2400" dirty="0">
                        <a:solidFill>
                          <a:srgbClr val="000000"/>
                        </a:solidFill>
                        <a:latin typeface="华文中宋" panose="02010600040101010101" pitchFamily="2" charset="-122"/>
                        <a:ea typeface="华文中宋" panose="02010600040101010101" pitchFamily="2" charset="-122"/>
                      </a:rPr>
                      <a:t>的线性子空间</a:t>
                    </a:r>
                    <a:r>
                      <a:rPr lang="en-US" altLang="zh-CN" sz="2400" dirty="0">
                        <a:solidFill>
                          <a:srgbClr val="000000"/>
                        </a:solidFill>
                        <a:latin typeface="华文中宋" panose="02010600040101010101" pitchFamily="2" charset="-122"/>
                        <a:ea typeface="华文中宋" panose="02010600040101010101" pitchFamily="2" charset="-122"/>
                      </a:rPr>
                      <a:t>.</a:t>
                    </a:r>
                    <a:endParaRPr lang="zh-CN" altLang="en-US" sz="2400" dirty="0">
                      <a:solidFill>
                        <a:srgbClr val="000000"/>
                      </a:solidFill>
                      <a:latin typeface="华文中宋" panose="02010600040101010101" pitchFamily="2" charset="-122"/>
                      <a:ea typeface="华文中宋" panose="02010600040101010101" pitchFamily="2" charset="-122"/>
                    </a:endParaRPr>
                  </a:p>
                </p:txBody>
              </p:sp>
            </mc:Choice>
            <mc:Fallback xmlns="">
              <p:sp>
                <p:nvSpPr>
                  <p:cNvPr id="18" name="Rectangle 5"/>
                  <p:cNvSpPr>
                    <a:spLocks noRot="1" noChangeAspect="1" noMove="1" noResize="1" noEditPoints="1" noAdjustHandles="1" noChangeArrowheads="1" noChangeShapeType="1" noTextEdit="1"/>
                  </p:cNvSpPr>
                  <p:nvPr/>
                </p:nvSpPr>
                <p:spPr bwMode="auto">
                  <a:xfrm>
                    <a:off x="3386" y="222"/>
                    <a:ext cx="2227" cy="388"/>
                  </a:xfrm>
                  <a:prstGeom prst="rect">
                    <a:avLst/>
                  </a:prstGeom>
                  <a:blipFill>
                    <a:blip r:embed="rId11"/>
                    <a:stretch>
                      <a:fillRect l="-3448" t="-10526" r="-2299" b="-2894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grpSp>
      <p:sp>
        <p:nvSpPr>
          <p:cNvPr id="19" name="Rectangle 6"/>
          <p:cNvSpPr>
            <a:spLocks noChangeArrowheads="1"/>
          </p:cNvSpPr>
          <p:nvPr/>
        </p:nvSpPr>
        <p:spPr bwMode="auto">
          <a:xfrm>
            <a:off x="1623492" y="555272"/>
            <a:ext cx="4320480" cy="461665"/>
          </a:xfrm>
          <a:prstGeom prst="rect">
            <a:avLst/>
          </a:prstGeom>
          <a:noFill/>
          <a:ln w="9525" algn="ctr">
            <a:noFill/>
            <a:miter lim="800000"/>
            <a:headEnd/>
            <a:tailEnd/>
          </a:ln>
          <a:effectLst/>
        </p:spPr>
        <p:txBody>
          <a:bodyPr wrap="square">
            <a:spAutoFit/>
          </a:bodyPr>
          <a:lstStyle/>
          <a:p>
            <a:pPr eaLnBrk="1" hangingPunct="1">
              <a:defRPr/>
            </a:pPr>
            <a:r>
              <a:rPr lang="en-US" altLang="zh-CN" sz="2400" b="1" dirty="0">
                <a:solidFill>
                  <a:srgbClr val="3333CC"/>
                </a:solidFill>
                <a:effectLst>
                  <a:outerShdw blurRad="38100" dist="38100" dir="2700000" algn="tl">
                    <a:srgbClr val="000000"/>
                  </a:outerShdw>
                </a:effectLst>
              </a:rPr>
              <a:t>1.3.1   </a:t>
            </a:r>
            <a:r>
              <a:rPr lang="zh-CN" altLang="en-US" sz="2400" b="1" dirty="0">
                <a:solidFill>
                  <a:srgbClr val="3333CC"/>
                </a:solidFill>
                <a:effectLst>
                  <a:outerShdw blurRad="38100" dist="38100" dir="2700000" algn="tl">
                    <a:srgbClr val="000000"/>
                  </a:outerShdw>
                </a:effectLst>
              </a:rPr>
              <a:t>线性子空间的概念</a:t>
            </a:r>
          </a:p>
        </p:txBody>
      </p:sp>
      <p:sp>
        <p:nvSpPr>
          <p:cNvPr id="20" name="Rectangle 11">
            <a:extLst>
              <a:ext uri="{FF2B5EF4-FFF2-40B4-BE49-F238E27FC236}">
                <a16:creationId xmlns:a16="http://schemas.microsoft.com/office/drawing/2014/main" id="{2514F0F6-23E7-4E4E-A544-0D000E48326C}"/>
              </a:ext>
            </a:extLst>
          </p:cNvPr>
          <p:cNvSpPr>
            <a:spLocks noChangeArrowheads="1"/>
          </p:cNvSpPr>
          <p:nvPr/>
        </p:nvSpPr>
        <p:spPr bwMode="auto">
          <a:xfrm>
            <a:off x="2480569" y="4715495"/>
            <a:ext cx="37957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50000"/>
              </a:spcBef>
              <a:buNone/>
              <a:defRPr/>
            </a:pPr>
            <a:r>
              <a:rPr lang="zh-CN" altLang="en-US" sz="2400" dirty="0">
                <a:solidFill>
                  <a:srgbClr val="000000"/>
                </a:solidFill>
                <a:latin typeface="华文中宋" panose="02010600040101010101" pitchFamily="2" charset="-122"/>
                <a:ea typeface="华文中宋" panose="02010600040101010101" pitchFamily="2" charset="-122"/>
              </a:rPr>
              <a:t>不难证明</a:t>
            </a:r>
          </a:p>
        </p:txBody>
      </p:sp>
    </p:spTree>
    <p:extLst>
      <p:ext uri="{BB962C8B-B14F-4D97-AF65-F5344CB8AC3E}">
        <p14:creationId xmlns:p14="http://schemas.microsoft.com/office/powerpoint/2010/main" val="26646862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196"/>
                                        </p:tgtEl>
                                        <p:attrNameLst>
                                          <p:attrName>style.visibility</p:attrName>
                                        </p:attrNameLst>
                                      </p:cBhvr>
                                      <p:to>
                                        <p:strVal val="visible"/>
                                      </p:to>
                                    </p:set>
                                    <p:animEffect transition="in" filter="wipe(down)">
                                      <p:cBhvr>
                                        <p:cTn id="7" dur="500"/>
                                        <p:tgtEl>
                                          <p:spTgt spid="819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204"/>
                                        </p:tgtEl>
                                        <p:attrNameLst>
                                          <p:attrName>style.visibility</p:attrName>
                                        </p:attrNameLst>
                                      </p:cBhvr>
                                      <p:to>
                                        <p:strVal val="visible"/>
                                      </p:to>
                                    </p:set>
                                    <p:animEffect transition="in" filter="wipe(down)">
                                      <p:cBhvr>
                                        <p:cTn id="12" dur="500"/>
                                        <p:tgtEl>
                                          <p:spTgt spid="8204"/>
                                        </p:tgtEl>
                                      </p:cBhvr>
                                    </p:animEffect>
                                  </p:childTnLst>
                                </p:cTn>
                              </p:par>
                              <p:par>
                                <p:cTn id="13" presetID="22" presetClass="entr" presetSubtype="4" fill="hold" nodeType="withEffect">
                                  <p:stCondLst>
                                    <p:cond delay="0"/>
                                  </p:stCondLst>
                                  <p:childTnLst>
                                    <p:set>
                                      <p:cBhvr>
                                        <p:cTn id="14" dur="1" fill="hold">
                                          <p:stCondLst>
                                            <p:cond delay="0"/>
                                          </p:stCondLst>
                                        </p:cTn>
                                        <p:tgtEl>
                                          <p:spTgt spid="8199"/>
                                        </p:tgtEl>
                                        <p:attrNameLst>
                                          <p:attrName>style.visibility</p:attrName>
                                        </p:attrNameLst>
                                      </p:cBhvr>
                                      <p:to>
                                        <p:strVal val="visible"/>
                                      </p:to>
                                    </p:set>
                                    <p:animEffect transition="in" filter="wipe(down)">
                                      <p:cBhvr>
                                        <p:cTn id="15" dur="500"/>
                                        <p:tgtEl>
                                          <p:spTgt spid="8199"/>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8197"/>
                                        </p:tgtEl>
                                        <p:attrNameLst>
                                          <p:attrName>style.visibility</p:attrName>
                                        </p:attrNameLst>
                                      </p:cBhvr>
                                      <p:to>
                                        <p:strVal val="visible"/>
                                      </p:to>
                                    </p:set>
                                    <p:animEffect transition="in" filter="wipe(down)">
                                      <p:cBhvr>
                                        <p:cTn id="18" dur="500"/>
                                        <p:tgtEl>
                                          <p:spTgt spid="819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down)">
                                      <p:cBhvr>
                                        <p:cTn id="23" dur="500"/>
                                        <p:tgtEl>
                                          <p:spTgt spid="20"/>
                                        </p:tgtEl>
                                      </p:cBhvr>
                                    </p:animEffect>
                                  </p:childTnLst>
                                </p:cTn>
                              </p:par>
                              <p:par>
                                <p:cTn id="24" presetID="22" presetClass="entr" presetSubtype="4"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p:bldP spid="8197" grpId="0"/>
      <p:bldP spid="8204" grpId="0"/>
      <p:bldP spid="2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237" name="Rectangle 9"/>
              <p:cNvSpPr>
                <a:spLocks noChangeArrowheads="1"/>
              </p:cNvSpPr>
              <p:nvPr/>
            </p:nvSpPr>
            <p:spPr bwMode="auto">
              <a:xfrm>
                <a:off x="479376" y="1353318"/>
                <a:ext cx="10945216" cy="57695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50000"/>
                  </a:lnSpc>
                  <a:spcBef>
                    <a:spcPct val="0"/>
                  </a:spcBef>
                  <a:buNone/>
                  <a:defRPr/>
                </a:pPr>
                <a:r>
                  <a:rPr lang="zh-CN" altLang="en-US" sz="2400" dirty="0">
                    <a:solidFill>
                      <a:srgbClr val="0000FF"/>
                    </a:solidFill>
                    <a:latin typeface="华文中宋" panose="02010600040101010101" pitchFamily="2" charset="-122"/>
                    <a:ea typeface="华文中宋" panose="02010600040101010101" pitchFamily="2" charset="-122"/>
                  </a:rPr>
                  <a:t>定义</a:t>
                </a:r>
                <a:r>
                  <a:rPr lang="en-US" altLang="zh-CN" sz="2400" dirty="0">
                    <a:solidFill>
                      <a:srgbClr val="0000FF"/>
                    </a:solidFill>
                    <a:latin typeface="华文中宋" panose="02010600040101010101" pitchFamily="2" charset="-122"/>
                    <a:ea typeface="华文中宋" panose="02010600040101010101" pitchFamily="2" charset="-122"/>
                  </a:rPr>
                  <a:t>3.2 </a:t>
                </a:r>
                <a:r>
                  <a:rPr lang="zh-CN" altLang="en-US" sz="2400" dirty="0">
                    <a:solidFill>
                      <a:srgbClr val="000000"/>
                    </a:solidFill>
                    <a:latin typeface="华文中宋" panose="02010600040101010101" pitchFamily="2" charset="-122"/>
                    <a:ea typeface="华文中宋" panose="02010600040101010101" pitchFamily="2" charset="-122"/>
                  </a:rPr>
                  <a:t>称非空子集</a:t>
                </a:r>
                <a14:m>
                  <m:oMath xmlns:m="http://schemas.openxmlformats.org/officeDocument/2006/math">
                    <m:r>
                      <a:rPr lang="en-US" altLang="zh-CN" sz="2400" i="1">
                        <a:solidFill>
                          <a:srgbClr val="000000"/>
                        </a:solidFill>
                        <a:latin typeface="Cambria Math" panose="02040503050406030204" pitchFamily="18" charset="0"/>
                      </a:rPr>
                      <m:t>𝑠𝑝𝑎𝑛</m:t>
                    </m:r>
                    <m:r>
                      <a:rPr lang="en-US" altLang="zh-CN" sz="2400" i="1">
                        <a:solidFill>
                          <a:srgbClr val="000000"/>
                        </a:solidFill>
                        <a:latin typeface="Cambria Math" panose="02040503050406030204" pitchFamily="18" charset="0"/>
                      </a:rPr>
                      <m:t>{</m:t>
                    </m:r>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𝛼</m:t>
                        </m:r>
                      </m:e>
                      <m:sub>
                        <m:r>
                          <a:rPr lang="en-US" altLang="zh-CN" sz="2400" i="1">
                            <a:solidFill>
                              <a:srgbClr val="000000"/>
                            </a:solidFill>
                            <a:latin typeface="Cambria Math" panose="02040503050406030204" pitchFamily="18" charset="0"/>
                          </a:rPr>
                          <m:t>1</m:t>
                        </m:r>
                      </m:sub>
                    </m:sSub>
                    <m:r>
                      <a:rPr lang="en-US" altLang="zh-CN" sz="2400" i="1">
                        <a:solidFill>
                          <a:srgbClr val="000000"/>
                        </a:solidFill>
                        <a:latin typeface="Cambria Math" panose="02040503050406030204" pitchFamily="18" charset="0"/>
                      </a:rPr>
                      <m:t>,</m:t>
                    </m:r>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𝛼</m:t>
                        </m:r>
                      </m:e>
                      <m:sub>
                        <m:r>
                          <a:rPr lang="en-US" altLang="zh-CN" sz="2400" i="1">
                            <a:solidFill>
                              <a:srgbClr val="000000"/>
                            </a:solidFill>
                            <a:latin typeface="Cambria Math" panose="02040503050406030204" pitchFamily="18" charset="0"/>
                          </a:rPr>
                          <m:t>2</m:t>
                        </m:r>
                      </m:sub>
                    </m:sSub>
                    <m:r>
                      <a:rPr lang="en-US" altLang="zh-CN" sz="2400" i="1">
                        <a:solidFill>
                          <a:srgbClr val="000000"/>
                        </a:solidFill>
                        <a:latin typeface="Cambria Math" panose="02040503050406030204" pitchFamily="18" charset="0"/>
                      </a:rPr>
                      <m:t>,⋯,</m:t>
                    </m:r>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𝛼</m:t>
                        </m:r>
                      </m:e>
                      <m:sub>
                        <m:r>
                          <a:rPr lang="en-US" altLang="zh-CN" sz="2400" i="1">
                            <a:solidFill>
                              <a:srgbClr val="000000"/>
                            </a:solidFill>
                            <a:latin typeface="Cambria Math" panose="02040503050406030204" pitchFamily="18" charset="0"/>
                          </a:rPr>
                          <m:t>𝑠</m:t>
                        </m:r>
                      </m:sub>
                    </m:sSub>
                    <m:r>
                      <a:rPr lang="en-US" altLang="zh-CN" sz="2400" i="1">
                        <a:solidFill>
                          <a:srgbClr val="000000"/>
                        </a:solidFill>
                        <a:latin typeface="Cambria Math" panose="02040503050406030204" pitchFamily="18" charset="0"/>
                      </a:rPr>
                      <m:t>}</m:t>
                    </m:r>
                  </m:oMath>
                </a14:m>
                <a:r>
                  <a:rPr lang="zh-CN" altLang="en-US" sz="2400" dirty="0">
                    <a:solidFill>
                      <a:srgbClr val="000000"/>
                    </a:solidFill>
                    <a:latin typeface="华文中宋" panose="02010600040101010101" pitchFamily="2" charset="-122"/>
                    <a:ea typeface="华文中宋" panose="02010600040101010101" pitchFamily="2" charset="-122"/>
                  </a:rPr>
                  <a:t>是由向量</a:t>
                </a:r>
                <a14:m>
                  <m:oMath xmlns:m="http://schemas.openxmlformats.org/officeDocument/2006/math">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𝛼</m:t>
                        </m:r>
                      </m:e>
                      <m:sub>
                        <m:r>
                          <a:rPr lang="en-US" altLang="zh-CN" sz="2400" i="1">
                            <a:solidFill>
                              <a:srgbClr val="000000"/>
                            </a:solidFill>
                            <a:latin typeface="Cambria Math" panose="02040503050406030204" pitchFamily="18" charset="0"/>
                            <a:ea typeface="华文中宋" panose="02010600040101010101" pitchFamily="2" charset="-122"/>
                          </a:rPr>
                          <m:t>1</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𝛼</m:t>
                        </m:r>
                      </m:e>
                      <m:sub>
                        <m:r>
                          <a:rPr lang="en-US" altLang="zh-CN" sz="2400" i="1">
                            <a:solidFill>
                              <a:srgbClr val="000000"/>
                            </a:solidFill>
                            <a:latin typeface="Cambria Math" panose="02040503050406030204" pitchFamily="18" charset="0"/>
                            <a:ea typeface="华文中宋" panose="02010600040101010101" pitchFamily="2" charset="-122"/>
                          </a:rPr>
                          <m:t>2</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𝛼</m:t>
                        </m:r>
                      </m:e>
                      <m:sub>
                        <m:r>
                          <a:rPr lang="en-US" altLang="zh-CN" sz="2400" i="1">
                            <a:solidFill>
                              <a:srgbClr val="000000"/>
                            </a:solidFill>
                            <a:latin typeface="Cambria Math" panose="02040503050406030204" pitchFamily="18" charset="0"/>
                            <a:ea typeface="华文中宋" panose="02010600040101010101" pitchFamily="2" charset="-122"/>
                          </a:rPr>
                          <m:t>𝑠</m:t>
                        </m:r>
                      </m:sub>
                    </m:sSub>
                  </m:oMath>
                </a14:m>
                <a:r>
                  <a:rPr lang="zh-CN" altLang="en-US" sz="2400" b="1" dirty="0">
                    <a:solidFill>
                      <a:srgbClr val="000000"/>
                    </a:solidFill>
                    <a:latin typeface="宋体" panose="02010600030101010101" pitchFamily="2" charset="-122"/>
                  </a:rPr>
                  <a:t>生成的</a:t>
                </a:r>
                <a:r>
                  <a:rPr lang="zh-CN" altLang="en-US" sz="2400" b="1" dirty="0">
                    <a:solidFill>
                      <a:srgbClr val="FF0000"/>
                    </a:solidFill>
                    <a:latin typeface="宋体" panose="02010600030101010101" pitchFamily="2" charset="-122"/>
                  </a:rPr>
                  <a:t>生成子空间</a:t>
                </a:r>
                <a:r>
                  <a:rPr lang="zh-CN" altLang="en-US" sz="2400" b="1" dirty="0">
                    <a:solidFill>
                      <a:srgbClr val="000000"/>
                    </a:solidFill>
                    <a:latin typeface="宋体" panose="02010600030101010101" pitchFamily="2" charset="-122"/>
                  </a:rPr>
                  <a:t>。</a:t>
                </a:r>
              </a:p>
            </p:txBody>
          </p:sp>
        </mc:Choice>
        <mc:Fallback xmlns="">
          <p:sp>
            <p:nvSpPr>
              <p:cNvPr id="9237" name="Rectangle 9"/>
              <p:cNvSpPr>
                <a:spLocks noRot="1" noChangeAspect="1" noMove="1" noResize="1" noEditPoints="1" noAdjustHandles="1" noChangeArrowheads="1" noChangeShapeType="1" noTextEdit="1"/>
              </p:cNvSpPr>
              <p:nvPr/>
            </p:nvSpPr>
            <p:spPr bwMode="auto">
              <a:xfrm>
                <a:off x="479376" y="1353318"/>
                <a:ext cx="10945216" cy="576953"/>
              </a:xfrm>
              <a:prstGeom prst="rect">
                <a:avLst/>
              </a:prstGeom>
              <a:blipFill>
                <a:blip r:embed="rId3"/>
                <a:stretch>
                  <a:fillRect l="-891" r="-3621" b="-2421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nvGrpSpPr>
          <p:cNvPr id="4" name="组合 3"/>
          <p:cNvGrpSpPr/>
          <p:nvPr/>
        </p:nvGrpSpPr>
        <p:grpSpPr>
          <a:xfrm>
            <a:off x="479376" y="2310134"/>
            <a:ext cx="7489016" cy="486778"/>
            <a:chOff x="361112" y="2700368"/>
            <a:chExt cx="7489016" cy="486778"/>
          </a:xfrm>
        </p:grpSpPr>
        <p:sp>
          <p:nvSpPr>
            <p:cNvPr id="131084" name="Rectangle 12"/>
            <p:cNvSpPr>
              <a:spLocks noChangeArrowheads="1"/>
            </p:cNvSpPr>
            <p:nvPr/>
          </p:nvSpPr>
          <p:spPr bwMode="auto">
            <a:xfrm>
              <a:off x="361112" y="2700368"/>
              <a:ext cx="127951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0"/>
                </a:spcBef>
                <a:buNone/>
                <a:defRPr/>
              </a:pPr>
              <a:r>
                <a:rPr lang="zh-CN" altLang="en-US" sz="2400" dirty="0">
                  <a:solidFill>
                    <a:srgbClr val="0000FF"/>
                  </a:solidFill>
                  <a:latin typeface="华文中宋" panose="02010600040101010101" pitchFamily="2" charset="-122"/>
                  <a:ea typeface="华文中宋" panose="02010600040101010101" pitchFamily="2" charset="-122"/>
                </a:rPr>
                <a:t>定理</a:t>
              </a:r>
              <a:r>
                <a:rPr lang="en-US" altLang="zh-CN" sz="2400" dirty="0">
                  <a:solidFill>
                    <a:srgbClr val="0000FF"/>
                  </a:solidFill>
                  <a:latin typeface="华文中宋" panose="02010600040101010101" pitchFamily="2" charset="-122"/>
                  <a:ea typeface="华文中宋" panose="02010600040101010101" pitchFamily="2" charset="-122"/>
                </a:rPr>
                <a:t>3.2</a:t>
              </a:r>
            </a:p>
          </p:txBody>
        </p:sp>
        <p:graphicFrame>
          <p:nvGraphicFramePr>
            <p:cNvPr id="131085" name="Object 13"/>
            <p:cNvGraphicFramePr>
              <a:graphicFrameLocks noChangeAspect="1"/>
            </p:cNvGraphicFramePr>
            <p:nvPr>
              <p:extLst>
                <p:ext uri="{D42A27DB-BD31-4B8C-83A1-F6EECF244321}">
                  <p14:modId xmlns:p14="http://schemas.microsoft.com/office/powerpoint/2010/main" val="2452875581"/>
                </p:ext>
              </p:extLst>
            </p:nvPr>
          </p:nvGraphicFramePr>
          <p:xfrm>
            <a:off x="1804988" y="2705246"/>
            <a:ext cx="6045140" cy="481900"/>
          </p:xfrm>
          <a:graphic>
            <a:graphicData uri="http://schemas.openxmlformats.org/presentationml/2006/ole">
              <mc:AlternateContent xmlns:mc="http://schemas.openxmlformats.org/markup-compatibility/2006">
                <mc:Choice xmlns:v="urn:schemas-microsoft-com:vml" Requires="v">
                  <p:oleObj spid="_x0000_s29698" name="Equation" r:id="rId4" imgW="2870200" imgH="228600" progId="Equation.DSMT4">
                    <p:embed/>
                  </p:oleObj>
                </mc:Choice>
                <mc:Fallback>
                  <p:oleObj name="Equation" r:id="rId4" imgW="2870200" imgH="228600" progId="Equation.DSMT4">
                    <p:embed/>
                    <p:pic>
                      <p:nvPicPr>
                        <p:cNvPr id="131085"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4988" y="2705246"/>
                          <a:ext cx="6045140" cy="481900"/>
                        </a:xfrm>
                        <a:prstGeom prst="rect">
                          <a:avLst/>
                        </a:prstGeom>
                        <a:noFill/>
                        <a:ln>
                          <a:noFill/>
                        </a:ln>
                      </p:spPr>
                    </p:pic>
                  </p:oleObj>
                </mc:Fallback>
              </mc:AlternateContent>
            </a:graphicData>
          </a:graphic>
        </p:graphicFrame>
      </p:grpSp>
      <p:sp>
        <p:nvSpPr>
          <p:cNvPr id="131087" name="Rectangle 15"/>
          <p:cNvSpPr>
            <a:spLocks noChangeArrowheads="1"/>
          </p:cNvSpPr>
          <p:nvPr/>
        </p:nvSpPr>
        <p:spPr bwMode="auto">
          <a:xfrm>
            <a:off x="479376" y="3113692"/>
            <a:ext cx="717153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0"/>
              </a:spcBef>
              <a:buNone/>
              <a:defRPr/>
            </a:pPr>
            <a:r>
              <a:rPr lang="zh-CN" altLang="en-US" sz="2400" dirty="0">
                <a:solidFill>
                  <a:srgbClr val="0000FF"/>
                </a:solidFill>
                <a:latin typeface="华文中宋" panose="02010600040101010101" pitchFamily="2" charset="-122"/>
                <a:ea typeface="华文中宋" panose="02010600040101010101" pitchFamily="2" charset="-122"/>
              </a:rPr>
              <a:t>提示：</a:t>
            </a:r>
            <a:r>
              <a:rPr lang="zh-CN" altLang="en-US" sz="2400" dirty="0">
                <a:solidFill>
                  <a:srgbClr val="000000"/>
                </a:solidFill>
                <a:latin typeface="华文中宋" panose="02010600040101010101" pitchFamily="2" charset="-122"/>
                <a:ea typeface="华文中宋" panose="02010600040101010101" pitchFamily="2" charset="-122"/>
              </a:rPr>
              <a:t>据向量组的极大无关组与秩的概念，得证。</a:t>
            </a:r>
          </a:p>
        </p:txBody>
      </p:sp>
      <mc:AlternateContent xmlns:mc="http://schemas.openxmlformats.org/markup-compatibility/2006" xmlns:a14="http://schemas.microsoft.com/office/drawing/2010/main">
        <mc:Choice Requires="a14">
          <p:sp>
            <p:nvSpPr>
              <p:cNvPr id="9231" name="Text Box 18"/>
              <p:cNvSpPr txBox="1">
                <a:spLocks noChangeArrowheads="1"/>
              </p:cNvSpPr>
              <p:nvPr/>
            </p:nvSpPr>
            <p:spPr bwMode="auto">
              <a:xfrm>
                <a:off x="479376" y="3892137"/>
                <a:ext cx="11103024" cy="113492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defTabSz="457200" eaLnBrk="1" hangingPunct="1">
                  <a:lnSpc>
                    <a:spcPct val="150000"/>
                  </a:lnSpc>
                  <a:spcBef>
                    <a:spcPct val="0"/>
                  </a:spcBef>
                  <a:buNone/>
                  <a:defRPr/>
                </a:pPr>
                <a:r>
                  <a:rPr lang="en-US" altLang="zh-CN" sz="2400" dirty="0">
                    <a:solidFill>
                      <a:srgbClr val="0000FF"/>
                    </a:solidFill>
                    <a:latin typeface="华文中宋" panose="02010600040101010101" pitchFamily="2" charset="-122"/>
                    <a:ea typeface="华文中宋" panose="02010600040101010101" pitchFamily="2" charset="-122"/>
                  </a:rPr>
                  <a:t>Remark</a:t>
                </a:r>
                <a:r>
                  <a:rPr lang="zh-CN" altLang="en-US" sz="2400" dirty="0">
                    <a:solidFill>
                      <a:srgbClr val="0000FF"/>
                    </a:solidFill>
                    <a:latin typeface="华文中宋" panose="02010600040101010101" pitchFamily="2" charset="-122"/>
                    <a:ea typeface="华文中宋" panose="02010600040101010101" pitchFamily="2" charset="-122"/>
                  </a:rPr>
                  <a:t>：</a:t>
                </a:r>
                <a:r>
                  <a:rPr lang="zh-CN" altLang="en-US" sz="2400" dirty="0">
                    <a:solidFill>
                      <a:srgbClr val="000000"/>
                    </a:solidFill>
                    <a:latin typeface="华文中宋" panose="02010600040101010101" pitchFamily="2" charset="-122"/>
                    <a:ea typeface="华文中宋" panose="02010600040101010101" pitchFamily="2" charset="-122"/>
                  </a:rPr>
                  <a:t>向量组</a:t>
                </a:r>
                <a14:m>
                  <m:oMath xmlns:m="http://schemas.openxmlformats.org/officeDocument/2006/math">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𝛼</m:t>
                        </m:r>
                      </m:e>
                      <m:sub>
                        <m:r>
                          <a:rPr lang="en-US" altLang="zh-CN" sz="2400" i="1">
                            <a:solidFill>
                              <a:srgbClr val="000000"/>
                            </a:solidFill>
                            <a:latin typeface="Cambria Math" panose="02040503050406030204" pitchFamily="18" charset="0"/>
                            <a:ea typeface="华文中宋" panose="02010600040101010101" pitchFamily="2" charset="-122"/>
                          </a:rPr>
                          <m:t>1</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𝛼</m:t>
                        </m:r>
                      </m:e>
                      <m:sub>
                        <m:r>
                          <a:rPr lang="en-US" altLang="zh-CN" sz="2400" i="1">
                            <a:solidFill>
                              <a:srgbClr val="000000"/>
                            </a:solidFill>
                            <a:latin typeface="Cambria Math" panose="02040503050406030204" pitchFamily="18" charset="0"/>
                            <a:ea typeface="华文中宋" panose="02010600040101010101" pitchFamily="2" charset="-122"/>
                          </a:rPr>
                          <m:t>2</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𝛼</m:t>
                        </m:r>
                      </m:e>
                      <m:sub>
                        <m:r>
                          <a:rPr lang="en-US" altLang="zh-CN" sz="2400" i="1">
                            <a:solidFill>
                              <a:srgbClr val="000000"/>
                            </a:solidFill>
                            <a:latin typeface="Cambria Math" panose="02040503050406030204" pitchFamily="18" charset="0"/>
                            <a:ea typeface="华文中宋" panose="02010600040101010101" pitchFamily="2" charset="-122"/>
                          </a:rPr>
                          <m:t>𝑠</m:t>
                        </m:r>
                      </m:sub>
                    </m:sSub>
                    <m:r>
                      <a:rPr lang="en-US" altLang="zh-CN" sz="2400" i="1">
                        <a:solidFill>
                          <a:srgbClr val="000000"/>
                        </a:solidFill>
                        <a:latin typeface="Cambria Math" panose="02040503050406030204" pitchFamily="18" charset="0"/>
                        <a:ea typeface="华文中宋" panose="02010600040101010101" pitchFamily="2" charset="-122"/>
                      </a:rPr>
                      <m:t> </m:t>
                    </m:r>
                  </m:oMath>
                </a14:m>
                <a:r>
                  <a:rPr lang="zh-CN" altLang="en-US" sz="2400" dirty="0">
                    <a:solidFill>
                      <a:srgbClr val="000000"/>
                    </a:solidFill>
                    <a:latin typeface="华文中宋" panose="02010600040101010101" pitchFamily="2" charset="-122"/>
                    <a:ea typeface="华文中宋" panose="02010600040101010101" pitchFamily="2" charset="-122"/>
                  </a:rPr>
                  <a:t>的任何一个线性极大无关组均可作为</a:t>
                </a:r>
                <a14:m>
                  <m:oMath xmlns:m="http://schemas.openxmlformats.org/officeDocument/2006/math">
                    <m:r>
                      <a:rPr lang="en-US" altLang="zh-CN" sz="2400" i="1">
                        <a:solidFill>
                          <a:srgbClr val="000000"/>
                        </a:solidFill>
                        <a:latin typeface="Cambria Math" panose="02040503050406030204" pitchFamily="18" charset="0"/>
                        <a:ea typeface="华文中宋" panose="02010600040101010101" pitchFamily="2" charset="-122"/>
                      </a:rPr>
                      <m:t>𝑠𝑝𝑎𝑛</m:t>
                    </m:r>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𝛼</m:t>
                        </m:r>
                      </m:e>
                      <m:sub>
                        <m:r>
                          <a:rPr lang="en-US" altLang="zh-CN" sz="2400" i="1">
                            <a:solidFill>
                              <a:srgbClr val="000000"/>
                            </a:solidFill>
                            <a:latin typeface="Cambria Math" panose="02040503050406030204" pitchFamily="18" charset="0"/>
                            <a:ea typeface="华文中宋" panose="02010600040101010101" pitchFamily="2" charset="-122"/>
                          </a:rPr>
                          <m:t>1</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𝛼</m:t>
                        </m:r>
                      </m:e>
                      <m:sub>
                        <m:r>
                          <a:rPr lang="en-US" altLang="zh-CN" sz="2400" i="1">
                            <a:solidFill>
                              <a:srgbClr val="000000"/>
                            </a:solidFill>
                            <a:latin typeface="Cambria Math" panose="02040503050406030204" pitchFamily="18" charset="0"/>
                            <a:ea typeface="华文中宋" panose="02010600040101010101" pitchFamily="2" charset="-122"/>
                          </a:rPr>
                          <m:t>2</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𝛼</m:t>
                        </m:r>
                      </m:e>
                      <m:sub>
                        <m:r>
                          <a:rPr lang="en-US" altLang="zh-CN" sz="2400" i="1">
                            <a:solidFill>
                              <a:srgbClr val="000000"/>
                            </a:solidFill>
                            <a:latin typeface="Cambria Math" panose="02040503050406030204" pitchFamily="18" charset="0"/>
                            <a:ea typeface="华文中宋" panose="02010600040101010101" pitchFamily="2" charset="-122"/>
                          </a:rPr>
                          <m:t>𝑠</m:t>
                        </m:r>
                      </m:sub>
                    </m:sSub>
                    <m:r>
                      <a:rPr lang="en-US" altLang="zh-CN" sz="2400" i="1">
                        <a:solidFill>
                          <a:srgbClr val="000000"/>
                        </a:solidFill>
                        <a:latin typeface="Cambria Math" panose="02040503050406030204" pitchFamily="18" charset="0"/>
                        <a:ea typeface="华文中宋" panose="02010600040101010101" pitchFamily="2" charset="-122"/>
                      </a:rPr>
                      <m:t>}</m:t>
                    </m:r>
                    <m:r>
                      <a:rPr lang="zh-CN" altLang="en-US" sz="2400" i="1">
                        <a:solidFill>
                          <a:srgbClr val="000000"/>
                        </a:solidFill>
                        <a:latin typeface="Cambria Math" panose="02040503050406030204" pitchFamily="18" charset="0"/>
                        <a:ea typeface="华文中宋" panose="02010600040101010101" pitchFamily="2" charset="-122"/>
                      </a:rPr>
                      <m:t>的</m:t>
                    </m:r>
                  </m:oMath>
                </a14:m>
                <a:r>
                  <a:rPr lang="zh-CN" altLang="en-US" sz="2400" dirty="0">
                    <a:solidFill>
                      <a:srgbClr val="000000"/>
                    </a:solidFill>
                    <a:latin typeface="华文中宋" panose="02010600040101010101" pitchFamily="2" charset="-122"/>
                    <a:ea typeface="华文中宋" panose="02010600040101010101" pitchFamily="2" charset="-122"/>
                  </a:rPr>
                  <a:t>一个基。</a:t>
                </a:r>
              </a:p>
            </p:txBody>
          </p:sp>
        </mc:Choice>
        <mc:Fallback xmlns="">
          <p:sp>
            <p:nvSpPr>
              <p:cNvPr id="9231" name="Text Box 18"/>
              <p:cNvSpPr txBox="1">
                <a:spLocks noRot="1" noChangeAspect="1" noMove="1" noResize="1" noEditPoints="1" noAdjustHandles="1" noChangeArrowheads="1" noChangeShapeType="1" noTextEdit="1"/>
              </p:cNvSpPr>
              <p:nvPr/>
            </p:nvSpPr>
            <p:spPr bwMode="auto">
              <a:xfrm>
                <a:off x="479376" y="3892137"/>
                <a:ext cx="11103024" cy="1134926"/>
              </a:xfrm>
              <a:prstGeom prst="rect">
                <a:avLst/>
              </a:prstGeom>
              <a:blipFill>
                <a:blip r:embed="rId6"/>
                <a:stretch>
                  <a:fillRect l="-879" r="-824" b="-1123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61</a:t>
            </a:fld>
            <a:endParaRPr kumimoji="0" lang="en-US" altLang="zh-CN">
              <a:solidFill>
                <a:srgbClr val="000000"/>
              </a:solidFill>
            </a:endParaRPr>
          </a:p>
        </p:txBody>
      </p:sp>
      <p:sp>
        <p:nvSpPr>
          <p:cNvPr id="29" name="Rectangle 6"/>
          <p:cNvSpPr>
            <a:spLocks noChangeArrowheads="1"/>
          </p:cNvSpPr>
          <p:nvPr/>
        </p:nvSpPr>
        <p:spPr bwMode="auto">
          <a:xfrm>
            <a:off x="1631504" y="574873"/>
            <a:ext cx="4320480" cy="461665"/>
          </a:xfrm>
          <a:prstGeom prst="rect">
            <a:avLst/>
          </a:prstGeom>
          <a:noFill/>
          <a:ln w="9525" algn="ctr">
            <a:noFill/>
            <a:miter lim="800000"/>
            <a:headEnd/>
            <a:tailEnd/>
          </a:ln>
          <a:effectLst/>
        </p:spPr>
        <p:txBody>
          <a:bodyPr wrap="square">
            <a:spAutoFit/>
          </a:bodyPr>
          <a:lstStyle/>
          <a:p>
            <a:pPr eaLnBrk="1" hangingPunct="1">
              <a:defRPr/>
            </a:pPr>
            <a:r>
              <a:rPr lang="en-US" altLang="zh-CN" sz="2400" b="1" dirty="0">
                <a:solidFill>
                  <a:srgbClr val="3333CC"/>
                </a:solidFill>
                <a:effectLst>
                  <a:outerShdw blurRad="38100" dist="38100" dir="2700000" algn="tl">
                    <a:srgbClr val="000000"/>
                  </a:outerShdw>
                </a:effectLst>
              </a:rPr>
              <a:t>1.3.1   </a:t>
            </a:r>
            <a:r>
              <a:rPr lang="zh-CN" altLang="en-US" sz="2400" b="1" dirty="0">
                <a:solidFill>
                  <a:srgbClr val="3333CC"/>
                </a:solidFill>
                <a:effectLst>
                  <a:outerShdw blurRad="38100" dist="38100" dir="2700000" algn="tl">
                    <a:srgbClr val="000000"/>
                  </a:outerShdw>
                </a:effectLst>
              </a:rPr>
              <a:t>线性子空间的概念</a:t>
            </a:r>
          </a:p>
        </p:txBody>
      </p:sp>
    </p:spTree>
    <p:extLst>
      <p:ext uri="{BB962C8B-B14F-4D97-AF65-F5344CB8AC3E}">
        <p14:creationId xmlns:p14="http://schemas.microsoft.com/office/powerpoint/2010/main" val="1548960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1087"/>
                                        </p:tgtEl>
                                        <p:attrNameLst>
                                          <p:attrName>style.visibility</p:attrName>
                                        </p:attrNameLst>
                                      </p:cBhvr>
                                      <p:to>
                                        <p:strVal val="visible"/>
                                      </p:to>
                                    </p:set>
                                    <p:animEffect transition="in" filter="wipe(down)">
                                      <p:cBhvr>
                                        <p:cTn id="12" dur="500"/>
                                        <p:tgtEl>
                                          <p:spTgt spid="13108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231"/>
                                        </p:tgtEl>
                                        <p:attrNameLst>
                                          <p:attrName>style.visibility</p:attrName>
                                        </p:attrNameLst>
                                      </p:cBhvr>
                                      <p:to>
                                        <p:strVal val="visible"/>
                                      </p:to>
                                    </p:set>
                                    <p:animEffect transition="in" filter="wipe(down)">
                                      <p:cBhvr>
                                        <p:cTn id="17" dur="500"/>
                                        <p:tgtEl>
                                          <p:spTgt spid="9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87" grpId="0"/>
      <p:bldP spid="923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ChangeArrowheads="1"/>
          </p:cNvSpPr>
          <p:nvPr/>
        </p:nvSpPr>
        <p:spPr bwMode="auto">
          <a:xfrm>
            <a:off x="263352" y="1368763"/>
            <a:ext cx="105349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0"/>
              </a:spcBef>
              <a:buNone/>
              <a:defRPr/>
            </a:pPr>
            <a:r>
              <a:rPr lang="en-US" altLang="zh-CN" sz="2100" b="1" dirty="0">
                <a:solidFill>
                  <a:srgbClr val="FFCF01"/>
                </a:solidFill>
                <a:latin typeface="黑体" panose="02010609060101010101" pitchFamily="49" charset="-122"/>
                <a:ea typeface="黑体" panose="02010609060101010101" pitchFamily="49" charset="-122"/>
              </a:rPr>
              <a:t>  </a:t>
            </a:r>
            <a:r>
              <a:rPr lang="zh-CN" altLang="en-US" sz="2400" dirty="0">
                <a:solidFill>
                  <a:srgbClr val="0000FF"/>
                </a:solidFill>
                <a:latin typeface="华文中宋" panose="02010600040101010101" pitchFamily="2" charset="-122"/>
                <a:ea typeface="华文中宋" panose="02010600040101010101" pitchFamily="2" charset="-122"/>
              </a:rPr>
              <a:t>例</a:t>
            </a:r>
            <a:r>
              <a:rPr lang="en-US" altLang="zh-CN" sz="2400" dirty="0">
                <a:solidFill>
                  <a:srgbClr val="0000FF"/>
                </a:solidFill>
                <a:latin typeface="华文中宋" panose="02010600040101010101" pitchFamily="2" charset="-122"/>
                <a:ea typeface="华文中宋" panose="02010600040101010101" pitchFamily="2" charset="-122"/>
              </a:rPr>
              <a:t>3.</a:t>
            </a:r>
            <a:endParaRPr lang="en-US" altLang="zh-CN" sz="2100" dirty="0">
              <a:solidFill>
                <a:srgbClr val="0000FF"/>
              </a:solidFill>
              <a:latin typeface="华文中宋" panose="02010600040101010101" pitchFamily="2" charset="-122"/>
              <a:ea typeface="华文中宋" panose="02010600040101010101" pitchFamily="2" charset="-122"/>
            </a:endParaRPr>
          </a:p>
        </p:txBody>
      </p:sp>
      <p:graphicFrame>
        <p:nvGraphicFramePr>
          <p:cNvPr id="10243" name="Object 5"/>
          <p:cNvGraphicFramePr>
            <a:graphicFrameLocks noChangeAspect="1"/>
          </p:cNvGraphicFramePr>
          <p:nvPr>
            <p:extLst>
              <p:ext uri="{D42A27DB-BD31-4B8C-83A1-F6EECF244321}">
                <p14:modId xmlns:p14="http://schemas.microsoft.com/office/powerpoint/2010/main" val="3476573178"/>
              </p:ext>
            </p:extLst>
          </p:nvPr>
        </p:nvGraphicFramePr>
        <p:xfrm>
          <a:off x="623392" y="1380255"/>
          <a:ext cx="10580687" cy="936625"/>
        </p:xfrm>
        <a:graphic>
          <a:graphicData uri="http://schemas.openxmlformats.org/presentationml/2006/ole">
            <mc:AlternateContent xmlns:mc="http://schemas.openxmlformats.org/markup-compatibility/2006">
              <mc:Choice xmlns:v="urn:schemas-microsoft-com:vml" Requires="v">
                <p:oleObj spid="_x0000_s30722" name="Equation" r:id="rId3" imgW="5117760" imgH="469800" progId="Equation.DSMT4">
                  <p:embed/>
                </p:oleObj>
              </mc:Choice>
              <mc:Fallback>
                <p:oleObj name="Equation" r:id="rId3" imgW="5117760" imgH="469800" progId="Equation.DSMT4">
                  <p:embed/>
                  <p:pic>
                    <p:nvPicPr>
                      <p:cNvPr id="10243" name="Object 5"/>
                      <p:cNvPicPr>
                        <a:picLocks noChangeAspect="1" noChangeArrowheads="1"/>
                      </p:cNvPicPr>
                      <p:nvPr/>
                    </p:nvPicPr>
                    <p:blipFill>
                      <a:blip r:embed="rId4"/>
                      <a:srcRect/>
                      <a:stretch>
                        <a:fillRect/>
                      </a:stretch>
                    </p:blipFill>
                    <p:spPr bwMode="auto">
                      <a:xfrm>
                        <a:off x="623392" y="1380255"/>
                        <a:ext cx="10580687" cy="936625"/>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10257" name="Rectangle 7"/>
              <p:cNvSpPr>
                <a:spLocks noChangeArrowheads="1"/>
              </p:cNvSpPr>
              <p:nvPr/>
            </p:nvSpPr>
            <p:spPr bwMode="auto">
              <a:xfrm>
                <a:off x="623392" y="2475145"/>
                <a:ext cx="5712333"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0"/>
                  </a:spcBef>
                  <a:buNone/>
                  <a:defRPr/>
                </a:pPr>
                <a:r>
                  <a:rPr lang="zh-CN" altLang="en-US" sz="2400" dirty="0">
                    <a:solidFill>
                      <a:srgbClr val="0000FF"/>
                    </a:solidFill>
                    <a:latin typeface="华文中宋" panose="02010600040101010101" pitchFamily="2" charset="-122"/>
                    <a:ea typeface="华文中宋" panose="02010600040101010101" pitchFamily="2" charset="-122"/>
                  </a:rPr>
                  <a:t>解：</a:t>
                </a:r>
                <a:r>
                  <a:rPr lang="zh-CN" altLang="en-US" sz="2400" dirty="0">
                    <a:solidFill>
                      <a:srgbClr val="000000"/>
                    </a:solidFill>
                    <a:latin typeface="华文中宋" panose="02010600040101010101" pitchFamily="2" charset="-122"/>
                    <a:ea typeface="华文中宋" panose="02010600040101010101" pitchFamily="2" charset="-122"/>
                  </a:rPr>
                  <a:t>不难验证：</a:t>
                </a:r>
                <a14:m>
                  <m:oMath xmlns:m="http://schemas.openxmlformats.org/officeDocument/2006/math">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𝛼</m:t>
                        </m:r>
                      </m:e>
                      <m:sub>
                        <m:r>
                          <a:rPr lang="en-US" altLang="zh-CN" sz="2400" i="1">
                            <a:solidFill>
                              <a:srgbClr val="000000"/>
                            </a:solidFill>
                            <a:latin typeface="Cambria Math" panose="02040503050406030204" pitchFamily="18" charset="0"/>
                            <a:ea typeface="华文中宋" panose="02010600040101010101" pitchFamily="2" charset="-122"/>
                          </a:rPr>
                          <m:t>1</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𝛼</m:t>
                        </m:r>
                      </m:e>
                      <m:sub>
                        <m:r>
                          <a:rPr lang="en-US" altLang="zh-CN" sz="2400" i="1">
                            <a:solidFill>
                              <a:srgbClr val="000000"/>
                            </a:solidFill>
                            <a:latin typeface="Cambria Math" panose="02040503050406030204" pitchFamily="18" charset="0"/>
                            <a:ea typeface="华文中宋" panose="02010600040101010101" pitchFamily="2" charset="-122"/>
                          </a:rPr>
                          <m:t>2</m:t>
                        </m:r>
                      </m:sub>
                    </m:sSub>
                  </m:oMath>
                </a14:m>
                <a:r>
                  <a:rPr lang="zh-CN" altLang="en-US" sz="2400" dirty="0">
                    <a:solidFill>
                      <a:srgbClr val="000000"/>
                    </a:solidFill>
                    <a:latin typeface="华文中宋" panose="02010600040101010101" pitchFamily="2" charset="-122"/>
                    <a:ea typeface="华文中宋" panose="02010600040101010101" pitchFamily="2" charset="-122"/>
                  </a:rPr>
                  <a:t>是线性无关的，且</a:t>
                </a:r>
              </a:p>
            </p:txBody>
          </p:sp>
        </mc:Choice>
        <mc:Fallback xmlns="">
          <p:sp>
            <p:nvSpPr>
              <p:cNvPr id="10257" name="Rectangle 7"/>
              <p:cNvSpPr>
                <a:spLocks noRot="1" noChangeAspect="1" noMove="1" noResize="1" noEditPoints="1" noAdjustHandles="1" noChangeArrowheads="1" noChangeShapeType="1" noTextEdit="1"/>
              </p:cNvSpPr>
              <p:nvPr/>
            </p:nvSpPr>
            <p:spPr bwMode="auto">
              <a:xfrm>
                <a:off x="623392" y="2475145"/>
                <a:ext cx="5712333" cy="461665"/>
              </a:xfrm>
              <a:prstGeom prst="rect">
                <a:avLst/>
              </a:prstGeom>
              <a:blipFill>
                <a:blip r:embed="rId5"/>
                <a:stretch>
                  <a:fillRect l="-1601" t="-10526" b="-2894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aphicFrame>
        <p:nvGraphicFramePr>
          <p:cNvPr id="132106" name="Object 10"/>
          <p:cNvGraphicFramePr>
            <a:graphicFrameLocks noChangeAspect="1"/>
          </p:cNvGraphicFramePr>
          <p:nvPr>
            <p:extLst>
              <p:ext uri="{D42A27DB-BD31-4B8C-83A1-F6EECF244321}">
                <p14:modId xmlns:p14="http://schemas.microsoft.com/office/powerpoint/2010/main" val="1952642903"/>
              </p:ext>
            </p:extLst>
          </p:nvPr>
        </p:nvGraphicFramePr>
        <p:xfrm>
          <a:off x="6168008" y="2422660"/>
          <a:ext cx="1944216" cy="514150"/>
        </p:xfrm>
        <a:graphic>
          <a:graphicData uri="http://schemas.openxmlformats.org/presentationml/2006/ole">
            <mc:AlternateContent xmlns:mc="http://schemas.openxmlformats.org/markup-compatibility/2006">
              <mc:Choice xmlns:v="urn:schemas-microsoft-com:vml" Requires="v">
                <p:oleObj spid="_x0000_s30723" name="Equation" r:id="rId6" imgW="863225" imgH="228501" progId="Equation.3">
                  <p:embed/>
                </p:oleObj>
              </mc:Choice>
              <mc:Fallback>
                <p:oleObj name="Equation" r:id="rId6" imgW="863225" imgH="228501" progId="Equation.3">
                  <p:embed/>
                  <p:pic>
                    <p:nvPicPr>
                      <p:cNvPr id="132106"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68008" y="2422660"/>
                        <a:ext cx="1944216" cy="514150"/>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10253" name="Rectangle 11"/>
              <p:cNvSpPr>
                <a:spLocks noChangeArrowheads="1"/>
              </p:cNvSpPr>
              <p:nvPr/>
            </p:nvSpPr>
            <p:spPr bwMode="auto">
              <a:xfrm>
                <a:off x="1316846" y="3233302"/>
                <a:ext cx="5821145"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0"/>
                  </a:spcBef>
                  <a:buNone/>
                  <a:defRPr/>
                </a:pPr>
                <a:r>
                  <a:rPr lang="zh-CN" altLang="en-US" sz="2400" dirty="0">
                    <a:solidFill>
                      <a:srgbClr val="000000"/>
                    </a:solidFill>
                    <a:latin typeface="华文中宋" panose="02010600040101010101" pitchFamily="2" charset="-122"/>
                    <a:ea typeface="华文中宋" panose="02010600040101010101" pitchFamily="2" charset="-122"/>
                  </a:rPr>
                  <a:t>所以</a:t>
                </a:r>
                <a14:m>
                  <m:oMath xmlns:m="http://schemas.openxmlformats.org/officeDocument/2006/math">
                    <m:sSub>
                      <m:sSubPr>
                        <m:ctrlPr>
                          <a:rPr lang="en-US" altLang="zh-CN" sz="2400" i="1" dirty="0">
                            <a:solidFill>
                              <a:srgbClr val="000000"/>
                            </a:solidFill>
                            <a:latin typeface="Cambria Math" panose="02040503050406030204" pitchFamily="18" charset="0"/>
                            <a:ea typeface="华文中宋" panose="02010600040101010101" pitchFamily="2" charset="-122"/>
                          </a:rPr>
                        </m:ctrlPr>
                      </m:sSubPr>
                      <m:e>
                        <m:r>
                          <a:rPr lang="en-US" altLang="zh-CN" sz="2400" i="1" dirty="0">
                            <a:solidFill>
                              <a:srgbClr val="000000"/>
                            </a:solidFill>
                            <a:latin typeface="Cambria Math" panose="02040503050406030204" pitchFamily="18" charset="0"/>
                            <a:ea typeface="华文中宋" panose="02010600040101010101" pitchFamily="2" charset="-122"/>
                          </a:rPr>
                          <m:t>𝛼</m:t>
                        </m:r>
                      </m:e>
                      <m:sub>
                        <m:r>
                          <a:rPr lang="en-US" altLang="zh-CN" sz="2400" i="1" dirty="0">
                            <a:solidFill>
                              <a:srgbClr val="000000"/>
                            </a:solidFill>
                            <a:latin typeface="Cambria Math" panose="02040503050406030204" pitchFamily="18" charset="0"/>
                            <a:ea typeface="华文中宋" panose="02010600040101010101" pitchFamily="2" charset="-122"/>
                          </a:rPr>
                          <m:t>1</m:t>
                        </m:r>
                      </m:sub>
                    </m:sSub>
                    <m:r>
                      <a:rPr lang="en-US" altLang="zh-CN" sz="2400" i="1" dirty="0">
                        <a:solidFill>
                          <a:srgbClr val="000000"/>
                        </a:solidFill>
                        <a:latin typeface="Cambria Math" panose="02040503050406030204" pitchFamily="18" charset="0"/>
                        <a:ea typeface="华文中宋" panose="02010600040101010101" pitchFamily="2" charset="-122"/>
                      </a:rPr>
                      <m:t>,</m:t>
                    </m:r>
                    <m:sSub>
                      <m:sSubPr>
                        <m:ctrlPr>
                          <a:rPr lang="en-US" altLang="zh-CN" sz="2400" i="1" dirty="0">
                            <a:solidFill>
                              <a:srgbClr val="000000"/>
                            </a:solidFill>
                            <a:latin typeface="Cambria Math" panose="02040503050406030204" pitchFamily="18" charset="0"/>
                            <a:ea typeface="华文中宋" panose="02010600040101010101" pitchFamily="2" charset="-122"/>
                          </a:rPr>
                        </m:ctrlPr>
                      </m:sSubPr>
                      <m:e>
                        <m:r>
                          <a:rPr lang="en-US" altLang="zh-CN" sz="2400" i="1" dirty="0">
                            <a:solidFill>
                              <a:srgbClr val="000000"/>
                            </a:solidFill>
                            <a:latin typeface="Cambria Math" panose="02040503050406030204" pitchFamily="18" charset="0"/>
                            <a:ea typeface="华文中宋" panose="02010600040101010101" pitchFamily="2" charset="-122"/>
                          </a:rPr>
                          <m:t>𝛼</m:t>
                        </m:r>
                      </m:e>
                      <m:sub>
                        <m:r>
                          <a:rPr lang="en-US" altLang="zh-CN" sz="2400" i="1" dirty="0">
                            <a:solidFill>
                              <a:srgbClr val="000000"/>
                            </a:solidFill>
                            <a:latin typeface="Cambria Math" panose="02040503050406030204" pitchFamily="18" charset="0"/>
                            <a:ea typeface="华文中宋" panose="02010600040101010101" pitchFamily="2" charset="-122"/>
                          </a:rPr>
                          <m:t>2</m:t>
                        </m:r>
                      </m:sub>
                    </m:sSub>
                  </m:oMath>
                </a14:m>
                <a:r>
                  <a:rPr lang="zh-CN" altLang="en-US" sz="2400" dirty="0">
                    <a:solidFill>
                      <a:srgbClr val="000000"/>
                    </a:solidFill>
                    <a:latin typeface="华文中宋" panose="02010600040101010101" pitchFamily="2" charset="-122"/>
                    <a:ea typeface="华文中宋" panose="02010600040101010101" pitchFamily="2" charset="-122"/>
                  </a:rPr>
                  <a:t>为</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𝑠𝑝𝑎𝑛</m:t>
                    </m:r>
                    <m:r>
                      <a:rPr lang="en-US" altLang="zh-CN" sz="2400" i="1" dirty="0">
                        <a:solidFill>
                          <a:srgbClr val="000000"/>
                        </a:solidFill>
                        <a:latin typeface="Cambria Math" panose="02040503050406030204" pitchFamily="18" charset="0"/>
                        <a:ea typeface="华文中宋" panose="02010600040101010101" pitchFamily="2" charset="-122"/>
                      </a:rPr>
                      <m:t>{</m:t>
                    </m:r>
                    <m:sSub>
                      <m:sSubPr>
                        <m:ctrlPr>
                          <a:rPr lang="en-US" altLang="zh-CN" sz="2400" i="1" dirty="0">
                            <a:solidFill>
                              <a:srgbClr val="000000"/>
                            </a:solidFill>
                            <a:latin typeface="Cambria Math" panose="02040503050406030204" pitchFamily="18" charset="0"/>
                            <a:ea typeface="华文中宋" panose="02010600040101010101" pitchFamily="2" charset="-122"/>
                          </a:rPr>
                        </m:ctrlPr>
                      </m:sSubPr>
                      <m:e>
                        <m:r>
                          <a:rPr lang="en-US" altLang="zh-CN" sz="2400" i="1" dirty="0">
                            <a:solidFill>
                              <a:srgbClr val="000000"/>
                            </a:solidFill>
                            <a:latin typeface="Cambria Math" panose="02040503050406030204" pitchFamily="18" charset="0"/>
                            <a:ea typeface="华文中宋" panose="02010600040101010101" pitchFamily="2" charset="-122"/>
                          </a:rPr>
                          <m:t>𝛼</m:t>
                        </m:r>
                      </m:e>
                      <m:sub>
                        <m:r>
                          <a:rPr lang="en-US" altLang="zh-CN" sz="2400" i="1" dirty="0">
                            <a:solidFill>
                              <a:srgbClr val="000000"/>
                            </a:solidFill>
                            <a:latin typeface="Cambria Math" panose="02040503050406030204" pitchFamily="18" charset="0"/>
                            <a:ea typeface="华文中宋" panose="02010600040101010101" pitchFamily="2" charset="-122"/>
                          </a:rPr>
                          <m:t>1</m:t>
                        </m:r>
                      </m:sub>
                    </m:sSub>
                    <m:r>
                      <a:rPr lang="en-US" altLang="zh-CN" sz="2400" i="1" dirty="0">
                        <a:solidFill>
                          <a:srgbClr val="000000"/>
                        </a:solidFill>
                        <a:latin typeface="Cambria Math" panose="02040503050406030204" pitchFamily="18" charset="0"/>
                        <a:ea typeface="华文中宋" panose="02010600040101010101" pitchFamily="2" charset="-122"/>
                      </a:rPr>
                      <m:t>,</m:t>
                    </m:r>
                    <m:sSub>
                      <m:sSubPr>
                        <m:ctrlPr>
                          <a:rPr lang="en-US" altLang="zh-CN" sz="2400" i="1" dirty="0">
                            <a:solidFill>
                              <a:srgbClr val="000000"/>
                            </a:solidFill>
                            <a:latin typeface="Cambria Math" panose="02040503050406030204" pitchFamily="18" charset="0"/>
                            <a:ea typeface="华文中宋" panose="02010600040101010101" pitchFamily="2" charset="-122"/>
                          </a:rPr>
                        </m:ctrlPr>
                      </m:sSubPr>
                      <m:e>
                        <m:r>
                          <a:rPr lang="en-US" altLang="zh-CN" sz="2400" i="1" dirty="0">
                            <a:solidFill>
                              <a:srgbClr val="000000"/>
                            </a:solidFill>
                            <a:latin typeface="Cambria Math" panose="02040503050406030204" pitchFamily="18" charset="0"/>
                            <a:ea typeface="华文中宋" panose="02010600040101010101" pitchFamily="2" charset="-122"/>
                          </a:rPr>
                          <m:t>𝛼</m:t>
                        </m:r>
                      </m:e>
                      <m:sub>
                        <m:r>
                          <a:rPr lang="en-US" altLang="zh-CN" sz="2400" i="1" dirty="0">
                            <a:solidFill>
                              <a:srgbClr val="000000"/>
                            </a:solidFill>
                            <a:latin typeface="Cambria Math" panose="02040503050406030204" pitchFamily="18" charset="0"/>
                            <a:ea typeface="华文中宋" panose="02010600040101010101" pitchFamily="2" charset="-122"/>
                          </a:rPr>
                          <m:t>2</m:t>
                        </m:r>
                      </m:sub>
                    </m:sSub>
                    <m:r>
                      <a:rPr lang="en-US" altLang="zh-CN" sz="2400" i="1" dirty="0">
                        <a:solidFill>
                          <a:srgbClr val="000000"/>
                        </a:solidFill>
                        <a:latin typeface="Cambria Math" panose="02040503050406030204" pitchFamily="18" charset="0"/>
                        <a:ea typeface="华文中宋" panose="02010600040101010101" pitchFamily="2" charset="-122"/>
                      </a:rPr>
                      <m:t>,</m:t>
                    </m:r>
                    <m:sSub>
                      <m:sSubPr>
                        <m:ctrlPr>
                          <a:rPr lang="en-US" altLang="zh-CN" sz="2400" i="1" dirty="0">
                            <a:solidFill>
                              <a:srgbClr val="000000"/>
                            </a:solidFill>
                            <a:latin typeface="Cambria Math" panose="02040503050406030204" pitchFamily="18" charset="0"/>
                            <a:ea typeface="华文中宋" panose="02010600040101010101" pitchFamily="2" charset="-122"/>
                          </a:rPr>
                        </m:ctrlPr>
                      </m:sSubPr>
                      <m:e>
                        <m:r>
                          <a:rPr lang="en-US" altLang="zh-CN" sz="2400" i="1" dirty="0">
                            <a:solidFill>
                              <a:srgbClr val="000000"/>
                            </a:solidFill>
                            <a:latin typeface="Cambria Math" panose="02040503050406030204" pitchFamily="18" charset="0"/>
                            <a:ea typeface="华文中宋" panose="02010600040101010101" pitchFamily="2" charset="-122"/>
                          </a:rPr>
                          <m:t>𝛼</m:t>
                        </m:r>
                      </m:e>
                      <m:sub>
                        <m:r>
                          <a:rPr lang="en-US" altLang="zh-CN" sz="2400" i="1" dirty="0">
                            <a:solidFill>
                              <a:srgbClr val="000000"/>
                            </a:solidFill>
                            <a:latin typeface="Cambria Math" panose="02040503050406030204" pitchFamily="18" charset="0"/>
                            <a:ea typeface="华文中宋" panose="02010600040101010101" pitchFamily="2" charset="-122"/>
                          </a:rPr>
                          <m:t>3</m:t>
                        </m:r>
                      </m:sub>
                    </m:sSub>
                    <m:r>
                      <a:rPr lang="en-US" altLang="zh-CN" sz="2400" i="1" dirty="0">
                        <a:solidFill>
                          <a:srgbClr val="000000"/>
                        </a:solidFill>
                        <a:latin typeface="Cambria Math" panose="02040503050406030204" pitchFamily="18" charset="0"/>
                        <a:ea typeface="华文中宋" panose="02010600040101010101" pitchFamily="2" charset="-122"/>
                      </a:rPr>
                      <m:t>}</m:t>
                    </m:r>
                  </m:oMath>
                </a14:m>
                <a:r>
                  <a:rPr lang="zh-CN" altLang="en-US" sz="2400" dirty="0">
                    <a:solidFill>
                      <a:srgbClr val="000000"/>
                    </a:solidFill>
                    <a:latin typeface="华文中宋" panose="02010600040101010101" pitchFamily="2" charset="-122"/>
                    <a:ea typeface="华文中宋" panose="02010600040101010101" pitchFamily="2" charset="-122"/>
                  </a:rPr>
                  <a:t>的一组基，即</a:t>
                </a:r>
              </a:p>
            </p:txBody>
          </p:sp>
        </mc:Choice>
        <mc:Fallback xmlns="">
          <p:sp>
            <p:nvSpPr>
              <p:cNvPr id="10253" name="Rectangle 11"/>
              <p:cNvSpPr>
                <a:spLocks noRot="1" noChangeAspect="1" noMove="1" noResize="1" noEditPoints="1" noAdjustHandles="1" noChangeArrowheads="1" noChangeShapeType="1" noTextEdit="1"/>
              </p:cNvSpPr>
              <p:nvPr/>
            </p:nvSpPr>
            <p:spPr bwMode="auto">
              <a:xfrm>
                <a:off x="1316846" y="3233302"/>
                <a:ext cx="5821145" cy="461665"/>
              </a:xfrm>
              <a:prstGeom prst="rect">
                <a:avLst/>
              </a:prstGeom>
              <a:blipFill>
                <a:blip r:embed="rId8"/>
                <a:stretch>
                  <a:fillRect l="-1571" t="-10526" r="-733" b="-2894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aphicFrame>
        <p:nvGraphicFramePr>
          <p:cNvPr id="132112" name="Object 16"/>
          <p:cNvGraphicFramePr>
            <a:graphicFrameLocks noChangeAspect="1"/>
          </p:cNvGraphicFramePr>
          <p:nvPr/>
        </p:nvGraphicFramePr>
        <p:xfrm>
          <a:off x="3791745" y="3942177"/>
          <a:ext cx="3257633" cy="478146"/>
        </p:xfrm>
        <a:graphic>
          <a:graphicData uri="http://schemas.openxmlformats.org/presentationml/2006/ole">
            <mc:AlternateContent xmlns:mc="http://schemas.openxmlformats.org/markup-compatibility/2006">
              <mc:Choice xmlns:v="urn:schemas-microsoft-com:vml" Requires="v">
                <p:oleObj spid="_x0000_s30724" name="Equation" r:id="rId9" imgW="1562100" imgH="228600" progId="Equation.3">
                  <p:embed/>
                </p:oleObj>
              </mc:Choice>
              <mc:Fallback>
                <p:oleObj name="Equation" r:id="rId9" imgW="1562100" imgH="228600" progId="Equation.3">
                  <p:embed/>
                  <p:pic>
                    <p:nvPicPr>
                      <p:cNvPr id="132112"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91745" y="3942177"/>
                        <a:ext cx="3257633" cy="478146"/>
                      </a:xfrm>
                      <a:prstGeom prst="rect">
                        <a:avLst/>
                      </a:prstGeom>
                      <a:noFill/>
                      <a:ln>
                        <a:noFill/>
                      </a:ln>
                      <a:effectLst/>
                    </p:spPr>
                  </p:pic>
                </p:oleObj>
              </mc:Fallback>
            </mc:AlternateContent>
          </a:graphicData>
        </a:graphic>
      </p:graphicFrame>
      <p:grpSp>
        <p:nvGrpSpPr>
          <p:cNvPr id="3" name="组合 2"/>
          <p:cNvGrpSpPr/>
          <p:nvPr/>
        </p:nvGrpSpPr>
        <p:grpSpPr>
          <a:xfrm>
            <a:off x="1415480" y="4667533"/>
            <a:ext cx="5166168" cy="700671"/>
            <a:chOff x="1057284" y="4618053"/>
            <a:chExt cx="5166168" cy="700671"/>
          </a:xfrm>
        </p:grpSpPr>
        <p:sp>
          <p:nvSpPr>
            <p:cNvPr id="132113" name="Rectangle 17"/>
            <p:cNvSpPr>
              <a:spLocks noChangeArrowheads="1"/>
            </p:cNvSpPr>
            <p:nvPr/>
          </p:nvSpPr>
          <p:spPr bwMode="auto">
            <a:xfrm>
              <a:off x="1057284" y="4618053"/>
              <a:ext cx="8002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0"/>
                </a:spcBef>
                <a:buNone/>
                <a:defRPr/>
              </a:pPr>
              <a:r>
                <a:rPr lang="zh-CN" altLang="en-US" sz="2400" dirty="0">
                  <a:solidFill>
                    <a:srgbClr val="000000"/>
                  </a:solidFill>
                  <a:latin typeface="华文中宋" panose="02010600040101010101" pitchFamily="2" charset="-122"/>
                  <a:ea typeface="华文中宋" panose="02010600040101010101" pitchFamily="2" charset="-122"/>
                </a:rPr>
                <a:t>显然</a:t>
              </a:r>
            </a:p>
          </p:txBody>
        </p:sp>
        <p:graphicFrame>
          <p:nvGraphicFramePr>
            <p:cNvPr id="132114" name="Object 18"/>
            <p:cNvGraphicFramePr>
              <a:graphicFrameLocks noChangeAspect="1"/>
            </p:cNvGraphicFramePr>
            <p:nvPr/>
          </p:nvGraphicFramePr>
          <p:xfrm>
            <a:off x="2051720" y="4840712"/>
            <a:ext cx="4171732" cy="478012"/>
          </p:xfrm>
          <a:graphic>
            <a:graphicData uri="http://schemas.openxmlformats.org/presentationml/2006/ole">
              <mc:AlternateContent xmlns:mc="http://schemas.openxmlformats.org/markup-compatibility/2006">
                <mc:Choice xmlns:v="urn:schemas-microsoft-com:vml" Requires="v">
                  <p:oleObj spid="_x0000_s30725" name="Equation" r:id="rId11" imgW="1993900" imgH="228600" progId="Equation.3">
                    <p:embed/>
                  </p:oleObj>
                </mc:Choice>
                <mc:Fallback>
                  <p:oleObj name="Equation" r:id="rId11" imgW="1993900" imgH="228600" progId="Equation.3">
                    <p:embed/>
                    <p:pic>
                      <p:nvPicPr>
                        <p:cNvPr id="132114" name="Object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51720" y="4840712"/>
                          <a:ext cx="4171732" cy="478012"/>
                        </a:xfrm>
                        <a:prstGeom prst="rect">
                          <a:avLst/>
                        </a:prstGeom>
                        <a:noFill/>
                        <a:ln>
                          <a:noFill/>
                        </a:ln>
                        <a:effectLst/>
                      </p:spPr>
                    </p:pic>
                  </p:oleObj>
                </mc:Fallback>
              </mc:AlternateContent>
            </a:graphicData>
          </a:graphic>
        </p:graphicFrame>
      </p:grpSp>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62</a:t>
            </a:fld>
            <a:endParaRPr kumimoji="0" lang="en-US" altLang="zh-CN">
              <a:solidFill>
                <a:srgbClr val="000000"/>
              </a:solidFill>
            </a:endParaRPr>
          </a:p>
        </p:txBody>
      </p:sp>
      <p:sp>
        <p:nvSpPr>
          <p:cNvPr id="20" name="Rectangle 6"/>
          <p:cNvSpPr>
            <a:spLocks noChangeArrowheads="1"/>
          </p:cNvSpPr>
          <p:nvPr/>
        </p:nvSpPr>
        <p:spPr bwMode="auto">
          <a:xfrm>
            <a:off x="1627337" y="597494"/>
            <a:ext cx="4320480" cy="461665"/>
          </a:xfrm>
          <a:prstGeom prst="rect">
            <a:avLst/>
          </a:prstGeom>
          <a:noFill/>
          <a:ln w="9525" algn="ctr">
            <a:noFill/>
            <a:miter lim="800000"/>
            <a:headEnd/>
            <a:tailEnd/>
          </a:ln>
          <a:effectLst/>
        </p:spPr>
        <p:txBody>
          <a:bodyPr wrap="square">
            <a:spAutoFit/>
          </a:bodyPr>
          <a:lstStyle/>
          <a:p>
            <a:pPr eaLnBrk="1" hangingPunct="1">
              <a:defRPr/>
            </a:pPr>
            <a:r>
              <a:rPr lang="en-US" altLang="zh-CN" sz="2400" b="1" dirty="0">
                <a:solidFill>
                  <a:srgbClr val="3333CC"/>
                </a:solidFill>
                <a:effectLst>
                  <a:outerShdw blurRad="38100" dist="38100" dir="2700000" algn="tl">
                    <a:srgbClr val="000000"/>
                  </a:outerShdw>
                </a:effectLst>
              </a:rPr>
              <a:t>1.3.1   </a:t>
            </a:r>
            <a:r>
              <a:rPr lang="zh-CN" altLang="en-US" sz="2400" b="1" dirty="0">
                <a:solidFill>
                  <a:srgbClr val="3333CC"/>
                </a:solidFill>
                <a:effectLst>
                  <a:outerShdw blurRad="38100" dist="38100" dir="2700000" algn="tl">
                    <a:srgbClr val="000000"/>
                  </a:outerShdw>
                </a:effectLst>
              </a:rPr>
              <a:t>线性子空间的概念</a:t>
            </a:r>
          </a:p>
        </p:txBody>
      </p:sp>
    </p:spTree>
    <p:extLst>
      <p:ext uri="{BB962C8B-B14F-4D97-AF65-F5344CB8AC3E}">
        <p14:creationId xmlns:p14="http://schemas.microsoft.com/office/powerpoint/2010/main" val="2444345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257"/>
                                        </p:tgtEl>
                                        <p:attrNameLst>
                                          <p:attrName>style.visibility</p:attrName>
                                        </p:attrNameLst>
                                      </p:cBhvr>
                                      <p:to>
                                        <p:strVal val="visible"/>
                                      </p:to>
                                    </p:set>
                                    <p:animEffect transition="in" filter="wipe(down)">
                                      <p:cBhvr>
                                        <p:cTn id="7" dur="500"/>
                                        <p:tgtEl>
                                          <p:spTgt spid="10257"/>
                                        </p:tgtEl>
                                      </p:cBhvr>
                                    </p:animEffect>
                                  </p:childTnLst>
                                </p:cTn>
                              </p:par>
                              <p:par>
                                <p:cTn id="8" presetID="22" presetClass="entr" presetSubtype="4" fill="hold" nodeType="withEffect">
                                  <p:stCondLst>
                                    <p:cond delay="0"/>
                                  </p:stCondLst>
                                  <p:childTnLst>
                                    <p:set>
                                      <p:cBhvr>
                                        <p:cTn id="9" dur="1" fill="hold">
                                          <p:stCondLst>
                                            <p:cond delay="0"/>
                                          </p:stCondLst>
                                        </p:cTn>
                                        <p:tgtEl>
                                          <p:spTgt spid="132106"/>
                                        </p:tgtEl>
                                        <p:attrNameLst>
                                          <p:attrName>style.visibility</p:attrName>
                                        </p:attrNameLst>
                                      </p:cBhvr>
                                      <p:to>
                                        <p:strVal val="visible"/>
                                      </p:to>
                                    </p:set>
                                    <p:animEffect transition="in" filter="wipe(down)">
                                      <p:cBhvr>
                                        <p:cTn id="10" dur="500"/>
                                        <p:tgtEl>
                                          <p:spTgt spid="13210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0253"/>
                                        </p:tgtEl>
                                        <p:attrNameLst>
                                          <p:attrName>style.visibility</p:attrName>
                                        </p:attrNameLst>
                                      </p:cBhvr>
                                      <p:to>
                                        <p:strVal val="visible"/>
                                      </p:to>
                                    </p:set>
                                    <p:animEffect transition="in" filter="wipe(down)">
                                      <p:cBhvr>
                                        <p:cTn id="15" dur="500"/>
                                        <p:tgtEl>
                                          <p:spTgt spid="10253"/>
                                        </p:tgtEl>
                                      </p:cBhvr>
                                    </p:animEffect>
                                  </p:childTnLst>
                                </p:cTn>
                              </p:par>
                              <p:par>
                                <p:cTn id="16" presetID="22" presetClass="entr" presetSubtype="4" fill="hold" nodeType="withEffect">
                                  <p:stCondLst>
                                    <p:cond delay="0"/>
                                  </p:stCondLst>
                                  <p:childTnLst>
                                    <p:set>
                                      <p:cBhvr>
                                        <p:cTn id="17" dur="1" fill="hold">
                                          <p:stCondLst>
                                            <p:cond delay="0"/>
                                          </p:stCondLst>
                                        </p:cTn>
                                        <p:tgtEl>
                                          <p:spTgt spid="132112"/>
                                        </p:tgtEl>
                                        <p:attrNameLst>
                                          <p:attrName>style.visibility</p:attrName>
                                        </p:attrNameLst>
                                      </p:cBhvr>
                                      <p:to>
                                        <p:strVal val="visible"/>
                                      </p:to>
                                    </p:set>
                                    <p:animEffect transition="in" filter="wipe(down)">
                                      <p:cBhvr>
                                        <p:cTn id="18" dur="500"/>
                                        <p:tgtEl>
                                          <p:spTgt spid="13211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7" grpId="0"/>
      <p:bldP spid="1025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a:grpSpLocks/>
          </p:cNvGrpSpPr>
          <p:nvPr/>
        </p:nvGrpSpPr>
        <p:grpSpPr bwMode="auto">
          <a:xfrm>
            <a:off x="1070049" y="1484784"/>
            <a:ext cx="4830397" cy="3361173"/>
            <a:chOff x="516" y="1143"/>
            <a:chExt cx="3612" cy="2403"/>
          </a:xfrm>
        </p:grpSpPr>
        <p:graphicFrame>
          <p:nvGraphicFramePr>
            <p:cNvPr id="11271" name="Object 3"/>
            <p:cNvGraphicFramePr>
              <a:graphicFrameLocks noChangeAspect="1"/>
            </p:cNvGraphicFramePr>
            <p:nvPr/>
          </p:nvGraphicFramePr>
          <p:xfrm>
            <a:off x="1032" y="1143"/>
            <a:ext cx="1640" cy="271"/>
          </p:xfrm>
          <a:graphic>
            <a:graphicData uri="http://schemas.openxmlformats.org/presentationml/2006/ole">
              <mc:AlternateContent xmlns:mc="http://schemas.openxmlformats.org/markup-compatibility/2006">
                <mc:Choice xmlns:v="urn:schemas-microsoft-com:vml" Requires="v">
                  <p:oleObj spid="_x0000_s31746" name="Equation" r:id="rId3" imgW="2603500" imgH="431800" progId="Equation.DSMT4">
                    <p:embed/>
                  </p:oleObj>
                </mc:Choice>
                <mc:Fallback>
                  <p:oleObj name="Equation" r:id="rId3" imgW="2603500" imgH="431800" progId="Equation.DSMT4">
                    <p:embed/>
                    <p:pic>
                      <p:nvPicPr>
                        <p:cNvPr id="11271"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 y="1143"/>
                          <a:ext cx="1640"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2" name="Object 4"/>
            <p:cNvGraphicFramePr>
              <a:graphicFrameLocks noChangeAspect="1"/>
            </p:cNvGraphicFramePr>
            <p:nvPr>
              <p:extLst>
                <p:ext uri="{D42A27DB-BD31-4B8C-83A1-F6EECF244321}">
                  <p14:modId xmlns:p14="http://schemas.microsoft.com/office/powerpoint/2010/main" val="2140799965"/>
                </p:ext>
              </p:extLst>
            </p:nvPr>
          </p:nvGraphicFramePr>
          <p:xfrm>
            <a:off x="1611" y="1536"/>
            <a:ext cx="2384" cy="296"/>
          </p:xfrm>
          <a:graphic>
            <a:graphicData uri="http://schemas.openxmlformats.org/presentationml/2006/ole">
              <mc:AlternateContent xmlns:mc="http://schemas.openxmlformats.org/markup-compatibility/2006">
                <mc:Choice xmlns:v="urn:schemas-microsoft-com:vml" Requires="v">
                  <p:oleObj spid="_x0000_s31747" name="Equation" r:id="rId5" imgW="3784600" imgH="469900" progId="Equation.DSMT4">
                    <p:embed/>
                  </p:oleObj>
                </mc:Choice>
                <mc:Fallback>
                  <p:oleObj name="Equation" r:id="rId5" imgW="3784600" imgH="469900" progId="Equation.DSMT4">
                    <p:embed/>
                    <p:pic>
                      <p:nvPicPr>
                        <p:cNvPr id="11272"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1" y="1536"/>
                          <a:ext cx="2384"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3" name="Object 5"/>
            <p:cNvGraphicFramePr>
              <a:graphicFrameLocks noChangeAspect="1"/>
            </p:cNvGraphicFramePr>
            <p:nvPr/>
          </p:nvGraphicFramePr>
          <p:xfrm>
            <a:off x="1616" y="1968"/>
            <a:ext cx="2512" cy="296"/>
          </p:xfrm>
          <a:graphic>
            <a:graphicData uri="http://schemas.openxmlformats.org/presentationml/2006/ole">
              <mc:AlternateContent xmlns:mc="http://schemas.openxmlformats.org/markup-compatibility/2006">
                <mc:Choice xmlns:v="urn:schemas-microsoft-com:vml" Requires="v">
                  <p:oleObj spid="_x0000_s31748" name="Equation" r:id="rId7" imgW="3987800" imgH="469900" progId="Equation.3">
                    <p:embed/>
                  </p:oleObj>
                </mc:Choice>
                <mc:Fallback>
                  <p:oleObj name="Equation" r:id="rId7" imgW="3987800" imgH="469900" progId="Equation.3">
                    <p:embed/>
                    <p:pic>
                      <p:nvPicPr>
                        <p:cNvPr id="11273"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16" y="1968"/>
                          <a:ext cx="2512"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4" name="Object 6"/>
            <p:cNvGraphicFramePr>
              <a:graphicFrameLocks noChangeAspect="1"/>
            </p:cNvGraphicFramePr>
            <p:nvPr/>
          </p:nvGraphicFramePr>
          <p:xfrm>
            <a:off x="1616" y="2400"/>
            <a:ext cx="1848" cy="303"/>
          </p:xfrm>
          <a:graphic>
            <a:graphicData uri="http://schemas.openxmlformats.org/presentationml/2006/ole">
              <mc:AlternateContent xmlns:mc="http://schemas.openxmlformats.org/markup-compatibility/2006">
                <mc:Choice xmlns:v="urn:schemas-microsoft-com:vml" Requires="v">
                  <p:oleObj spid="_x0000_s31749" name="Equation" r:id="rId9" imgW="2933700" imgH="482600" progId="Equation.3">
                    <p:embed/>
                  </p:oleObj>
                </mc:Choice>
                <mc:Fallback>
                  <p:oleObj name="Equation" r:id="rId9" imgW="2933700" imgH="482600" progId="Equation.3">
                    <p:embed/>
                    <p:pic>
                      <p:nvPicPr>
                        <p:cNvPr id="11274"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16" y="2400"/>
                          <a:ext cx="1848" cy="3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5" name="Object 7"/>
            <p:cNvGraphicFramePr>
              <a:graphicFrameLocks noChangeAspect="1"/>
            </p:cNvGraphicFramePr>
            <p:nvPr/>
          </p:nvGraphicFramePr>
          <p:xfrm>
            <a:off x="1616" y="2784"/>
            <a:ext cx="2472" cy="296"/>
          </p:xfrm>
          <a:graphic>
            <a:graphicData uri="http://schemas.openxmlformats.org/presentationml/2006/ole">
              <mc:AlternateContent xmlns:mc="http://schemas.openxmlformats.org/markup-compatibility/2006">
                <mc:Choice xmlns:v="urn:schemas-microsoft-com:vml" Requires="v">
                  <p:oleObj spid="_x0000_s31750" name="Equation" r:id="rId11" imgW="3924300" imgH="469900" progId="Equation.3">
                    <p:embed/>
                  </p:oleObj>
                </mc:Choice>
                <mc:Fallback>
                  <p:oleObj name="Equation" r:id="rId11" imgW="3924300" imgH="469900" progId="Equation.3">
                    <p:embed/>
                    <p:pic>
                      <p:nvPicPr>
                        <p:cNvPr id="11275"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16" y="2784"/>
                          <a:ext cx="2472"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76" name="Rectangle 8"/>
            <p:cNvSpPr>
              <a:spLocks noChangeArrowheads="1"/>
            </p:cNvSpPr>
            <p:nvPr/>
          </p:nvSpPr>
          <p:spPr bwMode="auto">
            <a:xfrm>
              <a:off x="516" y="3216"/>
              <a:ext cx="2799"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rgbClr val="FF00FF"/>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0"/>
                </a:spcBef>
                <a:buNone/>
                <a:defRPr/>
              </a:pPr>
              <a:r>
                <a:rPr lang="zh-CN" altLang="en-US" sz="2400" b="1" dirty="0">
                  <a:solidFill>
                    <a:srgbClr val="000000"/>
                  </a:solidFill>
                  <a:latin typeface="宋体" panose="02010600030101010101" pitchFamily="2" charset="-122"/>
                </a:rPr>
                <a:t>生成的子空间的基与维数</a:t>
              </a:r>
              <a:r>
                <a:rPr lang="en-US" altLang="zh-CN" sz="2400" b="1" dirty="0">
                  <a:solidFill>
                    <a:srgbClr val="000000"/>
                  </a:solidFill>
                  <a:latin typeface="宋体" panose="02010600030101010101" pitchFamily="2" charset="-122"/>
                </a:rPr>
                <a:t>.</a:t>
              </a:r>
            </a:p>
          </p:txBody>
        </p:sp>
      </p:grpSp>
      <p:sp>
        <p:nvSpPr>
          <p:cNvPr id="11267" name="Rectangle 9"/>
          <p:cNvSpPr>
            <a:spLocks noGrp="1" noChangeArrowheads="1"/>
          </p:cNvSpPr>
          <p:nvPr>
            <p:ph type="title"/>
          </p:nvPr>
        </p:nvSpPr>
        <p:spPr>
          <a:xfrm>
            <a:off x="695400" y="1429712"/>
            <a:ext cx="5657850" cy="481689"/>
          </a:xfrm>
        </p:spPr>
        <p:txBody>
          <a:bodyPr/>
          <a:lstStyle/>
          <a:p>
            <a:pPr eaLnBrk="1" hangingPunct="1"/>
            <a:r>
              <a:rPr lang="zh-CN" altLang="en-US" sz="2400" b="0" dirty="0">
                <a:latin typeface="华文中宋" panose="02010600040101010101" pitchFamily="2" charset="-122"/>
                <a:ea typeface="华文中宋" panose="02010600040101010101" pitchFamily="2" charset="-122"/>
              </a:rPr>
              <a:t>例</a:t>
            </a:r>
            <a:r>
              <a:rPr lang="en-US" altLang="zh-CN" sz="2400" b="0" dirty="0">
                <a:latin typeface="华文中宋" panose="02010600040101010101" pitchFamily="2" charset="-122"/>
                <a:ea typeface="华文中宋" panose="02010600040101010101" pitchFamily="2" charset="-122"/>
              </a:rPr>
              <a:t>4.</a:t>
            </a:r>
            <a:endParaRPr lang="zh-CN" altLang="en-US" sz="2400" b="0" dirty="0">
              <a:latin typeface="华文中宋" panose="02010600040101010101" pitchFamily="2" charset="-122"/>
              <a:ea typeface="华文中宋" panose="02010600040101010101" pitchFamily="2" charset="-122"/>
            </a:endParaRPr>
          </a:p>
        </p:txBody>
      </p:sp>
      <p:sp>
        <p:nvSpPr>
          <p:cNvPr id="2" name="灯片编号占位符 1"/>
          <p:cNvSpPr>
            <a:spLocks noGrp="1"/>
          </p:cNvSpPr>
          <p:nvPr>
            <p:ph type="sldNum" sz="quarter" idx="12"/>
          </p:nvPr>
        </p:nvSpPr>
        <p:spPr/>
        <p:txBody>
          <a:bodyPr/>
          <a:lstStyle/>
          <a:p>
            <a:pPr>
              <a:defRPr/>
            </a:pPr>
            <a:fld id="{281FBE21-B40B-4B64-ABBE-395E3EC7A610}" type="slidenum">
              <a:rPr kumimoji="0" lang="en-US" altLang="zh-CN">
                <a:solidFill>
                  <a:srgbClr val="000000"/>
                </a:solidFill>
              </a:rPr>
              <a:pPr>
                <a:defRPr/>
              </a:pPr>
              <a:t>63</a:t>
            </a:fld>
            <a:endParaRPr kumimoji="0" lang="en-US" altLang="zh-CN">
              <a:solidFill>
                <a:srgbClr val="000000"/>
              </a:solidFill>
            </a:endParaRPr>
          </a:p>
        </p:txBody>
      </p:sp>
      <p:sp>
        <p:nvSpPr>
          <p:cNvPr id="14" name="Rectangle 6"/>
          <p:cNvSpPr>
            <a:spLocks noChangeArrowheads="1"/>
          </p:cNvSpPr>
          <p:nvPr/>
        </p:nvSpPr>
        <p:spPr bwMode="auto">
          <a:xfrm>
            <a:off x="1579966" y="557592"/>
            <a:ext cx="4320480" cy="461665"/>
          </a:xfrm>
          <a:prstGeom prst="rect">
            <a:avLst/>
          </a:prstGeom>
          <a:noFill/>
          <a:ln w="9525" algn="ctr">
            <a:noFill/>
            <a:miter lim="800000"/>
            <a:headEnd/>
            <a:tailEnd/>
          </a:ln>
          <a:effectLst/>
        </p:spPr>
        <p:txBody>
          <a:bodyPr wrap="square">
            <a:spAutoFit/>
          </a:bodyPr>
          <a:lstStyle/>
          <a:p>
            <a:pPr eaLnBrk="1" hangingPunct="1">
              <a:defRPr/>
            </a:pPr>
            <a:r>
              <a:rPr lang="en-US" altLang="zh-CN" sz="2400" b="1" dirty="0">
                <a:solidFill>
                  <a:srgbClr val="3333CC"/>
                </a:solidFill>
                <a:effectLst>
                  <a:outerShdw blurRad="38100" dist="38100" dir="2700000" algn="tl">
                    <a:srgbClr val="000000"/>
                  </a:outerShdw>
                </a:effectLst>
              </a:rPr>
              <a:t>1.3.1   </a:t>
            </a:r>
            <a:r>
              <a:rPr lang="zh-CN" altLang="en-US" sz="2400" b="1" dirty="0">
                <a:solidFill>
                  <a:srgbClr val="3333CC"/>
                </a:solidFill>
                <a:effectLst>
                  <a:outerShdw blurRad="38100" dist="38100" dir="2700000" algn="tl">
                    <a:srgbClr val="000000"/>
                  </a:outerShdw>
                </a:effectLst>
              </a:rPr>
              <a:t>线性子空间的概念</a:t>
            </a:r>
          </a:p>
        </p:txBody>
      </p:sp>
    </p:spTree>
    <p:extLst>
      <p:ext uri="{BB962C8B-B14F-4D97-AF65-F5344CB8AC3E}">
        <p14:creationId xmlns:p14="http://schemas.microsoft.com/office/powerpoint/2010/main" val="229047760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9507" name="Object 3"/>
          <p:cNvGraphicFramePr>
            <a:graphicFrameLocks noChangeAspect="1"/>
          </p:cNvGraphicFramePr>
          <p:nvPr>
            <p:extLst>
              <p:ext uri="{D42A27DB-BD31-4B8C-83A1-F6EECF244321}">
                <p14:modId xmlns:p14="http://schemas.microsoft.com/office/powerpoint/2010/main" val="672253909"/>
              </p:ext>
            </p:extLst>
          </p:nvPr>
        </p:nvGraphicFramePr>
        <p:xfrm>
          <a:off x="551384" y="1430497"/>
          <a:ext cx="6172789" cy="952153"/>
        </p:xfrm>
        <a:graphic>
          <a:graphicData uri="http://schemas.openxmlformats.org/presentationml/2006/ole">
            <mc:AlternateContent xmlns:mc="http://schemas.openxmlformats.org/markup-compatibility/2006">
              <mc:Choice xmlns:v="urn:schemas-microsoft-com:vml" Requires="v">
                <p:oleObj spid="_x0000_s32770" name="Equation" r:id="rId3" imgW="2958840" imgH="457200" progId="Equation.DSMT4">
                  <p:embed/>
                </p:oleObj>
              </mc:Choice>
              <mc:Fallback>
                <p:oleObj name="Equation" r:id="rId3" imgW="2958840" imgH="457200" progId="Equation.DSMT4">
                  <p:embed/>
                  <p:pic>
                    <p:nvPicPr>
                      <p:cNvPr id="149507" name="Object 3"/>
                      <p:cNvPicPr>
                        <a:picLocks noChangeAspect="1" noChangeArrowheads="1"/>
                      </p:cNvPicPr>
                      <p:nvPr/>
                    </p:nvPicPr>
                    <p:blipFill>
                      <a:blip r:embed="rId4"/>
                      <a:srcRect/>
                      <a:stretch>
                        <a:fillRect/>
                      </a:stretch>
                    </p:blipFill>
                    <p:spPr bwMode="auto">
                      <a:xfrm>
                        <a:off x="551384" y="1430497"/>
                        <a:ext cx="6172789" cy="952153"/>
                      </a:xfrm>
                      <a:prstGeom prst="rect">
                        <a:avLst/>
                      </a:prstGeom>
                      <a:noFill/>
                      <a:ln>
                        <a:noFill/>
                      </a:ln>
                      <a:effectLst/>
                    </p:spPr>
                  </p:pic>
                </p:oleObj>
              </mc:Fallback>
            </mc:AlternateContent>
          </a:graphicData>
        </a:graphic>
      </p:graphicFrame>
      <p:graphicFrame>
        <p:nvGraphicFramePr>
          <p:cNvPr id="149508" name="Object 4"/>
          <p:cNvGraphicFramePr>
            <a:graphicFrameLocks noChangeAspect="1"/>
          </p:cNvGraphicFramePr>
          <p:nvPr>
            <p:extLst>
              <p:ext uri="{D42A27DB-BD31-4B8C-83A1-F6EECF244321}">
                <p14:modId xmlns:p14="http://schemas.microsoft.com/office/powerpoint/2010/main" val="2490459439"/>
              </p:ext>
            </p:extLst>
          </p:nvPr>
        </p:nvGraphicFramePr>
        <p:xfrm>
          <a:off x="1271464" y="2636912"/>
          <a:ext cx="7123389" cy="1387971"/>
        </p:xfrm>
        <a:graphic>
          <a:graphicData uri="http://schemas.openxmlformats.org/presentationml/2006/ole">
            <mc:AlternateContent xmlns:mc="http://schemas.openxmlformats.org/markup-compatibility/2006">
              <mc:Choice xmlns:v="urn:schemas-microsoft-com:vml" Requires="v">
                <p:oleObj spid="_x0000_s32771" name="Equation" r:id="rId5" imgW="7886700" imgH="1536700" progId="Equation.3">
                  <p:embed/>
                </p:oleObj>
              </mc:Choice>
              <mc:Fallback>
                <p:oleObj name="Equation" r:id="rId5" imgW="7886700" imgH="1536700" progId="Equation.3">
                  <p:embed/>
                  <p:pic>
                    <p:nvPicPr>
                      <p:cNvPr id="149508"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1464" y="2636912"/>
                        <a:ext cx="7123389" cy="1387971"/>
                      </a:xfrm>
                      <a:prstGeom prst="rect">
                        <a:avLst/>
                      </a:prstGeom>
                      <a:noFill/>
                      <a:ln>
                        <a:noFill/>
                      </a:ln>
                      <a:effectLst/>
                    </p:spPr>
                  </p:pic>
                </p:oleObj>
              </mc:Fallback>
            </mc:AlternateContent>
          </a:graphicData>
        </a:graphic>
      </p:graphicFrame>
      <p:graphicFrame>
        <p:nvGraphicFramePr>
          <p:cNvPr id="149509" name="Object 5"/>
          <p:cNvGraphicFramePr>
            <a:graphicFrameLocks noChangeAspect="1"/>
          </p:cNvGraphicFramePr>
          <p:nvPr>
            <p:extLst>
              <p:ext uri="{D42A27DB-BD31-4B8C-83A1-F6EECF244321}">
                <p14:modId xmlns:p14="http://schemas.microsoft.com/office/powerpoint/2010/main" val="3249032515"/>
              </p:ext>
            </p:extLst>
          </p:nvPr>
        </p:nvGraphicFramePr>
        <p:xfrm>
          <a:off x="1775520" y="4365104"/>
          <a:ext cx="5161713" cy="1749549"/>
        </p:xfrm>
        <a:graphic>
          <a:graphicData uri="http://schemas.openxmlformats.org/presentationml/2006/ole">
            <mc:AlternateContent xmlns:mc="http://schemas.openxmlformats.org/markup-compatibility/2006">
              <mc:Choice xmlns:v="urn:schemas-microsoft-com:vml" Requires="v">
                <p:oleObj spid="_x0000_s32772" name="Equation" r:id="rId7" imgW="6032500" imgH="2044700" progId="Equation.3">
                  <p:embed/>
                </p:oleObj>
              </mc:Choice>
              <mc:Fallback>
                <p:oleObj name="Equation" r:id="rId7" imgW="6032500" imgH="2044700" progId="Equation.3">
                  <p:embed/>
                  <p:pic>
                    <p:nvPicPr>
                      <p:cNvPr id="149509"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5520" y="4365104"/>
                        <a:ext cx="5161713" cy="1749549"/>
                      </a:xfrm>
                      <a:prstGeom prst="rect">
                        <a:avLst/>
                      </a:prstGeom>
                      <a:noFill/>
                      <a:ln>
                        <a:noFill/>
                      </a:ln>
                      <a:effec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281FBE21-B40B-4B64-ABBE-395E3EC7A610}" type="slidenum">
              <a:rPr kumimoji="0" lang="en-US" altLang="zh-CN">
                <a:solidFill>
                  <a:srgbClr val="000000"/>
                </a:solidFill>
              </a:rPr>
              <a:pPr>
                <a:defRPr/>
              </a:pPr>
              <a:t>64</a:t>
            </a:fld>
            <a:endParaRPr kumimoji="0" lang="en-US" altLang="zh-CN">
              <a:solidFill>
                <a:srgbClr val="000000"/>
              </a:solidFill>
            </a:endParaRPr>
          </a:p>
        </p:txBody>
      </p:sp>
      <p:sp>
        <p:nvSpPr>
          <p:cNvPr id="11" name="Rectangle 6"/>
          <p:cNvSpPr>
            <a:spLocks noChangeArrowheads="1"/>
          </p:cNvSpPr>
          <p:nvPr/>
        </p:nvSpPr>
        <p:spPr bwMode="auto">
          <a:xfrm>
            <a:off x="1559496" y="620794"/>
            <a:ext cx="4320480" cy="461665"/>
          </a:xfrm>
          <a:prstGeom prst="rect">
            <a:avLst/>
          </a:prstGeom>
          <a:noFill/>
          <a:ln w="9525" algn="ctr">
            <a:noFill/>
            <a:miter lim="800000"/>
            <a:headEnd/>
            <a:tailEnd/>
          </a:ln>
          <a:effectLst/>
        </p:spPr>
        <p:txBody>
          <a:bodyPr wrap="square">
            <a:spAutoFit/>
          </a:bodyPr>
          <a:lstStyle/>
          <a:p>
            <a:pPr eaLnBrk="1" hangingPunct="1">
              <a:defRPr/>
            </a:pPr>
            <a:r>
              <a:rPr lang="en-US" altLang="zh-CN" sz="2400" b="1" dirty="0">
                <a:solidFill>
                  <a:srgbClr val="3333CC"/>
                </a:solidFill>
                <a:effectLst>
                  <a:outerShdw blurRad="38100" dist="38100" dir="2700000" algn="tl">
                    <a:srgbClr val="000000"/>
                  </a:outerShdw>
                </a:effectLst>
              </a:rPr>
              <a:t>1.3.1   </a:t>
            </a:r>
            <a:r>
              <a:rPr lang="zh-CN" altLang="en-US" sz="2400" b="1" dirty="0">
                <a:solidFill>
                  <a:srgbClr val="3333CC"/>
                </a:solidFill>
                <a:effectLst>
                  <a:outerShdw blurRad="38100" dist="38100" dir="2700000" algn="tl">
                    <a:srgbClr val="000000"/>
                  </a:outerShdw>
                </a:effectLst>
              </a:rPr>
              <a:t>线性子空间的概念</a:t>
            </a:r>
          </a:p>
        </p:txBody>
      </p:sp>
    </p:spTree>
    <p:extLst>
      <p:ext uri="{BB962C8B-B14F-4D97-AF65-F5344CB8AC3E}">
        <p14:creationId xmlns:p14="http://schemas.microsoft.com/office/powerpoint/2010/main" val="2608305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49507"/>
                                        </p:tgtEl>
                                        <p:attrNameLst>
                                          <p:attrName>style.visibility</p:attrName>
                                        </p:attrNameLst>
                                      </p:cBhvr>
                                      <p:to>
                                        <p:strVal val="visible"/>
                                      </p:to>
                                    </p:set>
                                    <p:animEffect transition="in" filter="wipe(left)">
                                      <p:cBhvr>
                                        <p:cTn id="7" dur="500"/>
                                        <p:tgtEl>
                                          <p:spTgt spid="1495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49508"/>
                                        </p:tgtEl>
                                        <p:attrNameLst>
                                          <p:attrName>style.visibility</p:attrName>
                                        </p:attrNameLst>
                                      </p:cBhvr>
                                      <p:to>
                                        <p:strVal val="visible"/>
                                      </p:to>
                                    </p:set>
                                    <p:animEffect transition="in" filter="wipe(left)">
                                      <p:cBhvr>
                                        <p:cTn id="12" dur="500"/>
                                        <p:tgtEl>
                                          <p:spTgt spid="14950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49509"/>
                                        </p:tgtEl>
                                        <p:attrNameLst>
                                          <p:attrName>style.visibility</p:attrName>
                                        </p:attrNameLst>
                                      </p:cBhvr>
                                      <p:to>
                                        <p:strVal val="visible"/>
                                      </p:to>
                                    </p:set>
                                    <p:animEffect transition="in" filter="wipe(left)">
                                      <p:cBhvr>
                                        <p:cTn id="17" dur="500"/>
                                        <p:tgtEl>
                                          <p:spTgt spid="149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Object 2"/>
          <p:cNvGraphicFramePr>
            <a:graphicFrameLocks noChangeAspect="1"/>
          </p:cNvGraphicFramePr>
          <p:nvPr>
            <p:extLst>
              <p:ext uri="{D42A27DB-BD31-4B8C-83A1-F6EECF244321}">
                <p14:modId xmlns:p14="http://schemas.microsoft.com/office/powerpoint/2010/main" val="819210857"/>
              </p:ext>
            </p:extLst>
          </p:nvPr>
        </p:nvGraphicFramePr>
        <p:xfrm>
          <a:off x="1055440" y="1428607"/>
          <a:ext cx="6026224" cy="399253"/>
        </p:xfrm>
        <a:graphic>
          <a:graphicData uri="http://schemas.openxmlformats.org/presentationml/2006/ole">
            <mc:AlternateContent xmlns:mc="http://schemas.openxmlformats.org/markup-compatibility/2006">
              <mc:Choice xmlns:v="urn:schemas-microsoft-com:vml" Requires="v">
                <p:oleObj spid="_x0000_s33794" name="Equation" r:id="rId4" imgW="6134100" imgH="406400" progId="Equation.3">
                  <p:embed/>
                </p:oleObj>
              </mc:Choice>
              <mc:Fallback>
                <p:oleObj name="Equation" r:id="rId4" imgW="6134100" imgH="406400" progId="Equation.3">
                  <p:embed/>
                  <p:pic>
                    <p:nvPicPr>
                      <p:cNvPr id="13314"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5440" y="1428607"/>
                        <a:ext cx="6026224" cy="399253"/>
                      </a:xfrm>
                      <a:prstGeom prst="rect">
                        <a:avLst/>
                      </a:prstGeom>
                      <a:noFill/>
                      <a:ln>
                        <a:noFill/>
                      </a:ln>
                    </p:spPr>
                  </p:pic>
                </p:oleObj>
              </mc:Fallback>
            </mc:AlternateContent>
          </a:graphicData>
        </a:graphic>
      </p:graphicFrame>
      <p:graphicFrame>
        <p:nvGraphicFramePr>
          <p:cNvPr id="13315" name="Object 3"/>
          <p:cNvGraphicFramePr>
            <a:graphicFrameLocks noChangeAspect="1"/>
          </p:cNvGraphicFramePr>
          <p:nvPr>
            <p:extLst>
              <p:ext uri="{D42A27DB-BD31-4B8C-83A1-F6EECF244321}">
                <p14:modId xmlns:p14="http://schemas.microsoft.com/office/powerpoint/2010/main" val="4062968489"/>
              </p:ext>
            </p:extLst>
          </p:nvPr>
        </p:nvGraphicFramePr>
        <p:xfrm>
          <a:off x="3719736" y="1988840"/>
          <a:ext cx="3463052" cy="1747810"/>
        </p:xfrm>
        <a:graphic>
          <a:graphicData uri="http://schemas.openxmlformats.org/presentationml/2006/ole">
            <mc:AlternateContent xmlns:mc="http://schemas.openxmlformats.org/markup-compatibility/2006">
              <mc:Choice xmlns:v="urn:schemas-microsoft-com:vml" Requires="v">
                <p:oleObj spid="_x0000_s33795" name="Equation" r:id="rId6" imgW="4051300" imgH="2044700" progId="Equation.3">
                  <p:embed/>
                </p:oleObj>
              </mc:Choice>
              <mc:Fallback>
                <p:oleObj name="Equation" r:id="rId6" imgW="4051300" imgH="2044700" progId="Equation.3">
                  <p:embed/>
                  <p:pic>
                    <p:nvPicPr>
                      <p:cNvPr id="13315"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19736" y="1988840"/>
                        <a:ext cx="3463052" cy="1747810"/>
                      </a:xfrm>
                      <a:prstGeom prst="rect">
                        <a:avLst/>
                      </a:prstGeom>
                      <a:noFill/>
                      <a:ln>
                        <a:noFill/>
                      </a:ln>
                      <a:effectLst/>
                    </p:spPr>
                  </p:pic>
                </p:oleObj>
              </mc:Fallback>
            </mc:AlternateContent>
          </a:graphicData>
        </a:graphic>
      </p:graphicFrame>
      <p:graphicFrame>
        <p:nvGraphicFramePr>
          <p:cNvPr id="150532" name="Object 4"/>
          <p:cNvGraphicFramePr>
            <a:graphicFrameLocks noChangeAspect="1"/>
          </p:cNvGraphicFramePr>
          <p:nvPr>
            <p:extLst>
              <p:ext uri="{D42A27DB-BD31-4B8C-83A1-F6EECF244321}">
                <p14:modId xmlns:p14="http://schemas.microsoft.com/office/powerpoint/2010/main" val="2223982877"/>
              </p:ext>
            </p:extLst>
          </p:nvPr>
        </p:nvGraphicFramePr>
        <p:xfrm>
          <a:off x="479376" y="3907327"/>
          <a:ext cx="11233248" cy="993521"/>
        </p:xfrm>
        <a:graphic>
          <a:graphicData uri="http://schemas.openxmlformats.org/presentationml/2006/ole">
            <mc:AlternateContent xmlns:mc="http://schemas.openxmlformats.org/markup-compatibility/2006">
              <mc:Choice xmlns:v="urn:schemas-microsoft-com:vml" Requires="v">
                <p:oleObj spid="_x0000_s33796" name="Equation" r:id="rId8" imgW="5499000" imgH="533160" progId="Equation.DSMT4">
                  <p:embed/>
                </p:oleObj>
              </mc:Choice>
              <mc:Fallback>
                <p:oleObj name="Equation" r:id="rId8" imgW="5499000" imgH="533160" progId="Equation.DSMT4">
                  <p:embed/>
                  <p:pic>
                    <p:nvPicPr>
                      <p:cNvPr id="150532" name="Object 4"/>
                      <p:cNvPicPr>
                        <a:picLocks noChangeAspect="1" noChangeArrowheads="1"/>
                      </p:cNvPicPr>
                      <p:nvPr/>
                    </p:nvPicPr>
                    <p:blipFill>
                      <a:blip r:embed="rId9"/>
                      <a:srcRect/>
                      <a:stretch>
                        <a:fillRect/>
                      </a:stretch>
                    </p:blipFill>
                    <p:spPr bwMode="auto">
                      <a:xfrm>
                        <a:off x="479376" y="3907327"/>
                        <a:ext cx="11233248" cy="993521"/>
                      </a:xfrm>
                      <a:prstGeom prst="rect">
                        <a:avLst/>
                      </a:prstGeom>
                      <a:noFill/>
                      <a:ln>
                        <a:noFill/>
                      </a:ln>
                      <a:effectLst/>
                    </p:spPr>
                  </p:pic>
                </p:oleObj>
              </mc:Fallback>
            </mc:AlternateContent>
          </a:graphicData>
        </a:graphic>
      </p:graphicFrame>
      <p:graphicFrame>
        <p:nvGraphicFramePr>
          <p:cNvPr id="150533" name="Object 5"/>
          <p:cNvGraphicFramePr>
            <a:graphicFrameLocks noChangeAspect="1"/>
          </p:cNvGraphicFramePr>
          <p:nvPr>
            <p:extLst>
              <p:ext uri="{D42A27DB-BD31-4B8C-83A1-F6EECF244321}">
                <p14:modId xmlns:p14="http://schemas.microsoft.com/office/powerpoint/2010/main" val="3020109859"/>
              </p:ext>
            </p:extLst>
          </p:nvPr>
        </p:nvGraphicFramePr>
        <p:xfrm>
          <a:off x="3909752" y="5066647"/>
          <a:ext cx="4074964" cy="981470"/>
        </p:xfrm>
        <a:graphic>
          <a:graphicData uri="http://schemas.openxmlformats.org/presentationml/2006/ole">
            <mc:AlternateContent xmlns:mc="http://schemas.openxmlformats.org/markup-compatibility/2006">
              <mc:Choice xmlns:v="urn:schemas-microsoft-com:vml" Requires="v">
                <p:oleObj spid="_x0000_s33797" name="Equation" r:id="rId10" imgW="4165600" imgH="1003300" progId="Equation.3">
                  <p:embed/>
                </p:oleObj>
              </mc:Choice>
              <mc:Fallback>
                <p:oleObj name="Equation" r:id="rId10" imgW="4165600" imgH="1003300" progId="Equation.3">
                  <p:embed/>
                  <p:pic>
                    <p:nvPicPr>
                      <p:cNvPr id="150533"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09752" y="5066647"/>
                        <a:ext cx="4074964" cy="981470"/>
                      </a:xfrm>
                      <a:prstGeom prst="rect">
                        <a:avLst/>
                      </a:prstGeom>
                      <a:noFill/>
                      <a:ln>
                        <a:noFill/>
                      </a:ln>
                      <a:effec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281FBE21-B40B-4B64-ABBE-395E3EC7A610}" type="slidenum">
              <a:rPr kumimoji="0" lang="en-US" altLang="zh-CN">
                <a:solidFill>
                  <a:srgbClr val="000000"/>
                </a:solidFill>
              </a:rPr>
              <a:pPr>
                <a:defRPr/>
              </a:pPr>
              <a:t>65</a:t>
            </a:fld>
            <a:endParaRPr kumimoji="0" lang="en-US" altLang="zh-CN">
              <a:solidFill>
                <a:srgbClr val="000000"/>
              </a:solidFill>
            </a:endParaRPr>
          </a:p>
        </p:txBody>
      </p:sp>
      <p:sp>
        <p:nvSpPr>
          <p:cNvPr id="10" name="Rectangle 6"/>
          <p:cNvSpPr>
            <a:spLocks noChangeArrowheads="1"/>
          </p:cNvSpPr>
          <p:nvPr/>
        </p:nvSpPr>
        <p:spPr bwMode="auto">
          <a:xfrm>
            <a:off x="1626754" y="564717"/>
            <a:ext cx="4320480" cy="461665"/>
          </a:xfrm>
          <a:prstGeom prst="rect">
            <a:avLst/>
          </a:prstGeom>
          <a:noFill/>
          <a:ln w="9525" algn="ctr">
            <a:noFill/>
            <a:miter lim="800000"/>
            <a:headEnd/>
            <a:tailEnd/>
          </a:ln>
          <a:effectLst/>
        </p:spPr>
        <p:txBody>
          <a:bodyPr wrap="square">
            <a:spAutoFit/>
          </a:bodyPr>
          <a:lstStyle/>
          <a:p>
            <a:pPr eaLnBrk="1" hangingPunct="1">
              <a:defRPr/>
            </a:pPr>
            <a:r>
              <a:rPr lang="en-US" altLang="zh-CN" sz="2400" b="1" dirty="0">
                <a:solidFill>
                  <a:srgbClr val="3333CC"/>
                </a:solidFill>
                <a:effectLst>
                  <a:outerShdw blurRad="38100" dist="38100" dir="2700000" algn="tl">
                    <a:srgbClr val="000000"/>
                  </a:outerShdw>
                </a:effectLst>
              </a:rPr>
              <a:t>1.3.1   </a:t>
            </a:r>
            <a:r>
              <a:rPr lang="zh-CN" altLang="en-US" sz="2400" b="1" dirty="0">
                <a:solidFill>
                  <a:srgbClr val="3333CC"/>
                </a:solidFill>
                <a:effectLst>
                  <a:outerShdw blurRad="38100" dist="38100" dir="2700000" algn="tl">
                    <a:srgbClr val="000000"/>
                  </a:outerShdw>
                </a:effectLst>
              </a:rPr>
              <a:t>线性子空间的概念</a:t>
            </a:r>
          </a:p>
        </p:txBody>
      </p:sp>
    </p:spTree>
    <p:extLst>
      <p:ext uri="{BB962C8B-B14F-4D97-AF65-F5344CB8AC3E}">
        <p14:creationId xmlns:p14="http://schemas.microsoft.com/office/powerpoint/2010/main" val="85423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315"/>
                                        </p:tgtEl>
                                        <p:attrNameLst>
                                          <p:attrName>style.visibility</p:attrName>
                                        </p:attrNameLst>
                                      </p:cBhvr>
                                      <p:to>
                                        <p:strVal val="visible"/>
                                      </p:to>
                                    </p:set>
                                    <p:animEffect transition="in" filter="wipe(down)">
                                      <p:cBhvr>
                                        <p:cTn id="7" dur="500"/>
                                        <p:tgtEl>
                                          <p:spTgt spid="133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50532"/>
                                        </p:tgtEl>
                                        <p:attrNameLst>
                                          <p:attrName>style.visibility</p:attrName>
                                        </p:attrNameLst>
                                      </p:cBhvr>
                                      <p:to>
                                        <p:strVal val="visible"/>
                                      </p:to>
                                    </p:set>
                                    <p:animEffect transition="in" filter="wipe(down)">
                                      <p:cBhvr>
                                        <p:cTn id="12" dur="500"/>
                                        <p:tgtEl>
                                          <p:spTgt spid="15053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50533"/>
                                        </p:tgtEl>
                                        <p:attrNameLst>
                                          <p:attrName>style.visibility</p:attrName>
                                        </p:attrNameLst>
                                      </p:cBhvr>
                                      <p:to>
                                        <p:strVal val="visible"/>
                                      </p:to>
                                    </p:set>
                                    <p:animEffect transition="in" filter="wipe(down)">
                                      <p:cBhvr>
                                        <p:cTn id="17" dur="500"/>
                                        <p:tgtEl>
                                          <p:spTgt spid="1505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9268" name="Rectangle 4"/>
              <p:cNvSpPr>
                <a:spLocks noChangeArrowheads="1"/>
              </p:cNvSpPr>
              <p:nvPr/>
            </p:nvSpPr>
            <p:spPr bwMode="auto">
              <a:xfrm>
                <a:off x="685932" y="1426497"/>
                <a:ext cx="6931706"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0"/>
                  </a:spcBef>
                  <a:buNone/>
                  <a:defRPr/>
                </a:pPr>
                <a:r>
                  <a:rPr lang="zh-CN" altLang="en-US" sz="2400" b="1" dirty="0">
                    <a:solidFill>
                      <a:srgbClr val="0000FF"/>
                    </a:solidFill>
                    <a:latin typeface="华文中宋" panose="02010600040101010101" pitchFamily="2" charset="-122"/>
                    <a:ea typeface="华文中宋" panose="02010600040101010101" pitchFamily="2" charset="-122"/>
                  </a:rPr>
                  <a:t>定义</a:t>
                </a:r>
                <a:r>
                  <a:rPr lang="en-US" altLang="zh-CN" sz="2400" b="1" dirty="0">
                    <a:solidFill>
                      <a:srgbClr val="0000FF"/>
                    </a:solidFill>
                    <a:latin typeface="华文中宋" panose="02010600040101010101" pitchFamily="2" charset="-122"/>
                    <a:ea typeface="华文中宋" panose="02010600040101010101" pitchFamily="2" charset="-122"/>
                  </a:rPr>
                  <a:t>3.3 </a:t>
                </a:r>
                <a:r>
                  <a:rPr lang="zh-CN" altLang="en-US" sz="2400" b="1" dirty="0">
                    <a:solidFill>
                      <a:srgbClr val="000000"/>
                    </a:solidFill>
                    <a:latin typeface="宋体" panose="02010600030101010101" pitchFamily="2" charset="-122"/>
                  </a:rPr>
                  <a:t>设</a:t>
                </a:r>
                <a14:m>
                  <m:oMath xmlns:m="http://schemas.openxmlformats.org/officeDocument/2006/math">
                    <m:r>
                      <a:rPr lang="en-US" altLang="zh-CN" sz="2400" b="1" i="1" dirty="0">
                        <a:solidFill>
                          <a:srgbClr val="000000"/>
                        </a:solidFill>
                        <a:latin typeface="Cambria Math" panose="02040503050406030204" pitchFamily="18" charset="0"/>
                      </a:rPr>
                      <m:t>𝑽</m:t>
                    </m:r>
                    <m:r>
                      <a:rPr lang="en-US" altLang="zh-CN" sz="2400" b="1" i="1" baseline="-25000" dirty="0">
                        <a:solidFill>
                          <a:srgbClr val="000000"/>
                        </a:solidFill>
                        <a:latin typeface="Cambria Math" panose="02040503050406030204" pitchFamily="18" charset="0"/>
                      </a:rPr>
                      <m:t>𝟏</m:t>
                    </m:r>
                    <m:r>
                      <a:rPr lang="zh-CN" altLang="en-US" sz="2400" b="1" i="1" dirty="0">
                        <a:solidFill>
                          <a:srgbClr val="000000"/>
                        </a:solidFill>
                        <a:latin typeface="Cambria Math" panose="02040503050406030204" pitchFamily="18" charset="0"/>
                      </a:rPr>
                      <m:t>，</m:t>
                    </m:r>
                    <m:r>
                      <a:rPr lang="en-US" altLang="zh-CN" sz="2400" b="1" i="1" dirty="0">
                        <a:solidFill>
                          <a:srgbClr val="000000"/>
                        </a:solidFill>
                        <a:latin typeface="Cambria Math" panose="02040503050406030204" pitchFamily="18" charset="0"/>
                      </a:rPr>
                      <m:t>𝑽</m:t>
                    </m:r>
                    <m:r>
                      <a:rPr lang="en-US" altLang="zh-CN" sz="2400" b="1" i="1" baseline="-25000" dirty="0">
                        <a:solidFill>
                          <a:srgbClr val="000000"/>
                        </a:solidFill>
                        <a:latin typeface="Cambria Math" panose="02040503050406030204" pitchFamily="18" charset="0"/>
                      </a:rPr>
                      <m:t>𝟐</m:t>
                    </m:r>
                  </m:oMath>
                </a14:m>
                <a:r>
                  <a:rPr lang="zh-CN" altLang="en-US" sz="2400" b="1" dirty="0">
                    <a:solidFill>
                      <a:srgbClr val="000000"/>
                    </a:solidFill>
                    <a:latin typeface="宋体" panose="02010600030101010101" pitchFamily="2" charset="-122"/>
                  </a:rPr>
                  <a:t>是线性空间</a:t>
                </a:r>
                <a14:m>
                  <m:oMath xmlns:m="http://schemas.openxmlformats.org/officeDocument/2006/math">
                    <m:r>
                      <a:rPr lang="en-US" altLang="zh-CN" sz="2400" b="1" i="1" dirty="0">
                        <a:solidFill>
                          <a:srgbClr val="000000"/>
                        </a:solidFill>
                        <a:latin typeface="Cambria Math" panose="02040503050406030204" pitchFamily="18" charset="0"/>
                      </a:rPr>
                      <m:t>𝑽</m:t>
                    </m:r>
                    <m:r>
                      <a:rPr lang="en-US" altLang="zh-CN" sz="2400" b="1" i="1" dirty="0">
                        <a:solidFill>
                          <a:srgbClr val="000000"/>
                        </a:solidFill>
                        <a:latin typeface="Cambria Math" panose="02040503050406030204" pitchFamily="18" charset="0"/>
                      </a:rPr>
                      <m:t> </m:t>
                    </m:r>
                  </m:oMath>
                </a14:m>
                <a:r>
                  <a:rPr lang="zh-CN" altLang="en-US" sz="2400" b="1" dirty="0">
                    <a:solidFill>
                      <a:srgbClr val="000000"/>
                    </a:solidFill>
                    <a:latin typeface="宋体" panose="02010600030101010101" pitchFamily="2" charset="-122"/>
                  </a:rPr>
                  <a:t>的两个子空间，命</a:t>
                </a:r>
              </a:p>
            </p:txBody>
          </p:sp>
        </mc:Choice>
        <mc:Fallback xmlns="">
          <p:sp>
            <p:nvSpPr>
              <p:cNvPr id="139268" name="Rectangle 4"/>
              <p:cNvSpPr>
                <a:spLocks noRot="1" noChangeAspect="1" noMove="1" noResize="1" noEditPoints="1" noAdjustHandles="1" noChangeArrowheads="1" noChangeShapeType="1" noTextEdit="1"/>
              </p:cNvSpPr>
              <p:nvPr/>
            </p:nvSpPr>
            <p:spPr bwMode="auto">
              <a:xfrm>
                <a:off x="685932" y="1426497"/>
                <a:ext cx="6931706" cy="461665"/>
              </a:xfrm>
              <a:prstGeom prst="rect">
                <a:avLst/>
              </a:prstGeom>
              <a:blipFill>
                <a:blip r:embed="rId3"/>
                <a:stretch>
                  <a:fillRect l="-1407" t="-14474" r="-616" b="-3026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aphicFrame>
        <p:nvGraphicFramePr>
          <p:cNvPr id="139269" name="Object 5"/>
          <p:cNvGraphicFramePr>
            <a:graphicFrameLocks noChangeAspect="1"/>
          </p:cNvGraphicFramePr>
          <p:nvPr>
            <p:extLst>
              <p:ext uri="{D42A27DB-BD31-4B8C-83A1-F6EECF244321}">
                <p14:modId xmlns:p14="http://schemas.microsoft.com/office/powerpoint/2010/main" val="2279792402"/>
              </p:ext>
            </p:extLst>
          </p:nvPr>
        </p:nvGraphicFramePr>
        <p:xfrm>
          <a:off x="4151784" y="1990379"/>
          <a:ext cx="3602037" cy="481012"/>
        </p:xfrm>
        <a:graphic>
          <a:graphicData uri="http://schemas.openxmlformats.org/presentationml/2006/ole">
            <mc:AlternateContent xmlns:mc="http://schemas.openxmlformats.org/markup-compatibility/2006">
              <mc:Choice xmlns:v="urn:schemas-microsoft-com:vml" Requires="v">
                <p:oleObj spid="_x0000_s34818" name="Equation" r:id="rId4" imgW="1892160" imgH="253800" progId="Equation.DSMT4">
                  <p:embed/>
                </p:oleObj>
              </mc:Choice>
              <mc:Fallback>
                <p:oleObj name="Equation" r:id="rId4" imgW="1892160" imgH="253800" progId="Equation.DSMT4">
                  <p:embed/>
                  <p:pic>
                    <p:nvPicPr>
                      <p:cNvPr id="139269" name="Object 5"/>
                      <p:cNvPicPr>
                        <a:picLocks noChangeAspect="1" noChangeArrowheads="1"/>
                      </p:cNvPicPr>
                      <p:nvPr/>
                    </p:nvPicPr>
                    <p:blipFill>
                      <a:blip r:embed="rId5"/>
                      <a:srcRect/>
                      <a:stretch>
                        <a:fillRect/>
                      </a:stretch>
                    </p:blipFill>
                    <p:spPr bwMode="auto">
                      <a:xfrm>
                        <a:off x="4151784" y="1990379"/>
                        <a:ext cx="3602037" cy="48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15380" name="Rectangle 6"/>
              <p:cNvSpPr>
                <a:spLocks noChangeArrowheads="1"/>
              </p:cNvSpPr>
              <p:nvPr/>
            </p:nvSpPr>
            <p:spPr bwMode="auto">
              <a:xfrm>
                <a:off x="1415480" y="2481990"/>
                <a:ext cx="9590856" cy="57695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50000"/>
                  </a:lnSpc>
                  <a:spcBef>
                    <a:spcPct val="0"/>
                  </a:spcBef>
                  <a:buNone/>
                  <a:defRPr/>
                </a:pPr>
                <a:r>
                  <a:rPr lang="zh-CN" altLang="en-US" sz="2400" b="1" dirty="0">
                    <a:solidFill>
                      <a:srgbClr val="000000"/>
                    </a:solidFill>
                    <a:latin typeface="宋体" panose="02010600030101010101" pitchFamily="2" charset="-122"/>
                  </a:rPr>
                  <a:t>可以验证：</a:t>
                </a:r>
                <a14:m>
                  <m:oMath xmlns:m="http://schemas.openxmlformats.org/officeDocument/2006/math">
                    <m:sSub>
                      <m:sSubPr>
                        <m:ctrlPr>
                          <a:rPr lang="en-US" altLang="zh-CN" sz="2400" b="1" i="1">
                            <a:solidFill>
                              <a:srgbClr val="000000"/>
                            </a:solidFill>
                            <a:latin typeface="Cambria Math" panose="02040503050406030204" pitchFamily="18" charset="0"/>
                          </a:rPr>
                        </m:ctrlPr>
                      </m:sSubPr>
                      <m:e>
                        <m:r>
                          <a:rPr lang="en-US" altLang="zh-CN" sz="2400" b="1" i="1">
                            <a:solidFill>
                              <a:srgbClr val="000000"/>
                            </a:solidFill>
                            <a:latin typeface="Cambria Math" panose="02040503050406030204" pitchFamily="18" charset="0"/>
                          </a:rPr>
                          <m:t>𝑽</m:t>
                        </m:r>
                      </m:e>
                      <m:sub>
                        <m:r>
                          <a:rPr lang="en-US" altLang="zh-CN" sz="2400" b="1" i="1">
                            <a:solidFill>
                              <a:srgbClr val="000000"/>
                            </a:solidFill>
                            <a:latin typeface="Cambria Math" panose="02040503050406030204" pitchFamily="18" charset="0"/>
                          </a:rPr>
                          <m:t>𝟏</m:t>
                        </m:r>
                      </m:sub>
                    </m:sSub>
                    <m:r>
                      <a:rPr lang="en-US" altLang="zh-CN" sz="2400" b="1" i="1">
                        <a:solidFill>
                          <a:srgbClr val="000000"/>
                        </a:solidFill>
                        <a:latin typeface="Cambria Math" panose="02040503050406030204" pitchFamily="18" charset="0"/>
                        <a:ea typeface="Cambria Math" panose="02040503050406030204" pitchFamily="18" charset="0"/>
                      </a:rPr>
                      <m:t>∩</m:t>
                    </m:r>
                    <m:sSub>
                      <m:sSubPr>
                        <m:ctrlPr>
                          <a:rPr lang="en-US" altLang="zh-CN" sz="2400" b="1" i="1">
                            <a:solidFill>
                              <a:srgbClr val="000000"/>
                            </a:solidFill>
                            <a:latin typeface="Cambria Math" panose="02040503050406030204" pitchFamily="18" charset="0"/>
                            <a:ea typeface="Cambria Math" panose="02040503050406030204" pitchFamily="18" charset="0"/>
                          </a:rPr>
                        </m:ctrlPr>
                      </m:sSubPr>
                      <m:e>
                        <m:r>
                          <a:rPr lang="en-US" altLang="zh-CN" sz="2400" b="1" i="1">
                            <a:solidFill>
                              <a:srgbClr val="000000"/>
                            </a:solidFill>
                            <a:latin typeface="Cambria Math" panose="02040503050406030204" pitchFamily="18" charset="0"/>
                            <a:ea typeface="Cambria Math" panose="02040503050406030204" pitchFamily="18" charset="0"/>
                          </a:rPr>
                          <m:t>𝑽</m:t>
                        </m:r>
                      </m:e>
                      <m:sub>
                        <m:r>
                          <a:rPr lang="en-US" altLang="zh-CN" sz="2400" b="1" i="1">
                            <a:solidFill>
                              <a:srgbClr val="000000"/>
                            </a:solidFill>
                            <a:latin typeface="Cambria Math" panose="02040503050406030204" pitchFamily="18" charset="0"/>
                            <a:ea typeface="Cambria Math" panose="02040503050406030204" pitchFamily="18" charset="0"/>
                          </a:rPr>
                          <m:t>𝟐</m:t>
                        </m:r>
                      </m:sub>
                    </m:sSub>
                  </m:oMath>
                </a14:m>
                <a:r>
                  <a:rPr lang="zh-CN" altLang="en-US" sz="2400" b="1" dirty="0">
                    <a:solidFill>
                      <a:srgbClr val="000000"/>
                    </a:solidFill>
                    <a:latin typeface="宋体" panose="02010600030101010101" pitchFamily="2" charset="-122"/>
                  </a:rPr>
                  <a:t>构成</a:t>
                </a:r>
                <a14:m>
                  <m:oMath xmlns:m="http://schemas.openxmlformats.org/officeDocument/2006/math">
                    <m:r>
                      <a:rPr lang="en-US" altLang="zh-CN" sz="2400" b="1" i="1" dirty="0">
                        <a:solidFill>
                          <a:srgbClr val="000000"/>
                        </a:solidFill>
                        <a:latin typeface="Cambria Math" panose="02040503050406030204" pitchFamily="18" charset="0"/>
                      </a:rPr>
                      <m:t>𝑽</m:t>
                    </m:r>
                  </m:oMath>
                </a14:m>
                <a:r>
                  <a:rPr lang="zh-CN" altLang="en-US" sz="2400" b="1" dirty="0">
                    <a:solidFill>
                      <a:srgbClr val="000000"/>
                    </a:solidFill>
                    <a:latin typeface="宋体" panose="02010600030101010101" pitchFamily="2" charset="-122"/>
                  </a:rPr>
                  <a:t>的线性子空间．称</a:t>
                </a:r>
                <a14:m>
                  <m:oMath xmlns:m="http://schemas.openxmlformats.org/officeDocument/2006/math">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𝑉</m:t>
                        </m:r>
                      </m:e>
                      <m:sub>
                        <m:r>
                          <a:rPr lang="en-US" altLang="zh-CN" sz="2400" i="1">
                            <a:solidFill>
                              <a:srgbClr val="FF0000"/>
                            </a:solidFill>
                            <a:latin typeface="Cambria Math" panose="02040503050406030204" pitchFamily="18" charset="0"/>
                          </a:rPr>
                          <m:t>1</m:t>
                        </m:r>
                      </m:sub>
                    </m:sSub>
                    <m:r>
                      <a:rPr lang="en-US" altLang="zh-CN" sz="2400" i="1">
                        <a:solidFill>
                          <a:srgbClr val="FF0000"/>
                        </a:solidFill>
                        <a:latin typeface="Cambria Math" panose="02040503050406030204" pitchFamily="18" charset="0"/>
                        <a:ea typeface="Cambria Math" panose="02040503050406030204" pitchFamily="18" charset="0"/>
                      </a:rPr>
                      <m:t>∩</m:t>
                    </m:r>
                    <m:sSub>
                      <m:sSubPr>
                        <m:ctrlPr>
                          <a:rPr lang="en-US" altLang="zh-CN" sz="2400" i="1">
                            <a:solidFill>
                              <a:srgbClr val="FF0000"/>
                            </a:solidFill>
                            <a:latin typeface="Cambria Math" panose="02040503050406030204" pitchFamily="18" charset="0"/>
                            <a:ea typeface="Cambria Math" panose="02040503050406030204" pitchFamily="18" charset="0"/>
                          </a:rPr>
                        </m:ctrlPr>
                      </m:sSubPr>
                      <m:e>
                        <m:r>
                          <a:rPr lang="en-US" altLang="zh-CN" sz="2400" i="1">
                            <a:solidFill>
                              <a:srgbClr val="FF0000"/>
                            </a:solidFill>
                            <a:latin typeface="Cambria Math" panose="02040503050406030204" pitchFamily="18" charset="0"/>
                            <a:ea typeface="Cambria Math" panose="02040503050406030204" pitchFamily="18" charset="0"/>
                          </a:rPr>
                          <m:t>𝑉</m:t>
                        </m:r>
                      </m:e>
                      <m:sub>
                        <m:r>
                          <a:rPr lang="en-US" altLang="zh-CN" sz="2400" i="1">
                            <a:solidFill>
                              <a:srgbClr val="FF0000"/>
                            </a:solidFill>
                            <a:latin typeface="Cambria Math" panose="02040503050406030204" pitchFamily="18" charset="0"/>
                            <a:ea typeface="Cambria Math" panose="02040503050406030204" pitchFamily="18" charset="0"/>
                          </a:rPr>
                          <m:t>2</m:t>
                        </m:r>
                      </m:sub>
                    </m:sSub>
                  </m:oMath>
                </a14:m>
                <a:r>
                  <a:rPr lang="zh-CN" altLang="en-US" sz="2400" dirty="0">
                    <a:solidFill>
                      <a:srgbClr val="FF0000"/>
                    </a:solidFill>
                    <a:latin typeface="华文中宋" panose="02010600040101010101" pitchFamily="2" charset="-122"/>
                    <a:ea typeface="华文中宋" panose="02010600040101010101" pitchFamily="2" charset="-122"/>
                  </a:rPr>
                  <a:t>为</a:t>
                </a:r>
                <a14:m>
                  <m:oMath xmlns:m="http://schemas.openxmlformats.org/officeDocument/2006/math">
                    <m:sSub>
                      <m:sSubPr>
                        <m:ctrlPr>
                          <a:rPr lang="en-US" altLang="zh-CN" sz="2400" i="1" dirty="0">
                            <a:solidFill>
                              <a:srgbClr val="FF0000"/>
                            </a:solidFill>
                            <a:latin typeface="Cambria Math" panose="02040503050406030204" pitchFamily="18" charset="0"/>
                          </a:rPr>
                        </m:ctrlPr>
                      </m:sSubPr>
                      <m:e>
                        <m:r>
                          <a:rPr lang="en-US" altLang="zh-CN" sz="2400" i="1" dirty="0">
                            <a:solidFill>
                              <a:srgbClr val="FF0000"/>
                            </a:solidFill>
                            <a:latin typeface="Cambria Math" panose="02040503050406030204" pitchFamily="18" charset="0"/>
                          </a:rPr>
                          <m:t>𝑉</m:t>
                        </m:r>
                      </m:e>
                      <m:sub>
                        <m:r>
                          <a:rPr lang="en-US" altLang="zh-CN" sz="2400" i="1" dirty="0">
                            <a:solidFill>
                              <a:srgbClr val="FF0000"/>
                            </a:solidFill>
                            <a:latin typeface="Cambria Math" panose="02040503050406030204" pitchFamily="18" charset="0"/>
                          </a:rPr>
                          <m:t>1</m:t>
                        </m:r>
                      </m:sub>
                    </m:sSub>
                  </m:oMath>
                </a14:m>
                <a:r>
                  <a:rPr lang="zh-CN" altLang="en-US" sz="2400" dirty="0">
                    <a:solidFill>
                      <a:srgbClr val="FF0000"/>
                    </a:solidFill>
                    <a:latin typeface="华文中宋" panose="02010600040101010101" pitchFamily="2" charset="-122"/>
                    <a:ea typeface="华文中宋" panose="02010600040101010101" pitchFamily="2" charset="-122"/>
                  </a:rPr>
                  <a:t>与</a:t>
                </a:r>
                <a14:m>
                  <m:oMath xmlns:m="http://schemas.openxmlformats.org/officeDocument/2006/math">
                    <m:sSub>
                      <m:sSubPr>
                        <m:ctrlPr>
                          <a:rPr lang="en-US" altLang="zh-CN" sz="2400" i="1" dirty="0">
                            <a:solidFill>
                              <a:srgbClr val="FF0000"/>
                            </a:solidFill>
                            <a:latin typeface="Cambria Math" panose="02040503050406030204" pitchFamily="18" charset="0"/>
                          </a:rPr>
                        </m:ctrlPr>
                      </m:sSubPr>
                      <m:e>
                        <m:r>
                          <a:rPr lang="en-US" altLang="zh-CN" sz="2400" i="1" dirty="0">
                            <a:solidFill>
                              <a:srgbClr val="FF0000"/>
                            </a:solidFill>
                            <a:latin typeface="Cambria Math" panose="02040503050406030204" pitchFamily="18" charset="0"/>
                          </a:rPr>
                          <m:t>𝑉</m:t>
                        </m:r>
                      </m:e>
                      <m:sub>
                        <m:r>
                          <a:rPr lang="en-US" altLang="zh-CN" sz="2400" i="1" dirty="0">
                            <a:solidFill>
                              <a:srgbClr val="FF0000"/>
                            </a:solidFill>
                            <a:latin typeface="Cambria Math" panose="02040503050406030204" pitchFamily="18" charset="0"/>
                          </a:rPr>
                          <m:t>2</m:t>
                        </m:r>
                      </m:sub>
                    </m:sSub>
                  </m:oMath>
                </a14:m>
                <a:r>
                  <a:rPr lang="zh-CN" altLang="en-US" sz="2400" b="1" dirty="0">
                    <a:solidFill>
                      <a:srgbClr val="FF0000"/>
                    </a:solidFill>
                    <a:latin typeface="宋体" panose="02010600030101010101" pitchFamily="2" charset="-122"/>
                  </a:rPr>
                  <a:t>的交空间</a:t>
                </a:r>
                <a:r>
                  <a:rPr lang="zh-CN" altLang="en-US" sz="2400" b="1" dirty="0">
                    <a:solidFill>
                      <a:srgbClr val="000000"/>
                    </a:solidFill>
                    <a:latin typeface="宋体" panose="02010600030101010101" pitchFamily="2" charset="-122"/>
                  </a:rPr>
                  <a:t>。</a:t>
                </a:r>
              </a:p>
            </p:txBody>
          </p:sp>
        </mc:Choice>
        <mc:Fallback xmlns="">
          <p:sp>
            <p:nvSpPr>
              <p:cNvPr id="15380" name="Rectangle 6"/>
              <p:cNvSpPr>
                <a:spLocks noRot="1" noChangeAspect="1" noMove="1" noResize="1" noEditPoints="1" noAdjustHandles="1" noChangeArrowheads="1" noChangeShapeType="1" noTextEdit="1"/>
              </p:cNvSpPr>
              <p:nvPr/>
            </p:nvSpPr>
            <p:spPr bwMode="auto">
              <a:xfrm>
                <a:off x="1415480" y="2481990"/>
                <a:ext cx="9590856" cy="576953"/>
              </a:xfrm>
              <a:prstGeom prst="rect">
                <a:avLst/>
              </a:prstGeom>
              <a:blipFill>
                <a:blip r:embed="rId6"/>
                <a:stretch>
                  <a:fillRect l="-953" r="-4130" b="-2421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aphicFrame>
        <p:nvGraphicFramePr>
          <p:cNvPr id="139276" name="Object 12"/>
          <p:cNvGraphicFramePr>
            <a:graphicFrameLocks noChangeAspect="1"/>
          </p:cNvGraphicFramePr>
          <p:nvPr>
            <p:extLst>
              <p:ext uri="{D42A27DB-BD31-4B8C-83A1-F6EECF244321}">
                <p14:modId xmlns:p14="http://schemas.microsoft.com/office/powerpoint/2010/main" val="3689216327"/>
              </p:ext>
            </p:extLst>
          </p:nvPr>
        </p:nvGraphicFramePr>
        <p:xfrm>
          <a:off x="3143672" y="3668971"/>
          <a:ext cx="4906963" cy="482600"/>
        </p:xfrm>
        <a:graphic>
          <a:graphicData uri="http://schemas.openxmlformats.org/presentationml/2006/ole">
            <mc:AlternateContent xmlns:mc="http://schemas.openxmlformats.org/markup-compatibility/2006">
              <mc:Choice xmlns:v="urn:schemas-microsoft-com:vml" Requires="v">
                <p:oleObj spid="_x0000_s34819" name="Equation" r:id="rId7" imgW="2577960" imgH="253800" progId="Equation.DSMT4">
                  <p:embed/>
                </p:oleObj>
              </mc:Choice>
              <mc:Fallback>
                <p:oleObj name="Equation" r:id="rId7" imgW="2577960" imgH="253800" progId="Equation.DSMT4">
                  <p:embed/>
                  <p:pic>
                    <p:nvPicPr>
                      <p:cNvPr id="139276" name="Object 12"/>
                      <p:cNvPicPr>
                        <a:picLocks noChangeAspect="1" noChangeArrowheads="1"/>
                      </p:cNvPicPr>
                      <p:nvPr/>
                    </p:nvPicPr>
                    <p:blipFill>
                      <a:blip r:embed="rId8"/>
                      <a:srcRect/>
                      <a:stretch>
                        <a:fillRect/>
                      </a:stretch>
                    </p:blipFill>
                    <p:spPr bwMode="auto">
                      <a:xfrm>
                        <a:off x="3143672" y="3668971"/>
                        <a:ext cx="4906963"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15376" name="Rectangle 14"/>
              <p:cNvSpPr>
                <a:spLocks noChangeArrowheads="1"/>
              </p:cNvSpPr>
              <p:nvPr/>
            </p:nvSpPr>
            <p:spPr bwMode="auto">
              <a:xfrm>
                <a:off x="1199456" y="4504099"/>
                <a:ext cx="9433048" cy="58092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50000"/>
                  </a:lnSpc>
                  <a:spcBef>
                    <a:spcPct val="0"/>
                  </a:spcBef>
                  <a:buNone/>
                  <a:defRPr/>
                </a:pPr>
                <a:r>
                  <a:rPr lang="zh-CN" altLang="en-US" sz="2400" dirty="0">
                    <a:solidFill>
                      <a:srgbClr val="000000"/>
                    </a:solidFill>
                    <a:latin typeface="华文中宋" panose="02010600040101010101" pitchFamily="2" charset="-122"/>
                    <a:ea typeface="华文中宋" panose="02010600040101010101" pitchFamily="2" charset="-122"/>
                  </a:rPr>
                  <a:t>可以验证：</a:t>
                </a:r>
                <a14:m>
                  <m:oMath xmlns:m="http://schemas.openxmlformats.org/officeDocument/2006/math">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𝑉</m:t>
                        </m:r>
                      </m:e>
                      <m:sub>
                        <m:r>
                          <a:rPr lang="en-US" altLang="zh-CN" sz="2400" i="1">
                            <a:solidFill>
                              <a:srgbClr val="000000"/>
                            </a:solidFill>
                            <a:latin typeface="Cambria Math" panose="02040503050406030204" pitchFamily="18" charset="0"/>
                          </a:rPr>
                          <m:t>1</m:t>
                        </m:r>
                      </m:sub>
                    </m:sSub>
                    <m:r>
                      <a:rPr lang="en-US" altLang="zh-CN" sz="2400" i="1">
                        <a:solidFill>
                          <a:srgbClr val="000000"/>
                        </a:solidFill>
                        <a:latin typeface="Cambria Math" panose="02040503050406030204" pitchFamily="18" charset="0"/>
                      </a:rPr>
                      <m:t>+</m:t>
                    </m:r>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𝑉</m:t>
                        </m:r>
                      </m:e>
                      <m:sub>
                        <m:r>
                          <a:rPr lang="en-US" altLang="zh-CN" sz="2400" i="1">
                            <a:solidFill>
                              <a:srgbClr val="000000"/>
                            </a:solidFill>
                            <a:latin typeface="Cambria Math" panose="02040503050406030204" pitchFamily="18" charset="0"/>
                          </a:rPr>
                          <m:t>2</m:t>
                        </m:r>
                      </m:sub>
                    </m:sSub>
                  </m:oMath>
                </a14:m>
                <a:r>
                  <a:rPr lang="zh-CN" altLang="en-US" sz="2400" dirty="0">
                    <a:solidFill>
                      <a:srgbClr val="000000"/>
                    </a:solidFill>
                    <a:latin typeface="华文中宋" panose="02010600040101010101" pitchFamily="2" charset="-122"/>
                    <a:ea typeface="华文中宋" panose="02010600040101010101" pitchFamily="2" charset="-122"/>
                  </a:rPr>
                  <a:t>构成</a:t>
                </a:r>
                <a14:m>
                  <m:oMath xmlns:m="http://schemas.openxmlformats.org/officeDocument/2006/math">
                    <m:r>
                      <a:rPr lang="en-US" altLang="zh-CN" sz="2400" i="1" dirty="0">
                        <a:solidFill>
                          <a:srgbClr val="000000"/>
                        </a:solidFill>
                        <a:latin typeface="Cambria Math" panose="02040503050406030204" pitchFamily="18" charset="0"/>
                      </a:rPr>
                      <m:t>𝑉</m:t>
                    </m:r>
                  </m:oMath>
                </a14:m>
                <a:r>
                  <a:rPr lang="zh-CN" altLang="en-US" sz="2400" dirty="0">
                    <a:solidFill>
                      <a:srgbClr val="000000"/>
                    </a:solidFill>
                    <a:latin typeface="华文中宋" panose="02010600040101010101" pitchFamily="2" charset="-122"/>
                    <a:ea typeface="华文中宋" panose="02010600040101010101" pitchFamily="2" charset="-122"/>
                  </a:rPr>
                  <a:t>的线性子空间．称</a:t>
                </a:r>
                <a14:m>
                  <m:oMath xmlns:m="http://schemas.openxmlformats.org/officeDocument/2006/math">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𝑉</m:t>
                        </m:r>
                      </m:e>
                      <m:sub>
                        <m:r>
                          <a:rPr lang="en-US" altLang="zh-CN" sz="2400" i="1">
                            <a:solidFill>
                              <a:srgbClr val="FF0000"/>
                            </a:solidFill>
                            <a:latin typeface="Cambria Math" panose="02040503050406030204" pitchFamily="18" charset="0"/>
                          </a:rPr>
                          <m:t>1</m:t>
                        </m:r>
                      </m:sub>
                    </m:sSub>
                    <m:r>
                      <a:rPr lang="en-US" altLang="zh-CN" sz="2400" i="1">
                        <a:solidFill>
                          <a:srgbClr val="FF0000"/>
                        </a:solidFill>
                        <a:latin typeface="Cambria Math" panose="02040503050406030204" pitchFamily="18" charset="0"/>
                      </a:rPr>
                      <m:t>+</m:t>
                    </m:r>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𝑉</m:t>
                        </m:r>
                      </m:e>
                      <m:sub>
                        <m:r>
                          <a:rPr lang="en-US" altLang="zh-CN" sz="2400" i="1">
                            <a:solidFill>
                              <a:srgbClr val="FF0000"/>
                            </a:solidFill>
                            <a:latin typeface="Cambria Math" panose="02040503050406030204" pitchFamily="18" charset="0"/>
                          </a:rPr>
                          <m:t>2</m:t>
                        </m:r>
                      </m:sub>
                    </m:sSub>
                  </m:oMath>
                </a14:m>
                <a:r>
                  <a:rPr lang="zh-CN" altLang="en-US" sz="2400" dirty="0">
                    <a:solidFill>
                      <a:srgbClr val="FF0000"/>
                    </a:solidFill>
                    <a:latin typeface="华文中宋" panose="02010600040101010101" pitchFamily="2" charset="-122"/>
                    <a:ea typeface="华文中宋" panose="02010600040101010101" pitchFamily="2" charset="-122"/>
                  </a:rPr>
                  <a:t>为</a:t>
                </a:r>
                <a14:m>
                  <m:oMath xmlns:m="http://schemas.openxmlformats.org/officeDocument/2006/math">
                    <m:sSub>
                      <m:sSubPr>
                        <m:ctrlPr>
                          <a:rPr lang="en-US" altLang="zh-CN" sz="2400" i="1" dirty="0">
                            <a:solidFill>
                              <a:srgbClr val="FF0000"/>
                            </a:solidFill>
                            <a:latin typeface="Cambria Math" panose="02040503050406030204" pitchFamily="18" charset="0"/>
                          </a:rPr>
                        </m:ctrlPr>
                      </m:sSubPr>
                      <m:e>
                        <m:r>
                          <a:rPr lang="en-US" altLang="zh-CN" sz="2400" i="1" dirty="0">
                            <a:solidFill>
                              <a:srgbClr val="FF0000"/>
                            </a:solidFill>
                            <a:latin typeface="Cambria Math" panose="02040503050406030204" pitchFamily="18" charset="0"/>
                          </a:rPr>
                          <m:t>𝑉</m:t>
                        </m:r>
                      </m:e>
                      <m:sub>
                        <m:r>
                          <a:rPr lang="en-US" altLang="zh-CN" sz="2400" i="1" dirty="0">
                            <a:solidFill>
                              <a:srgbClr val="FF0000"/>
                            </a:solidFill>
                            <a:latin typeface="Cambria Math" panose="02040503050406030204" pitchFamily="18" charset="0"/>
                          </a:rPr>
                          <m:t>1</m:t>
                        </m:r>
                      </m:sub>
                    </m:sSub>
                  </m:oMath>
                </a14:m>
                <a:r>
                  <a:rPr lang="zh-CN" altLang="en-US" sz="2400" dirty="0">
                    <a:solidFill>
                      <a:srgbClr val="FF0000"/>
                    </a:solidFill>
                    <a:latin typeface="华文中宋" panose="02010600040101010101" pitchFamily="2" charset="-122"/>
                    <a:ea typeface="华文中宋" panose="02010600040101010101" pitchFamily="2" charset="-122"/>
                  </a:rPr>
                  <a:t>与</a:t>
                </a:r>
                <a14:m>
                  <m:oMath xmlns:m="http://schemas.openxmlformats.org/officeDocument/2006/math">
                    <m:sSub>
                      <m:sSubPr>
                        <m:ctrlPr>
                          <a:rPr lang="en-US" altLang="zh-CN" sz="2400" i="1" dirty="0">
                            <a:solidFill>
                              <a:srgbClr val="FF0000"/>
                            </a:solidFill>
                            <a:latin typeface="Cambria Math" panose="02040503050406030204" pitchFamily="18" charset="0"/>
                          </a:rPr>
                        </m:ctrlPr>
                      </m:sSubPr>
                      <m:e>
                        <m:r>
                          <a:rPr lang="en-US" altLang="zh-CN" sz="2400" i="1" dirty="0">
                            <a:solidFill>
                              <a:srgbClr val="FF0000"/>
                            </a:solidFill>
                            <a:latin typeface="Cambria Math" panose="02040503050406030204" pitchFamily="18" charset="0"/>
                          </a:rPr>
                          <m:t>𝑉</m:t>
                        </m:r>
                      </m:e>
                      <m:sub>
                        <m:r>
                          <a:rPr lang="en-US" altLang="zh-CN" sz="2400" i="1" dirty="0">
                            <a:solidFill>
                              <a:srgbClr val="FF0000"/>
                            </a:solidFill>
                            <a:latin typeface="Cambria Math" panose="02040503050406030204" pitchFamily="18" charset="0"/>
                          </a:rPr>
                          <m:t>2</m:t>
                        </m:r>
                      </m:sub>
                    </m:sSub>
                  </m:oMath>
                </a14:m>
                <a:r>
                  <a:rPr lang="zh-CN" altLang="en-US" sz="2400" dirty="0">
                    <a:solidFill>
                      <a:srgbClr val="FF0000"/>
                    </a:solidFill>
                    <a:latin typeface="华文中宋" panose="02010600040101010101" pitchFamily="2" charset="-122"/>
                    <a:ea typeface="华文中宋" panose="02010600040101010101" pitchFamily="2" charset="-122"/>
                  </a:rPr>
                  <a:t>的和空间</a:t>
                </a:r>
                <a:r>
                  <a:rPr lang="zh-CN" altLang="en-US" sz="2400" dirty="0">
                    <a:solidFill>
                      <a:srgbClr val="000000"/>
                    </a:solidFill>
                    <a:latin typeface="华文中宋" panose="02010600040101010101" pitchFamily="2" charset="-122"/>
                    <a:ea typeface="华文中宋" panose="02010600040101010101" pitchFamily="2" charset="-122"/>
                  </a:rPr>
                  <a:t>。</a:t>
                </a:r>
              </a:p>
            </p:txBody>
          </p:sp>
        </mc:Choice>
        <mc:Fallback xmlns="">
          <p:sp>
            <p:nvSpPr>
              <p:cNvPr id="15376" name="Rectangle 14"/>
              <p:cNvSpPr>
                <a:spLocks noRot="1" noChangeAspect="1" noMove="1" noResize="1" noEditPoints="1" noAdjustHandles="1" noChangeArrowheads="1" noChangeShapeType="1" noTextEdit="1"/>
              </p:cNvSpPr>
              <p:nvPr/>
            </p:nvSpPr>
            <p:spPr bwMode="auto">
              <a:xfrm>
                <a:off x="1199456" y="4504099"/>
                <a:ext cx="9433048" cy="580928"/>
              </a:xfrm>
              <a:prstGeom prst="rect">
                <a:avLst/>
              </a:prstGeom>
              <a:blipFill>
                <a:blip r:embed="rId9"/>
                <a:stretch>
                  <a:fillRect l="-1034" r="-4202" b="-2421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a:defRPr/>
            </a:pPr>
            <a:fld id="{281FBE21-B40B-4B64-ABBE-395E3EC7A610}" type="slidenum">
              <a:rPr kumimoji="0" lang="en-US" altLang="zh-CN">
                <a:solidFill>
                  <a:srgbClr val="000000"/>
                </a:solidFill>
              </a:rPr>
              <a:pPr>
                <a:defRPr/>
              </a:pPr>
              <a:t>66</a:t>
            </a:fld>
            <a:endParaRPr kumimoji="0" lang="en-US" altLang="zh-CN">
              <a:solidFill>
                <a:srgbClr val="000000"/>
              </a:solidFill>
            </a:endParaRPr>
          </a:p>
        </p:txBody>
      </p:sp>
      <p:sp>
        <p:nvSpPr>
          <p:cNvPr id="24" name="Rectangle 6"/>
          <p:cNvSpPr>
            <a:spLocks noChangeArrowheads="1"/>
          </p:cNvSpPr>
          <p:nvPr/>
        </p:nvSpPr>
        <p:spPr bwMode="auto">
          <a:xfrm>
            <a:off x="1632323" y="561485"/>
            <a:ext cx="4320480" cy="461665"/>
          </a:xfrm>
          <a:prstGeom prst="rect">
            <a:avLst/>
          </a:prstGeom>
          <a:noFill/>
          <a:ln w="9525" algn="ctr">
            <a:noFill/>
            <a:miter lim="800000"/>
            <a:headEnd/>
            <a:tailEnd/>
          </a:ln>
          <a:effectLst/>
        </p:spPr>
        <p:txBody>
          <a:bodyPr wrap="square">
            <a:spAutoFit/>
          </a:bodyPr>
          <a:lstStyle/>
          <a:p>
            <a:pPr eaLnBrk="1" hangingPunct="1">
              <a:defRPr/>
            </a:pPr>
            <a:r>
              <a:rPr lang="en-US" altLang="zh-CN" sz="2400" b="1" dirty="0">
                <a:solidFill>
                  <a:srgbClr val="3333CC"/>
                </a:solidFill>
                <a:effectLst>
                  <a:outerShdw blurRad="38100" dist="38100" dir="2700000" algn="tl">
                    <a:srgbClr val="000000"/>
                  </a:outerShdw>
                </a:effectLst>
              </a:rPr>
              <a:t>1.3.2   </a:t>
            </a:r>
            <a:r>
              <a:rPr lang="zh-CN" altLang="en-US" sz="2400" b="1" dirty="0">
                <a:solidFill>
                  <a:srgbClr val="3333CC"/>
                </a:solidFill>
                <a:effectLst>
                  <a:outerShdw blurRad="38100" dist="38100" dir="2700000" algn="tl">
                    <a:srgbClr val="000000"/>
                  </a:outerShdw>
                </a:effectLst>
              </a:rPr>
              <a:t>子空间的交与和</a:t>
            </a:r>
          </a:p>
        </p:txBody>
      </p:sp>
      <p:sp>
        <p:nvSpPr>
          <p:cNvPr id="4" name="文本框 3"/>
          <p:cNvSpPr txBox="1"/>
          <p:nvPr/>
        </p:nvSpPr>
        <p:spPr>
          <a:xfrm>
            <a:off x="1127448" y="3191106"/>
            <a:ext cx="1879104" cy="461665"/>
          </a:xfrm>
          <a:prstGeom prst="rect">
            <a:avLst/>
          </a:prstGeom>
          <a:noFill/>
        </p:spPr>
        <p:txBody>
          <a:bodyPr wrap="square" rtlCol="0">
            <a:spAutoFit/>
          </a:bodyPr>
          <a:lstStyle/>
          <a:p>
            <a:pPr defTabSz="457200">
              <a:defRPr/>
            </a:pPr>
            <a:r>
              <a:rPr kumimoji="0" lang="zh-CN" altLang="en-US" sz="2400" dirty="0">
                <a:solidFill>
                  <a:srgbClr val="000000"/>
                </a:solidFill>
                <a:latin typeface="华文中宋" panose="02010600040101010101" pitchFamily="2" charset="-122"/>
                <a:ea typeface="华文中宋" panose="02010600040101010101" pitchFamily="2" charset="-122"/>
              </a:rPr>
              <a:t>命</a:t>
            </a:r>
          </a:p>
        </p:txBody>
      </p:sp>
    </p:spTree>
    <p:extLst>
      <p:ext uri="{BB962C8B-B14F-4D97-AF65-F5344CB8AC3E}">
        <p14:creationId xmlns:p14="http://schemas.microsoft.com/office/powerpoint/2010/main" val="1137007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9268"/>
                                        </p:tgtEl>
                                        <p:attrNameLst>
                                          <p:attrName>style.visibility</p:attrName>
                                        </p:attrNameLst>
                                      </p:cBhvr>
                                      <p:to>
                                        <p:strVal val="visible"/>
                                      </p:to>
                                    </p:set>
                                    <p:animEffect transition="in" filter="wipe(down)">
                                      <p:cBhvr>
                                        <p:cTn id="7" dur="500"/>
                                        <p:tgtEl>
                                          <p:spTgt spid="139268"/>
                                        </p:tgtEl>
                                      </p:cBhvr>
                                    </p:animEffect>
                                  </p:childTnLst>
                                </p:cTn>
                              </p:par>
                              <p:par>
                                <p:cTn id="8" presetID="22" presetClass="entr" presetSubtype="4" fill="hold" nodeType="withEffect">
                                  <p:stCondLst>
                                    <p:cond delay="0"/>
                                  </p:stCondLst>
                                  <p:childTnLst>
                                    <p:set>
                                      <p:cBhvr>
                                        <p:cTn id="9" dur="1" fill="hold">
                                          <p:stCondLst>
                                            <p:cond delay="0"/>
                                          </p:stCondLst>
                                        </p:cTn>
                                        <p:tgtEl>
                                          <p:spTgt spid="139269"/>
                                        </p:tgtEl>
                                        <p:attrNameLst>
                                          <p:attrName>style.visibility</p:attrName>
                                        </p:attrNameLst>
                                      </p:cBhvr>
                                      <p:to>
                                        <p:strVal val="visible"/>
                                      </p:to>
                                    </p:set>
                                    <p:animEffect transition="in" filter="wipe(down)">
                                      <p:cBhvr>
                                        <p:cTn id="10" dur="500"/>
                                        <p:tgtEl>
                                          <p:spTgt spid="13926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5380"/>
                                        </p:tgtEl>
                                        <p:attrNameLst>
                                          <p:attrName>style.visibility</p:attrName>
                                        </p:attrNameLst>
                                      </p:cBhvr>
                                      <p:to>
                                        <p:strVal val="visible"/>
                                      </p:to>
                                    </p:set>
                                    <p:animEffect transition="in" filter="wipe(down)">
                                      <p:cBhvr>
                                        <p:cTn id="13" dur="500"/>
                                        <p:tgtEl>
                                          <p:spTgt spid="1538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par>
                                <p:cTn id="19" presetID="22" presetClass="entr" presetSubtype="4" fill="hold" nodeType="withEffect">
                                  <p:stCondLst>
                                    <p:cond delay="0"/>
                                  </p:stCondLst>
                                  <p:childTnLst>
                                    <p:set>
                                      <p:cBhvr>
                                        <p:cTn id="20" dur="1" fill="hold">
                                          <p:stCondLst>
                                            <p:cond delay="0"/>
                                          </p:stCondLst>
                                        </p:cTn>
                                        <p:tgtEl>
                                          <p:spTgt spid="139276"/>
                                        </p:tgtEl>
                                        <p:attrNameLst>
                                          <p:attrName>style.visibility</p:attrName>
                                        </p:attrNameLst>
                                      </p:cBhvr>
                                      <p:to>
                                        <p:strVal val="visible"/>
                                      </p:to>
                                    </p:set>
                                    <p:animEffect transition="in" filter="wipe(down)">
                                      <p:cBhvr>
                                        <p:cTn id="21" dur="500"/>
                                        <p:tgtEl>
                                          <p:spTgt spid="13927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5376"/>
                                        </p:tgtEl>
                                        <p:attrNameLst>
                                          <p:attrName>style.visibility</p:attrName>
                                        </p:attrNameLst>
                                      </p:cBhvr>
                                      <p:to>
                                        <p:strVal val="visible"/>
                                      </p:to>
                                    </p:set>
                                    <p:animEffect transition="in" filter="wipe(down)">
                                      <p:cBhvr>
                                        <p:cTn id="24" dur="500"/>
                                        <p:tgtEl>
                                          <p:spTgt spid="15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8" grpId="0"/>
      <p:bldP spid="15380" grpId="0"/>
      <p:bldP spid="15376" grpId="0"/>
      <p:bldP spid="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675B9BEE-7D55-D21F-5974-63B71879B580}"/>
              </a:ext>
            </a:extLst>
          </p:cNvPr>
          <p:cNvGrpSpPr/>
          <p:nvPr/>
        </p:nvGrpSpPr>
        <p:grpSpPr>
          <a:xfrm>
            <a:off x="623392" y="1469616"/>
            <a:ext cx="8041866" cy="879475"/>
            <a:chOff x="541269" y="1196752"/>
            <a:chExt cx="8041866" cy="879475"/>
          </a:xfrm>
        </p:grpSpPr>
        <p:sp>
          <p:nvSpPr>
            <p:cNvPr id="16387" name="Rectangle 3"/>
            <p:cNvSpPr>
              <a:spLocks noChangeArrowheads="1"/>
            </p:cNvSpPr>
            <p:nvPr/>
          </p:nvSpPr>
          <p:spPr bwMode="auto">
            <a:xfrm>
              <a:off x="541269" y="1374740"/>
              <a:ext cx="10182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0"/>
                </a:spcBef>
                <a:buNone/>
                <a:defRPr/>
              </a:pPr>
              <a:r>
                <a:rPr lang="en-US" altLang="zh-CN" sz="2100" b="1" dirty="0">
                  <a:solidFill>
                    <a:srgbClr val="FFCF01"/>
                  </a:solidFill>
                  <a:latin typeface="黑体" panose="02010609060101010101" pitchFamily="49" charset="-122"/>
                  <a:ea typeface="黑体" panose="02010609060101010101" pitchFamily="49" charset="-122"/>
                </a:rPr>
                <a:t> </a:t>
              </a:r>
              <a:r>
                <a:rPr lang="zh-CN" altLang="en-US" sz="2400" dirty="0">
                  <a:solidFill>
                    <a:srgbClr val="0000FF"/>
                  </a:solidFill>
                  <a:latin typeface="华文中宋" panose="02010600040101010101" pitchFamily="2" charset="-122"/>
                  <a:ea typeface="华文中宋" panose="02010600040101010101" pitchFamily="2" charset="-122"/>
                </a:rPr>
                <a:t>例</a:t>
              </a:r>
              <a:r>
                <a:rPr lang="en-US" altLang="zh-CN" sz="2400" dirty="0">
                  <a:solidFill>
                    <a:srgbClr val="0000FF"/>
                  </a:solidFill>
                  <a:latin typeface="华文中宋" panose="02010600040101010101" pitchFamily="2" charset="-122"/>
                  <a:ea typeface="华文中宋" panose="02010600040101010101" pitchFamily="2" charset="-122"/>
                </a:rPr>
                <a:t>5.</a:t>
              </a:r>
              <a:r>
                <a:rPr lang="en-US" altLang="zh-CN" sz="2400" dirty="0">
                  <a:solidFill>
                    <a:srgbClr val="FFCF01"/>
                  </a:solidFill>
                  <a:latin typeface="华文中宋" panose="02010600040101010101" pitchFamily="2" charset="-122"/>
                  <a:ea typeface="华文中宋" panose="02010600040101010101" pitchFamily="2" charset="-122"/>
                </a:rPr>
                <a:t> </a:t>
              </a:r>
              <a:endParaRPr lang="en-US" altLang="zh-CN" sz="2100" dirty="0">
                <a:solidFill>
                  <a:srgbClr val="FFCF01"/>
                </a:solidFill>
                <a:latin typeface="华文中宋" panose="02010600040101010101" pitchFamily="2" charset="-122"/>
                <a:ea typeface="华文中宋" panose="02010600040101010101" pitchFamily="2" charset="-122"/>
              </a:endParaRPr>
            </a:p>
          </p:txBody>
        </p:sp>
        <p:graphicFrame>
          <p:nvGraphicFramePr>
            <p:cNvPr id="16388" name="Object 4"/>
            <p:cNvGraphicFramePr>
              <a:graphicFrameLocks noChangeAspect="1"/>
            </p:cNvGraphicFramePr>
            <p:nvPr>
              <p:extLst>
                <p:ext uri="{D42A27DB-BD31-4B8C-83A1-F6EECF244321}">
                  <p14:modId xmlns:p14="http://schemas.microsoft.com/office/powerpoint/2010/main" val="3471554286"/>
                </p:ext>
              </p:extLst>
            </p:nvPr>
          </p:nvGraphicFramePr>
          <p:xfrm>
            <a:off x="809147" y="1196752"/>
            <a:ext cx="7773988" cy="879475"/>
          </p:xfrm>
          <a:graphic>
            <a:graphicData uri="http://schemas.openxmlformats.org/presentationml/2006/ole">
              <mc:AlternateContent xmlns:mc="http://schemas.openxmlformats.org/markup-compatibility/2006">
                <mc:Choice xmlns:v="urn:schemas-microsoft-com:vml" Requires="v">
                  <p:oleObj spid="_x0000_s35842" name="Equation" r:id="rId3" imgW="4038480" imgH="457200" progId="Equation.DSMT4">
                    <p:embed/>
                  </p:oleObj>
                </mc:Choice>
                <mc:Fallback>
                  <p:oleObj name="Equation" r:id="rId3" imgW="4038480" imgH="457200" progId="Equation.DSMT4">
                    <p:embed/>
                    <p:pic>
                      <p:nvPicPr>
                        <p:cNvPr id="16388" name="Object 4"/>
                        <p:cNvPicPr>
                          <a:picLocks noChangeAspect="1" noChangeArrowheads="1"/>
                        </p:cNvPicPr>
                        <p:nvPr/>
                      </p:nvPicPr>
                      <p:blipFill>
                        <a:blip r:embed="rId4"/>
                        <a:srcRect/>
                        <a:stretch>
                          <a:fillRect/>
                        </a:stretch>
                      </p:blipFill>
                      <p:spPr bwMode="auto">
                        <a:xfrm>
                          <a:off x="809147" y="1196752"/>
                          <a:ext cx="7773988" cy="879475"/>
                        </a:xfrm>
                        <a:prstGeom prst="rect">
                          <a:avLst/>
                        </a:prstGeom>
                        <a:noFill/>
                        <a:ln>
                          <a:noFill/>
                        </a:ln>
                        <a:effectLst/>
                      </p:spPr>
                    </p:pic>
                  </p:oleObj>
                </mc:Fallback>
              </mc:AlternateContent>
            </a:graphicData>
          </a:graphic>
        </p:graphicFrame>
      </p:grpSp>
      <p:grpSp>
        <p:nvGrpSpPr>
          <p:cNvPr id="4" name="组合 3">
            <a:extLst>
              <a:ext uri="{FF2B5EF4-FFF2-40B4-BE49-F238E27FC236}">
                <a16:creationId xmlns:a16="http://schemas.microsoft.com/office/drawing/2014/main" id="{4869EACD-CFA7-393B-284B-05EB9EDFCE38}"/>
              </a:ext>
            </a:extLst>
          </p:cNvPr>
          <p:cNvGrpSpPr/>
          <p:nvPr/>
        </p:nvGrpSpPr>
        <p:grpSpPr>
          <a:xfrm>
            <a:off x="767408" y="2524122"/>
            <a:ext cx="10904414" cy="1134926"/>
            <a:chOff x="983432" y="2517007"/>
            <a:chExt cx="10904414" cy="1134926"/>
          </a:xfrm>
        </p:grpSpPr>
        <mc:AlternateContent xmlns:mc="http://schemas.openxmlformats.org/markup-compatibility/2006" xmlns:a14="http://schemas.microsoft.com/office/drawing/2010/main">
          <mc:Choice Requires="a14">
            <p:sp>
              <p:nvSpPr>
                <p:cNvPr id="133122" name="Text Box 2"/>
                <p:cNvSpPr txBox="1">
                  <a:spLocks noChangeArrowheads="1"/>
                </p:cNvSpPr>
                <p:nvPr/>
              </p:nvSpPr>
              <p:spPr bwMode="auto">
                <a:xfrm>
                  <a:off x="983432" y="2517007"/>
                  <a:ext cx="10513168" cy="113492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defTabSz="457200" eaLnBrk="1" hangingPunct="1">
                    <a:lnSpc>
                      <a:spcPct val="150000"/>
                    </a:lnSpc>
                    <a:spcBef>
                      <a:spcPct val="50000"/>
                    </a:spcBef>
                    <a:buNone/>
                    <a:defRPr/>
                  </a:pPr>
                  <a:r>
                    <a:rPr lang="zh-CN" altLang="en-US" sz="2400" dirty="0">
                      <a:solidFill>
                        <a:srgbClr val="0000FF"/>
                      </a:solidFill>
                      <a:latin typeface="华文中宋" panose="02010600040101010101" pitchFamily="2" charset="-122"/>
                      <a:ea typeface="华文中宋" panose="02010600040101010101" pitchFamily="2" charset="-122"/>
                    </a:rPr>
                    <a:t>例</a:t>
                  </a:r>
                  <a:r>
                    <a:rPr lang="en-US" altLang="zh-CN" sz="2400" dirty="0">
                      <a:solidFill>
                        <a:srgbClr val="0000FF"/>
                      </a:solidFill>
                      <a:latin typeface="华文中宋" panose="02010600040101010101" pitchFamily="2" charset="-122"/>
                      <a:ea typeface="华文中宋" panose="02010600040101010101" pitchFamily="2" charset="-122"/>
                    </a:rPr>
                    <a:t>6. </a:t>
                  </a:r>
                  <a:r>
                    <a:rPr lang="zh-CN" altLang="en-US" sz="2400" dirty="0">
                      <a:solidFill>
                        <a:srgbClr val="000000"/>
                      </a:solidFill>
                      <a:latin typeface="华文中宋" panose="02010600040101010101" pitchFamily="2" charset="-122"/>
                      <a:ea typeface="华文中宋" panose="02010600040101010101" pitchFamily="2" charset="-122"/>
                    </a:rPr>
                    <a:t>在三维几何空间中，用</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𝑉</m:t>
                      </m:r>
                      <m:r>
                        <a:rPr lang="en-US" altLang="zh-CN" sz="2400" i="1" baseline="-25000" dirty="0">
                          <a:solidFill>
                            <a:srgbClr val="000000"/>
                          </a:solidFill>
                          <a:latin typeface="Cambria Math" panose="02040503050406030204" pitchFamily="18" charset="0"/>
                          <a:ea typeface="华文中宋" panose="02010600040101010101" pitchFamily="2" charset="-122"/>
                        </a:rPr>
                        <m:t>1</m:t>
                      </m:r>
                    </m:oMath>
                  </a14:m>
                  <a:r>
                    <a:rPr lang="zh-CN" altLang="en-US" sz="2400" dirty="0">
                      <a:solidFill>
                        <a:srgbClr val="000000"/>
                      </a:solidFill>
                      <a:latin typeface="华文中宋" panose="02010600040101010101" pitchFamily="2" charset="-122"/>
                      <a:ea typeface="华文中宋" panose="02010600040101010101" pitchFamily="2" charset="-122"/>
                    </a:rPr>
                    <a:t>表示过原点与某给定向量共线的向量集合，</a:t>
                  </a:r>
                  <a:r>
                    <a:rPr lang="en-US" altLang="zh-CN" sz="2400" i="1" dirty="0">
                      <a:solidFill>
                        <a:srgbClr val="000000"/>
                      </a:solidFill>
                      <a:latin typeface="华文中宋" panose="02010600040101010101" pitchFamily="2" charset="-122"/>
                      <a:ea typeface="华文中宋" panose="02010600040101010101" pitchFamily="2" charset="-122"/>
                    </a:rPr>
                    <a:t>V</a:t>
                  </a:r>
                  <a:r>
                    <a:rPr lang="en-US" altLang="zh-CN" sz="2400" baseline="-25000" dirty="0">
                      <a:solidFill>
                        <a:srgbClr val="000000"/>
                      </a:solidFill>
                      <a:latin typeface="华文中宋" panose="02010600040101010101" pitchFamily="2" charset="-122"/>
                      <a:ea typeface="华文中宋" panose="02010600040101010101" pitchFamily="2" charset="-122"/>
                    </a:rPr>
                    <a:t>2 </a:t>
                  </a:r>
                  <a:r>
                    <a:rPr lang="zh-CN" altLang="en-US" sz="2400" dirty="0">
                      <a:solidFill>
                        <a:srgbClr val="000000"/>
                      </a:solidFill>
                      <a:latin typeface="华文中宋" panose="02010600040101010101" pitchFamily="2" charset="-122"/>
                      <a:ea typeface="华文中宋" panose="02010600040101010101" pitchFamily="2" charset="-122"/>
                    </a:rPr>
                    <a:t>表示过原点并与</a:t>
                  </a:r>
                  <a:r>
                    <a:rPr lang="en-US" altLang="zh-CN" sz="2400" i="1" dirty="0" err="1">
                      <a:solidFill>
                        <a:srgbClr val="000000"/>
                      </a:solidFill>
                      <a:latin typeface="华文中宋" panose="02010600040101010101" pitchFamily="2" charset="-122"/>
                      <a:ea typeface="华文中宋" panose="02010600040101010101" pitchFamily="2" charset="-122"/>
                    </a:rPr>
                    <a:t>V</a:t>
                  </a:r>
                  <a:r>
                    <a:rPr lang="en-US" altLang="zh-CN" sz="2400" baseline="-25000" dirty="0" err="1">
                      <a:solidFill>
                        <a:srgbClr val="000000"/>
                      </a:solidFill>
                      <a:latin typeface="华文中宋" panose="02010600040101010101" pitchFamily="2" charset="-122"/>
                      <a:ea typeface="华文中宋" panose="02010600040101010101" pitchFamily="2" charset="-122"/>
                    </a:rPr>
                    <a:t>l</a:t>
                  </a:r>
                  <a:r>
                    <a:rPr lang="zh-CN" altLang="en-US" sz="2400" dirty="0">
                      <a:solidFill>
                        <a:srgbClr val="000000"/>
                      </a:solidFill>
                      <a:latin typeface="华文中宋" panose="02010600040101010101" pitchFamily="2" charset="-122"/>
                      <a:ea typeface="华文中宋" panose="02010600040101010101" pitchFamily="2" charset="-122"/>
                    </a:rPr>
                    <a:t>垂直的共面向量集合</a:t>
                  </a:r>
                  <a:r>
                    <a:rPr lang="en-US" altLang="zh-CN" sz="2400" dirty="0">
                      <a:solidFill>
                        <a:srgbClr val="000000"/>
                      </a:solidFill>
                      <a:latin typeface="华文中宋" panose="02010600040101010101" pitchFamily="2" charset="-122"/>
                      <a:ea typeface="华文中宋" panose="02010600040101010101" pitchFamily="2" charset="-122"/>
                    </a:rPr>
                    <a:t>.</a:t>
                  </a:r>
                </a:p>
              </p:txBody>
            </p:sp>
          </mc:Choice>
          <mc:Fallback xmlns="">
            <p:sp>
              <p:nvSpPr>
                <p:cNvPr id="133122" name="Text Box 2"/>
                <p:cNvSpPr txBox="1">
                  <a:spLocks noRot="1" noChangeAspect="1" noMove="1" noResize="1" noEditPoints="1" noAdjustHandles="1" noChangeArrowheads="1" noChangeShapeType="1" noTextEdit="1"/>
                </p:cNvSpPr>
                <p:nvPr/>
              </p:nvSpPr>
              <p:spPr bwMode="auto">
                <a:xfrm>
                  <a:off x="983432" y="2517007"/>
                  <a:ext cx="10513168" cy="1134926"/>
                </a:xfrm>
                <a:prstGeom prst="rect">
                  <a:avLst/>
                </a:prstGeom>
                <a:blipFill>
                  <a:blip r:embed="rId5"/>
                  <a:stretch>
                    <a:fillRect l="-928" r="-348" b="-1182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395" name="Rectangle 7"/>
                <p:cNvSpPr>
                  <a:spLocks noChangeArrowheads="1"/>
                </p:cNvSpPr>
                <p:nvPr/>
              </p:nvSpPr>
              <p:spPr bwMode="auto">
                <a:xfrm>
                  <a:off x="6384032" y="3097061"/>
                  <a:ext cx="5503814" cy="52552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30000"/>
                    </a:lnSpc>
                    <a:spcBef>
                      <a:spcPct val="50000"/>
                    </a:spcBef>
                    <a:buNone/>
                    <a:defRPr/>
                  </a:pPr>
                  <a:r>
                    <a:rPr lang="zh-CN" altLang="en-US" sz="2400" dirty="0">
                      <a:solidFill>
                        <a:srgbClr val="000000"/>
                      </a:solidFill>
                      <a:latin typeface="华文中宋" panose="02010600040101010101" pitchFamily="2" charset="-122"/>
                      <a:ea typeface="华文中宋" panose="02010600040101010101" pitchFamily="2" charset="-122"/>
                    </a:rPr>
                    <a:t>则</a:t>
                  </a:r>
                  <a14:m>
                    <m:oMath xmlns:m="http://schemas.openxmlformats.org/officeDocument/2006/math">
                      <m:r>
                        <a:rPr lang="en-US" altLang="zh-CN" sz="2400" i="1" dirty="0">
                          <a:solidFill>
                            <a:srgbClr val="000000"/>
                          </a:solidFill>
                          <a:latin typeface="Cambria Math" panose="02040503050406030204" pitchFamily="18" charset="0"/>
                        </a:rPr>
                        <m:t>𝑉</m:t>
                      </m:r>
                      <m:r>
                        <a:rPr lang="en-US" altLang="zh-CN" sz="2400" i="1" baseline="-25000" dirty="0">
                          <a:solidFill>
                            <a:srgbClr val="000000"/>
                          </a:solidFill>
                          <a:latin typeface="Cambria Math" panose="02040503050406030204" pitchFamily="18" charset="0"/>
                        </a:rPr>
                        <m:t>1</m:t>
                      </m:r>
                      <m:r>
                        <a:rPr lang="en-US" altLang="zh-CN" sz="2400" i="1" dirty="0">
                          <a:solidFill>
                            <a:srgbClr val="000000"/>
                          </a:solidFill>
                          <a:latin typeface="Cambria Math" panose="02040503050406030204" pitchFamily="18" charset="0"/>
                        </a:rPr>
                        <m:t>+</m:t>
                      </m:r>
                      <m:r>
                        <a:rPr lang="en-US" altLang="zh-CN" sz="2400" i="1" dirty="0">
                          <a:solidFill>
                            <a:srgbClr val="000000"/>
                          </a:solidFill>
                          <a:latin typeface="Cambria Math" panose="02040503050406030204" pitchFamily="18" charset="0"/>
                        </a:rPr>
                        <m:t>𝑉</m:t>
                      </m:r>
                      <m:r>
                        <a:rPr lang="en-US" altLang="zh-CN" sz="2400" i="1" baseline="-25000" dirty="0">
                          <a:solidFill>
                            <a:srgbClr val="000000"/>
                          </a:solidFill>
                          <a:latin typeface="Cambria Math" panose="02040503050406030204" pitchFamily="18" charset="0"/>
                        </a:rPr>
                        <m:t>2</m:t>
                      </m:r>
                      <m:r>
                        <a:rPr lang="en-US" altLang="zh-CN" sz="2400" i="1" dirty="0">
                          <a:solidFill>
                            <a:srgbClr val="000000"/>
                          </a:solidFill>
                          <a:latin typeface="Cambria Math" panose="02040503050406030204" pitchFamily="18" charset="0"/>
                        </a:rPr>
                        <m:t> </m:t>
                      </m:r>
                    </m:oMath>
                  </a14:m>
                  <a:r>
                    <a:rPr lang="zh-CN" altLang="en-US" sz="2400" dirty="0">
                      <a:solidFill>
                        <a:srgbClr val="000000"/>
                      </a:solidFill>
                      <a:latin typeface="华文中宋" panose="02010600040101010101" pitchFamily="2" charset="-122"/>
                      <a:ea typeface="华文中宋" panose="02010600040101010101" pitchFamily="2" charset="-122"/>
                    </a:rPr>
                    <a:t>是整个空间，且</a:t>
                  </a:r>
                  <a14:m>
                    <m:oMath xmlns:m="http://schemas.openxmlformats.org/officeDocument/2006/math">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𝑉</m:t>
                          </m:r>
                        </m:e>
                        <m:sub>
                          <m:r>
                            <a:rPr lang="en-US" altLang="zh-CN" sz="2400" i="1">
                              <a:solidFill>
                                <a:srgbClr val="000000"/>
                              </a:solidFill>
                              <a:latin typeface="Cambria Math" panose="02040503050406030204" pitchFamily="18" charset="0"/>
                              <a:ea typeface="华文中宋" panose="02010600040101010101" pitchFamily="2" charset="-122"/>
                            </a:rPr>
                            <m:t>1</m:t>
                          </m:r>
                        </m:sub>
                      </m:sSub>
                      <m:r>
                        <a:rPr lang="en-US" altLang="zh-CN" sz="2400" i="1">
                          <a:solidFill>
                            <a:srgbClr val="000000"/>
                          </a:solidFill>
                          <a:latin typeface="Cambria Math" panose="02040503050406030204" pitchFamily="18" charset="0"/>
                          <a:ea typeface="Cambria Math" panose="02040503050406030204" pitchFamily="18" charset="0"/>
                        </a:rPr>
                        <m:t>∩</m:t>
                      </m:r>
                      <m:sSub>
                        <m:sSubPr>
                          <m:ctrlPr>
                            <a:rPr lang="en-US" altLang="zh-CN" sz="2400" i="1">
                              <a:solidFill>
                                <a:srgbClr val="000000"/>
                              </a:solidFill>
                              <a:latin typeface="Cambria Math" panose="02040503050406030204" pitchFamily="18" charset="0"/>
                              <a:ea typeface="Cambria Math" panose="02040503050406030204" pitchFamily="18" charset="0"/>
                            </a:rPr>
                          </m:ctrlPr>
                        </m:sSubPr>
                        <m:e>
                          <m:r>
                            <a:rPr lang="en-US" altLang="zh-CN" sz="2400" i="1">
                              <a:solidFill>
                                <a:srgbClr val="000000"/>
                              </a:solidFill>
                              <a:latin typeface="Cambria Math" panose="02040503050406030204" pitchFamily="18" charset="0"/>
                              <a:ea typeface="Cambria Math" panose="02040503050406030204" pitchFamily="18" charset="0"/>
                            </a:rPr>
                            <m:t>𝑉</m:t>
                          </m:r>
                        </m:e>
                        <m:sub>
                          <m:r>
                            <a:rPr lang="en-US" altLang="zh-CN" sz="2400" i="1">
                              <a:solidFill>
                                <a:srgbClr val="000000"/>
                              </a:solidFill>
                              <a:latin typeface="Cambria Math" panose="02040503050406030204" pitchFamily="18" charset="0"/>
                              <a:ea typeface="Cambria Math" panose="02040503050406030204" pitchFamily="18" charset="0"/>
                            </a:rPr>
                            <m:t>2</m:t>
                          </m:r>
                        </m:sub>
                      </m:sSub>
                      <m:r>
                        <a:rPr lang="en-US" altLang="zh-CN" sz="2400" i="1">
                          <a:solidFill>
                            <a:srgbClr val="000000"/>
                          </a:solidFill>
                          <a:latin typeface="Cambria Math" panose="02040503050406030204" pitchFamily="18" charset="0"/>
                          <a:ea typeface="Cambria Math" panose="02040503050406030204" pitchFamily="18" charset="0"/>
                        </a:rPr>
                        <m:t>=</m:t>
                      </m:r>
                      <m:d>
                        <m:dPr>
                          <m:begChr m:val="{"/>
                          <m:endChr m:val="}"/>
                          <m:ctrlPr>
                            <a:rPr lang="en-US" altLang="zh-CN" sz="2400" i="1">
                              <a:solidFill>
                                <a:srgbClr val="000000"/>
                              </a:solidFill>
                              <a:latin typeface="Cambria Math" panose="02040503050406030204" pitchFamily="18" charset="0"/>
                              <a:ea typeface="Cambria Math" panose="02040503050406030204" pitchFamily="18" charset="0"/>
                            </a:rPr>
                          </m:ctrlPr>
                        </m:dPr>
                        <m:e>
                          <m:r>
                            <a:rPr lang="en-US" altLang="zh-CN" sz="2400" i="1">
                              <a:solidFill>
                                <a:srgbClr val="000000"/>
                              </a:solidFill>
                              <a:latin typeface="Cambria Math" panose="02040503050406030204" pitchFamily="18" charset="0"/>
                              <a:ea typeface="Cambria Math" panose="02040503050406030204" pitchFamily="18" charset="0"/>
                            </a:rPr>
                            <m:t>𝜃</m:t>
                          </m:r>
                        </m:e>
                      </m:d>
                      <m:r>
                        <a:rPr lang="en-US" altLang="zh-CN" sz="2400" i="1">
                          <a:solidFill>
                            <a:srgbClr val="000000"/>
                          </a:solidFill>
                          <a:latin typeface="Cambria Math" panose="02040503050406030204" pitchFamily="18" charset="0"/>
                          <a:ea typeface="Cambria Math" panose="02040503050406030204" pitchFamily="18" charset="0"/>
                        </a:rPr>
                        <m:t>.</m:t>
                      </m:r>
                    </m:oMath>
                  </a14:m>
                  <a:endParaRPr lang="zh-CN" altLang="en-US" sz="2400" dirty="0">
                    <a:solidFill>
                      <a:srgbClr val="000000"/>
                    </a:solidFill>
                    <a:latin typeface="华文中宋" panose="02010600040101010101" pitchFamily="2" charset="-122"/>
                    <a:ea typeface="华文中宋" panose="02010600040101010101" pitchFamily="2" charset="-122"/>
                  </a:endParaRPr>
                </a:p>
              </p:txBody>
            </p:sp>
          </mc:Choice>
          <mc:Fallback xmlns="">
            <p:sp>
              <p:nvSpPr>
                <p:cNvPr id="16395" name="Rectangle 7"/>
                <p:cNvSpPr>
                  <a:spLocks noRot="1" noChangeAspect="1" noMove="1" noResize="1" noEditPoints="1" noAdjustHandles="1" noChangeArrowheads="1" noChangeShapeType="1" noTextEdit="1"/>
                </p:cNvSpPr>
                <p:nvPr/>
              </p:nvSpPr>
              <p:spPr bwMode="auto">
                <a:xfrm>
                  <a:off x="6384032" y="3097061"/>
                  <a:ext cx="5503814" cy="525528"/>
                </a:xfrm>
                <a:prstGeom prst="rect">
                  <a:avLst/>
                </a:prstGeom>
                <a:blipFill>
                  <a:blip r:embed="rId6"/>
                  <a:stretch>
                    <a:fillRect l="-1772" b="-2674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67</a:t>
            </a:fld>
            <a:endParaRPr kumimoji="0" lang="en-US" altLang="zh-CN">
              <a:solidFill>
                <a:srgbClr val="000000"/>
              </a:solidFill>
            </a:endParaRPr>
          </a:p>
        </p:txBody>
      </p:sp>
      <p:sp>
        <p:nvSpPr>
          <p:cNvPr id="7" name="Rectangle 6"/>
          <p:cNvSpPr>
            <a:spLocks noChangeArrowheads="1"/>
          </p:cNvSpPr>
          <p:nvPr/>
        </p:nvSpPr>
        <p:spPr bwMode="auto">
          <a:xfrm>
            <a:off x="1559496" y="605297"/>
            <a:ext cx="4320480" cy="461665"/>
          </a:xfrm>
          <a:prstGeom prst="rect">
            <a:avLst/>
          </a:prstGeom>
          <a:noFill/>
          <a:ln w="9525" algn="ctr">
            <a:noFill/>
            <a:miter lim="800000"/>
            <a:headEnd/>
            <a:tailEnd/>
          </a:ln>
          <a:effectLst/>
        </p:spPr>
        <p:txBody>
          <a:bodyPr wrap="square">
            <a:spAutoFit/>
          </a:bodyPr>
          <a:lstStyle/>
          <a:p>
            <a:pPr eaLnBrk="1" hangingPunct="1">
              <a:defRPr/>
            </a:pPr>
            <a:r>
              <a:rPr lang="en-US" altLang="zh-CN" sz="2400" b="1" dirty="0">
                <a:solidFill>
                  <a:srgbClr val="3333CC"/>
                </a:solidFill>
                <a:effectLst>
                  <a:outerShdw blurRad="38100" dist="38100" dir="2700000" algn="tl">
                    <a:srgbClr val="000000"/>
                  </a:outerShdw>
                </a:effectLst>
              </a:rPr>
              <a:t>1.3.2   </a:t>
            </a:r>
            <a:r>
              <a:rPr lang="zh-CN" altLang="en-US" sz="2400" b="1" dirty="0">
                <a:solidFill>
                  <a:srgbClr val="3333CC"/>
                </a:solidFill>
                <a:effectLst>
                  <a:outerShdw blurRad="38100" dist="38100" dir="2700000" algn="tl">
                    <a:srgbClr val="000000"/>
                  </a:outerShdw>
                </a:effectLst>
              </a:rPr>
              <a:t>子空间的交与和</a:t>
            </a:r>
          </a:p>
        </p:txBody>
      </p:sp>
    </p:spTree>
    <p:extLst>
      <p:ext uri="{BB962C8B-B14F-4D97-AF65-F5344CB8AC3E}">
        <p14:creationId xmlns:p14="http://schemas.microsoft.com/office/powerpoint/2010/main" val="10674658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ChangeArrowheads="1"/>
          </p:cNvSpPr>
          <p:nvPr/>
        </p:nvSpPr>
        <p:spPr bwMode="auto">
          <a:xfrm>
            <a:off x="760305" y="1358485"/>
            <a:ext cx="606287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0"/>
              </a:spcBef>
              <a:buNone/>
              <a:defRPr/>
            </a:pPr>
            <a:r>
              <a:rPr lang="zh-CN" altLang="en-US" sz="2400" b="1" dirty="0">
                <a:solidFill>
                  <a:srgbClr val="000000"/>
                </a:solidFill>
                <a:latin typeface="宋体" panose="02010600030101010101" pitchFamily="2" charset="-122"/>
              </a:rPr>
              <a:t>关于两个生成子空间的和空间有下面定理；</a:t>
            </a:r>
          </a:p>
        </p:txBody>
      </p:sp>
      <p:grpSp>
        <p:nvGrpSpPr>
          <p:cNvPr id="3" name="组合 2"/>
          <p:cNvGrpSpPr/>
          <p:nvPr/>
        </p:nvGrpSpPr>
        <p:grpSpPr>
          <a:xfrm>
            <a:off x="551384" y="1952639"/>
            <a:ext cx="7521153" cy="1647708"/>
            <a:chOff x="1135187" y="1472804"/>
            <a:chExt cx="7521153" cy="1647708"/>
          </a:xfrm>
        </p:grpSpPr>
        <p:sp>
          <p:nvSpPr>
            <p:cNvPr id="134148" name="Rectangle 4"/>
            <p:cNvSpPr>
              <a:spLocks noChangeArrowheads="1"/>
            </p:cNvSpPr>
            <p:nvPr/>
          </p:nvSpPr>
          <p:spPr bwMode="auto">
            <a:xfrm>
              <a:off x="1135187" y="1537395"/>
              <a:ext cx="155363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0"/>
                </a:spcBef>
                <a:buNone/>
                <a:defRPr/>
              </a:pPr>
              <a:r>
                <a:rPr lang="en-US" altLang="zh-CN" sz="2100" b="1" dirty="0">
                  <a:solidFill>
                    <a:srgbClr val="FFCF01"/>
                  </a:solidFill>
                  <a:latin typeface="黑体" panose="02010609060101010101" pitchFamily="49" charset="-122"/>
                  <a:ea typeface="黑体" panose="02010609060101010101" pitchFamily="49" charset="-122"/>
                </a:rPr>
                <a:t>  </a:t>
              </a:r>
              <a:r>
                <a:rPr lang="zh-CN" altLang="en-US" sz="2400" dirty="0">
                  <a:solidFill>
                    <a:srgbClr val="0000FF"/>
                  </a:solidFill>
                  <a:latin typeface="华文中宋" panose="02010600040101010101" pitchFamily="2" charset="-122"/>
                  <a:ea typeface="华文中宋" panose="02010600040101010101" pitchFamily="2" charset="-122"/>
                </a:rPr>
                <a:t>定理</a:t>
              </a:r>
              <a:r>
                <a:rPr lang="en-US" altLang="zh-CN" sz="2400" dirty="0">
                  <a:solidFill>
                    <a:srgbClr val="0000FF"/>
                  </a:solidFill>
                  <a:latin typeface="华文中宋" panose="02010600040101010101" pitchFamily="2" charset="-122"/>
                  <a:ea typeface="华文中宋" panose="02010600040101010101" pitchFamily="2" charset="-122"/>
                </a:rPr>
                <a:t>3.3</a:t>
              </a:r>
            </a:p>
          </p:txBody>
        </p:sp>
        <p:grpSp>
          <p:nvGrpSpPr>
            <p:cNvPr id="134153" name="Group 9"/>
            <p:cNvGrpSpPr>
              <a:grpSpLocks/>
            </p:cNvGrpSpPr>
            <p:nvPr/>
          </p:nvGrpSpPr>
          <p:grpSpPr bwMode="auto">
            <a:xfrm>
              <a:off x="2399110" y="1472804"/>
              <a:ext cx="4785122" cy="1001315"/>
              <a:chOff x="1055" y="517"/>
              <a:chExt cx="4019" cy="841"/>
            </a:xfrm>
          </p:grpSpPr>
          <p:graphicFrame>
            <p:nvGraphicFramePr>
              <p:cNvPr id="17422" name="Object 5"/>
              <p:cNvGraphicFramePr>
                <a:graphicFrameLocks noChangeAspect="1"/>
              </p:cNvGraphicFramePr>
              <p:nvPr/>
            </p:nvGraphicFramePr>
            <p:xfrm>
              <a:off x="3096" y="607"/>
              <a:ext cx="1264" cy="356"/>
            </p:xfrm>
            <a:graphic>
              <a:graphicData uri="http://schemas.openxmlformats.org/presentationml/2006/ole">
                <mc:AlternateContent xmlns:mc="http://schemas.openxmlformats.org/markup-compatibility/2006">
                  <mc:Choice xmlns:v="urn:schemas-microsoft-com:vml" Requires="v">
                    <p:oleObj spid="_x0000_s36866" name="Equation" r:id="rId3" imgW="812447" imgH="228501" progId="Equation.3">
                      <p:embed/>
                    </p:oleObj>
                  </mc:Choice>
                  <mc:Fallback>
                    <p:oleObj name="Equation" r:id="rId3" imgW="812447" imgH="228501" progId="Equation.3">
                      <p:embed/>
                      <p:pic>
                        <p:nvPicPr>
                          <p:cNvPr id="17422"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6" y="607"/>
                            <a:ext cx="1264"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7423" name="Group 8"/>
              <p:cNvGrpSpPr>
                <a:grpSpLocks/>
              </p:cNvGrpSpPr>
              <p:nvPr/>
            </p:nvGrpSpPr>
            <p:grpSpPr bwMode="auto">
              <a:xfrm>
                <a:off x="1055" y="517"/>
                <a:ext cx="4019" cy="841"/>
                <a:chOff x="1055" y="548"/>
                <a:chExt cx="4019" cy="841"/>
              </a:xfrm>
            </p:grpSpPr>
            <p:sp>
              <p:nvSpPr>
                <p:cNvPr id="17424" name="Rectangle 6"/>
                <p:cNvSpPr>
                  <a:spLocks noChangeArrowheads="1"/>
                </p:cNvSpPr>
                <p:nvPr/>
              </p:nvSpPr>
              <p:spPr bwMode="auto">
                <a:xfrm>
                  <a:off x="1055" y="548"/>
                  <a:ext cx="4019" cy="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30000"/>
                    </a:lnSpc>
                    <a:spcBef>
                      <a:spcPct val="0"/>
                    </a:spcBef>
                    <a:buNone/>
                    <a:defRPr/>
                  </a:pPr>
                  <a:r>
                    <a:rPr lang="zh-CN" altLang="en-US" sz="2100" b="1" dirty="0">
                      <a:solidFill>
                        <a:srgbClr val="000000"/>
                      </a:solidFill>
                      <a:latin typeface="宋体" panose="02010600030101010101" pitchFamily="2" charset="-122"/>
                    </a:rPr>
                    <a:t>   </a:t>
                  </a:r>
                  <a:r>
                    <a:rPr lang="zh-CN" altLang="en-US" sz="2400" b="1" dirty="0">
                      <a:solidFill>
                        <a:srgbClr val="000000"/>
                      </a:solidFill>
                      <a:latin typeface="宋体" panose="02010600030101010101" pitchFamily="2" charset="-122"/>
                    </a:rPr>
                    <a:t>设 </a:t>
                  </a:r>
                  <a:r>
                    <a:rPr lang="en-US" altLang="zh-CN" sz="2400" b="1" i="1" dirty="0">
                      <a:solidFill>
                        <a:srgbClr val="000000"/>
                      </a:solidFill>
                      <a:latin typeface="Times New Roman" panose="02020603050405020304" pitchFamily="18" charset="0"/>
                    </a:rPr>
                    <a:t>V</a:t>
                  </a:r>
                  <a:r>
                    <a:rPr lang="en-US" altLang="zh-CN" sz="2400" b="1" baseline="-25000" dirty="0">
                      <a:solidFill>
                        <a:srgbClr val="000000"/>
                      </a:solidFill>
                      <a:latin typeface="宋体" panose="02010600030101010101" pitchFamily="2" charset="-122"/>
                    </a:rPr>
                    <a:t>1</a:t>
                  </a:r>
                  <a:r>
                    <a:rPr lang="zh-CN" altLang="en-US" sz="2400" b="1" dirty="0">
                      <a:solidFill>
                        <a:srgbClr val="000000"/>
                      </a:solidFill>
                      <a:latin typeface="宋体" panose="02010600030101010101" pitchFamily="2" charset="-122"/>
                    </a:rPr>
                    <a:t>＝</a:t>
                  </a:r>
                  <a:r>
                    <a:rPr lang="en-US" altLang="zh-CN" sz="2400" b="1" dirty="0">
                      <a:solidFill>
                        <a:srgbClr val="000000"/>
                      </a:solidFill>
                      <a:latin typeface="宋体" panose="02010600030101010101" pitchFamily="2" charset="-122"/>
                    </a:rPr>
                    <a:t>span{            }</a:t>
                  </a:r>
                  <a:r>
                    <a:rPr lang="zh-CN" altLang="en-US" sz="2400" b="1" dirty="0">
                      <a:solidFill>
                        <a:srgbClr val="000000"/>
                      </a:solidFill>
                      <a:latin typeface="宋体" panose="02010600030101010101" pitchFamily="2" charset="-122"/>
                    </a:rPr>
                    <a:t>，</a:t>
                  </a:r>
                </a:p>
                <a:p>
                  <a:pPr defTabSz="457200" eaLnBrk="1" hangingPunct="1">
                    <a:lnSpc>
                      <a:spcPct val="130000"/>
                    </a:lnSpc>
                    <a:spcBef>
                      <a:spcPct val="0"/>
                    </a:spcBef>
                    <a:buNone/>
                    <a:defRPr/>
                  </a:pPr>
                  <a:r>
                    <a:rPr lang="en-US" altLang="zh-CN" sz="2400" b="1" i="1" dirty="0">
                      <a:solidFill>
                        <a:srgbClr val="000000"/>
                      </a:solidFill>
                      <a:latin typeface="Times New Roman" panose="02020603050405020304" pitchFamily="18" charset="0"/>
                    </a:rPr>
                    <a:t>           V</a:t>
                  </a:r>
                  <a:r>
                    <a:rPr lang="en-US" altLang="zh-CN" sz="2400" b="1" baseline="-25000" dirty="0">
                      <a:solidFill>
                        <a:srgbClr val="000000"/>
                      </a:solidFill>
                      <a:latin typeface="宋体" panose="02010600030101010101" pitchFamily="2" charset="-122"/>
                    </a:rPr>
                    <a:t>2</a:t>
                  </a:r>
                  <a:r>
                    <a:rPr lang="zh-CN" altLang="en-US" sz="2400" b="1" dirty="0">
                      <a:solidFill>
                        <a:srgbClr val="000000"/>
                      </a:solidFill>
                      <a:latin typeface="宋体" panose="02010600030101010101" pitchFamily="2" charset="-122"/>
                    </a:rPr>
                    <a:t>＝</a:t>
                  </a:r>
                  <a:r>
                    <a:rPr lang="en-US" altLang="zh-CN" sz="2400" b="1" dirty="0">
                      <a:solidFill>
                        <a:srgbClr val="000000"/>
                      </a:solidFill>
                      <a:latin typeface="宋体" panose="02010600030101010101" pitchFamily="2" charset="-122"/>
                    </a:rPr>
                    <a:t>span{            }</a:t>
                  </a:r>
                  <a:r>
                    <a:rPr lang="zh-CN" altLang="en-US" sz="2400" b="1" dirty="0">
                      <a:solidFill>
                        <a:srgbClr val="000000"/>
                      </a:solidFill>
                      <a:latin typeface="宋体" panose="02010600030101010101" pitchFamily="2" charset="-122"/>
                    </a:rPr>
                    <a:t>，</a:t>
                  </a:r>
                </a:p>
              </p:txBody>
            </p:sp>
            <p:graphicFrame>
              <p:nvGraphicFramePr>
                <p:cNvPr id="17425" name="Object 7"/>
                <p:cNvGraphicFramePr>
                  <a:graphicFrameLocks noChangeAspect="1"/>
                </p:cNvGraphicFramePr>
                <p:nvPr/>
              </p:nvGraphicFramePr>
              <p:xfrm>
                <a:off x="3072" y="1023"/>
                <a:ext cx="1288" cy="357"/>
              </p:xfrm>
              <a:graphic>
                <a:graphicData uri="http://schemas.openxmlformats.org/presentationml/2006/ole">
                  <mc:AlternateContent xmlns:mc="http://schemas.openxmlformats.org/markup-compatibility/2006">
                    <mc:Choice xmlns:v="urn:schemas-microsoft-com:vml" Requires="v">
                      <p:oleObj spid="_x0000_s36867" name="Equation" r:id="rId5" imgW="825500" imgH="228600" progId="Equation.DSMT4">
                        <p:embed/>
                      </p:oleObj>
                    </mc:Choice>
                    <mc:Fallback>
                      <p:oleObj name="Equation" r:id="rId5" imgW="825500" imgH="228600" progId="Equation.DSMT4">
                        <p:embed/>
                        <p:pic>
                          <p:nvPicPr>
                            <p:cNvPr id="17425"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2" y="1023"/>
                              <a:ext cx="1288" cy="357"/>
                            </a:xfrm>
                            <a:prstGeom prst="rect">
                              <a:avLst/>
                            </a:prstGeom>
                            <a:noFill/>
                            <a:ln>
                              <a:noFill/>
                            </a:ln>
                            <a:effectLst/>
                          </p:spPr>
                        </p:pic>
                      </p:oleObj>
                    </mc:Fallback>
                  </mc:AlternateContent>
                </a:graphicData>
              </a:graphic>
            </p:graphicFrame>
          </p:grpSp>
        </p:grpSp>
        <p:graphicFrame>
          <p:nvGraphicFramePr>
            <p:cNvPr id="134154" name="Object 10"/>
            <p:cNvGraphicFramePr>
              <a:graphicFrameLocks noChangeAspect="1"/>
            </p:cNvGraphicFramePr>
            <p:nvPr/>
          </p:nvGraphicFramePr>
          <p:xfrm>
            <a:off x="2935387" y="2597828"/>
            <a:ext cx="5720953" cy="522684"/>
          </p:xfrm>
          <a:graphic>
            <a:graphicData uri="http://schemas.openxmlformats.org/presentationml/2006/ole">
              <mc:AlternateContent xmlns:mc="http://schemas.openxmlformats.org/markup-compatibility/2006">
                <mc:Choice xmlns:v="urn:schemas-microsoft-com:vml" Requires="v">
                  <p:oleObj spid="_x0000_s36868" name="Equation" r:id="rId7" imgW="2781300" imgH="254000" progId="Equation.DSMT4">
                    <p:embed/>
                  </p:oleObj>
                </mc:Choice>
                <mc:Fallback>
                  <p:oleObj name="Equation" r:id="rId7" imgW="2781300" imgH="254000" progId="Equation.DSMT4">
                    <p:embed/>
                    <p:pic>
                      <p:nvPicPr>
                        <p:cNvPr id="134154"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35387" y="2597828"/>
                          <a:ext cx="5720953" cy="522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4" name="组合 3"/>
          <p:cNvGrpSpPr/>
          <p:nvPr/>
        </p:nvGrpSpPr>
        <p:grpSpPr>
          <a:xfrm>
            <a:off x="551384" y="4005293"/>
            <a:ext cx="9187918" cy="2186283"/>
            <a:chOff x="1414427" y="3625331"/>
            <a:chExt cx="9029055" cy="1987908"/>
          </a:xfrm>
        </p:grpSpPr>
        <p:sp>
          <p:nvSpPr>
            <p:cNvPr id="134155" name="Rectangle 11"/>
            <p:cNvSpPr>
              <a:spLocks noChangeArrowheads="1"/>
            </p:cNvSpPr>
            <p:nvPr/>
          </p:nvSpPr>
          <p:spPr bwMode="auto">
            <a:xfrm>
              <a:off x="1414427" y="3643913"/>
              <a:ext cx="1001330" cy="41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0"/>
                </a:spcBef>
                <a:buNone/>
                <a:defRPr/>
              </a:pPr>
              <a:r>
                <a:rPr lang="en-US" altLang="zh-CN" sz="2100" b="1" dirty="0">
                  <a:solidFill>
                    <a:srgbClr val="FFCF01"/>
                  </a:solidFill>
                  <a:latin typeface="黑体" panose="02010609060101010101" pitchFamily="49" charset="-122"/>
                  <a:ea typeface="黑体" panose="02010609060101010101" pitchFamily="49" charset="-122"/>
                </a:rPr>
                <a:t>  </a:t>
              </a:r>
              <a:r>
                <a:rPr lang="zh-CN" altLang="en-US" sz="2400" dirty="0">
                  <a:solidFill>
                    <a:srgbClr val="0000FF"/>
                  </a:solidFill>
                  <a:latin typeface="华文中宋" panose="02010600040101010101" pitchFamily="2" charset="-122"/>
                  <a:ea typeface="华文中宋" panose="02010600040101010101" pitchFamily="2" charset="-122"/>
                </a:rPr>
                <a:t>例</a:t>
              </a:r>
              <a:r>
                <a:rPr lang="en-US" altLang="zh-CN" sz="2400" dirty="0">
                  <a:solidFill>
                    <a:srgbClr val="0000FF"/>
                  </a:solidFill>
                  <a:latin typeface="华文中宋" panose="02010600040101010101" pitchFamily="2" charset="-122"/>
                  <a:ea typeface="华文中宋" panose="02010600040101010101" pitchFamily="2" charset="-122"/>
                </a:rPr>
                <a:t>7.</a:t>
              </a:r>
              <a:endParaRPr lang="en-US" altLang="zh-CN" sz="2100" dirty="0">
                <a:solidFill>
                  <a:srgbClr val="0000FF"/>
                </a:solidFill>
                <a:latin typeface="华文中宋" panose="02010600040101010101" pitchFamily="2" charset="-122"/>
                <a:ea typeface="华文中宋" panose="02010600040101010101" pitchFamily="2" charset="-122"/>
              </a:endParaRPr>
            </a:p>
          </p:txBody>
        </p:sp>
        <p:sp>
          <p:nvSpPr>
            <p:cNvPr id="134156" name="Rectangle 12"/>
            <p:cNvSpPr>
              <a:spLocks noChangeArrowheads="1"/>
            </p:cNvSpPr>
            <p:nvPr/>
          </p:nvSpPr>
          <p:spPr bwMode="auto">
            <a:xfrm>
              <a:off x="2362614" y="3638593"/>
              <a:ext cx="468060" cy="41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0"/>
                </a:spcBef>
                <a:buNone/>
                <a:defRPr/>
              </a:pPr>
              <a:r>
                <a:rPr lang="zh-CN" altLang="en-US" sz="2400" dirty="0">
                  <a:solidFill>
                    <a:srgbClr val="000000"/>
                  </a:solidFill>
                  <a:latin typeface="华文中宋" panose="02010600040101010101" pitchFamily="2" charset="-122"/>
                  <a:ea typeface="华文中宋" panose="02010600040101010101" pitchFamily="2" charset="-122"/>
                </a:rPr>
                <a:t>设</a:t>
              </a:r>
            </a:p>
          </p:txBody>
        </p:sp>
        <mc:AlternateContent xmlns:mc="http://schemas.openxmlformats.org/markup-compatibility/2006" xmlns:a14="http://schemas.microsoft.com/office/drawing/2010/main">
          <mc:Choice Requires="a14">
            <p:graphicFrame>
              <p:nvGraphicFramePr>
                <p:cNvPr id="134157" name="Object 13"/>
                <p:cNvGraphicFramePr>
                  <a:graphicFrameLocks noChangeAspect="1"/>
                </p:cNvGraphicFramePr>
                <p:nvPr>
                  <p:extLst>
                    <p:ext uri="{D42A27DB-BD31-4B8C-83A1-F6EECF244321}">
                      <p14:modId xmlns:p14="http://schemas.microsoft.com/office/powerpoint/2010/main" val="2090772595"/>
                    </p:ext>
                  </p:extLst>
                </p:nvPr>
              </p:nvGraphicFramePr>
              <p:xfrm>
                <a:off x="2941194" y="3625331"/>
                <a:ext cx="7502288" cy="866074"/>
              </p:xfrm>
              <a:graphic>
                <a:graphicData uri="http://schemas.openxmlformats.org/presentationml/2006/ole">
                  <mc:AlternateContent>
                    <mc:Choice xmlns:v="urn:schemas-microsoft-com:vml" Requires="v">
                      <p:oleObj spid="_x0000_s36869" name="Equation" r:id="rId9" imgW="4178160" imgH="482400" progId="Equation.DSMT4">
                        <p:embed/>
                      </p:oleObj>
                    </mc:Choice>
                    <mc:Fallback>
                      <p:oleObj name="Equation" r:id="rId9" imgW="4178160" imgH="482400" progId="Equation.DSMT4">
                        <p:embed/>
                        <p:pic>
                          <p:nvPicPr>
                            <p:cNvPr id="134157" name="Object 13"/>
                            <p:cNvPicPr>
                              <a:picLocks noChangeAspect="1" noChangeArrowheads="1"/>
                            </p:cNvPicPr>
                            <p:nvPr/>
                          </p:nvPicPr>
                          <p:blipFill>
                            <a:blip r:embed="rId10"/>
                            <a:srcRect/>
                            <a:stretch>
                              <a:fillRect/>
                            </a:stretch>
                          </p:blipFill>
                          <p:spPr bwMode="auto">
                            <a:xfrm>
                              <a:off x="2941194" y="3625331"/>
                              <a:ext cx="7502288" cy="866074"/>
                            </a:xfrm>
                            <a:prstGeom prst="rect">
                              <a:avLst/>
                            </a:prstGeom>
                            <a:noFill/>
                            <a:ln>
                              <a:noFill/>
                            </a:ln>
                            <a:effectLst/>
                          </p:spPr>
                        </p:pic>
                      </p:oleObj>
                    </mc:Fallback>
                  </mc:AlternateContent>
                </a:graphicData>
              </a:graphic>
            </p:graphicFrame>
          </mc:Choice>
          <mc:Fallback xmlns="">
            <p:graphicFrame>
              <p:nvGraphicFramePr>
                <p:cNvPr id="134157" name="Object 13"/>
                <p:cNvGraphicFramePr>
                  <a:graphicFrameLocks noChangeAspect="1"/>
                </p:cNvGraphicFramePr>
                <p:nvPr>
                  <p:extLst>
                    <p:ext uri="{D42A27DB-BD31-4B8C-83A1-F6EECF244321}">
                      <p14:modId xmlns:p14="http://schemas.microsoft.com/office/powerpoint/2010/main" val="2090772595"/>
                    </p:ext>
                  </p:extLst>
                </p:nvPr>
              </p:nvGraphicFramePr>
              <p:xfrm>
                <a:off x="2941194" y="3625331"/>
                <a:ext cx="7502288" cy="866074"/>
              </p:xfrm>
              <a:graphic>
                <a:graphicData uri="http://schemas.openxmlformats.org/presentationml/2006/ole">
                  <mc:AlternateContent>
                    <mc:Choice xmlns:v="urn:schemas-microsoft-com:vml" Requires="v">
                      <p:oleObj name="Equation" r:id="rId11" imgW="4178160" imgH="482400" progId="Equation.DSMT4">
                        <p:embed/>
                      </p:oleObj>
                    </mc:Choice>
                    <mc:Fallback>
                      <p:oleObj name="Equation" r:id="rId11" imgW="4178160" imgH="482400" progId="Equation.DSMT4">
                        <p:embed/>
                        <p:pic>
                          <p:nvPicPr>
                            <p:cNvPr id="134157" name="Object 13"/>
                            <p:cNvPicPr>
                              <a:picLocks noChangeAspect="1" noChangeArrowheads="1"/>
                            </p:cNvPicPr>
                            <p:nvPr/>
                          </p:nvPicPr>
                          <p:blipFill>
                            <a:blip r:embed="rId12"/>
                            <a:srcRect/>
                            <a:stretch>
                              <a:fillRect/>
                            </a:stretch>
                          </p:blipFill>
                          <p:spPr bwMode="auto">
                            <a:xfrm>
                              <a:off x="2941194" y="3625331"/>
                              <a:ext cx="7502288" cy="866074"/>
                            </a:xfrm>
                            <a:prstGeom prst="rect">
                              <a:avLst/>
                            </a:prstGeom>
                            <a:noFill/>
                            <a:ln>
                              <a:noFill/>
                            </a:ln>
                            <a:effectLst/>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17417" name="Rectangle 14"/>
                <p:cNvSpPr>
                  <a:spLocks noChangeArrowheads="1"/>
                </p:cNvSpPr>
                <p:nvPr/>
              </p:nvSpPr>
              <p:spPr bwMode="auto">
                <a:xfrm>
                  <a:off x="2388567" y="4530919"/>
                  <a:ext cx="4806553" cy="108232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30000"/>
                    </a:lnSpc>
                    <a:spcBef>
                      <a:spcPct val="50000"/>
                    </a:spcBef>
                    <a:buNone/>
                    <a:defRPr/>
                  </a:pPr>
                  <a:r>
                    <a:rPr lang="zh-CN" altLang="en-US" sz="2400" dirty="0">
                      <a:solidFill>
                        <a:srgbClr val="000000"/>
                      </a:solidFill>
                      <a:latin typeface="华文中宋" panose="02010600040101010101" pitchFamily="2" charset="-122"/>
                      <a:ea typeface="华文中宋" panose="02010600040101010101" pitchFamily="2" charset="-122"/>
                    </a:rPr>
                    <a:t>试求</a:t>
                  </a:r>
                  <a:r>
                    <a:rPr lang="en-US" altLang="zh-CN" sz="2400" dirty="0">
                      <a:solidFill>
                        <a:srgbClr val="000000"/>
                      </a:solidFill>
                      <a:latin typeface="华文中宋" panose="02010600040101010101" pitchFamily="2" charset="-122"/>
                      <a:ea typeface="华文中宋" panose="02010600040101010101" pitchFamily="2" charset="-122"/>
                    </a:rPr>
                    <a:t>: (1)</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𝑉</m:t>
                      </m:r>
                      <m:r>
                        <a:rPr lang="en-US" altLang="zh-CN" sz="2400" i="1" baseline="-25000" dirty="0">
                          <a:solidFill>
                            <a:srgbClr val="000000"/>
                          </a:solidFill>
                          <a:latin typeface="Cambria Math" panose="02040503050406030204" pitchFamily="18" charset="0"/>
                          <a:ea typeface="华文中宋" panose="02010600040101010101" pitchFamily="2" charset="-122"/>
                        </a:rPr>
                        <m:t>1</m:t>
                      </m:r>
                      <m:r>
                        <a:rPr lang="en-US" altLang="zh-CN" sz="2400" i="1" dirty="0">
                          <a:solidFill>
                            <a:srgbClr val="000000"/>
                          </a:solidFill>
                          <a:latin typeface="Cambria Math" panose="02040503050406030204" pitchFamily="18" charset="0"/>
                          <a:ea typeface="华文中宋" panose="02010600040101010101" pitchFamily="2" charset="-122"/>
                        </a:rPr>
                        <m:t>+</m:t>
                      </m:r>
                      <m:r>
                        <a:rPr lang="en-US" altLang="zh-CN" sz="2400" i="1" dirty="0">
                          <a:solidFill>
                            <a:srgbClr val="000000"/>
                          </a:solidFill>
                          <a:latin typeface="Cambria Math" panose="02040503050406030204" pitchFamily="18" charset="0"/>
                          <a:ea typeface="华文中宋" panose="02010600040101010101" pitchFamily="2" charset="-122"/>
                        </a:rPr>
                        <m:t>𝑉</m:t>
                      </m:r>
                      <m:r>
                        <a:rPr lang="en-US" altLang="zh-CN" sz="2400" i="1" baseline="-25000" dirty="0">
                          <a:solidFill>
                            <a:srgbClr val="000000"/>
                          </a:solidFill>
                          <a:latin typeface="Cambria Math" panose="02040503050406030204" pitchFamily="18" charset="0"/>
                          <a:ea typeface="华文中宋" panose="02010600040101010101" pitchFamily="2" charset="-122"/>
                        </a:rPr>
                        <m:t>2</m:t>
                      </m:r>
                    </m:oMath>
                  </a14:m>
                  <a:r>
                    <a:rPr lang="zh-CN" altLang="en-US" sz="2400" dirty="0">
                      <a:solidFill>
                        <a:srgbClr val="000000"/>
                      </a:solidFill>
                      <a:latin typeface="华文中宋" panose="02010600040101010101" pitchFamily="2" charset="-122"/>
                      <a:ea typeface="华文中宋" panose="02010600040101010101" pitchFamily="2" charset="-122"/>
                    </a:rPr>
                    <a:t>的基与维数；</a:t>
                  </a:r>
                </a:p>
                <a:p>
                  <a:pPr defTabSz="457200" eaLnBrk="1" hangingPunct="1">
                    <a:lnSpc>
                      <a:spcPct val="130000"/>
                    </a:lnSpc>
                    <a:spcBef>
                      <a:spcPct val="50000"/>
                    </a:spcBef>
                    <a:buNone/>
                    <a:defRPr/>
                  </a:pPr>
                  <a:r>
                    <a:rPr lang="zh-CN" altLang="en-US" sz="2400" dirty="0">
                      <a:solidFill>
                        <a:srgbClr val="000000"/>
                      </a:solidFill>
                      <a:latin typeface="华文中宋" panose="02010600040101010101" pitchFamily="2" charset="-122"/>
                      <a:ea typeface="华文中宋" panose="02010600040101010101" pitchFamily="2" charset="-122"/>
                    </a:rPr>
                    <a:t>        </a:t>
                  </a:r>
                  <a:r>
                    <a:rPr lang="en-US" altLang="zh-CN" sz="2400" dirty="0">
                      <a:solidFill>
                        <a:srgbClr val="000000"/>
                      </a:solidFill>
                      <a:latin typeface="华文中宋" panose="02010600040101010101" pitchFamily="2" charset="-122"/>
                      <a:ea typeface="华文中宋" panose="02010600040101010101" pitchFamily="2" charset="-122"/>
                    </a:rPr>
                    <a:t>(2)</a:t>
                  </a:r>
                  <a14:m>
                    <m:oMath xmlns:m="http://schemas.openxmlformats.org/officeDocument/2006/math">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𝑉</m:t>
                          </m:r>
                        </m:e>
                        <m:sub>
                          <m:r>
                            <a:rPr lang="en-US" altLang="zh-CN" sz="2400" i="1">
                              <a:solidFill>
                                <a:srgbClr val="000000"/>
                              </a:solidFill>
                              <a:latin typeface="Cambria Math" panose="02040503050406030204" pitchFamily="18" charset="0"/>
                              <a:ea typeface="华文中宋" panose="02010600040101010101" pitchFamily="2" charset="-122"/>
                            </a:rPr>
                            <m:t>1</m:t>
                          </m:r>
                        </m:sub>
                      </m:sSub>
                      <m:r>
                        <a:rPr lang="en-US" altLang="zh-CN" sz="2400" i="1">
                          <a:solidFill>
                            <a:srgbClr val="000000"/>
                          </a:solidFill>
                          <a:latin typeface="Cambria Math" panose="02040503050406030204" pitchFamily="18" charset="0"/>
                          <a:ea typeface="Cambria Math" panose="02040503050406030204" pitchFamily="18" charset="0"/>
                        </a:rPr>
                        <m:t>∩</m:t>
                      </m:r>
                      <m:sSub>
                        <m:sSubPr>
                          <m:ctrlPr>
                            <a:rPr lang="en-US" altLang="zh-CN" sz="2400" i="1">
                              <a:solidFill>
                                <a:srgbClr val="000000"/>
                              </a:solidFill>
                              <a:latin typeface="Cambria Math" panose="02040503050406030204" pitchFamily="18" charset="0"/>
                              <a:ea typeface="Cambria Math" panose="02040503050406030204" pitchFamily="18" charset="0"/>
                            </a:rPr>
                          </m:ctrlPr>
                        </m:sSubPr>
                        <m:e>
                          <m:r>
                            <a:rPr lang="en-US" altLang="zh-CN" sz="2400" i="1">
                              <a:solidFill>
                                <a:srgbClr val="000000"/>
                              </a:solidFill>
                              <a:latin typeface="Cambria Math" panose="02040503050406030204" pitchFamily="18" charset="0"/>
                              <a:ea typeface="Cambria Math" panose="02040503050406030204" pitchFamily="18" charset="0"/>
                            </a:rPr>
                            <m:t>𝑉</m:t>
                          </m:r>
                        </m:e>
                        <m:sub>
                          <m:r>
                            <a:rPr lang="en-US" altLang="zh-CN" sz="2400" i="1">
                              <a:solidFill>
                                <a:srgbClr val="000000"/>
                              </a:solidFill>
                              <a:latin typeface="Cambria Math" panose="02040503050406030204" pitchFamily="18" charset="0"/>
                              <a:ea typeface="Cambria Math" panose="02040503050406030204" pitchFamily="18" charset="0"/>
                            </a:rPr>
                            <m:t>2</m:t>
                          </m:r>
                        </m:sub>
                      </m:sSub>
                    </m:oMath>
                  </a14:m>
                  <a:r>
                    <a:rPr lang="zh-CN" altLang="en-US" sz="2400" dirty="0">
                      <a:solidFill>
                        <a:srgbClr val="000000"/>
                      </a:solidFill>
                      <a:latin typeface="华文中宋" panose="02010600040101010101" pitchFamily="2" charset="-122"/>
                      <a:ea typeface="华文中宋" panose="02010600040101010101" pitchFamily="2" charset="-122"/>
                    </a:rPr>
                    <a:t>的基与维数．</a:t>
                  </a:r>
                </a:p>
              </p:txBody>
            </p:sp>
          </mc:Choice>
          <mc:Fallback xmlns="">
            <p:sp>
              <p:nvSpPr>
                <p:cNvPr id="17417" name="Rectangle 14"/>
                <p:cNvSpPr>
                  <a:spLocks noRot="1" noChangeAspect="1" noMove="1" noResize="1" noEditPoints="1" noAdjustHandles="1" noChangeArrowheads="1" noChangeShapeType="1" noTextEdit="1"/>
                </p:cNvSpPr>
                <p:nvPr/>
              </p:nvSpPr>
              <p:spPr bwMode="auto">
                <a:xfrm>
                  <a:off x="2388567" y="4530919"/>
                  <a:ext cx="4806553" cy="1082320"/>
                </a:xfrm>
                <a:prstGeom prst="rect">
                  <a:avLst/>
                </a:prstGeom>
                <a:blipFill>
                  <a:blip r:embed="rId13"/>
                  <a:stretch>
                    <a:fillRect l="-1807" b="-1128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68</a:t>
            </a:fld>
            <a:endParaRPr kumimoji="0" lang="en-US" altLang="zh-CN">
              <a:solidFill>
                <a:srgbClr val="000000"/>
              </a:solidFill>
            </a:endParaRPr>
          </a:p>
        </p:txBody>
      </p:sp>
      <p:sp>
        <p:nvSpPr>
          <p:cNvPr id="18" name="Rectangle 6"/>
          <p:cNvSpPr>
            <a:spLocks noChangeArrowheads="1"/>
          </p:cNvSpPr>
          <p:nvPr/>
        </p:nvSpPr>
        <p:spPr bwMode="auto">
          <a:xfrm>
            <a:off x="1631504" y="521531"/>
            <a:ext cx="4320480" cy="461665"/>
          </a:xfrm>
          <a:prstGeom prst="rect">
            <a:avLst/>
          </a:prstGeom>
          <a:noFill/>
          <a:ln w="9525" algn="ctr">
            <a:noFill/>
            <a:miter lim="800000"/>
            <a:headEnd/>
            <a:tailEnd/>
          </a:ln>
          <a:effectLst/>
        </p:spPr>
        <p:txBody>
          <a:bodyPr wrap="square">
            <a:spAutoFit/>
          </a:bodyPr>
          <a:lstStyle/>
          <a:p>
            <a:pPr eaLnBrk="1" hangingPunct="1">
              <a:defRPr/>
            </a:pPr>
            <a:r>
              <a:rPr lang="en-US" altLang="zh-CN" sz="2400" b="1" dirty="0">
                <a:solidFill>
                  <a:srgbClr val="3333CC"/>
                </a:solidFill>
                <a:effectLst>
                  <a:outerShdw blurRad="38100" dist="38100" dir="2700000" algn="tl">
                    <a:srgbClr val="000000"/>
                  </a:outerShdw>
                </a:effectLst>
              </a:rPr>
              <a:t>1.3.2   </a:t>
            </a:r>
            <a:r>
              <a:rPr lang="zh-CN" altLang="en-US" sz="2400" b="1" dirty="0">
                <a:solidFill>
                  <a:srgbClr val="3333CC"/>
                </a:solidFill>
                <a:effectLst>
                  <a:outerShdw blurRad="38100" dist="38100" dir="2700000" algn="tl">
                    <a:srgbClr val="000000"/>
                  </a:outerShdw>
                </a:effectLst>
              </a:rPr>
              <a:t>子空间的交与和</a:t>
            </a:r>
          </a:p>
        </p:txBody>
      </p:sp>
    </p:spTree>
    <p:extLst>
      <p:ext uri="{BB962C8B-B14F-4D97-AF65-F5344CB8AC3E}">
        <p14:creationId xmlns:p14="http://schemas.microsoft.com/office/powerpoint/2010/main" val="2322886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ChangeArrowheads="1"/>
          </p:cNvSpPr>
          <p:nvPr/>
        </p:nvSpPr>
        <p:spPr bwMode="auto">
          <a:xfrm>
            <a:off x="745845" y="1417861"/>
            <a:ext cx="297389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0"/>
              </a:spcBef>
              <a:buNone/>
              <a:defRPr/>
            </a:pPr>
            <a:r>
              <a:rPr lang="zh-CN" altLang="en-US" sz="2400" b="1" dirty="0">
                <a:solidFill>
                  <a:srgbClr val="0000FF"/>
                </a:solidFill>
                <a:latin typeface="宋体" panose="02010600030101010101" pitchFamily="2" charset="-122"/>
              </a:rPr>
              <a:t>解：</a:t>
            </a:r>
            <a:r>
              <a:rPr lang="en-US" altLang="zh-CN" sz="2400" b="1" dirty="0">
                <a:solidFill>
                  <a:srgbClr val="000000"/>
                </a:solidFill>
                <a:latin typeface="宋体" panose="02010600030101010101" pitchFamily="2" charset="-122"/>
              </a:rPr>
              <a:t>(1)</a:t>
            </a:r>
            <a:r>
              <a:rPr lang="zh-CN" altLang="en-US" sz="2400" b="1" dirty="0">
                <a:solidFill>
                  <a:srgbClr val="000000"/>
                </a:solidFill>
                <a:latin typeface="宋体" panose="02010600030101010101" pitchFamily="2" charset="-122"/>
              </a:rPr>
              <a:t>由定理</a:t>
            </a:r>
            <a:r>
              <a:rPr lang="en-US" altLang="zh-CN" sz="2400" b="1" dirty="0">
                <a:solidFill>
                  <a:srgbClr val="000000"/>
                </a:solidFill>
                <a:latin typeface="宋体" panose="02010600030101010101" pitchFamily="2" charset="-122"/>
              </a:rPr>
              <a:t>3.3</a:t>
            </a:r>
            <a:r>
              <a:rPr lang="zh-CN" altLang="en-US" sz="2400" b="1" dirty="0">
                <a:solidFill>
                  <a:srgbClr val="000000"/>
                </a:solidFill>
                <a:latin typeface="宋体" panose="02010600030101010101" pitchFamily="2" charset="-122"/>
              </a:rPr>
              <a:t>知</a:t>
            </a:r>
          </a:p>
        </p:txBody>
      </p:sp>
      <p:graphicFrame>
        <p:nvGraphicFramePr>
          <p:cNvPr id="18435" name="Object 4"/>
          <p:cNvGraphicFramePr>
            <a:graphicFrameLocks noChangeAspect="1"/>
          </p:cNvGraphicFramePr>
          <p:nvPr>
            <p:extLst>
              <p:ext uri="{D42A27DB-BD31-4B8C-83A1-F6EECF244321}">
                <p14:modId xmlns:p14="http://schemas.microsoft.com/office/powerpoint/2010/main" val="480022026"/>
              </p:ext>
            </p:extLst>
          </p:nvPr>
        </p:nvGraphicFramePr>
        <p:xfrm>
          <a:off x="3806689" y="1453788"/>
          <a:ext cx="3875991" cy="435771"/>
        </p:xfrm>
        <a:graphic>
          <a:graphicData uri="http://schemas.openxmlformats.org/presentationml/2006/ole">
            <mc:AlternateContent xmlns:mc="http://schemas.openxmlformats.org/markup-compatibility/2006">
              <mc:Choice xmlns:v="urn:schemas-microsoft-com:vml" Requires="v">
                <p:oleObj spid="_x0000_s37890" name="Equation" r:id="rId3" imgW="1916868" imgH="215806" progId="Equation.3">
                  <p:embed/>
                </p:oleObj>
              </mc:Choice>
              <mc:Fallback>
                <p:oleObj name="Equation" r:id="rId3" imgW="1916868" imgH="215806" progId="Equation.3">
                  <p:embed/>
                  <p:pic>
                    <p:nvPicPr>
                      <p:cNvPr id="1843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6689" y="1453788"/>
                        <a:ext cx="3875991" cy="435771"/>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18449" name="Rectangle 5"/>
              <p:cNvSpPr>
                <a:spLocks noChangeArrowheads="1"/>
              </p:cNvSpPr>
              <p:nvPr/>
            </p:nvSpPr>
            <p:spPr bwMode="auto">
              <a:xfrm>
                <a:off x="1869091" y="1814679"/>
                <a:ext cx="9577064" cy="113492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50000"/>
                  </a:lnSpc>
                  <a:spcBef>
                    <a:spcPct val="0"/>
                  </a:spcBef>
                  <a:buNone/>
                  <a:defRPr/>
                </a:pPr>
                <a14:m>
                  <m:oMath xmlns:m="http://schemas.openxmlformats.org/officeDocument/2006/math">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𝛼</m:t>
                        </m:r>
                      </m:e>
                      <m:sub>
                        <m:r>
                          <a:rPr lang="en-US" altLang="zh-CN" sz="2400" i="1">
                            <a:solidFill>
                              <a:srgbClr val="000000"/>
                            </a:solidFill>
                            <a:latin typeface="Cambria Math" panose="02040503050406030204" pitchFamily="18" charset="0"/>
                            <a:ea typeface="华文中宋" panose="02010600040101010101" pitchFamily="2" charset="-122"/>
                          </a:rPr>
                          <m:t>1</m:t>
                        </m:r>
                      </m:sub>
                    </m:sSub>
                    <m:r>
                      <a:rPr lang="en-US" altLang="zh-CN" sz="2400">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𝛼</m:t>
                        </m:r>
                      </m:e>
                      <m:sub>
                        <m:r>
                          <a:rPr lang="en-US" altLang="zh-CN" sz="2400" i="1">
                            <a:solidFill>
                              <a:srgbClr val="000000"/>
                            </a:solidFill>
                            <a:latin typeface="Cambria Math" panose="02040503050406030204" pitchFamily="18" charset="0"/>
                            <a:ea typeface="华文中宋" panose="02010600040101010101" pitchFamily="2" charset="-122"/>
                          </a:rPr>
                          <m:t>2</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𝛽</m:t>
                        </m:r>
                      </m:e>
                      <m:sub>
                        <m:r>
                          <a:rPr lang="en-US" altLang="zh-CN" sz="2400" i="1">
                            <a:solidFill>
                              <a:srgbClr val="000000"/>
                            </a:solidFill>
                            <a:latin typeface="Cambria Math" panose="02040503050406030204" pitchFamily="18" charset="0"/>
                            <a:ea typeface="华文中宋" panose="02010600040101010101" pitchFamily="2" charset="-122"/>
                          </a:rPr>
                          <m:t>1</m:t>
                        </m:r>
                      </m:sub>
                    </m:sSub>
                  </m:oMath>
                </a14:m>
                <a:r>
                  <a:rPr lang="zh-CN" altLang="en-US" sz="2400" dirty="0">
                    <a:solidFill>
                      <a:srgbClr val="000000"/>
                    </a:solidFill>
                    <a:latin typeface="华文中宋" panose="02010600040101010101" pitchFamily="2" charset="-122"/>
                    <a:ea typeface="华文中宋" panose="02010600040101010101" pitchFamily="2" charset="-122"/>
                  </a:rPr>
                  <a:t>是向量组</a:t>
                </a:r>
                <a14:m>
                  <m:oMath xmlns:m="http://schemas.openxmlformats.org/officeDocument/2006/math">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𝛼</m:t>
                        </m:r>
                      </m:e>
                      <m:sub>
                        <m:r>
                          <a:rPr lang="en-US" altLang="zh-CN" sz="2400" i="1">
                            <a:solidFill>
                              <a:srgbClr val="000000"/>
                            </a:solidFill>
                            <a:latin typeface="Cambria Math" panose="02040503050406030204" pitchFamily="18" charset="0"/>
                            <a:ea typeface="华文中宋" panose="02010600040101010101" pitchFamily="2" charset="-122"/>
                          </a:rPr>
                          <m:t>1</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𝛼</m:t>
                        </m:r>
                      </m:e>
                      <m:sub>
                        <m:r>
                          <a:rPr lang="en-US" altLang="zh-CN" sz="2400" i="1">
                            <a:solidFill>
                              <a:srgbClr val="000000"/>
                            </a:solidFill>
                            <a:latin typeface="Cambria Math" panose="02040503050406030204" pitchFamily="18" charset="0"/>
                            <a:ea typeface="华文中宋" panose="02010600040101010101" pitchFamily="2" charset="-122"/>
                          </a:rPr>
                          <m:t>2</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𝛽</m:t>
                        </m:r>
                      </m:e>
                      <m:sub>
                        <m:r>
                          <a:rPr lang="en-US" altLang="zh-CN" sz="2400" i="1">
                            <a:solidFill>
                              <a:srgbClr val="000000"/>
                            </a:solidFill>
                            <a:latin typeface="Cambria Math" panose="02040503050406030204" pitchFamily="18" charset="0"/>
                            <a:ea typeface="华文中宋" panose="02010600040101010101" pitchFamily="2" charset="-122"/>
                          </a:rPr>
                          <m:t>1</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𝛽</m:t>
                        </m:r>
                      </m:e>
                      <m:sub>
                        <m:r>
                          <a:rPr lang="en-US" altLang="zh-CN" sz="2400" i="1">
                            <a:solidFill>
                              <a:srgbClr val="000000"/>
                            </a:solidFill>
                            <a:latin typeface="Cambria Math" panose="02040503050406030204" pitchFamily="18" charset="0"/>
                            <a:ea typeface="华文中宋" panose="02010600040101010101" pitchFamily="2" charset="-122"/>
                          </a:rPr>
                          <m:t>2</m:t>
                        </m:r>
                      </m:sub>
                    </m:sSub>
                    <m:r>
                      <a:rPr lang="zh-CN" altLang="en-US" sz="2400" i="1">
                        <a:solidFill>
                          <a:srgbClr val="000000"/>
                        </a:solidFill>
                        <a:latin typeface="Cambria Math" panose="02040503050406030204" pitchFamily="18" charset="0"/>
                        <a:ea typeface="华文中宋" panose="02010600040101010101" pitchFamily="2" charset="-122"/>
                      </a:rPr>
                      <m:t>的</m:t>
                    </m:r>
                  </m:oMath>
                </a14:m>
                <a:r>
                  <a:rPr lang="zh-CN" altLang="en-US" sz="2400" dirty="0">
                    <a:solidFill>
                      <a:srgbClr val="000000"/>
                    </a:solidFill>
                    <a:latin typeface="华文中宋" panose="02010600040101010101" pitchFamily="2" charset="-122"/>
                    <a:ea typeface="华文中宋" panose="02010600040101010101" pitchFamily="2" charset="-122"/>
                  </a:rPr>
                  <a:t>极大无关组，故它是</a:t>
                </a:r>
                <a:r>
                  <a:rPr lang="en-US" altLang="zh-CN" sz="2400" i="1" dirty="0">
                    <a:solidFill>
                      <a:srgbClr val="000000"/>
                    </a:solidFill>
                    <a:latin typeface="华文中宋" panose="02010600040101010101" pitchFamily="2" charset="-122"/>
                    <a:ea typeface="华文中宋" panose="02010600040101010101" pitchFamily="2" charset="-122"/>
                  </a:rPr>
                  <a:t>V</a:t>
                </a:r>
                <a:r>
                  <a:rPr lang="en-US" altLang="zh-CN" sz="2400" baseline="-25000" dirty="0">
                    <a:solidFill>
                      <a:srgbClr val="000000"/>
                    </a:solidFill>
                    <a:latin typeface="华文中宋" panose="02010600040101010101" pitchFamily="2" charset="-122"/>
                    <a:ea typeface="华文中宋" panose="02010600040101010101" pitchFamily="2" charset="-122"/>
                  </a:rPr>
                  <a:t>1</a:t>
                </a:r>
                <a:r>
                  <a:rPr lang="en-US" altLang="zh-CN" sz="2400" dirty="0">
                    <a:solidFill>
                      <a:srgbClr val="000000"/>
                    </a:solidFill>
                    <a:latin typeface="华文中宋" panose="02010600040101010101" pitchFamily="2" charset="-122"/>
                    <a:ea typeface="华文中宋" panose="02010600040101010101" pitchFamily="2" charset="-122"/>
                  </a:rPr>
                  <a:t>+</a:t>
                </a:r>
                <a:r>
                  <a:rPr lang="en-US" altLang="zh-CN" sz="2400" i="1" dirty="0">
                    <a:solidFill>
                      <a:srgbClr val="000000"/>
                    </a:solidFill>
                    <a:latin typeface="华文中宋" panose="02010600040101010101" pitchFamily="2" charset="-122"/>
                    <a:ea typeface="华文中宋" panose="02010600040101010101" pitchFamily="2" charset="-122"/>
                  </a:rPr>
                  <a:t>V</a:t>
                </a:r>
                <a:r>
                  <a:rPr lang="en-US" altLang="zh-CN" sz="2400" baseline="-25000" dirty="0">
                    <a:solidFill>
                      <a:srgbClr val="000000"/>
                    </a:solidFill>
                    <a:latin typeface="华文中宋" panose="02010600040101010101" pitchFamily="2" charset="-122"/>
                    <a:ea typeface="华文中宋" panose="02010600040101010101" pitchFamily="2" charset="-122"/>
                  </a:rPr>
                  <a:t>2</a:t>
                </a:r>
                <a:r>
                  <a:rPr lang="zh-CN" altLang="en-US" sz="2400" dirty="0">
                    <a:solidFill>
                      <a:srgbClr val="000000"/>
                    </a:solidFill>
                    <a:latin typeface="华文中宋" panose="02010600040101010101" pitchFamily="2" charset="-122"/>
                    <a:ea typeface="华文中宋" panose="02010600040101010101" pitchFamily="2" charset="-122"/>
                  </a:rPr>
                  <a:t>的基，</a:t>
                </a:r>
                <a14:m>
                  <m:oMath xmlns:m="http://schemas.openxmlformats.org/officeDocument/2006/math">
                    <m:r>
                      <m:rPr>
                        <m:sty m:val="p"/>
                      </m:rPr>
                      <a:rPr lang="en-US" altLang="zh-CN" sz="2400">
                        <a:solidFill>
                          <a:srgbClr val="000000"/>
                        </a:solidFill>
                        <a:latin typeface="Cambria Math" panose="02040503050406030204" pitchFamily="18" charset="0"/>
                        <a:ea typeface="华文中宋" panose="02010600040101010101" pitchFamily="2" charset="-122"/>
                      </a:rPr>
                      <m:t>dim</m:t>
                    </m:r>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𝑉</m:t>
                        </m:r>
                      </m:e>
                      <m:sub>
                        <m:r>
                          <a:rPr lang="en-US" altLang="zh-CN" sz="2400" i="1">
                            <a:solidFill>
                              <a:srgbClr val="000000"/>
                            </a:solidFill>
                            <a:latin typeface="Cambria Math" panose="02040503050406030204" pitchFamily="18" charset="0"/>
                            <a:ea typeface="华文中宋" panose="02010600040101010101" pitchFamily="2" charset="-122"/>
                          </a:rPr>
                          <m:t>1</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𝑉</m:t>
                        </m:r>
                      </m:e>
                      <m:sub>
                        <m:r>
                          <a:rPr lang="en-US" altLang="zh-CN" sz="2400" i="1">
                            <a:solidFill>
                              <a:srgbClr val="000000"/>
                            </a:solidFill>
                            <a:latin typeface="Cambria Math" panose="02040503050406030204" pitchFamily="18" charset="0"/>
                            <a:ea typeface="华文中宋" panose="02010600040101010101" pitchFamily="2" charset="-122"/>
                          </a:rPr>
                          <m:t>2</m:t>
                        </m:r>
                      </m:sub>
                    </m:sSub>
                    <m:r>
                      <a:rPr lang="en-US" altLang="zh-CN" sz="2400" i="1">
                        <a:solidFill>
                          <a:srgbClr val="000000"/>
                        </a:solidFill>
                        <a:latin typeface="Cambria Math" panose="02040503050406030204" pitchFamily="18" charset="0"/>
                        <a:ea typeface="华文中宋" panose="02010600040101010101" pitchFamily="2" charset="-122"/>
                      </a:rPr>
                      <m:t>)</m:t>
                    </m:r>
                  </m:oMath>
                </a14:m>
                <a:r>
                  <a:rPr lang="zh-CN" altLang="en-US" sz="2400" dirty="0">
                    <a:solidFill>
                      <a:srgbClr val="000000"/>
                    </a:solidFill>
                    <a:latin typeface="华文中宋" panose="02010600040101010101" pitchFamily="2" charset="-122"/>
                    <a:ea typeface="华文中宋" panose="02010600040101010101" pitchFamily="2" charset="-122"/>
                  </a:rPr>
                  <a:t>＝</a:t>
                </a:r>
                <a:r>
                  <a:rPr lang="en-US" altLang="zh-CN" sz="2400" dirty="0">
                    <a:solidFill>
                      <a:srgbClr val="000000"/>
                    </a:solidFill>
                    <a:latin typeface="华文中宋" panose="02010600040101010101" pitchFamily="2" charset="-122"/>
                    <a:ea typeface="华文中宋" panose="02010600040101010101" pitchFamily="2" charset="-122"/>
                  </a:rPr>
                  <a:t>3.</a:t>
                </a:r>
              </a:p>
            </p:txBody>
          </p:sp>
        </mc:Choice>
        <mc:Fallback xmlns="">
          <p:sp>
            <p:nvSpPr>
              <p:cNvPr id="18449" name="Rectangle 5"/>
              <p:cNvSpPr>
                <a:spLocks noRot="1" noChangeAspect="1" noMove="1" noResize="1" noEditPoints="1" noAdjustHandles="1" noChangeArrowheads="1" noChangeShapeType="1" noTextEdit="1"/>
              </p:cNvSpPr>
              <p:nvPr/>
            </p:nvSpPr>
            <p:spPr bwMode="auto">
              <a:xfrm>
                <a:off x="1869091" y="1814679"/>
                <a:ext cx="9577064" cy="1134926"/>
              </a:xfrm>
              <a:prstGeom prst="rect">
                <a:avLst/>
              </a:prstGeom>
              <a:blipFill>
                <a:blip r:embed="rId5"/>
                <a:stretch>
                  <a:fillRect l="-191" b="-1182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aphicFrame>
        <p:nvGraphicFramePr>
          <p:cNvPr id="135177" name="Object 9"/>
          <p:cNvGraphicFramePr>
            <a:graphicFrameLocks noChangeAspect="1"/>
          </p:cNvGraphicFramePr>
          <p:nvPr>
            <p:extLst>
              <p:ext uri="{D42A27DB-BD31-4B8C-83A1-F6EECF244321}">
                <p14:modId xmlns:p14="http://schemas.microsoft.com/office/powerpoint/2010/main" val="1746188807"/>
              </p:ext>
            </p:extLst>
          </p:nvPr>
        </p:nvGraphicFramePr>
        <p:xfrm>
          <a:off x="1493860" y="2919357"/>
          <a:ext cx="5449447" cy="414301"/>
        </p:xfrm>
        <a:graphic>
          <a:graphicData uri="http://schemas.openxmlformats.org/presentationml/2006/ole">
            <mc:AlternateContent xmlns:mc="http://schemas.openxmlformats.org/markup-compatibility/2006">
              <mc:Choice xmlns:v="urn:schemas-microsoft-com:vml" Requires="v">
                <p:oleObj spid="_x0000_s37891" name="Equation" r:id="rId6" imgW="2832100" imgH="215900" progId="Equation.3">
                  <p:embed/>
                </p:oleObj>
              </mc:Choice>
              <mc:Fallback>
                <p:oleObj name="Equation" r:id="rId6" imgW="2832100" imgH="215900" progId="Equation.3">
                  <p:embed/>
                  <p:pic>
                    <p:nvPicPr>
                      <p:cNvPr id="135177"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93860" y="2919357"/>
                        <a:ext cx="5449447" cy="414301"/>
                      </a:xfrm>
                      <a:prstGeom prst="rect">
                        <a:avLst/>
                      </a:prstGeom>
                      <a:noFill/>
                      <a:ln>
                        <a:noFill/>
                      </a:ln>
                      <a:effectLst/>
                    </p:spPr>
                  </p:pic>
                </p:oleObj>
              </mc:Fallback>
            </mc:AlternateContent>
          </a:graphicData>
        </a:graphic>
      </p:graphicFrame>
      <p:graphicFrame>
        <p:nvGraphicFramePr>
          <p:cNvPr id="135178" name="Object 10"/>
          <p:cNvGraphicFramePr>
            <a:graphicFrameLocks noChangeAspect="1"/>
          </p:cNvGraphicFramePr>
          <p:nvPr>
            <p:extLst>
              <p:ext uri="{D42A27DB-BD31-4B8C-83A1-F6EECF244321}">
                <p14:modId xmlns:p14="http://schemas.microsoft.com/office/powerpoint/2010/main" val="3609177068"/>
              </p:ext>
            </p:extLst>
          </p:nvPr>
        </p:nvGraphicFramePr>
        <p:xfrm>
          <a:off x="7092701" y="2841432"/>
          <a:ext cx="4158370" cy="480280"/>
        </p:xfrm>
        <a:graphic>
          <a:graphicData uri="http://schemas.openxmlformats.org/presentationml/2006/ole">
            <mc:AlternateContent xmlns:mc="http://schemas.openxmlformats.org/markup-compatibility/2006">
              <mc:Choice xmlns:v="urn:schemas-microsoft-com:vml" Requires="v">
                <p:oleObj spid="_x0000_s37892" name="Equation" r:id="rId8" imgW="1981200" imgH="228600" progId="Equation.3">
                  <p:embed/>
                </p:oleObj>
              </mc:Choice>
              <mc:Fallback>
                <p:oleObj name="Equation" r:id="rId8" imgW="1981200" imgH="228600" progId="Equation.3">
                  <p:embed/>
                  <p:pic>
                    <p:nvPicPr>
                      <p:cNvPr id="135178"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2701" y="2841432"/>
                        <a:ext cx="4158370" cy="480280"/>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18447" name="Rectangle 11"/>
              <p:cNvSpPr>
                <a:spLocks noChangeArrowheads="1"/>
              </p:cNvSpPr>
              <p:nvPr/>
            </p:nvSpPr>
            <p:spPr bwMode="auto">
              <a:xfrm>
                <a:off x="2013147" y="3549822"/>
                <a:ext cx="5647059"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0"/>
                  </a:spcBef>
                  <a:buNone/>
                  <a:defRPr/>
                </a:pPr>
                <a:r>
                  <a:rPr lang="zh-CN" altLang="en-US" sz="2400" dirty="0">
                    <a:solidFill>
                      <a:srgbClr val="000000"/>
                    </a:solidFill>
                    <a:latin typeface="华文中宋" panose="02010600040101010101" pitchFamily="2" charset="-122"/>
                    <a:ea typeface="华文中宋" panose="02010600040101010101" pitchFamily="2" charset="-122"/>
                  </a:rPr>
                  <a:t>把</a:t>
                </a:r>
                <a14:m>
                  <m:oMath xmlns:m="http://schemas.openxmlformats.org/officeDocument/2006/math">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𝛼</m:t>
                        </m:r>
                      </m:e>
                      <m:sub>
                        <m:r>
                          <a:rPr lang="en-US" altLang="zh-CN" sz="2400" i="1">
                            <a:solidFill>
                              <a:srgbClr val="000000"/>
                            </a:solidFill>
                            <a:latin typeface="Cambria Math" panose="02040503050406030204" pitchFamily="18" charset="0"/>
                            <a:ea typeface="华文中宋" panose="02010600040101010101" pitchFamily="2" charset="-122"/>
                          </a:rPr>
                          <m:t>1</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𝛼</m:t>
                        </m:r>
                      </m:e>
                      <m:sub>
                        <m:r>
                          <a:rPr lang="en-US" altLang="zh-CN" sz="2400" i="1">
                            <a:solidFill>
                              <a:srgbClr val="000000"/>
                            </a:solidFill>
                            <a:latin typeface="Cambria Math" panose="02040503050406030204" pitchFamily="18" charset="0"/>
                            <a:ea typeface="华文中宋" panose="02010600040101010101" pitchFamily="2" charset="-122"/>
                          </a:rPr>
                          <m:t>2</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𝛽</m:t>
                        </m:r>
                      </m:e>
                      <m:sub>
                        <m:r>
                          <a:rPr lang="en-US" altLang="zh-CN" sz="2400" i="1">
                            <a:solidFill>
                              <a:srgbClr val="000000"/>
                            </a:solidFill>
                            <a:latin typeface="Cambria Math" panose="02040503050406030204" pitchFamily="18" charset="0"/>
                            <a:ea typeface="华文中宋" panose="02010600040101010101" pitchFamily="2" charset="-122"/>
                          </a:rPr>
                          <m:t>1</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𝛽</m:t>
                        </m:r>
                      </m:e>
                      <m:sub>
                        <m:r>
                          <a:rPr lang="en-US" altLang="zh-CN" sz="2400" i="1">
                            <a:solidFill>
                              <a:srgbClr val="000000"/>
                            </a:solidFill>
                            <a:latin typeface="Cambria Math" panose="02040503050406030204" pitchFamily="18" charset="0"/>
                            <a:ea typeface="华文中宋" panose="02010600040101010101" pitchFamily="2" charset="-122"/>
                          </a:rPr>
                          <m:t>2</m:t>
                        </m:r>
                      </m:sub>
                    </m:sSub>
                  </m:oMath>
                </a14:m>
                <a:r>
                  <a:rPr lang="zh-CN" altLang="en-US" sz="2400" dirty="0">
                    <a:solidFill>
                      <a:srgbClr val="000000"/>
                    </a:solidFill>
                    <a:latin typeface="华文中宋" panose="02010600040101010101" pitchFamily="2" charset="-122"/>
                    <a:ea typeface="华文中宋" panose="02010600040101010101" pitchFamily="2" charset="-122"/>
                  </a:rPr>
                  <a:t>的坐标代入上式，解之得</a:t>
                </a:r>
              </a:p>
            </p:txBody>
          </p:sp>
        </mc:Choice>
        <mc:Fallback xmlns="">
          <p:sp>
            <p:nvSpPr>
              <p:cNvPr id="18447" name="Rectangle 11"/>
              <p:cNvSpPr>
                <a:spLocks noRot="1" noChangeAspect="1" noMove="1" noResize="1" noEditPoints="1" noAdjustHandles="1" noChangeArrowheads="1" noChangeShapeType="1" noTextEdit="1"/>
              </p:cNvSpPr>
              <p:nvPr/>
            </p:nvSpPr>
            <p:spPr bwMode="auto">
              <a:xfrm>
                <a:off x="2013147" y="3549822"/>
                <a:ext cx="5647059" cy="461665"/>
              </a:xfrm>
              <a:prstGeom prst="rect">
                <a:avLst/>
              </a:prstGeom>
              <a:blipFill>
                <a:blip r:embed="rId10"/>
                <a:stretch>
                  <a:fillRect l="-1618" t="-10526" b="-2894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aphicFrame>
        <p:nvGraphicFramePr>
          <p:cNvPr id="135182" name="Object 14"/>
          <p:cNvGraphicFramePr>
            <a:graphicFrameLocks noChangeAspect="1"/>
          </p:cNvGraphicFramePr>
          <p:nvPr>
            <p:extLst>
              <p:ext uri="{D42A27DB-BD31-4B8C-83A1-F6EECF244321}">
                <p14:modId xmlns:p14="http://schemas.microsoft.com/office/powerpoint/2010/main" val="2195242038"/>
              </p:ext>
            </p:extLst>
          </p:nvPr>
        </p:nvGraphicFramePr>
        <p:xfrm>
          <a:off x="4347382" y="4081663"/>
          <a:ext cx="3497235" cy="762878"/>
        </p:xfrm>
        <a:graphic>
          <a:graphicData uri="http://schemas.openxmlformats.org/presentationml/2006/ole">
            <mc:AlternateContent xmlns:mc="http://schemas.openxmlformats.org/markup-compatibility/2006">
              <mc:Choice xmlns:v="urn:schemas-microsoft-com:vml" Requires="v">
                <p:oleObj spid="_x0000_s37893" name="Equation" r:id="rId11" imgW="1803400" imgH="393700" progId="Equation.3">
                  <p:embed/>
                </p:oleObj>
              </mc:Choice>
              <mc:Fallback>
                <p:oleObj name="Equation" r:id="rId11" imgW="1803400" imgH="393700" progId="Equation.3">
                  <p:embed/>
                  <p:pic>
                    <p:nvPicPr>
                      <p:cNvPr id="135182"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47382" y="4081663"/>
                        <a:ext cx="3497235" cy="762878"/>
                      </a:xfrm>
                      <a:prstGeom prst="rect">
                        <a:avLst/>
                      </a:prstGeom>
                      <a:noFill/>
                      <a:ln>
                        <a:noFill/>
                      </a:ln>
                      <a:effectLst/>
                    </p:spPr>
                  </p:pic>
                </p:oleObj>
              </mc:Fallback>
            </mc:AlternateContent>
          </a:graphicData>
        </a:graphic>
      </p:graphicFrame>
      <p:sp>
        <p:nvSpPr>
          <p:cNvPr id="135183" name="Rectangle 15"/>
          <p:cNvSpPr>
            <a:spLocks noChangeArrowheads="1"/>
          </p:cNvSpPr>
          <p:nvPr/>
        </p:nvSpPr>
        <p:spPr bwMode="auto">
          <a:xfrm>
            <a:off x="2120734" y="5085316"/>
            <a:ext cx="111280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0"/>
              </a:spcBef>
              <a:buNone/>
              <a:defRPr/>
            </a:pPr>
            <a:r>
              <a:rPr lang="zh-CN" altLang="en-US" sz="2400" b="1" dirty="0">
                <a:solidFill>
                  <a:srgbClr val="000000"/>
                </a:solidFill>
                <a:latin typeface="宋体" panose="02010600030101010101" pitchFamily="2" charset="-122"/>
              </a:rPr>
              <a:t>于是，</a:t>
            </a:r>
          </a:p>
        </p:txBody>
      </p:sp>
      <p:graphicFrame>
        <p:nvGraphicFramePr>
          <p:cNvPr id="135184" name="Object 16"/>
          <p:cNvGraphicFramePr>
            <a:graphicFrameLocks noChangeAspect="1"/>
          </p:cNvGraphicFramePr>
          <p:nvPr>
            <p:extLst>
              <p:ext uri="{D42A27DB-BD31-4B8C-83A1-F6EECF244321}">
                <p14:modId xmlns:p14="http://schemas.microsoft.com/office/powerpoint/2010/main" val="942901288"/>
              </p:ext>
            </p:extLst>
          </p:nvPr>
        </p:nvGraphicFramePr>
        <p:xfrm>
          <a:off x="3174521" y="4875033"/>
          <a:ext cx="5410910" cy="882229"/>
        </p:xfrm>
        <a:graphic>
          <a:graphicData uri="http://schemas.openxmlformats.org/presentationml/2006/ole">
            <mc:AlternateContent xmlns:mc="http://schemas.openxmlformats.org/markup-compatibility/2006">
              <mc:Choice xmlns:v="urn:schemas-microsoft-com:vml" Requires="v">
                <p:oleObj spid="_x0000_s37894" name="Equation" r:id="rId13" imgW="2882900" imgH="469900" progId="Equation.3">
                  <p:embed/>
                </p:oleObj>
              </mc:Choice>
              <mc:Fallback>
                <p:oleObj name="Equation" r:id="rId13" imgW="2882900" imgH="469900" progId="Equation.3">
                  <p:embed/>
                  <p:pic>
                    <p:nvPicPr>
                      <p:cNvPr id="135184" name="Object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74521" y="4875033"/>
                        <a:ext cx="5410910" cy="882229"/>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135185" name="Text Box 17"/>
              <p:cNvSpPr txBox="1">
                <a:spLocks noChangeArrowheads="1"/>
              </p:cNvSpPr>
              <p:nvPr/>
            </p:nvSpPr>
            <p:spPr bwMode="auto">
              <a:xfrm>
                <a:off x="2120734" y="5787754"/>
                <a:ext cx="7114676" cy="63126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defTabSz="457200" eaLnBrk="1" hangingPunct="1">
                  <a:lnSpc>
                    <a:spcPct val="100000"/>
                  </a:lnSpc>
                  <a:spcBef>
                    <a:spcPct val="0"/>
                  </a:spcBef>
                  <a:buNone/>
                  <a:defRPr/>
                </a:pPr>
                <a:r>
                  <a:rPr lang="zh-CN" altLang="en-US" sz="2400" dirty="0">
                    <a:solidFill>
                      <a:srgbClr val="000000"/>
                    </a:solidFill>
                    <a:latin typeface="华文中宋" panose="02010600040101010101" pitchFamily="2" charset="-122"/>
                    <a:ea typeface="华文中宋" panose="02010600040101010101" pitchFamily="2" charset="-122"/>
                  </a:rPr>
                  <a:t>所以</a:t>
                </a:r>
                <a14:m>
                  <m:oMath xmlns:m="http://schemas.openxmlformats.org/officeDocument/2006/math">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𝑉</m:t>
                        </m:r>
                      </m:e>
                      <m:sub>
                        <m:r>
                          <a:rPr lang="en-US" altLang="zh-CN" sz="2400" i="1">
                            <a:solidFill>
                              <a:srgbClr val="000000"/>
                            </a:solidFill>
                            <a:latin typeface="Cambria Math" panose="02040503050406030204" pitchFamily="18" charset="0"/>
                          </a:rPr>
                          <m:t>1</m:t>
                        </m:r>
                      </m:sub>
                    </m:sSub>
                    <m:r>
                      <a:rPr lang="en-US" altLang="zh-CN" sz="2400" i="1">
                        <a:solidFill>
                          <a:srgbClr val="000000"/>
                        </a:solidFill>
                        <a:latin typeface="Cambria Math" panose="02040503050406030204" pitchFamily="18" charset="0"/>
                        <a:ea typeface="Cambria Math" panose="02040503050406030204" pitchFamily="18" charset="0"/>
                      </a:rPr>
                      <m:t>∩</m:t>
                    </m:r>
                    <m:sSub>
                      <m:sSubPr>
                        <m:ctrlPr>
                          <a:rPr lang="en-US" altLang="zh-CN" sz="2400" i="1">
                            <a:solidFill>
                              <a:srgbClr val="000000"/>
                            </a:solidFill>
                            <a:latin typeface="Cambria Math" panose="02040503050406030204" pitchFamily="18" charset="0"/>
                            <a:ea typeface="Cambria Math" panose="02040503050406030204" pitchFamily="18" charset="0"/>
                          </a:rPr>
                        </m:ctrlPr>
                      </m:sSubPr>
                      <m:e>
                        <m:r>
                          <a:rPr lang="en-US" altLang="zh-CN" sz="2400" i="1">
                            <a:solidFill>
                              <a:srgbClr val="000000"/>
                            </a:solidFill>
                            <a:latin typeface="Cambria Math" panose="02040503050406030204" pitchFamily="18" charset="0"/>
                            <a:ea typeface="Cambria Math" panose="02040503050406030204" pitchFamily="18" charset="0"/>
                          </a:rPr>
                          <m:t>𝑉</m:t>
                        </m:r>
                      </m:e>
                      <m:sub>
                        <m:r>
                          <a:rPr lang="en-US" altLang="zh-CN" sz="2400" i="1">
                            <a:solidFill>
                              <a:srgbClr val="000000"/>
                            </a:solidFill>
                            <a:latin typeface="Cambria Math" panose="02040503050406030204" pitchFamily="18" charset="0"/>
                            <a:ea typeface="Cambria Math" panose="02040503050406030204" pitchFamily="18" charset="0"/>
                          </a:rPr>
                          <m:t>2</m:t>
                        </m:r>
                      </m:sub>
                    </m:sSub>
                  </m:oMath>
                </a14:m>
                <a:r>
                  <a:rPr lang="zh-CN" altLang="en-US" sz="2400" dirty="0">
                    <a:solidFill>
                      <a:srgbClr val="000000"/>
                    </a:solidFill>
                    <a:latin typeface="华文中宋" panose="02010600040101010101" pitchFamily="2" charset="-122"/>
                    <a:ea typeface="华文中宋" panose="02010600040101010101" pitchFamily="2" charset="-122"/>
                  </a:rPr>
                  <a:t>的基为</a:t>
                </a:r>
                <a14:m>
                  <m:oMath xmlns:m="http://schemas.openxmlformats.org/officeDocument/2006/math">
                    <m:r>
                      <a:rPr lang="zh-CN" altLang="en-US" sz="2400" i="1" dirty="0">
                        <a:solidFill>
                          <a:srgbClr val="000000"/>
                        </a:solidFill>
                        <a:latin typeface="Cambria Math" panose="02040503050406030204" pitchFamily="18" charset="0"/>
                      </a:rPr>
                      <m:t>（</m:t>
                    </m:r>
                    <m:r>
                      <a:rPr lang="en-US" altLang="zh-CN" sz="2400" i="1" dirty="0">
                        <a:solidFill>
                          <a:srgbClr val="000000"/>
                        </a:solidFill>
                        <a:latin typeface="Cambria Math" panose="02040503050406030204" pitchFamily="18" charset="0"/>
                      </a:rPr>
                      <m:t>−</m:t>
                    </m:r>
                    <m:f>
                      <m:fPr>
                        <m:ctrlPr>
                          <a:rPr lang="en-US" altLang="zh-CN" sz="2400" i="1" dirty="0">
                            <a:solidFill>
                              <a:srgbClr val="000000"/>
                            </a:solidFill>
                            <a:latin typeface="Cambria Math" panose="02040503050406030204" pitchFamily="18" charset="0"/>
                          </a:rPr>
                        </m:ctrlPr>
                      </m:fPr>
                      <m:num>
                        <m:r>
                          <a:rPr lang="en-US" altLang="zh-CN" sz="2400" i="1" dirty="0">
                            <a:solidFill>
                              <a:srgbClr val="000000"/>
                            </a:solidFill>
                            <a:latin typeface="Cambria Math" panose="02040503050406030204" pitchFamily="18" charset="0"/>
                          </a:rPr>
                          <m:t>5</m:t>
                        </m:r>
                      </m:num>
                      <m:den>
                        <m:r>
                          <a:rPr lang="en-US" altLang="zh-CN" sz="2400" i="1" dirty="0">
                            <a:solidFill>
                              <a:srgbClr val="000000"/>
                            </a:solidFill>
                            <a:latin typeface="Cambria Math" panose="02040503050406030204" pitchFamily="18" charset="0"/>
                          </a:rPr>
                          <m:t>3</m:t>
                        </m:r>
                      </m:den>
                    </m:f>
                    <m:r>
                      <a:rPr lang="zh-CN" altLang="en-US" sz="2400" i="1" dirty="0">
                        <a:solidFill>
                          <a:srgbClr val="000000"/>
                        </a:solidFill>
                        <a:latin typeface="Cambria Math" panose="02040503050406030204" pitchFamily="18" charset="0"/>
                      </a:rPr>
                      <m:t>，</m:t>
                    </m:r>
                    <m:f>
                      <m:fPr>
                        <m:ctrlPr>
                          <a:rPr lang="en-US" altLang="zh-CN" sz="2400" i="1" dirty="0">
                            <a:solidFill>
                              <a:srgbClr val="000000"/>
                            </a:solidFill>
                            <a:latin typeface="Cambria Math" panose="02040503050406030204" pitchFamily="18" charset="0"/>
                          </a:rPr>
                        </m:ctrlPr>
                      </m:fPr>
                      <m:num>
                        <m:r>
                          <a:rPr lang="en-US" altLang="zh-CN" sz="2400" i="1" dirty="0">
                            <a:solidFill>
                              <a:srgbClr val="000000"/>
                            </a:solidFill>
                            <a:latin typeface="Cambria Math" panose="02040503050406030204" pitchFamily="18" charset="0"/>
                          </a:rPr>
                          <m:t>5</m:t>
                        </m:r>
                      </m:num>
                      <m:den>
                        <m:r>
                          <a:rPr lang="en-US" altLang="zh-CN" sz="2400" i="1" dirty="0">
                            <a:solidFill>
                              <a:srgbClr val="000000"/>
                            </a:solidFill>
                            <a:latin typeface="Cambria Math" panose="02040503050406030204" pitchFamily="18" charset="0"/>
                          </a:rPr>
                          <m:t>3</m:t>
                        </m:r>
                      </m:den>
                    </m:f>
                    <m:r>
                      <a:rPr lang="zh-CN" altLang="en-US" sz="2400" i="1" dirty="0">
                        <a:solidFill>
                          <a:srgbClr val="000000"/>
                        </a:solidFill>
                        <a:latin typeface="Cambria Math" panose="02040503050406030204" pitchFamily="18" charset="0"/>
                      </a:rPr>
                      <m:t>，</m:t>
                    </m:r>
                    <m:r>
                      <a:rPr lang="en-US" altLang="zh-CN" sz="2400" i="1" dirty="0">
                        <a:solidFill>
                          <a:srgbClr val="000000"/>
                        </a:solidFill>
                        <a:latin typeface="Cambria Math" panose="02040503050406030204" pitchFamily="18" charset="0"/>
                      </a:rPr>
                      <m:t>−5,</m:t>
                    </m:r>
                    <m:f>
                      <m:fPr>
                        <m:ctrlPr>
                          <a:rPr lang="en-US" altLang="zh-CN" sz="2400" i="1" dirty="0">
                            <a:solidFill>
                              <a:srgbClr val="000000"/>
                            </a:solidFill>
                            <a:latin typeface="Cambria Math" panose="02040503050406030204" pitchFamily="18" charset="0"/>
                          </a:rPr>
                        </m:ctrlPr>
                      </m:fPr>
                      <m:num>
                        <m:r>
                          <a:rPr lang="en-US" altLang="zh-CN" sz="2400" i="1" dirty="0">
                            <a:solidFill>
                              <a:srgbClr val="000000"/>
                            </a:solidFill>
                            <a:latin typeface="Cambria Math" panose="02040503050406030204" pitchFamily="18" charset="0"/>
                          </a:rPr>
                          <m:t>5</m:t>
                        </m:r>
                      </m:num>
                      <m:den>
                        <m:r>
                          <a:rPr lang="en-US" altLang="zh-CN" sz="2400" i="1" dirty="0">
                            <a:solidFill>
                              <a:srgbClr val="000000"/>
                            </a:solidFill>
                            <a:latin typeface="Cambria Math" panose="02040503050406030204" pitchFamily="18" charset="0"/>
                          </a:rPr>
                          <m:t>3</m:t>
                        </m:r>
                      </m:den>
                    </m:f>
                    <m:r>
                      <a:rPr lang="zh-CN" altLang="en-US" sz="2400" i="1" dirty="0">
                        <a:solidFill>
                          <a:srgbClr val="000000"/>
                        </a:solidFill>
                        <a:latin typeface="Cambria Math" panose="02040503050406030204" pitchFamily="18" charset="0"/>
                      </a:rPr>
                      <m:t>），</m:t>
                    </m:r>
                  </m:oMath>
                </a14:m>
                <a:r>
                  <a:rPr lang="zh-CN" altLang="en-US" sz="2400" dirty="0">
                    <a:solidFill>
                      <a:srgbClr val="000000"/>
                    </a:solidFill>
                    <a:latin typeface="华文中宋" panose="02010600040101010101" pitchFamily="2" charset="-122"/>
                    <a:ea typeface="华文中宋" panose="02010600040101010101" pitchFamily="2" charset="-122"/>
                  </a:rPr>
                  <a:t>其维数</a:t>
                </a:r>
                <a:r>
                  <a:rPr lang="en-US" altLang="zh-CN" sz="2400" dirty="0">
                    <a:solidFill>
                      <a:srgbClr val="000000"/>
                    </a:solidFill>
                    <a:latin typeface="华文中宋" panose="02010600040101010101" pitchFamily="2" charset="-122"/>
                    <a:ea typeface="华文中宋" panose="02010600040101010101" pitchFamily="2" charset="-122"/>
                  </a:rPr>
                  <a:t>=l.</a:t>
                </a:r>
              </a:p>
            </p:txBody>
          </p:sp>
        </mc:Choice>
        <mc:Fallback xmlns="">
          <p:sp>
            <p:nvSpPr>
              <p:cNvPr id="135185" name="Text Box 17"/>
              <p:cNvSpPr txBox="1">
                <a:spLocks noRot="1" noChangeAspect="1" noMove="1" noResize="1" noEditPoints="1" noAdjustHandles="1" noChangeArrowheads="1" noChangeShapeType="1" noTextEdit="1"/>
              </p:cNvSpPr>
              <p:nvPr/>
            </p:nvSpPr>
            <p:spPr bwMode="auto">
              <a:xfrm>
                <a:off x="2120734" y="5787754"/>
                <a:ext cx="7114676" cy="631263"/>
              </a:xfrm>
              <a:prstGeom prst="rect">
                <a:avLst/>
              </a:prstGeom>
              <a:blipFill>
                <a:blip r:embed="rId15"/>
                <a:stretch>
                  <a:fillRect l="-1371" r="-171" b="-673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69</a:t>
            </a:fld>
            <a:endParaRPr kumimoji="0" lang="en-US" altLang="zh-CN" dirty="0">
              <a:solidFill>
                <a:srgbClr val="000000"/>
              </a:solidFill>
            </a:endParaRPr>
          </a:p>
        </p:txBody>
      </p:sp>
      <p:sp>
        <p:nvSpPr>
          <p:cNvPr id="18" name="Rectangle 6"/>
          <p:cNvSpPr>
            <a:spLocks noChangeArrowheads="1"/>
          </p:cNvSpPr>
          <p:nvPr/>
        </p:nvSpPr>
        <p:spPr bwMode="auto">
          <a:xfrm>
            <a:off x="1559496" y="655122"/>
            <a:ext cx="4320480" cy="461665"/>
          </a:xfrm>
          <a:prstGeom prst="rect">
            <a:avLst/>
          </a:prstGeom>
          <a:noFill/>
          <a:ln w="9525" algn="ctr">
            <a:noFill/>
            <a:miter lim="800000"/>
            <a:headEnd/>
            <a:tailEnd/>
          </a:ln>
          <a:effectLst/>
        </p:spPr>
        <p:txBody>
          <a:bodyPr wrap="square">
            <a:spAutoFit/>
          </a:bodyPr>
          <a:lstStyle/>
          <a:p>
            <a:pPr eaLnBrk="1" hangingPunct="1">
              <a:defRPr/>
            </a:pPr>
            <a:r>
              <a:rPr lang="en-US" altLang="zh-CN" sz="2400" b="1" dirty="0">
                <a:solidFill>
                  <a:srgbClr val="3333CC"/>
                </a:solidFill>
                <a:effectLst>
                  <a:outerShdw blurRad="38100" dist="38100" dir="2700000" algn="tl">
                    <a:srgbClr val="000000"/>
                  </a:outerShdw>
                </a:effectLst>
              </a:rPr>
              <a:t>1.3.2   </a:t>
            </a:r>
            <a:r>
              <a:rPr lang="zh-CN" altLang="en-US" sz="2400" b="1" dirty="0">
                <a:solidFill>
                  <a:srgbClr val="3333CC"/>
                </a:solidFill>
                <a:effectLst>
                  <a:outerShdw blurRad="38100" dist="38100" dir="2700000" algn="tl">
                    <a:srgbClr val="000000"/>
                  </a:outerShdw>
                </a:effectLst>
              </a:rPr>
              <a:t>子空间的交与和</a:t>
            </a:r>
          </a:p>
        </p:txBody>
      </p:sp>
    </p:spTree>
    <p:extLst>
      <p:ext uri="{BB962C8B-B14F-4D97-AF65-F5344CB8AC3E}">
        <p14:creationId xmlns:p14="http://schemas.microsoft.com/office/powerpoint/2010/main" val="1783656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434"/>
                                        </p:tgtEl>
                                        <p:attrNameLst>
                                          <p:attrName>style.visibility</p:attrName>
                                        </p:attrNameLst>
                                      </p:cBhvr>
                                      <p:to>
                                        <p:strVal val="visible"/>
                                      </p:to>
                                    </p:set>
                                    <p:animEffect transition="in" filter="wipe(down)">
                                      <p:cBhvr>
                                        <p:cTn id="7" dur="500"/>
                                        <p:tgtEl>
                                          <p:spTgt spid="184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8435"/>
                                        </p:tgtEl>
                                        <p:attrNameLst>
                                          <p:attrName>style.visibility</p:attrName>
                                        </p:attrNameLst>
                                      </p:cBhvr>
                                      <p:to>
                                        <p:strVal val="visible"/>
                                      </p:to>
                                    </p:set>
                                    <p:animEffect transition="in" filter="wipe(down)">
                                      <p:cBhvr>
                                        <p:cTn id="12" dur="500"/>
                                        <p:tgtEl>
                                          <p:spTgt spid="184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8449"/>
                                        </p:tgtEl>
                                        <p:attrNameLst>
                                          <p:attrName>style.visibility</p:attrName>
                                        </p:attrNameLst>
                                      </p:cBhvr>
                                      <p:to>
                                        <p:strVal val="visible"/>
                                      </p:to>
                                    </p:set>
                                    <p:animEffect transition="in" filter="wipe(down)">
                                      <p:cBhvr>
                                        <p:cTn id="17" dur="500"/>
                                        <p:tgtEl>
                                          <p:spTgt spid="184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35177"/>
                                        </p:tgtEl>
                                        <p:attrNameLst>
                                          <p:attrName>style.visibility</p:attrName>
                                        </p:attrNameLst>
                                      </p:cBhvr>
                                      <p:to>
                                        <p:strVal val="visible"/>
                                      </p:to>
                                    </p:set>
                                    <p:animEffect transition="in" filter="wipe(down)">
                                      <p:cBhvr>
                                        <p:cTn id="22" dur="500"/>
                                        <p:tgtEl>
                                          <p:spTgt spid="13517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35178"/>
                                        </p:tgtEl>
                                        <p:attrNameLst>
                                          <p:attrName>style.visibility</p:attrName>
                                        </p:attrNameLst>
                                      </p:cBhvr>
                                      <p:to>
                                        <p:strVal val="visible"/>
                                      </p:to>
                                    </p:set>
                                    <p:animEffect transition="in" filter="wipe(down)">
                                      <p:cBhvr>
                                        <p:cTn id="27" dur="500"/>
                                        <p:tgtEl>
                                          <p:spTgt spid="13517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8447"/>
                                        </p:tgtEl>
                                        <p:attrNameLst>
                                          <p:attrName>style.visibility</p:attrName>
                                        </p:attrNameLst>
                                      </p:cBhvr>
                                      <p:to>
                                        <p:strVal val="visible"/>
                                      </p:to>
                                    </p:set>
                                    <p:animEffect transition="in" filter="wipe(down)">
                                      <p:cBhvr>
                                        <p:cTn id="32" dur="500"/>
                                        <p:tgtEl>
                                          <p:spTgt spid="18447"/>
                                        </p:tgtEl>
                                      </p:cBhvr>
                                    </p:animEffect>
                                  </p:childTnLst>
                                </p:cTn>
                              </p:par>
                              <p:par>
                                <p:cTn id="33" presetID="22" presetClass="entr" presetSubtype="4" fill="hold" nodeType="withEffect">
                                  <p:stCondLst>
                                    <p:cond delay="0"/>
                                  </p:stCondLst>
                                  <p:childTnLst>
                                    <p:set>
                                      <p:cBhvr>
                                        <p:cTn id="34" dur="1" fill="hold">
                                          <p:stCondLst>
                                            <p:cond delay="0"/>
                                          </p:stCondLst>
                                        </p:cTn>
                                        <p:tgtEl>
                                          <p:spTgt spid="135182"/>
                                        </p:tgtEl>
                                        <p:attrNameLst>
                                          <p:attrName>style.visibility</p:attrName>
                                        </p:attrNameLst>
                                      </p:cBhvr>
                                      <p:to>
                                        <p:strVal val="visible"/>
                                      </p:to>
                                    </p:set>
                                    <p:animEffect transition="in" filter="wipe(down)">
                                      <p:cBhvr>
                                        <p:cTn id="35" dur="500"/>
                                        <p:tgtEl>
                                          <p:spTgt spid="13518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135184"/>
                                        </p:tgtEl>
                                        <p:attrNameLst>
                                          <p:attrName>style.visibility</p:attrName>
                                        </p:attrNameLst>
                                      </p:cBhvr>
                                      <p:to>
                                        <p:strVal val="visible"/>
                                      </p:to>
                                    </p:set>
                                    <p:animEffect transition="in" filter="wipe(down)">
                                      <p:cBhvr>
                                        <p:cTn id="40" dur="500"/>
                                        <p:tgtEl>
                                          <p:spTgt spid="135184"/>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35183"/>
                                        </p:tgtEl>
                                        <p:attrNameLst>
                                          <p:attrName>style.visibility</p:attrName>
                                        </p:attrNameLst>
                                      </p:cBhvr>
                                      <p:to>
                                        <p:strVal val="visible"/>
                                      </p:to>
                                    </p:set>
                                    <p:animEffect transition="in" filter="wipe(down)">
                                      <p:cBhvr>
                                        <p:cTn id="43" dur="500"/>
                                        <p:tgtEl>
                                          <p:spTgt spid="13518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135185"/>
                                        </p:tgtEl>
                                        <p:attrNameLst>
                                          <p:attrName>style.visibility</p:attrName>
                                        </p:attrNameLst>
                                      </p:cBhvr>
                                      <p:to>
                                        <p:strVal val="visible"/>
                                      </p:to>
                                    </p:set>
                                    <p:animEffect transition="in" filter="wipe(down)">
                                      <p:cBhvr>
                                        <p:cTn id="48" dur="500"/>
                                        <p:tgtEl>
                                          <p:spTgt spid="135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49" grpId="0"/>
      <p:bldP spid="18447" grpId="0"/>
      <p:bldP spid="135183" grpId="0"/>
      <p:bldP spid="13518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243" name="Text Box 10"/>
              <p:cNvSpPr txBox="1">
                <a:spLocks noChangeArrowheads="1"/>
              </p:cNvSpPr>
              <p:nvPr/>
            </p:nvSpPr>
            <p:spPr bwMode="auto">
              <a:xfrm>
                <a:off x="724546" y="1404260"/>
                <a:ext cx="10297144" cy="153657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lnSpc>
                    <a:spcPct val="135000"/>
                  </a:lnSpc>
                </a:pPr>
                <a:r>
                  <a:rPr lang="zh-CN" altLang="en-US" sz="2400" dirty="0">
                    <a:latin typeface="华文中宋" panose="02010600040101010101" pitchFamily="2" charset="-122"/>
                    <a:ea typeface="华文中宋" panose="02010600040101010101" pitchFamily="2" charset="-122"/>
                  </a:rPr>
                  <a:t>      在集合</a:t>
                </a:r>
                <a14:m>
                  <m:oMath xmlns:m="http://schemas.openxmlformats.org/officeDocument/2006/math">
                    <m:r>
                      <a:rPr lang="en-US" altLang="zh-CN" sz="2400" i="1" dirty="0">
                        <a:latin typeface="Cambria Math" panose="02040503050406030204" pitchFamily="18" charset="0"/>
                        <a:ea typeface="华文中宋" panose="02010600040101010101" pitchFamily="2" charset="-122"/>
                      </a:rPr>
                      <m:t>𝑉</m:t>
                    </m:r>
                  </m:oMath>
                </a14:m>
                <a:r>
                  <a:rPr lang="zh-CN" altLang="en-US" sz="2400" dirty="0">
                    <a:latin typeface="华文中宋" panose="02010600040101010101" pitchFamily="2" charset="-122"/>
                    <a:ea typeface="华文中宋" panose="02010600040101010101" pitchFamily="2" charset="-122"/>
                  </a:rPr>
                  <a:t>中元素与数域</a:t>
                </a:r>
                <a14:m>
                  <m:oMath xmlns:m="http://schemas.openxmlformats.org/officeDocument/2006/math">
                    <m:r>
                      <a:rPr lang="en-US" altLang="zh-CN" sz="2400" i="1" dirty="0">
                        <a:latin typeface="Cambria Math" panose="02040503050406030204" pitchFamily="18" charset="0"/>
                        <a:ea typeface="华文中宋" panose="02010600040101010101" pitchFamily="2" charset="-122"/>
                      </a:rPr>
                      <m:t>𝐹</m:t>
                    </m:r>
                  </m:oMath>
                </a14:m>
                <a:r>
                  <a:rPr lang="zh-CN" altLang="en-US" sz="2400" dirty="0">
                    <a:latin typeface="华文中宋" panose="02010600040101010101" pitchFamily="2" charset="-122"/>
                    <a:ea typeface="华文中宋" panose="02010600040101010101" pitchFamily="2" charset="-122"/>
                  </a:rPr>
                  <a:t>中的数之间还定义了</a:t>
                </a:r>
                <a:r>
                  <a:rPr lang="zh-CN" altLang="en-US" sz="2400" dirty="0">
                    <a:solidFill>
                      <a:srgbClr val="FF0000"/>
                    </a:solidFill>
                    <a:latin typeface="华文中宋" panose="02010600040101010101" pitchFamily="2" charset="-122"/>
                    <a:ea typeface="华文中宋" panose="02010600040101010101" pitchFamily="2" charset="-122"/>
                  </a:rPr>
                  <a:t>数乘运算</a:t>
                </a:r>
                <a:r>
                  <a:rPr lang="zh-CN" altLang="en-US" sz="2400" dirty="0">
                    <a:latin typeface="华文中宋" panose="02010600040101010101" pitchFamily="2" charset="-122"/>
                    <a:ea typeface="华文中宋" panose="02010600040101010101" pitchFamily="2" charset="-122"/>
                  </a:rPr>
                  <a:t>，即对于</a:t>
                </a:r>
                <a14:m>
                  <m:oMath xmlns:m="http://schemas.openxmlformats.org/officeDocument/2006/math">
                    <m:r>
                      <a:rPr lang="en-US" altLang="zh-CN" sz="2400" i="1" dirty="0">
                        <a:latin typeface="Cambria Math" panose="02040503050406030204" pitchFamily="18" charset="0"/>
                        <a:ea typeface="华文中宋" panose="02010600040101010101" pitchFamily="2" charset="-122"/>
                      </a:rPr>
                      <m:t>𝑉</m:t>
                    </m:r>
                  </m:oMath>
                </a14:m>
                <a:r>
                  <a:rPr lang="zh-CN" altLang="en-US" sz="2400" dirty="0">
                    <a:latin typeface="华文中宋" panose="02010600040101010101" pitchFamily="2" charset="-122"/>
                    <a:ea typeface="华文中宋" panose="02010600040101010101" pitchFamily="2" charset="-122"/>
                  </a:rPr>
                  <a:t>中任一元素</a:t>
                </a:r>
                <a14:m>
                  <m:oMath xmlns:m="http://schemas.openxmlformats.org/officeDocument/2006/math">
                    <m:r>
                      <a:rPr lang="en-US" altLang="zh-CN" sz="2400" i="1">
                        <a:latin typeface="Cambria Math" panose="02040503050406030204" pitchFamily="18" charset="0"/>
                        <a:ea typeface="黑体" panose="02010609060101010101" pitchFamily="49" charset="-122"/>
                      </a:rPr>
                      <m:t>𝛼</m:t>
                    </m:r>
                    <m:r>
                      <a:rPr lang="en-US" altLang="zh-CN" sz="2400" i="1">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𝑉</m:t>
                    </m:r>
                  </m:oMath>
                </a14:m>
                <a:r>
                  <a:rPr lang="zh-CN" altLang="en-US" sz="2400" dirty="0">
                    <a:latin typeface="华文中宋" panose="02010600040101010101" pitchFamily="2" charset="-122"/>
                    <a:ea typeface="华文中宋" panose="02010600040101010101" pitchFamily="2" charset="-122"/>
                  </a:rPr>
                  <a:t>与</a:t>
                </a:r>
                <a14:m>
                  <m:oMath xmlns:m="http://schemas.openxmlformats.org/officeDocument/2006/math">
                    <m:r>
                      <a:rPr lang="en-US" altLang="zh-CN" sz="2400" i="1" dirty="0">
                        <a:latin typeface="Cambria Math" panose="02040503050406030204" pitchFamily="18" charset="0"/>
                        <a:ea typeface="华文中宋" panose="02010600040101010101" pitchFamily="2" charset="-122"/>
                      </a:rPr>
                      <m:t>𝐹</m:t>
                    </m:r>
                  </m:oMath>
                </a14:m>
                <a:r>
                  <a:rPr lang="zh-CN" altLang="en-US" sz="2400" dirty="0">
                    <a:latin typeface="华文中宋" panose="02010600040101010101" pitchFamily="2" charset="-122"/>
                    <a:ea typeface="华文中宋" panose="02010600040101010101" pitchFamily="2" charset="-122"/>
                  </a:rPr>
                  <a:t>中任一数</a:t>
                </a:r>
                <a14:m>
                  <m:oMath xmlns:m="http://schemas.openxmlformats.org/officeDocument/2006/math">
                    <m:r>
                      <a:rPr lang="en-US" altLang="zh-CN" sz="2400" i="1" dirty="0">
                        <a:latin typeface="Cambria Math" panose="02040503050406030204" pitchFamily="18" charset="0"/>
                        <a:ea typeface="华文中宋" panose="02010600040101010101" pitchFamily="2" charset="-122"/>
                      </a:rPr>
                      <m:t>𝑘</m:t>
                    </m:r>
                    <m:r>
                      <a:rPr lang="en-US" altLang="zh-CN" sz="2400" i="1">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𝐹</m:t>
                    </m:r>
                  </m:oMath>
                </a14:m>
                <a:r>
                  <a:rPr lang="zh-CN" altLang="en-US" sz="2400" dirty="0">
                    <a:latin typeface="华文中宋" panose="02010600040101010101" pitchFamily="2" charset="-122"/>
                    <a:ea typeface="华文中宋" panose="02010600040101010101" pitchFamily="2" charset="-122"/>
                  </a:rPr>
                  <a:t>，总有</a:t>
                </a:r>
                <a14:m>
                  <m:oMath xmlns:m="http://schemas.openxmlformats.org/officeDocument/2006/math">
                    <m:r>
                      <a:rPr lang="en-US" altLang="zh-CN" sz="2400" i="1" dirty="0">
                        <a:latin typeface="Cambria Math" panose="02040503050406030204" pitchFamily="18" charset="0"/>
                        <a:ea typeface="华文中宋" panose="02010600040101010101" pitchFamily="2" charset="-122"/>
                      </a:rPr>
                      <m:t>𝑉</m:t>
                    </m:r>
                  </m:oMath>
                </a14:m>
                <a:r>
                  <a:rPr lang="zh-CN" altLang="en-US" sz="2400" dirty="0">
                    <a:latin typeface="华文中宋" panose="02010600040101010101" pitchFamily="2" charset="-122"/>
                    <a:ea typeface="华文中宋" panose="02010600040101010101" pitchFamily="2" charset="-122"/>
                  </a:rPr>
                  <a:t>中</a:t>
                </a:r>
                <a:r>
                  <a:rPr lang="zh-CN" altLang="en-US" sz="2400" dirty="0">
                    <a:solidFill>
                      <a:srgbClr val="FF0000"/>
                    </a:solidFill>
                    <a:latin typeface="华文中宋" panose="02010600040101010101" pitchFamily="2" charset="-122"/>
                    <a:ea typeface="华文中宋" panose="02010600040101010101" pitchFamily="2" charset="-122"/>
                  </a:rPr>
                  <a:t>唯一</a:t>
                </a:r>
                <a:r>
                  <a:rPr lang="zh-CN" altLang="en-US" sz="2400" dirty="0">
                    <a:latin typeface="华文中宋" panose="02010600040101010101" pitchFamily="2" charset="-122"/>
                    <a:ea typeface="华文中宋" panose="02010600040101010101" pitchFamily="2" charset="-122"/>
                  </a:rPr>
                  <a:t>的一个元素</a:t>
                </a:r>
                <a14:m>
                  <m:oMath xmlns:m="http://schemas.openxmlformats.org/officeDocument/2006/math">
                    <m:r>
                      <a:rPr lang="en-US" altLang="zh-CN" sz="2400" i="1">
                        <a:latin typeface="Cambria Math" panose="02040503050406030204" pitchFamily="18" charset="0"/>
                        <a:ea typeface="黑体" panose="02010609060101010101" pitchFamily="49" charset="-122"/>
                      </a:rPr>
                      <m:t>𝛿</m:t>
                    </m:r>
                    <m:r>
                      <a:rPr lang="en-US" altLang="zh-CN" sz="2400" i="1">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𝑉</m:t>
                    </m:r>
                    <m:r>
                      <a:rPr lang="en-US" altLang="zh-CN" sz="2400" i="1">
                        <a:latin typeface="Cambria Math" panose="02040503050406030204" pitchFamily="18" charset="0"/>
                        <a:ea typeface="黑体" panose="02010609060101010101" pitchFamily="49" charset="-122"/>
                      </a:rPr>
                      <m:t> </m:t>
                    </m:r>
                  </m:oMath>
                </a14:m>
                <a:r>
                  <a:rPr lang="zh-CN" altLang="en-US" sz="2400" dirty="0">
                    <a:latin typeface="华文中宋" panose="02010600040101010101" pitchFamily="2" charset="-122"/>
                    <a:ea typeface="华文中宋" panose="02010600040101010101" pitchFamily="2" charset="-122"/>
                  </a:rPr>
                  <a:t>与之对应，称为</a:t>
                </a:r>
                <a14:m>
                  <m:oMath xmlns:m="http://schemas.openxmlformats.org/officeDocument/2006/math">
                    <m:r>
                      <a:rPr lang="en-US" altLang="zh-CN" sz="2400" i="1" dirty="0">
                        <a:latin typeface="Cambria Math" panose="02040503050406030204" pitchFamily="18" charset="0"/>
                        <a:ea typeface="黑体" panose="02010609060101010101" pitchFamily="49" charset="-122"/>
                      </a:rPr>
                      <m:t>𝑘</m:t>
                    </m:r>
                  </m:oMath>
                </a14:m>
                <a:r>
                  <a:rPr lang="zh-CN" altLang="en-US" sz="2400" dirty="0">
                    <a:latin typeface="华文中宋" panose="02010600040101010101" pitchFamily="2" charset="-122"/>
                    <a:ea typeface="华文中宋" panose="02010600040101010101" pitchFamily="2" charset="-122"/>
                  </a:rPr>
                  <a:t>与</a:t>
                </a:r>
                <a14:m>
                  <m:oMath xmlns:m="http://schemas.openxmlformats.org/officeDocument/2006/math">
                    <m:r>
                      <a:rPr lang="en-US" altLang="zh-CN" sz="2400" i="1" dirty="0">
                        <a:latin typeface="Cambria Math" panose="02040503050406030204" pitchFamily="18" charset="0"/>
                        <a:ea typeface="黑体" panose="02010609060101010101" pitchFamily="49" charset="-122"/>
                      </a:rPr>
                      <m:t>𝛼</m:t>
                    </m:r>
                  </m:oMath>
                </a14:m>
                <a:r>
                  <a:rPr lang="zh-CN" altLang="en-US" sz="2400" dirty="0">
                    <a:latin typeface="华文中宋" panose="02010600040101010101" pitchFamily="2" charset="-122"/>
                    <a:ea typeface="华文中宋" panose="02010600040101010101" pitchFamily="2" charset="-122"/>
                  </a:rPr>
                  <a:t>的积，记作 </a:t>
                </a:r>
                <a14:m>
                  <m:oMath xmlns:m="http://schemas.openxmlformats.org/officeDocument/2006/math">
                    <m:r>
                      <a:rPr lang="en-US" altLang="zh-CN" sz="2400" i="1">
                        <a:latin typeface="Cambria Math" panose="02040503050406030204" pitchFamily="18" charset="0"/>
                        <a:ea typeface="华文中宋" panose="02010600040101010101" pitchFamily="2" charset="-122"/>
                      </a:rPr>
                      <m:t>𝛿</m:t>
                    </m:r>
                    <m:r>
                      <a:rPr lang="en-US" altLang="zh-CN" sz="2400" i="1">
                        <a:latin typeface="Cambria Math" panose="02040503050406030204" pitchFamily="18" charset="0"/>
                        <a:ea typeface="华文中宋" panose="02010600040101010101" pitchFamily="2" charset="-122"/>
                      </a:rPr>
                      <m:t>=</m:t>
                    </m:r>
                    <m:r>
                      <a:rPr lang="en-US" altLang="zh-CN" sz="2400" i="1">
                        <a:latin typeface="Cambria Math" panose="02040503050406030204" pitchFamily="18" charset="0"/>
                        <a:ea typeface="华文中宋" panose="02010600040101010101" pitchFamily="2" charset="-122"/>
                      </a:rPr>
                      <m:t>𝑘</m:t>
                    </m:r>
                    <m:r>
                      <a:rPr lang="en-US" altLang="zh-CN" sz="2400" i="1">
                        <a:latin typeface="Cambria Math" panose="02040503050406030204" pitchFamily="18" charset="0"/>
                        <a:ea typeface="华文中宋" panose="02010600040101010101" pitchFamily="2" charset="-122"/>
                      </a:rPr>
                      <m:t>𝛼</m:t>
                    </m:r>
                    <m:r>
                      <a:rPr lang="en-US" altLang="zh-CN" sz="2400" i="1">
                        <a:latin typeface="Cambria Math" panose="02040503050406030204" pitchFamily="18" charset="0"/>
                        <a:ea typeface="华文中宋" panose="02010600040101010101" pitchFamily="2" charset="-122"/>
                      </a:rPr>
                      <m:t>.</m:t>
                    </m:r>
                  </m:oMath>
                </a14:m>
                <a:r>
                  <a:rPr lang="zh-CN" altLang="en-US" sz="2400" dirty="0">
                    <a:latin typeface="华文中宋" panose="02010600040101010101" pitchFamily="2" charset="-122"/>
                    <a:ea typeface="华文中宋" panose="02010600040101010101" pitchFamily="2" charset="-122"/>
                  </a:rPr>
                  <a:t> 并且数乘运算满足下面四条法则：</a:t>
                </a:r>
              </a:p>
            </p:txBody>
          </p:sp>
        </mc:Choice>
        <mc:Fallback xmlns="">
          <p:sp>
            <p:nvSpPr>
              <p:cNvPr id="10243" name="Text Box 10"/>
              <p:cNvSpPr txBox="1">
                <a:spLocks noRot="1" noChangeAspect="1" noMove="1" noResize="1" noEditPoints="1" noAdjustHandles="1" noChangeArrowheads="1" noChangeShapeType="1" noTextEdit="1"/>
              </p:cNvSpPr>
              <p:nvPr/>
            </p:nvSpPr>
            <p:spPr bwMode="auto">
              <a:xfrm>
                <a:off x="724546" y="1404260"/>
                <a:ext cx="10297144" cy="1536574"/>
              </a:xfrm>
              <a:prstGeom prst="rect">
                <a:avLst/>
              </a:prstGeom>
              <a:blipFill>
                <a:blip r:embed="rId3"/>
                <a:stretch>
                  <a:fillRect l="-947" b="-833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1966243" y="3108015"/>
                <a:ext cx="5184576" cy="461665"/>
              </a:xfrm>
              <a:prstGeom prst="rect">
                <a:avLst/>
              </a:prstGeom>
              <a:noFill/>
            </p:spPr>
            <p:txBody>
              <a:bodyPr wrap="square" rtlCol="0">
                <a:spAutoFit/>
              </a:bodyPr>
              <a:lstStyle/>
              <a:p>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1</a:t>
                </a:r>
                <a:r>
                  <a:rPr lang="zh-CN" altLang="en-US" sz="2400" dirty="0">
                    <a:latin typeface="华文中宋" panose="02010600040101010101" pitchFamily="2" charset="-122"/>
                    <a:ea typeface="华文中宋" panose="02010600040101010101" pitchFamily="2" charset="-122"/>
                  </a:rPr>
                  <a:t>）</a:t>
                </a:r>
                <a14:m>
                  <m:oMath xmlns:m="http://schemas.openxmlformats.org/officeDocument/2006/math">
                    <m:r>
                      <a:rPr lang="en-US" altLang="zh-CN" sz="2400" i="1">
                        <a:latin typeface="Cambria Math" panose="02040503050406030204" pitchFamily="18" charset="0"/>
                        <a:ea typeface="华文中宋" panose="02010600040101010101" pitchFamily="2" charset="-122"/>
                      </a:rPr>
                      <m:t>1⋅</m:t>
                    </m:r>
                    <m:r>
                      <a:rPr lang="en-US" altLang="zh-CN" sz="2400" i="1">
                        <a:latin typeface="Cambria Math" panose="02040503050406030204" pitchFamily="18" charset="0"/>
                        <a:ea typeface="华文中宋" panose="02010600040101010101" pitchFamily="2" charset="-122"/>
                      </a:rPr>
                      <m:t>𝛼</m:t>
                    </m:r>
                    <m:r>
                      <a:rPr lang="en-US" altLang="zh-CN" sz="2400" i="1">
                        <a:latin typeface="Cambria Math" panose="02040503050406030204" pitchFamily="18" charset="0"/>
                        <a:ea typeface="华文中宋" panose="02010600040101010101" pitchFamily="2" charset="-122"/>
                      </a:rPr>
                      <m:t>=</m:t>
                    </m:r>
                    <m:r>
                      <a:rPr lang="en-US" altLang="zh-CN" sz="2400" i="1">
                        <a:latin typeface="Cambria Math" panose="02040503050406030204" pitchFamily="18" charset="0"/>
                        <a:ea typeface="华文中宋" panose="02010600040101010101" pitchFamily="2" charset="-122"/>
                      </a:rPr>
                      <m:t>𝛼</m:t>
                    </m:r>
                    <m:r>
                      <a:rPr lang="en-US" altLang="zh-CN" sz="2400" i="1">
                        <a:latin typeface="Cambria Math" panose="02040503050406030204" pitchFamily="18" charset="0"/>
                        <a:ea typeface="华文中宋" panose="02010600040101010101" pitchFamily="2" charset="-122"/>
                      </a:rPr>
                      <m:t>;</m:t>
                    </m:r>
                  </m:oMath>
                </a14:m>
                <a:endParaRPr lang="zh-CN" altLang="en-US" sz="2400" dirty="0">
                  <a:latin typeface="华文中宋" panose="02010600040101010101" pitchFamily="2" charset="-122"/>
                  <a:ea typeface="华文中宋" panose="02010600040101010101" pitchFamily="2" charset="-122"/>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1966243" y="3108015"/>
                <a:ext cx="5184576" cy="461665"/>
              </a:xfrm>
              <a:prstGeom prst="rect">
                <a:avLst/>
              </a:prstGeom>
              <a:blipFill>
                <a:blip r:embed="rId4"/>
                <a:stretch>
                  <a:fillRect l="-1882"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1966243" y="3639928"/>
                <a:ext cx="5977770" cy="461665"/>
              </a:xfrm>
              <a:prstGeom prst="rect">
                <a:avLst/>
              </a:prstGeom>
              <a:noFill/>
            </p:spPr>
            <p:txBody>
              <a:bodyPr wrap="square" rtlCol="0">
                <a:spAutoFit/>
              </a:bodyPr>
              <a:lstStyle/>
              <a:p>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2</a:t>
                </a:r>
                <a:r>
                  <a:rPr lang="zh-CN" altLang="en-US" sz="2400" dirty="0">
                    <a:latin typeface="华文中宋" panose="02010600040101010101" pitchFamily="2" charset="-122"/>
                    <a:ea typeface="华文中宋" panose="02010600040101010101" pitchFamily="2" charset="-122"/>
                  </a:rPr>
                  <a:t>）</a:t>
                </a:r>
                <a14:m>
                  <m:oMath xmlns:m="http://schemas.openxmlformats.org/officeDocument/2006/math">
                    <m:r>
                      <a:rPr lang="en-US" altLang="zh-CN" sz="2400" i="1">
                        <a:latin typeface="Cambria Math" panose="02040503050406030204" pitchFamily="18" charset="0"/>
                      </a:rPr>
                      <m:t> </m:t>
                    </m:r>
                    <m:r>
                      <a:rPr lang="en-US" altLang="zh-CN" sz="2400" i="1">
                        <a:latin typeface="Cambria Math" panose="02040503050406030204" pitchFamily="18" charset="0"/>
                      </a:rPr>
                      <m:t>𝑘</m:t>
                    </m:r>
                    <m:r>
                      <a:rPr lang="en-US" altLang="zh-CN" sz="2400">
                        <a:latin typeface="Cambria Math" panose="02040503050406030204" pitchFamily="18" charset="0"/>
                      </a:rPr>
                      <m:t>(</m:t>
                    </m:r>
                    <m:r>
                      <a:rPr lang="en-US" altLang="zh-CN" sz="2400" i="1">
                        <a:latin typeface="Cambria Math" panose="02040503050406030204" pitchFamily="18" charset="0"/>
                      </a:rPr>
                      <m:t>𝑙</m:t>
                    </m:r>
                    <m:r>
                      <a:rPr lang="en-US" altLang="zh-CN" sz="2400" i="1">
                        <a:latin typeface="Cambria Math" panose="02040503050406030204" pitchFamily="18" charset="0"/>
                      </a:rPr>
                      <m:t>𝛼</m:t>
                    </m:r>
                    <m:r>
                      <a:rPr lang="en-US" altLang="zh-CN" sz="2400">
                        <a:latin typeface="Cambria Math" panose="02040503050406030204" pitchFamily="18" charset="0"/>
                      </a:rPr>
                      <m:t>)</m:t>
                    </m:r>
                    <m:r>
                      <a:rPr lang="en-US" altLang="zh-CN" sz="2400" i="1">
                        <a:latin typeface="Cambria Math" panose="02040503050406030204" pitchFamily="18" charset="0"/>
                      </a:rPr>
                      <m:t> =</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𝑘𝑙</m:t>
                        </m:r>
                      </m:e>
                    </m:d>
                    <m:r>
                      <a:rPr lang="en-US" altLang="zh-CN" sz="2400" i="1">
                        <a:latin typeface="Cambria Math" panose="02040503050406030204" pitchFamily="18" charset="0"/>
                      </a:rPr>
                      <m:t>𝛼</m:t>
                    </m:r>
                    <m:r>
                      <a:rPr lang="en-US" altLang="zh-CN" sz="2400" i="1">
                        <a:latin typeface="Cambria Math" panose="02040503050406030204" pitchFamily="18" charset="0"/>
                      </a:rPr>
                      <m:t>;</m:t>
                    </m:r>
                  </m:oMath>
                </a14:m>
                <a:endParaRPr lang="zh-CN" altLang="en-US" sz="2400" dirty="0">
                  <a:latin typeface="华文中宋" panose="02010600040101010101" pitchFamily="2" charset="-122"/>
                  <a:ea typeface="华文中宋" panose="02010600040101010101" pitchFamily="2" charset="-122"/>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1966243" y="3639928"/>
                <a:ext cx="5977770" cy="461665"/>
              </a:xfrm>
              <a:prstGeom prst="rect">
                <a:avLst/>
              </a:prstGeom>
              <a:blipFill>
                <a:blip r:embed="rId5"/>
                <a:stretch>
                  <a:fillRect l="-1633"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1966243" y="4059454"/>
                <a:ext cx="8359714" cy="580928"/>
              </a:xfrm>
              <a:prstGeom prst="rect">
                <a:avLst/>
              </a:prstGeom>
              <a:noFill/>
            </p:spPr>
            <p:txBody>
              <a:bodyPr wrap="square" rtlCol="0">
                <a:spAutoFit/>
              </a:bodyPr>
              <a:lstStyle/>
              <a:p>
                <a:pPr>
                  <a:lnSpc>
                    <a:spcPct val="150000"/>
                  </a:lnSpc>
                </a:pP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3</a:t>
                </a:r>
                <a:r>
                  <a:rPr lang="zh-CN" altLang="en-US" sz="2400" dirty="0">
                    <a:latin typeface="华文中宋" panose="02010600040101010101" pitchFamily="2" charset="-122"/>
                    <a:ea typeface="华文中宋" panose="02010600040101010101" pitchFamily="2" charset="-122"/>
                  </a:rPr>
                  <a:t>）</a:t>
                </a:r>
                <a14:m>
                  <m:oMath xmlns:m="http://schemas.openxmlformats.org/officeDocument/2006/math">
                    <m:d>
                      <m:dPr>
                        <m:ctrlPr>
                          <a:rPr lang="en-US" altLang="zh-CN" sz="2400" i="1">
                            <a:latin typeface="Cambria Math" panose="02040503050406030204" pitchFamily="18" charset="0"/>
                          </a:rPr>
                        </m:ctrlPr>
                      </m:dPr>
                      <m:e>
                        <m:r>
                          <a:rPr lang="en-US" altLang="zh-CN" sz="2400" i="1">
                            <a:latin typeface="Cambria Math" panose="02040503050406030204" pitchFamily="18" charset="0"/>
                          </a:rPr>
                          <m:t>𝑘</m:t>
                        </m:r>
                        <m:r>
                          <a:rPr lang="en-US" altLang="zh-CN" sz="2400">
                            <a:latin typeface="Cambria Math" panose="02040503050406030204" pitchFamily="18" charset="0"/>
                          </a:rPr>
                          <m:t>+</m:t>
                        </m:r>
                        <m:r>
                          <a:rPr lang="en-US" altLang="zh-CN" sz="2400" i="1">
                            <a:latin typeface="Cambria Math" panose="02040503050406030204" pitchFamily="18" charset="0"/>
                          </a:rPr>
                          <m:t>𝑙</m:t>
                        </m:r>
                      </m:e>
                    </m:d>
                    <m:r>
                      <a:rPr lang="en-US" altLang="zh-CN" sz="2400" i="1">
                        <a:latin typeface="Cambria Math" panose="02040503050406030204" pitchFamily="18" charset="0"/>
                      </a:rPr>
                      <m:t>𝛼</m:t>
                    </m:r>
                    <m:r>
                      <a:rPr lang="en-US" altLang="zh-CN" sz="2400" i="1">
                        <a:latin typeface="Cambria Math" panose="02040503050406030204" pitchFamily="18" charset="0"/>
                      </a:rPr>
                      <m:t> =</m:t>
                    </m:r>
                    <m:r>
                      <a:rPr lang="en-US" altLang="zh-CN" sz="2400" i="1">
                        <a:latin typeface="Cambria Math" panose="02040503050406030204" pitchFamily="18" charset="0"/>
                      </a:rPr>
                      <m:t>𝑘</m:t>
                    </m:r>
                    <m:r>
                      <a:rPr lang="en-US" altLang="zh-CN" sz="2400" i="1">
                        <a:latin typeface="Cambria Math" panose="02040503050406030204" pitchFamily="18" charset="0"/>
                      </a:rPr>
                      <m:t>𝛼</m:t>
                    </m:r>
                    <m:r>
                      <a:rPr lang="en-US" altLang="zh-CN" sz="2400" i="1">
                        <a:latin typeface="Cambria Math" panose="02040503050406030204" pitchFamily="18" charset="0"/>
                      </a:rPr>
                      <m:t>+</m:t>
                    </m:r>
                    <m:r>
                      <a:rPr lang="en-US" altLang="zh-CN" sz="2400" i="1">
                        <a:latin typeface="Cambria Math" panose="02040503050406030204" pitchFamily="18" charset="0"/>
                      </a:rPr>
                      <m:t>𝑙</m:t>
                    </m:r>
                    <m:r>
                      <a:rPr lang="en-US" altLang="zh-CN" sz="2400" i="1">
                        <a:latin typeface="Cambria Math" panose="02040503050406030204" pitchFamily="18" charset="0"/>
                      </a:rPr>
                      <m:t>𝛼</m:t>
                    </m:r>
                    <m:r>
                      <a:rPr lang="en-US" altLang="zh-CN" sz="2400" i="1">
                        <a:latin typeface="Cambria Math" panose="02040503050406030204" pitchFamily="18" charset="0"/>
                        <a:ea typeface="华文中宋" panose="02010600040101010101" pitchFamily="2" charset="-122"/>
                      </a:rPr>
                      <m:t>;</m:t>
                    </m:r>
                  </m:oMath>
                </a14:m>
                <a:endParaRPr lang="zh-CN" altLang="en-US" sz="2400" dirty="0">
                  <a:latin typeface="华文中宋" panose="02010600040101010101" pitchFamily="2" charset="-122"/>
                  <a:ea typeface="华文中宋" panose="02010600040101010101" pitchFamily="2" charset="-122"/>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1966243" y="4059454"/>
                <a:ext cx="8359714" cy="580928"/>
              </a:xfrm>
              <a:prstGeom prst="rect">
                <a:avLst/>
              </a:prstGeom>
              <a:blipFill>
                <a:blip r:embed="rId6"/>
                <a:stretch>
                  <a:fillRect l="-1167" b="-24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1991395" y="4556510"/>
                <a:ext cx="8371586" cy="580928"/>
              </a:xfrm>
              <a:prstGeom prst="rect">
                <a:avLst/>
              </a:prstGeom>
              <a:noFill/>
            </p:spPr>
            <p:txBody>
              <a:bodyPr wrap="square" rtlCol="0">
                <a:spAutoFit/>
              </a:bodyPr>
              <a:lstStyle/>
              <a:p>
                <a:pPr>
                  <a:lnSpc>
                    <a:spcPct val="150000"/>
                  </a:lnSpc>
                </a:pP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4</a:t>
                </a:r>
                <a:r>
                  <a:rPr lang="zh-CN" altLang="en-US" sz="2400" dirty="0">
                    <a:latin typeface="华文中宋" panose="02010600040101010101" pitchFamily="2" charset="-122"/>
                    <a:ea typeface="华文中宋" panose="02010600040101010101" pitchFamily="2" charset="-122"/>
                  </a:rPr>
                  <a:t>）</a:t>
                </a:r>
                <a14:m>
                  <m:oMath xmlns:m="http://schemas.openxmlformats.org/officeDocument/2006/math">
                    <m:r>
                      <a:rPr lang="en-US" altLang="zh-CN" sz="2400" i="1">
                        <a:latin typeface="Cambria Math" panose="02040503050406030204" pitchFamily="18" charset="0"/>
                        <a:ea typeface="华文中宋" panose="02010600040101010101" pitchFamily="2" charset="-122"/>
                      </a:rPr>
                      <m:t>𝑘</m:t>
                    </m:r>
                    <m:d>
                      <m:dPr>
                        <m:ctrlPr>
                          <a:rPr lang="en-US" altLang="zh-CN" sz="2400" i="1">
                            <a:latin typeface="Cambria Math" panose="02040503050406030204" pitchFamily="18" charset="0"/>
                            <a:ea typeface="华文中宋" panose="02010600040101010101" pitchFamily="2" charset="-122"/>
                          </a:rPr>
                        </m:ctrlPr>
                      </m:dPr>
                      <m:e>
                        <m:r>
                          <a:rPr lang="en-US" altLang="zh-CN" sz="2400" i="1">
                            <a:latin typeface="Cambria Math" panose="02040503050406030204" pitchFamily="18" charset="0"/>
                            <a:ea typeface="华文中宋" panose="02010600040101010101" pitchFamily="2" charset="-122"/>
                          </a:rPr>
                          <m:t>𝛼</m:t>
                        </m:r>
                        <m:r>
                          <a:rPr lang="en-US" altLang="zh-CN" sz="2400" i="1">
                            <a:latin typeface="Cambria Math" panose="02040503050406030204" pitchFamily="18" charset="0"/>
                            <a:ea typeface="华文中宋" panose="02010600040101010101" pitchFamily="2" charset="-122"/>
                          </a:rPr>
                          <m:t>+</m:t>
                        </m:r>
                        <m:r>
                          <a:rPr lang="en-US" altLang="zh-CN" sz="2400" i="1">
                            <a:latin typeface="Cambria Math" panose="02040503050406030204" pitchFamily="18" charset="0"/>
                            <a:ea typeface="华文中宋" panose="02010600040101010101" pitchFamily="2" charset="-122"/>
                          </a:rPr>
                          <m:t>𝛽</m:t>
                        </m:r>
                      </m:e>
                    </m:d>
                    <m:r>
                      <a:rPr lang="en-US" altLang="zh-CN" sz="2400" i="1">
                        <a:latin typeface="Cambria Math" panose="02040503050406030204" pitchFamily="18" charset="0"/>
                        <a:ea typeface="华文中宋" panose="02010600040101010101" pitchFamily="2" charset="-122"/>
                      </a:rPr>
                      <m:t>=</m:t>
                    </m:r>
                    <m:r>
                      <a:rPr lang="en-US" altLang="zh-CN" sz="2400" i="1">
                        <a:latin typeface="Cambria Math" panose="02040503050406030204" pitchFamily="18" charset="0"/>
                        <a:ea typeface="华文中宋" panose="02010600040101010101" pitchFamily="2" charset="-122"/>
                      </a:rPr>
                      <m:t>𝑘</m:t>
                    </m:r>
                    <m:r>
                      <a:rPr lang="en-US" altLang="zh-CN" sz="2400" i="1">
                        <a:latin typeface="Cambria Math" panose="02040503050406030204" pitchFamily="18" charset="0"/>
                        <a:ea typeface="华文中宋" panose="02010600040101010101" pitchFamily="2" charset="-122"/>
                      </a:rPr>
                      <m:t>𝛼</m:t>
                    </m:r>
                    <m:r>
                      <a:rPr lang="en-US" altLang="zh-CN" sz="2400" i="1">
                        <a:latin typeface="Cambria Math" panose="02040503050406030204" pitchFamily="18" charset="0"/>
                        <a:ea typeface="华文中宋" panose="02010600040101010101" pitchFamily="2" charset="-122"/>
                      </a:rPr>
                      <m:t>+</m:t>
                    </m:r>
                    <m:r>
                      <a:rPr lang="en-US" altLang="zh-CN" sz="2400" i="1">
                        <a:latin typeface="Cambria Math" panose="02040503050406030204" pitchFamily="18" charset="0"/>
                        <a:ea typeface="华文中宋" panose="02010600040101010101" pitchFamily="2" charset="-122"/>
                      </a:rPr>
                      <m:t>𝑘</m:t>
                    </m:r>
                    <m:r>
                      <a:rPr lang="en-US" altLang="zh-CN" sz="2400" i="1">
                        <a:latin typeface="Cambria Math" panose="02040503050406030204" pitchFamily="18" charset="0"/>
                        <a:ea typeface="华文中宋" panose="02010600040101010101" pitchFamily="2" charset="-122"/>
                      </a:rPr>
                      <m:t>𝛽</m:t>
                    </m:r>
                    <m:r>
                      <a:rPr lang="en-US" altLang="zh-CN" sz="2400" i="1">
                        <a:latin typeface="Cambria Math" panose="02040503050406030204" pitchFamily="18" charset="0"/>
                        <a:ea typeface="华文中宋" panose="02010600040101010101" pitchFamily="2" charset="-122"/>
                      </a:rPr>
                      <m:t>.</m:t>
                    </m:r>
                  </m:oMath>
                </a14:m>
                <a:endParaRPr lang="zh-CN" altLang="en-US" sz="2400" dirty="0">
                  <a:latin typeface="华文中宋" panose="02010600040101010101" pitchFamily="2" charset="-122"/>
                  <a:ea typeface="华文中宋" panose="02010600040101010101" pitchFamily="2" charset="-122"/>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1991395" y="4556510"/>
                <a:ext cx="8371586" cy="580928"/>
              </a:xfrm>
              <a:prstGeom prst="rect">
                <a:avLst/>
              </a:prstGeom>
              <a:blipFill>
                <a:blip r:embed="rId7"/>
                <a:stretch>
                  <a:fillRect l="-1165" b="-229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724546" y="5207086"/>
                <a:ext cx="7940345" cy="461665"/>
              </a:xfrm>
              <a:prstGeom prst="rect">
                <a:avLst/>
              </a:prstGeom>
              <a:noFill/>
            </p:spPr>
            <p:txBody>
              <a:bodyPr wrap="square" rtlCol="0">
                <a:spAutoFit/>
              </a:bodyPr>
              <a:lstStyle/>
              <a:p>
                <a:r>
                  <a:rPr lang="zh-CN" altLang="en-US" sz="2400" dirty="0">
                    <a:latin typeface="华文中宋" panose="02010600040101010101" pitchFamily="2" charset="-122"/>
                    <a:ea typeface="华文中宋" panose="02010600040101010101" pitchFamily="2" charset="-122"/>
                  </a:rPr>
                  <a:t>其中</a:t>
                </a:r>
                <a14:m>
                  <m:oMath xmlns:m="http://schemas.openxmlformats.org/officeDocument/2006/math">
                    <m:r>
                      <a:rPr lang="en-US" altLang="zh-CN" sz="2400" i="1">
                        <a:latin typeface="Cambria Math" panose="02040503050406030204" pitchFamily="18" charset="0"/>
                        <a:ea typeface="华文中宋" panose="02010600040101010101" pitchFamily="2" charset="-122"/>
                      </a:rPr>
                      <m:t>𝑘</m:t>
                    </m:r>
                    <m:r>
                      <a:rPr lang="en-US" altLang="zh-CN" sz="2400" i="1">
                        <a:latin typeface="Cambria Math" panose="02040503050406030204" pitchFamily="18" charset="0"/>
                        <a:ea typeface="华文中宋" panose="02010600040101010101" pitchFamily="2" charset="-122"/>
                      </a:rPr>
                      <m:t>,</m:t>
                    </m:r>
                    <m:r>
                      <a:rPr lang="en-US" altLang="zh-CN" sz="2400" i="1">
                        <a:latin typeface="Cambria Math" panose="02040503050406030204" pitchFamily="18" charset="0"/>
                        <a:ea typeface="华文中宋" panose="02010600040101010101" pitchFamily="2" charset="-122"/>
                      </a:rPr>
                      <m:t>𝑙</m:t>
                    </m:r>
                  </m:oMath>
                </a14:m>
                <a:r>
                  <a:rPr lang="zh-CN" altLang="en-US" sz="2400" dirty="0">
                    <a:latin typeface="华文中宋" panose="02010600040101010101" pitchFamily="2" charset="-122"/>
                    <a:ea typeface="华文中宋" panose="02010600040101010101" pitchFamily="2" charset="-122"/>
                  </a:rPr>
                  <a:t>表示数域</a:t>
                </a:r>
                <a14:m>
                  <m:oMath xmlns:m="http://schemas.openxmlformats.org/officeDocument/2006/math">
                    <m:r>
                      <a:rPr lang="en-US" altLang="zh-CN" sz="2400" i="1" dirty="0">
                        <a:latin typeface="Cambria Math" panose="02040503050406030204" pitchFamily="18" charset="0"/>
                        <a:ea typeface="华文中宋" panose="02010600040101010101" pitchFamily="2" charset="-122"/>
                      </a:rPr>
                      <m:t>𝐹</m:t>
                    </m:r>
                  </m:oMath>
                </a14:m>
                <a:r>
                  <a:rPr lang="zh-CN" altLang="en-US" sz="2400" dirty="0">
                    <a:latin typeface="华文中宋" panose="02010600040101010101" pitchFamily="2" charset="-122"/>
                    <a:ea typeface="华文中宋" panose="02010600040101010101" pitchFamily="2" charset="-122"/>
                  </a:rPr>
                  <a:t>中的任意数，</a:t>
                </a:r>
                <a14:m>
                  <m:oMath xmlns:m="http://schemas.openxmlformats.org/officeDocument/2006/math">
                    <m:r>
                      <a:rPr lang="en-US" altLang="zh-CN" sz="2400" i="1">
                        <a:latin typeface="Cambria Math" panose="02040503050406030204" pitchFamily="18" charset="0"/>
                        <a:ea typeface="华文中宋" panose="02010600040101010101" pitchFamily="2" charset="-122"/>
                      </a:rPr>
                      <m:t>𝛼</m:t>
                    </m:r>
                    <m:r>
                      <a:rPr lang="en-US" altLang="zh-CN" sz="2400" i="1">
                        <a:latin typeface="Cambria Math" panose="02040503050406030204" pitchFamily="18" charset="0"/>
                        <a:ea typeface="华文中宋" panose="02010600040101010101" pitchFamily="2" charset="-122"/>
                      </a:rPr>
                      <m:t>,</m:t>
                    </m:r>
                    <m:r>
                      <a:rPr lang="en-US" altLang="zh-CN" sz="2400" i="1">
                        <a:latin typeface="Cambria Math" panose="02040503050406030204" pitchFamily="18" charset="0"/>
                        <a:ea typeface="华文中宋" panose="02010600040101010101" pitchFamily="2" charset="-122"/>
                      </a:rPr>
                      <m:t>𝛽</m:t>
                    </m:r>
                  </m:oMath>
                </a14:m>
                <a:r>
                  <a:rPr lang="zh-CN" altLang="en-US" sz="2400" dirty="0">
                    <a:latin typeface="华文中宋" panose="02010600040101010101" pitchFamily="2" charset="-122"/>
                    <a:ea typeface="华文中宋" panose="02010600040101010101" pitchFamily="2" charset="-122"/>
                  </a:rPr>
                  <a:t>表示</a:t>
                </a:r>
                <a14:m>
                  <m:oMath xmlns:m="http://schemas.openxmlformats.org/officeDocument/2006/math">
                    <m:r>
                      <a:rPr lang="en-US" altLang="zh-CN" sz="2400" i="1" dirty="0">
                        <a:latin typeface="Cambria Math" panose="02040503050406030204" pitchFamily="18" charset="0"/>
                        <a:ea typeface="华文中宋" panose="02010600040101010101" pitchFamily="2" charset="-122"/>
                      </a:rPr>
                      <m:t>𝑉</m:t>
                    </m:r>
                  </m:oMath>
                </a14:m>
                <a:r>
                  <a:rPr lang="zh-CN" altLang="en-US" sz="2400" dirty="0">
                    <a:latin typeface="华文中宋" panose="02010600040101010101" pitchFamily="2" charset="-122"/>
                    <a:ea typeface="华文中宋" panose="02010600040101010101" pitchFamily="2" charset="-122"/>
                  </a:rPr>
                  <a:t>中的任意元素。</a:t>
                </a:r>
              </a:p>
            </p:txBody>
          </p:sp>
        </mc:Choice>
        <mc:Fallback xmlns="">
          <p:sp>
            <p:nvSpPr>
              <p:cNvPr id="12" name="文本框 11"/>
              <p:cNvSpPr txBox="1">
                <a:spLocks noRot="1" noChangeAspect="1" noMove="1" noResize="1" noEditPoints="1" noAdjustHandles="1" noChangeArrowheads="1" noChangeShapeType="1" noTextEdit="1"/>
              </p:cNvSpPr>
              <p:nvPr/>
            </p:nvSpPr>
            <p:spPr>
              <a:xfrm>
                <a:off x="724546" y="5207086"/>
                <a:ext cx="7940345" cy="461665"/>
              </a:xfrm>
              <a:prstGeom prst="rect">
                <a:avLst/>
              </a:prstGeom>
              <a:blipFill>
                <a:blip r:embed="rId8"/>
                <a:stretch>
                  <a:fillRect l="-1229" t="-10526" r="-384"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752014" y="5734093"/>
                <a:ext cx="7940345" cy="461665"/>
              </a:xfrm>
              <a:prstGeom prst="rect">
                <a:avLst/>
              </a:prstGeom>
              <a:noFill/>
            </p:spPr>
            <p:txBody>
              <a:bodyPr wrap="square" rtlCol="0">
                <a:spAutoFit/>
              </a:bodyPr>
              <a:lstStyle/>
              <a:p>
                <a:r>
                  <a:rPr lang="zh-CN" altLang="en-US" sz="2400" dirty="0">
                    <a:latin typeface="华文中宋" panose="02010600040101010101" pitchFamily="2" charset="-122"/>
                    <a:ea typeface="华文中宋" panose="02010600040101010101" pitchFamily="2" charset="-122"/>
                  </a:rPr>
                  <a:t>称这样的集合</a:t>
                </a:r>
                <a14:m>
                  <m:oMath xmlns:m="http://schemas.openxmlformats.org/officeDocument/2006/math">
                    <m:r>
                      <a:rPr lang="en-US" altLang="zh-CN" sz="2400" i="1" dirty="0">
                        <a:latin typeface="Cambria Math" panose="02040503050406030204" pitchFamily="18" charset="0"/>
                        <a:ea typeface="华文中宋" panose="02010600040101010101" pitchFamily="2" charset="-122"/>
                      </a:rPr>
                      <m:t>𝑉</m:t>
                    </m:r>
                  </m:oMath>
                </a14:m>
                <a:r>
                  <a:rPr lang="zh-CN" altLang="en-US" sz="2400" dirty="0">
                    <a:latin typeface="华文中宋" panose="02010600040101010101" pitchFamily="2" charset="-122"/>
                    <a:ea typeface="华文中宋" panose="02010600040101010101" pitchFamily="2" charset="-122"/>
                  </a:rPr>
                  <a:t>为数域</a:t>
                </a:r>
                <a14:m>
                  <m:oMath xmlns:m="http://schemas.openxmlformats.org/officeDocument/2006/math">
                    <m:r>
                      <a:rPr lang="en-US" altLang="zh-CN" sz="2400" i="1" dirty="0">
                        <a:latin typeface="Cambria Math" panose="02040503050406030204" pitchFamily="18" charset="0"/>
                        <a:ea typeface="华文中宋" panose="02010600040101010101" pitchFamily="2" charset="-122"/>
                      </a:rPr>
                      <m:t>𝐹</m:t>
                    </m:r>
                  </m:oMath>
                </a14:m>
                <a:r>
                  <a:rPr lang="zh-CN" altLang="en-US" sz="2400" dirty="0">
                    <a:latin typeface="华文中宋" panose="02010600040101010101" pitchFamily="2" charset="-122"/>
                    <a:ea typeface="华文中宋" panose="02010600040101010101" pitchFamily="2" charset="-122"/>
                  </a:rPr>
                  <a:t>上的</a:t>
                </a:r>
                <a:r>
                  <a:rPr lang="zh-CN" altLang="en-US" sz="2400" b="1" dirty="0">
                    <a:solidFill>
                      <a:srgbClr val="FF0000"/>
                    </a:solidFill>
                    <a:latin typeface="华文中宋" panose="02010600040101010101" pitchFamily="2" charset="-122"/>
                    <a:ea typeface="华文中宋" panose="02010600040101010101" pitchFamily="2" charset="-122"/>
                  </a:rPr>
                  <a:t>线性空间</a:t>
                </a:r>
                <a:r>
                  <a:rPr lang="zh-CN" altLang="en-US" sz="2400" dirty="0">
                    <a:latin typeface="华文中宋" panose="02010600040101010101" pitchFamily="2" charset="-122"/>
                    <a:ea typeface="华文中宋" panose="02010600040101010101" pitchFamily="2" charset="-122"/>
                  </a:rPr>
                  <a:t>。</a:t>
                </a:r>
              </a:p>
            </p:txBody>
          </p:sp>
        </mc:Choice>
        <mc:Fallback xmlns="">
          <p:sp>
            <p:nvSpPr>
              <p:cNvPr id="13" name="文本框 12"/>
              <p:cNvSpPr txBox="1">
                <a:spLocks noRot="1" noChangeAspect="1" noMove="1" noResize="1" noEditPoints="1" noAdjustHandles="1" noChangeArrowheads="1" noChangeShapeType="1" noTextEdit="1"/>
              </p:cNvSpPr>
              <p:nvPr/>
            </p:nvSpPr>
            <p:spPr>
              <a:xfrm>
                <a:off x="752014" y="5734093"/>
                <a:ext cx="7940345" cy="461665"/>
              </a:xfrm>
              <a:prstGeom prst="rect">
                <a:avLst/>
              </a:prstGeom>
              <a:blipFill>
                <a:blip r:embed="rId9"/>
                <a:stretch>
                  <a:fillRect l="-1151" t="-10667" b="-30667"/>
                </a:stretch>
              </a:blipFill>
            </p:spPr>
            <p:txBody>
              <a:bodyPr/>
              <a:lstStyle/>
              <a:p>
                <a:r>
                  <a:rPr lang="zh-CN" altLang="en-US">
                    <a:noFill/>
                  </a:rPr>
                  <a:t> </a:t>
                </a:r>
              </a:p>
            </p:txBody>
          </p:sp>
        </mc:Fallback>
      </mc:AlternateContent>
      <p:sp>
        <p:nvSpPr>
          <p:cNvPr id="14" name="Rectangle 6"/>
          <p:cNvSpPr>
            <a:spLocks noChangeArrowheads="1"/>
          </p:cNvSpPr>
          <p:nvPr/>
        </p:nvSpPr>
        <p:spPr bwMode="auto">
          <a:xfrm>
            <a:off x="1631504" y="627753"/>
            <a:ext cx="4103737" cy="400110"/>
          </a:xfrm>
          <a:prstGeom prst="rect">
            <a:avLst/>
          </a:prstGeom>
          <a:noFill/>
          <a:ln w="9525" algn="ctr">
            <a:noFill/>
            <a:miter lim="800000"/>
            <a:headEnd/>
            <a:tailEnd/>
          </a:ln>
          <a:effectLst/>
        </p:spPr>
        <p:txBody>
          <a:bodyPr wrap="square">
            <a:spAutoFit/>
          </a:bodyPr>
          <a:lstStyle/>
          <a:p>
            <a:pPr eaLnBrk="1" hangingPunct="1">
              <a:defRPr/>
            </a:pPr>
            <a:r>
              <a:rPr lang="en-US" altLang="zh-CN" sz="2000" b="1" dirty="0">
                <a:solidFill>
                  <a:schemeClr val="folHlink"/>
                </a:solidFill>
                <a:effectLst>
                  <a:outerShdw blurRad="38100" dist="38100" dir="2700000" algn="tl">
                    <a:srgbClr val="000000"/>
                  </a:outerShdw>
                </a:effectLst>
              </a:rPr>
              <a:t>1.1.1   </a:t>
            </a:r>
            <a:r>
              <a:rPr lang="zh-CN" altLang="en-US" sz="2000" b="1" dirty="0">
                <a:solidFill>
                  <a:schemeClr val="folHlink"/>
                </a:solidFill>
                <a:effectLst>
                  <a:outerShdw blurRad="38100" dist="38100" dir="2700000" algn="tl">
                    <a:srgbClr val="000000"/>
                  </a:outerShdw>
                </a:effectLst>
              </a:rPr>
              <a:t>线性空间的概念</a:t>
            </a:r>
          </a:p>
        </p:txBody>
      </p:sp>
      <p:sp>
        <p:nvSpPr>
          <p:cNvPr id="3" name="灯片编号占位符 2"/>
          <p:cNvSpPr>
            <a:spLocks noGrp="1"/>
          </p:cNvSpPr>
          <p:nvPr>
            <p:ph type="sldNum" sz="quarter" idx="12"/>
          </p:nvPr>
        </p:nvSpPr>
        <p:spPr/>
        <p:txBody>
          <a:bodyPr/>
          <a:lstStyle/>
          <a:p>
            <a:fld id="{9EFF0944-2518-4343-8163-3F075A3F9F1C}" type="slidenum">
              <a:rPr kumimoji="0" lang="en-US" altLang="zh-CN" smtClean="0">
                <a:solidFill>
                  <a:srgbClr val="000000"/>
                </a:solidFill>
              </a:rPr>
              <a:pPr/>
              <a:t>7</a:t>
            </a:fld>
            <a:endParaRPr kumimoji="0" lang="en-US" altLang="zh-CN">
              <a:solidFill>
                <a:srgbClr val="000000"/>
              </a:solidFill>
            </a:endParaRPr>
          </a:p>
        </p:txBody>
      </p:sp>
    </p:spTree>
    <p:extLst>
      <p:ext uri="{BB962C8B-B14F-4D97-AF65-F5344CB8AC3E}">
        <p14:creationId xmlns:p14="http://schemas.microsoft.com/office/powerpoint/2010/main" val="253616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down)">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459" name="Rectangle 4"/>
              <p:cNvSpPr>
                <a:spLocks noChangeArrowheads="1"/>
              </p:cNvSpPr>
              <p:nvPr/>
            </p:nvSpPr>
            <p:spPr bwMode="auto">
              <a:xfrm>
                <a:off x="767408" y="1375541"/>
                <a:ext cx="8422498"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0"/>
                  </a:spcBef>
                  <a:buNone/>
                  <a:defRPr/>
                </a:pPr>
                <a:r>
                  <a:rPr lang="zh-CN" altLang="en-US" sz="2400" dirty="0">
                    <a:solidFill>
                      <a:srgbClr val="0000FF"/>
                    </a:solidFill>
                    <a:latin typeface="华文中宋" panose="02010600040101010101" pitchFamily="2" charset="-122"/>
                    <a:ea typeface="华文中宋" panose="02010600040101010101" pitchFamily="2" charset="-122"/>
                  </a:rPr>
                  <a:t>定理</a:t>
                </a:r>
                <a:r>
                  <a:rPr lang="en-US" altLang="zh-CN" sz="2400" dirty="0">
                    <a:solidFill>
                      <a:srgbClr val="0000FF"/>
                    </a:solidFill>
                    <a:latin typeface="华文中宋" panose="02010600040101010101" pitchFamily="2" charset="-122"/>
                    <a:ea typeface="华文中宋" panose="02010600040101010101" pitchFamily="2" charset="-122"/>
                  </a:rPr>
                  <a:t>3.4 (</a:t>
                </a:r>
                <a:r>
                  <a:rPr lang="zh-CN" altLang="en-US" sz="2400" dirty="0">
                    <a:solidFill>
                      <a:srgbClr val="0000FF"/>
                    </a:solidFill>
                    <a:latin typeface="华文中宋" panose="02010600040101010101" pitchFamily="2" charset="-122"/>
                    <a:ea typeface="华文中宋" panose="02010600040101010101" pitchFamily="2" charset="-122"/>
                  </a:rPr>
                  <a:t>维数公式</a:t>
                </a:r>
                <a:r>
                  <a:rPr lang="en-US" altLang="zh-CN" sz="2400" dirty="0">
                    <a:solidFill>
                      <a:srgbClr val="0000FF"/>
                    </a:solidFill>
                    <a:latin typeface="华文中宋" panose="02010600040101010101" pitchFamily="2" charset="-122"/>
                    <a:ea typeface="华文中宋" panose="02010600040101010101" pitchFamily="2" charset="-122"/>
                  </a:rPr>
                  <a:t>) </a:t>
                </a:r>
                <a:r>
                  <a:rPr lang="zh-CN" altLang="en-US" sz="2400" dirty="0">
                    <a:solidFill>
                      <a:srgbClr val="000000"/>
                    </a:solidFill>
                    <a:latin typeface="华文中宋" panose="02010600040101010101" pitchFamily="2" charset="-122"/>
                    <a:ea typeface="华文中宋" panose="02010600040101010101" pitchFamily="2" charset="-122"/>
                  </a:rPr>
                  <a:t>设</a:t>
                </a:r>
                <a14:m>
                  <m:oMath xmlns:m="http://schemas.openxmlformats.org/officeDocument/2006/math">
                    <m:sSub>
                      <m:sSubPr>
                        <m:ctrlPr>
                          <a:rPr lang="en-US" altLang="zh-CN" sz="2400" i="1" dirty="0">
                            <a:solidFill>
                              <a:srgbClr val="000000"/>
                            </a:solidFill>
                            <a:latin typeface="Cambria Math" panose="02040503050406030204" pitchFamily="18" charset="0"/>
                            <a:ea typeface="华文中宋" panose="02010600040101010101" pitchFamily="2" charset="-122"/>
                          </a:rPr>
                        </m:ctrlPr>
                      </m:sSubPr>
                      <m:e>
                        <m:r>
                          <a:rPr lang="en-US" altLang="zh-CN" sz="2400" i="1" dirty="0">
                            <a:solidFill>
                              <a:srgbClr val="000000"/>
                            </a:solidFill>
                            <a:latin typeface="Cambria Math" panose="02040503050406030204" pitchFamily="18" charset="0"/>
                            <a:ea typeface="华文中宋" panose="02010600040101010101" pitchFamily="2" charset="-122"/>
                          </a:rPr>
                          <m:t>𝑉</m:t>
                        </m:r>
                      </m:e>
                      <m:sub>
                        <m:r>
                          <a:rPr lang="en-US" altLang="zh-CN" sz="2400" i="1" dirty="0">
                            <a:solidFill>
                              <a:srgbClr val="000000"/>
                            </a:solidFill>
                            <a:latin typeface="Cambria Math" panose="02040503050406030204" pitchFamily="18" charset="0"/>
                            <a:ea typeface="华文中宋" panose="02010600040101010101" pitchFamily="2" charset="-122"/>
                          </a:rPr>
                          <m:t>1</m:t>
                        </m:r>
                      </m:sub>
                    </m:sSub>
                  </m:oMath>
                </a14:m>
                <a:r>
                  <a:rPr lang="zh-CN" altLang="en-US" sz="2400" dirty="0">
                    <a:solidFill>
                      <a:srgbClr val="000000"/>
                    </a:solidFill>
                    <a:latin typeface="华文中宋" panose="02010600040101010101" pitchFamily="2" charset="-122"/>
                    <a:ea typeface="华文中宋" panose="02010600040101010101" pitchFamily="2" charset="-122"/>
                  </a:rPr>
                  <a:t>与</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𝑉</m:t>
                    </m:r>
                    <m:r>
                      <a:rPr lang="en-US" altLang="zh-CN" sz="2400" i="1" baseline="-25000" dirty="0">
                        <a:solidFill>
                          <a:srgbClr val="000000"/>
                        </a:solidFill>
                        <a:latin typeface="Cambria Math" panose="02040503050406030204" pitchFamily="18" charset="0"/>
                        <a:ea typeface="华文中宋" panose="02010600040101010101" pitchFamily="2" charset="-122"/>
                      </a:rPr>
                      <m:t>2</m:t>
                    </m:r>
                  </m:oMath>
                </a14:m>
                <a:r>
                  <a:rPr lang="zh-CN" altLang="en-US" sz="2400" dirty="0">
                    <a:solidFill>
                      <a:srgbClr val="000000"/>
                    </a:solidFill>
                    <a:latin typeface="华文中宋" panose="02010600040101010101" pitchFamily="2" charset="-122"/>
                    <a:ea typeface="华文中宋" panose="02010600040101010101" pitchFamily="2" charset="-122"/>
                  </a:rPr>
                  <a:t>是线性空间</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𝑉</m:t>
                    </m:r>
                  </m:oMath>
                </a14:m>
                <a:r>
                  <a:rPr lang="zh-CN" altLang="en-US" sz="2400" dirty="0">
                    <a:solidFill>
                      <a:srgbClr val="000000"/>
                    </a:solidFill>
                    <a:latin typeface="华文中宋" panose="02010600040101010101" pitchFamily="2" charset="-122"/>
                    <a:ea typeface="华文中宋" panose="02010600040101010101" pitchFamily="2" charset="-122"/>
                  </a:rPr>
                  <a:t>的两个子空间，则</a:t>
                </a:r>
              </a:p>
            </p:txBody>
          </p:sp>
        </mc:Choice>
        <mc:Fallback xmlns="">
          <p:sp>
            <p:nvSpPr>
              <p:cNvPr id="19459" name="Rectangle 4"/>
              <p:cNvSpPr>
                <a:spLocks noRot="1" noChangeAspect="1" noMove="1" noResize="1" noEditPoints="1" noAdjustHandles="1" noChangeArrowheads="1" noChangeShapeType="1" noTextEdit="1"/>
              </p:cNvSpPr>
              <p:nvPr/>
            </p:nvSpPr>
            <p:spPr bwMode="auto">
              <a:xfrm>
                <a:off x="767408" y="1375541"/>
                <a:ext cx="8422498" cy="461665"/>
              </a:xfrm>
              <a:prstGeom prst="rect">
                <a:avLst/>
              </a:prstGeom>
              <a:blipFill>
                <a:blip r:embed="rId3"/>
                <a:stretch>
                  <a:fillRect l="-1158" t="-10667" b="-3066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aphicFrame>
        <p:nvGraphicFramePr>
          <p:cNvPr id="19461" name="Object 6"/>
          <p:cNvGraphicFramePr>
            <a:graphicFrameLocks noChangeAspect="1"/>
          </p:cNvGraphicFramePr>
          <p:nvPr>
            <p:extLst>
              <p:ext uri="{D42A27DB-BD31-4B8C-83A1-F6EECF244321}">
                <p14:modId xmlns:p14="http://schemas.microsoft.com/office/powerpoint/2010/main" val="856172931"/>
              </p:ext>
            </p:extLst>
          </p:nvPr>
        </p:nvGraphicFramePr>
        <p:xfrm>
          <a:off x="3503712" y="1949889"/>
          <a:ext cx="6332122" cy="455598"/>
        </p:xfrm>
        <a:graphic>
          <a:graphicData uri="http://schemas.openxmlformats.org/presentationml/2006/ole">
            <mc:AlternateContent xmlns:mc="http://schemas.openxmlformats.org/markup-compatibility/2006">
              <mc:Choice xmlns:v="urn:schemas-microsoft-com:vml" Requires="v">
                <p:oleObj spid="_x0000_s38914" name="Equation" r:id="rId4" imgW="2997200" imgH="215900" progId="Equation.3">
                  <p:embed/>
                </p:oleObj>
              </mc:Choice>
              <mc:Fallback>
                <p:oleObj name="Equation" r:id="rId4" imgW="2997200" imgH="215900" progId="Equation.3">
                  <p:embed/>
                  <p:pic>
                    <p:nvPicPr>
                      <p:cNvPr id="19461"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3712" y="1949889"/>
                        <a:ext cx="6332122" cy="455598"/>
                      </a:xfrm>
                      <a:prstGeom prst="rect">
                        <a:avLst/>
                      </a:prstGeom>
                      <a:noFill/>
                      <a:ln>
                        <a:noFill/>
                      </a:ln>
                      <a:effectLst/>
                    </p:spPr>
                  </p:pic>
                </p:oleObj>
              </mc:Fallback>
            </mc:AlternateContent>
          </a:graphicData>
        </a:graphic>
      </p:graphicFrame>
      <p:sp>
        <p:nvSpPr>
          <p:cNvPr id="136199" name="Rectangle 7"/>
          <p:cNvSpPr>
            <a:spLocks noChangeArrowheads="1"/>
          </p:cNvSpPr>
          <p:nvPr/>
        </p:nvSpPr>
        <p:spPr bwMode="auto">
          <a:xfrm>
            <a:off x="839416" y="2538754"/>
            <a:ext cx="89800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0"/>
              </a:spcBef>
              <a:buNone/>
              <a:defRPr/>
            </a:pPr>
            <a:r>
              <a:rPr lang="zh-CN" altLang="en-US" sz="2400" dirty="0">
                <a:solidFill>
                  <a:srgbClr val="0000FF"/>
                </a:solidFill>
                <a:latin typeface="华文中宋" panose="02010600040101010101" pitchFamily="2" charset="-122"/>
                <a:ea typeface="华文中宋" panose="02010600040101010101" pitchFamily="2" charset="-122"/>
              </a:rPr>
              <a:t>证明</a:t>
            </a:r>
            <a:r>
              <a:rPr lang="en-US" altLang="zh-CN" sz="2400" dirty="0">
                <a:solidFill>
                  <a:srgbClr val="0000FF"/>
                </a:solidFill>
                <a:latin typeface="华文中宋" panose="02010600040101010101" pitchFamily="2" charset="-122"/>
                <a:ea typeface="华文中宋" panose="02010600040101010101" pitchFamily="2" charset="-122"/>
              </a:rPr>
              <a:t>:</a:t>
            </a:r>
          </a:p>
        </p:txBody>
      </p:sp>
      <p:graphicFrame>
        <p:nvGraphicFramePr>
          <p:cNvPr id="136200" name="Object 8"/>
          <p:cNvGraphicFramePr>
            <a:graphicFrameLocks noChangeAspect="1"/>
          </p:cNvGraphicFramePr>
          <p:nvPr>
            <p:extLst>
              <p:ext uri="{D42A27DB-BD31-4B8C-83A1-F6EECF244321}">
                <p14:modId xmlns:p14="http://schemas.microsoft.com/office/powerpoint/2010/main" val="3367567312"/>
              </p:ext>
            </p:extLst>
          </p:nvPr>
        </p:nvGraphicFramePr>
        <p:xfrm>
          <a:off x="1919536" y="2597614"/>
          <a:ext cx="5939543" cy="438592"/>
        </p:xfrm>
        <a:graphic>
          <a:graphicData uri="http://schemas.openxmlformats.org/presentationml/2006/ole">
            <mc:AlternateContent xmlns:mc="http://schemas.openxmlformats.org/markup-compatibility/2006">
              <mc:Choice xmlns:v="urn:schemas-microsoft-com:vml" Requires="v">
                <p:oleObj spid="_x0000_s38915" name="Equation" r:id="rId6" imgW="2921000" imgH="215900" progId="Equation.3">
                  <p:embed/>
                </p:oleObj>
              </mc:Choice>
              <mc:Fallback>
                <p:oleObj name="Equation" r:id="rId6" imgW="2921000" imgH="215900" progId="Equation.3">
                  <p:embed/>
                  <p:pic>
                    <p:nvPicPr>
                      <p:cNvPr id="13620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9536" y="2597614"/>
                        <a:ext cx="5939543" cy="438592"/>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19473" name="Rectangle 9"/>
              <p:cNvSpPr>
                <a:spLocks noChangeArrowheads="1"/>
              </p:cNvSpPr>
              <p:nvPr/>
            </p:nvSpPr>
            <p:spPr bwMode="auto">
              <a:xfrm>
                <a:off x="1974030" y="3165431"/>
                <a:ext cx="3059364"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0"/>
                  </a:spcBef>
                  <a:buNone/>
                  <a:defRPr/>
                </a:pPr>
                <a:r>
                  <a:rPr lang="zh-CN" altLang="en-US" sz="2400" b="1" dirty="0">
                    <a:solidFill>
                      <a:srgbClr val="000000"/>
                    </a:solidFill>
                    <a:latin typeface="宋体" panose="02010600030101010101" pitchFamily="2" charset="-122"/>
                  </a:rPr>
                  <a:t>取</a:t>
                </a:r>
                <a14:m>
                  <m:oMath xmlns:m="http://schemas.openxmlformats.org/officeDocument/2006/math">
                    <m:sSub>
                      <m:sSubPr>
                        <m:ctrlPr>
                          <a:rPr lang="en-US" altLang="zh-CN" sz="2400" b="1" i="1" dirty="0">
                            <a:solidFill>
                              <a:srgbClr val="000000"/>
                            </a:solidFill>
                            <a:latin typeface="Cambria Math" panose="02040503050406030204" pitchFamily="18" charset="0"/>
                          </a:rPr>
                        </m:ctrlPr>
                      </m:sSubPr>
                      <m:e>
                        <m:r>
                          <a:rPr lang="en-US" altLang="zh-CN" sz="2400" b="1" i="1" dirty="0">
                            <a:solidFill>
                              <a:srgbClr val="000000"/>
                            </a:solidFill>
                            <a:latin typeface="Cambria Math" panose="02040503050406030204" pitchFamily="18" charset="0"/>
                          </a:rPr>
                          <m:t>𝑽</m:t>
                        </m:r>
                      </m:e>
                      <m:sub>
                        <m:r>
                          <a:rPr lang="en-US" altLang="zh-CN" sz="2400" b="1" i="1" dirty="0">
                            <a:solidFill>
                              <a:srgbClr val="000000"/>
                            </a:solidFill>
                            <a:latin typeface="Cambria Math" panose="02040503050406030204" pitchFamily="18" charset="0"/>
                          </a:rPr>
                          <m:t>𝟏</m:t>
                        </m:r>
                      </m:sub>
                    </m:sSub>
                    <m:r>
                      <a:rPr lang="en-US" altLang="zh-CN" sz="2400" b="1" i="1" dirty="0">
                        <a:solidFill>
                          <a:srgbClr val="000000"/>
                        </a:solidFill>
                        <a:latin typeface="Cambria Math" panose="02040503050406030204" pitchFamily="18" charset="0"/>
                        <a:ea typeface="Cambria Math" panose="02040503050406030204" pitchFamily="18" charset="0"/>
                      </a:rPr>
                      <m:t>∩</m:t>
                    </m:r>
                    <m:r>
                      <a:rPr lang="en-US" altLang="zh-CN" sz="2400" b="1" i="1" dirty="0">
                        <a:solidFill>
                          <a:srgbClr val="000000"/>
                        </a:solidFill>
                        <a:latin typeface="Cambria Math" panose="02040503050406030204" pitchFamily="18" charset="0"/>
                      </a:rPr>
                      <m:t>𝑽</m:t>
                    </m:r>
                    <m:r>
                      <a:rPr lang="en-US" altLang="zh-CN" sz="2400" b="1" i="1" baseline="-25000" dirty="0">
                        <a:solidFill>
                          <a:srgbClr val="000000"/>
                        </a:solidFill>
                        <a:latin typeface="Cambria Math" panose="02040503050406030204" pitchFamily="18" charset="0"/>
                      </a:rPr>
                      <m:t>𝟐</m:t>
                    </m:r>
                  </m:oMath>
                </a14:m>
                <a:r>
                  <a:rPr lang="zh-CN" altLang="en-US" sz="2400" b="1" dirty="0">
                    <a:solidFill>
                      <a:srgbClr val="000000"/>
                    </a:solidFill>
                    <a:latin typeface="宋体" panose="02010600030101010101" pitchFamily="2" charset="-122"/>
                  </a:rPr>
                  <a:t>的一组基为</a:t>
                </a:r>
              </a:p>
            </p:txBody>
          </p:sp>
        </mc:Choice>
        <mc:Fallback xmlns="">
          <p:sp>
            <p:nvSpPr>
              <p:cNvPr id="19473" name="Rectangle 9"/>
              <p:cNvSpPr>
                <a:spLocks noRot="1" noChangeAspect="1" noMove="1" noResize="1" noEditPoints="1" noAdjustHandles="1" noChangeArrowheads="1" noChangeShapeType="1" noTextEdit="1"/>
              </p:cNvSpPr>
              <p:nvPr/>
            </p:nvSpPr>
            <p:spPr bwMode="auto">
              <a:xfrm>
                <a:off x="1974030" y="3165431"/>
                <a:ext cx="3059364" cy="461665"/>
              </a:xfrm>
              <a:prstGeom prst="rect">
                <a:avLst/>
              </a:prstGeom>
              <a:blipFill>
                <a:blip r:embed="rId8"/>
                <a:stretch>
                  <a:fillRect l="-3187" t="-14474" r="-2590" b="-250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aphicFrame>
        <p:nvGraphicFramePr>
          <p:cNvPr id="136203" name="Object 11"/>
          <p:cNvGraphicFramePr>
            <a:graphicFrameLocks noChangeAspect="1"/>
          </p:cNvGraphicFramePr>
          <p:nvPr>
            <p:extLst>
              <p:ext uri="{D42A27DB-BD31-4B8C-83A1-F6EECF244321}">
                <p14:modId xmlns:p14="http://schemas.microsoft.com/office/powerpoint/2010/main" val="4080008136"/>
              </p:ext>
            </p:extLst>
          </p:nvPr>
        </p:nvGraphicFramePr>
        <p:xfrm>
          <a:off x="5076827" y="3170916"/>
          <a:ext cx="1700262" cy="478199"/>
        </p:xfrm>
        <a:graphic>
          <a:graphicData uri="http://schemas.openxmlformats.org/presentationml/2006/ole">
            <mc:AlternateContent xmlns:mc="http://schemas.openxmlformats.org/markup-compatibility/2006">
              <mc:Choice xmlns:v="urn:schemas-microsoft-com:vml" Requires="v">
                <p:oleObj spid="_x0000_s38916" name="Equation" r:id="rId9" imgW="812447" imgH="228501" progId="Equation.3">
                  <p:embed/>
                </p:oleObj>
              </mc:Choice>
              <mc:Fallback>
                <p:oleObj name="Equation" r:id="rId9" imgW="812447" imgH="228501" progId="Equation.3">
                  <p:embed/>
                  <p:pic>
                    <p:nvPicPr>
                      <p:cNvPr id="136203"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76827" y="3170916"/>
                        <a:ext cx="1700262" cy="478199"/>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136205" name="Rectangle 13"/>
              <p:cNvSpPr>
                <a:spLocks noChangeArrowheads="1"/>
              </p:cNvSpPr>
              <p:nvPr/>
            </p:nvSpPr>
            <p:spPr bwMode="auto">
              <a:xfrm>
                <a:off x="1919536" y="3824256"/>
                <a:ext cx="3587842"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0"/>
                  </a:spcBef>
                  <a:buNone/>
                  <a:defRPr/>
                </a:pPr>
                <a:r>
                  <a:rPr lang="zh-CN" altLang="en-US" sz="2400" b="1" dirty="0">
                    <a:solidFill>
                      <a:srgbClr val="000000"/>
                    </a:solidFill>
                    <a:latin typeface="宋体" panose="02010600030101010101" pitchFamily="2" charset="-122"/>
                  </a:rPr>
                  <a:t>它可以扩充成</a:t>
                </a:r>
                <a14:m>
                  <m:oMath xmlns:m="http://schemas.openxmlformats.org/officeDocument/2006/math">
                    <m:r>
                      <a:rPr lang="en-US" altLang="zh-CN" sz="2400" b="1" i="1" dirty="0">
                        <a:solidFill>
                          <a:srgbClr val="000000"/>
                        </a:solidFill>
                        <a:latin typeface="Cambria Math" panose="02040503050406030204" pitchFamily="18" charset="0"/>
                      </a:rPr>
                      <m:t>𝑽</m:t>
                    </m:r>
                    <m:r>
                      <a:rPr lang="en-US" altLang="zh-CN" sz="2400" b="1" i="1" baseline="-25000" dirty="0">
                        <a:solidFill>
                          <a:srgbClr val="000000"/>
                        </a:solidFill>
                        <a:latin typeface="Cambria Math" panose="02040503050406030204" pitchFamily="18" charset="0"/>
                      </a:rPr>
                      <m:t>𝟏</m:t>
                    </m:r>
                  </m:oMath>
                </a14:m>
                <a:r>
                  <a:rPr lang="zh-CN" altLang="en-US" sz="2400" b="1" dirty="0">
                    <a:solidFill>
                      <a:srgbClr val="000000"/>
                    </a:solidFill>
                    <a:latin typeface="宋体" panose="02010600030101010101" pitchFamily="2" charset="-122"/>
                  </a:rPr>
                  <a:t>的一组基</a:t>
                </a:r>
              </a:p>
            </p:txBody>
          </p:sp>
        </mc:Choice>
        <mc:Fallback xmlns="">
          <p:sp>
            <p:nvSpPr>
              <p:cNvPr id="136205" name="Rectangle 13"/>
              <p:cNvSpPr>
                <a:spLocks noRot="1" noChangeAspect="1" noMove="1" noResize="1" noEditPoints="1" noAdjustHandles="1" noChangeArrowheads="1" noChangeShapeType="1" noTextEdit="1"/>
              </p:cNvSpPr>
              <p:nvPr/>
            </p:nvSpPr>
            <p:spPr bwMode="auto">
              <a:xfrm>
                <a:off x="1919536" y="3824256"/>
                <a:ext cx="3587842" cy="461665"/>
              </a:xfrm>
              <a:prstGeom prst="rect">
                <a:avLst/>
              </a:prstGeom>
              <a:blipFill>
                <a:blip r:embed="rId11"/>
                <a:stretch>
                  <a:fillRect l="-2721" t="-14474" r="-2721" b="-250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aphicFrame>
        <p:nvGraphicFramePr>
          <p:cNvPr id="136206" name="Object 14"/>
          <p:cNvGraphicFramePr>
            <a:graphicFrameLocks noChangeAspect="1"/>
          </p:cNvGraphicFramePr>
          <p:nvPr>
            <p:extLst>
              <p:ext uri="{D42A27DB-BD31-4B8C-83A1-F6EECF244321}">
                <p14:modId xmlns:p14="http://schemas.microsoft.com/office/powerpoint/2010/main" val="2209323732"/>
              </p:ext>
            </p:extLst>
          </p:nvPr>
        </p:nvGraphicFramePr>
        <p:xfrm>
          <a:off x="4055826" y="4350274"/>
          <a:ext cx="4080348" cy="524616"/>
        </p:xfrm>
        <a:graphic>
          <a:graphicData uri="http://schemas.openxmlformats.org/presentationml/2006/ole">
            <mc:AlternateContent xmlns:mc="http://schemas.openxmlformats.org/markup-compatibility/2006">
              <mc:Choice xmlns:v="urn:schemas-microsoft-com:vml" Requires="v">
                <p:oleObj spid="_x0000_s38917" name="Equation" r:id="rId12" imgW="1879600" imgH="241300" progId="Equation.3">
                  <p:embed/>
                </p:oleObj>
              </mc:Choice>
              <mc:Fallback>
                <p:oleObj name="Equation" r:id="rId12" imgW="1879600" imgH="241300" progId="Equation.3">
                  <p:embed/>
                  <p:pic>
                    <p:nvPicPr>
                      <p:cNvPr id="136206" name="Object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55826" y="4350274"/>
                        <a:ext cx="4080348" cy="524616"/>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136207" name="Rectangle 15"/>
              <p:cNvSpPr>
                <a:spLocks noChangeArrowheads="1"/>
              </p:cNvSpPr>
              <p:nvPr/>
            </p:nvSpPr>
            <p:spPr bwMode="auto">
              <a:xfrm>
                <a:off x="1975958" y="4999835"/>
                <a:ext cx="3587842"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0"/>
                  </a:spcBef>
                  <a:buNone/>
                  <a:defRPr/>
                </a:pPr>
                <a:r>
                  <a:rPr lang="zh-CN" altLang="en-US" sz="2400" b="1" dirty="0">
                    <a:solidFill>
                      <a:srgbClr val="000000"/>
                    </a:solidFill>
                    <a:latin typeface="宋体" panose="02010600030101010101" pitchFamily="2" charset="-122"/>
                  </a:rPr>
                  <a:t>也可以扩充成</a:t>
                </a:r>
                <a14:m>
                  <m:oMath xmlns:m="http://schemas.openxmlformats.org/officeDocument/2006/math">
                    <m:r>
                      <a:rPr lang="en-US" altLang="zh-CN" sz="2400" b="1" i="1" dirty="0">
                        <a:solidFill>
                          <a:srgbClr val="000000"/>
                        </a:solidFill>
                        <a:latin typeface="Cambria Math" panose="02040503050406030204" pitchFamily="18" charset="0"/>
                      </a:rPr>
                      <m:t>𝑽</m:t>
                    </m:r>
                    <m:r>
                      <a:rPr lang="en-US" altLang="zh-CN" sz="2400" b="1" i="1" baseline="-25000" dirty="0">
                        <a:solidFill>
                          <a:srgbClr val="000000"/>
                        </a:solidFill>
                        <a:latin typeface="Cambria Math" panose="02040503050406030204" pitchFamily="18" charset="0"/>
                      </a:rPr>
                      <m:t>𝟐</m:t>
                    </m:r>
                  </m:oMath>
                </a14:m>
                <a:r>
                  <a:rPr lang="zh-CN" altLang="en-US" sz="2400" b="1" dirty="0">
                    <a:solidFill>
                      <a:srgbClr val="000000"/>
                    </a:solidFill>
                    <a:latin typeface="宋体" panose="02010600030101010101" pitchFamily="2" charset="-122"/>
                  </a:rPr>
                  <a:t>的一组基</a:t>
                </a:r>
              </a:p>
            </p:txBody>
          </p:sp>
        </mc:Choice>
        <mc:Fallback xmlns="">
          <p:sp>
            <p:nvSpPr>
              <p:cNvPr id="136207" name="Rectangle 15"/>
              <p:cNvSpPr>
                <a:spLocks noRot="1" noChangeAspect="1" noMove="1" noResize="1" noEditPoints="1" noAdjustHandles="1" noChangeArrowheads="1" noChangeShapeType="1" noTextEdit="1"/>
              </p:cNvSpPr>
              <p:nvPr/>
            </p:nvSpPr>
            <p:spPr bwMode="auto">
              <a:xfrm>
                <a:off x="1975958" y="4999835"/>
                <a:ext cx="3587842" cy="461665"/>
              </a:xfrm>
              <a:prstGeom prst="rect">
                <a:avLst/>
              </a:prstGeom>
              <a:blipFill>
                <a:blip r:embed="rId14"/>
                <a:stretch>
                  <a:fillRect l="-2547" t="-14474" r="-2716" b="-250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aphicFrame>
        <p:nvGraphicFramePr>
          <p:cNvPr id="136209" name="Object 17"/>
          <p:cNvGraphicFramePr>
            <a:graphicFrameLocks noChangeAspect="1"/>
          </p:cNvGraphicFramePr>
          <p:nvPr>
            <p:extLst>
              <p:ext uri="{D42A27DB-BD31-4B8C-83A1-F6EECF244321}">
                <p14:modId xmlns:p14="http://schemas.microsoft.com/office/powerpoint/2010/main" val="3794357644"/>
              </p:ext>
            </p:extLst>
          </p:nvPr>
        </p:nvGraphicFramePr>
        <p:xfrm>
          <a:off x="4108603" y="5566033"/>
          <a:ext cx="3974794" cy="532638"/>
        </p:xfrm>
        <a:graphic>
          <a:graphicData uri="http://schemas.openxmlformats.org/presentationml/2006/ole">
            <mc:AlternateContent xmlns:mc="http://schemas.openxmlformats.org/markup-compatibility/2006">
              <mc:Choice xmlns:v="urn:schemas-microsoft-com:vml" Requires="v">
                <p:oleObj spid="_x0000_s38918" name="Equation" r:id="rId15" imgW="1803400" imgH="241300" progId="Equation.3">
                  <p:embed/>
                </p:oleObj>
              </mc:Choice>
              <mc:Fallback>
                <p:oleObj name="Equation" r:id="rId15" imgW="1803400" imgH="241300" progId="Equation.3">
                  <p:embed/>
                  <p:pic>
                    <p:nvPicPr>
                      <p:cNvPr id="136209" name="Object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08603" y="5566033"/>
                        <a:ext cx="3974794" cy="532638"/>
                      </a:xfrm>
                      <a:prstGeom prst="rect">
                        <a:avLst/>
                      </a:prstGeom>
                      <a:noFill/>
                      <a:ln>
                        <a:noFill/>
                      </a:ln>
                      <a:effec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70</a:t>
            </a:fld>
            <a:endParaRPr kumimoji="0" lang="en-US" altLang="zh-CN">
              <a:solidFill>
                <a:srgbClr val="000000"/>
              </a:solidFill>
            </a:endParaRPr>
          </a:p>
        </p:txBody>
      </p:sp>
      <p:sp>
        <p:nvSpPr>
          <p:cNvPr id="17" name="Rectangle 6"/>
          <p:cNvSpPr>
            <a:spLocks noChangeArrowheads="1"/>
          </p:cNvSpPr>
          <p:nvPr/>
        </p:nvSpPr>
        <p:spPr bwMode="auto">
          <a:xfrm>
            <a:off x="1645546" y="589433"/>
            <a:ext cx="4320480" cy="461665"/>
          </a:xfrm>
          <a:prstGeom prst="rect">
            <a:avLst/>
          </a:prstGeom>
          <a:noFill/>
          <a:ln w="9525" algn="ctr">
            <a:noFill/>
            <a:miter lim="800000"/>
            <a:headEnd/>
            <a:tailEnd/>
          </a:ln>
          <a:effectLst/>
        </p:spPr>
        <p:txBody>
          <a:bodyPr wrap="square">
            <a:spAutoFit/>
          </a:bodyPr>
          <a:lstStyle/>
          <a:p>
            <a:pPr eaLnBrk="1" hangingPunct="1">
              <a:defRPr/>
            </a:pPr>
            <a:r>
              <a:rPr lang="en-US" altLang="zh-CN" sz="2400" b="1" dirty="0">
                <a:solidFill>
                  <a:srgbClr val="3333CC"/>
                </a:solidFill>
                <a:effectLst>
                  <a:outerShdw blurRad="38100" dist="38100" dir="2700000" algn="tl">
                    <a:srgbClr val="000000"/>
                  </a:outerShdw>
                </a:effectLst>
              </a:rPr>
              <a:t>1.3.2   </a:t>
            </a:r>
            <a:r>
              <a:rPr lang="zh-CN" altLang="en-US" sz="2400" b="1" dirty="0">
                <a:solidFill>
                  <a:srgbClr val="3333CC"/>
                </a:solidFill>
                <a:effectLst>
                  <a:outerShdw blurRad="38100" dist="38100" dir="2700000" algn="tl">
                    <a:srgbClr val="000000"/>
                  </a:outerShdw>
                </a:effectLst>
              </a:rPr>
              <a:t>子空间的交与和</a:t>
            </a:r>
          </a:p>
        </p:txBody>
      </p:sp>
    </p:spTree>
    <p:extLst>
      <p:ext uri="{BB962C8B-B14F-4D97-AF65-F5344CB8AC3E}">
        <p14:creationId xmlns:p14="http://schemas.microsoft.com/office/powerpoint/2010/main" val="369805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6199"/>
                                        </p:tgtEl>
                                        <p:attrNameLst>
                                          <p:attrName>style.visibility</p:attrName>
                                        </p:attrNameLst>
                                      </p:cBhvr>
                                      <p:to>
                                        <p:strVal val="visible"/>
                                      </p:to>
                                    </p:set>
                                    <p:animEffect transition="in" filter="wipe(down)">
                                      <p:cBhvr>
                                        <p:cTn id="7" dur="500"/>
                                        <p:tgtEl>
                                          <p:spTgt spid="136199"/>
                                        </p:tgtEl>
                                      </p:cBhvr>
                                    </p:animEffect>
                                  </p:childTnLst>
                                </p:cTn>
                              </p:par>
                              <p:par>
                                <p:cTn id="8" presetID="22" presetClass="entr" presetSubtype="4" fill="hold" nodeType="withEffect">
                                  <p:stCondLst>
                                    <p:cond delay="0"/>
                                  </p:stCondLst>
                                  <p:childTnLst>
                                    <p:set>
                                      <p:cBhvr>
                                        <p:cTn id="9" dur="1" fill="hold">
                                          <p:stCondLst>
                                            <p:cond delay="0"/>
                                          </p:stCondLst>
                                        </p:cTn>
                                        <p:tgtEl>
                                          <p:spTgt spid="136200"/>
                                        </p:tgtEl>
                                        <p:attrNameLst>
                                          <p:attrName>style.visibility</p:attrName>
                                        </p:attrNameLst>
                                      </p:cBhvr>
                                      <p:to>
                                        <p:strVal val="visible"/>
                                      </p:to>
                                    </p:set>
                                    <p:animEffect transition="in" filter="wipe(down)">
                                      <p:cBhvr>
                                        <p:cTn id="10" dur="500"/>
                                        <p:tgtEl>
                                          <p:spTgt spid="13620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9473"/>
                                        </p:tgtEl>
                                        <p:attrNameLst>
                                          <p:attrName>style.visibility</p:attrName>
                                        </p:attrNameLst>
                                      </p:cBhvr>
                                      <p:to>
                                        <p:strVal val="visible"/>
                                      </p:to>
                                    </p:set>
                                    <p:animEffect transition="in" filter="wipe(down)">
                                      <p:cBhvr>
                                        <p:cTn id="15" dur="500"/>
                                        <p:tgtEl>
                                          <p:spTgt spid="19473"/>
                                        </p:tgtEl>
                                      </p:cBhvr>
                                    </p:animEffect>
                                  </p:childTnLst>
                                </p:cTn>
                              </p:par>
                              <p:par>
                                <p:cTn id="16" presetID="22" presetClass="entr" presetSubtype="4" fill="hold" nodeType="withEffect">
                                  <p:stCondLst>
                                    <p:cond delay="0"/>
                                  </p:stCondLst>
                                  <p:childTnLst>
                                    <p:set>
                                      <p:cBhvr>
                                        <p:cTn id="17" dur="1" fill="hold">
                                          <p:stCondLst>
                                            <p:cond delay="0"/>
                                          </p:stCondLst>
                                        </p:cTn>
                                        <p:tgtEl>
                                          <p:spTgt spid="136203"/>
                                        </p:tgtEl>
                                        <p:attrNameLst>
                                          <p:attrName>style.visibility</p:attrName>
                                        </p:attrNameLst>
                                      </p:cBhvr>
                                      <p:to>
                                        <p:strVal val="visible"/>
                                      </p:to>
                                    </p:set>
                                    <p:animEffect transition="in" filter="wipe(down)">
                                      <p:cBhvr>
                                        <p:cTn id="18" dur="500"/>
                                        <p:tgtEl>
                                          <p:spTgt spid="13620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36205"/>
                                        </p:tgtEl>
                                        <p:attrNameLst>
                                          <p:attrName>style.visibility</p:attrName>
                                        </p:attrNameLst>
                                      </p:cBhvr>
                                      <p:to>
                                        <p:strVal val="visible"/>
                                      </p:to>
                                    </p:set>
                                    <p:animEffect transition="in" filter="wipe(down)">
                                      <p:cBhvr>
                                        <p:cTn id="23" dur="500"/>
                                        <p:tgtEl>
                                          <p:spTgt spid="136205"/>
                                        </p:tgtEl>
                                      </p:cBhvr>
                                    </p:animEffect>
                                  </p:childTnLst>
                                </p:cTn>
                              </p:par>
                              <p:par>
                                <p:cTn id="24" presetID="22" presetClass="entr" presetSubtype="4" fill="hold" nodeType="withEffect">
                                  <p:stCondLst>
                                    <p:cond delay="0"/>
                                  </p:stCondLst>
                                  <p:childTnLst>
                                    <p:set>
                                      <p:cBhvr>
                                        <p:cTn id="25" dur="1" fill="hold">
                                          <p:stCondLst>
                                            <p:cond delay="0"/>
                                          </p:stCondLst>
                                        </p:cTn>
                                        <p:tgtEl>
                                          <p:spTgt spid="136206"/>
                                        </p:tgtEl>
                                        <p:attrNameLst>
                                          <p:attrName>style.visibility</p:attrName>
                                        </p:attrNameLst>
                                      </p:cBhvr>
                                      <p:to>
                                        <p:strVal val="visible"/>
                                      </p:to>
                                    </p:set>
                                    <p:animEffect transition="in" filter="wipe(down)">
                                      <p:cBhvr>
                                        <p:cTn id="26" dur="500"/>
                                        <p:tgtEl>
                                          <p:spTgt spid="13620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36207"/>
                                        </p:tgtEl>
                                        <p:attrNameLst>
                                          <p:attrName>style.visibility</p:attrName>
                                        </p:attrNameLst>
                                      </p:cBhvr>
                                      <p:to>
                                        <p:strVal val="visible"/>
                                      </p:to>
                                    </p:set>
                                    <p:animEffect transition="in" filter="wipe(down)">
                                      <p:cBhvr>
                                        <p:cTn id="31" dur="500"/>
                                        <p:tgtEl>
                                          <p:spTgt spid="136207"/>
                                        </p:tgtEl>
                                      </p:cBhvr>
                                    </p:animEffect>
                                  </p:childTnLst>
                                </p:cTn>
                              </p:par>
                              <p:par>
                                <p:cTn id="32" presetID="22" presetClass="entr" presetSubtype="4" fill="hold" nodeType="withEffect">
                                  <p:stCondLst>
                                    <p:cond delay="0"/>
                                  </p:stCondLst>
                                  <p:childTnLst>
                                    <p:set>
                                      <p:cBhvr>
                                        <p:cTn id="33" dur="1" fill="hold">
                                          <p:stCondLst>
                                            <p:cond delay="0"/>
                                          </p:stCondLst>
                                        </p:cTn>
                                        <p:tgtEl>
                                          <p:spTgt spid="136209"/>
                                        </p:tgtEl>
                                        <p:attrNameLst>
                                          <p:attrName>style.visibility</p:attrName>
                                        </p:attrNameLst>
                                      </p:cBhvr>
                                      <p:to>
                                        <p:strVal val="visible"/>
                                      </p:to>
                                    </p:set>
                                    <p:animEffect transition="in" filter="wipe(down)">
                                      <p:cBhvr>
                                        <p:cTn id="34" dur="500"/>
                                        <p:tgtEl>
                                          <p:spTgt spid="136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9" grpId="0"/>
      <p:bldP spid="19473" grpId="0"/>
      <p:bldP spid="136205" grpId="0"/>
      <p:bldP spid="13620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482" name="Object 3"/>
          <p:cNvGraphicFramePr>
            <a:graphicFrameLocks noChangeAspect="1"/>
          </p:cNvGraphicFramePr>
          <p:nvPr>
            <p:extLst>
              <p:ext uri="{D42A27DB-BD31-4B8C-83A1-F6EECF244321}">
                <p14:modId xmlns:p14="http://schemas.microsoft.com/office/powerpoint/2010/main" val="67518115"/>
              </p:ext>
            </p:extLst>
          </p:nvPr>
        </p:nvGraphicFramePr>
        <p:xfrm>
          <a:off x="2830092" y="1397459"/>
          <a:ext cx="5034846" cy="471885"/>
        </p:xfrm>
        <a:graphic>
          <a:graphicData uri="http://schemas.openxmlformats.org/presentationml/2006/ole">
            <mc:AlternateContent xmlns:mc="http://schemas.openxmlformats.org/markup-compatibility/2006">
              <mc:Choice xmlns:v="urn:schemas-microsoft-com:vml" Requires="v">
                <p:oleObj spid="_x0000_s39938" name="Equation" r:id="rId3" imgW="2578100" imgH="241300" progId="Equation.3">
                  <p:embed/>
                </p:oleObj>
              </mc:Choice>
              <mc:Fallback>
                <p:oleObj name="Equation" r:id="rId3" imgW="2578100" imgH="241300" progId="Equation.3">
                  <p:embed/>
                  <p:pic>
                    <p:nvPicPr>
                      <p:cNvPr id="20482"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0092" y="1397459"/>
                        <a:ext cx="5034846" cy="471885"/>
                      </a:xfrm>
                      <a:prstGeom prst="rect">
                        <a:avLst/>
                      </a:prstGeom>
                      <a:noFill/>
                      <a:ln>
                        <a:noFill/>
                      </a:ln>
                      <a:effectLst/>
                    </p:spPr>
                  </p:pic>
                </p:oleObj>
              </mc:Fallback>
            </mc:AlternateContent>
          </a:graphicData>
        </a:graphic>
      </p:graphicFrame>
      <p:graphicFrame>
        <p:nvGraphicFramePr>
          <p:cNvPr id="20483" name="Object 4"/>
          <p:cNvGraphicFramePr>
            <a:graphicFrameLocks noChangeAspect="1"/>
          </p:cNvGraphicFramePr>
          <p:nvPr>
            <p:extLst>
              <p:ext uri="{D42A27DB-BD31-4B8C-83A1-F6EECF244321}">
                <p14:modId xmlns:p14="http://schemas.microsoft.com/office/powerpoint/2010/main" val="2312165412"/>
              </p:ext>
            </p:extLst>
          </p:nvPr>
        </p:nvGraphicFramePr>
        <p:xfrm>
          <a:off x="2830092" y="2059660"/>
          <a:ext cx="5345393" cy="514319"/>
        </p:xfrm>
        <a:graphic>
          <a:graphicData uri="http://schemas.openxmlformats.org/presentationml/2006/ole">
            <mc:AlternateContent xmlns:mc="http://schemas.openxmlformats.org/markup-compatibility/2006">
              <mc:Choice xmlns:v="urn:schemas-microsoft-com:vml" Requires="v">
                <p:oleObj spid="_x0000_s39939" name="Equation" r:id="rId5" imgW="2514600" imgH="241300" progId="Equation.3">
                  <p:embed/>
                </p:oleObj>
              </mc:Choice>
              <mc:Fallback>
                <p:oleObj name="Equation" r:id="rId5" imgW="2514600" imgH="241300" progId="Equation.3">
                  <p:embed/>
                  <p:pic>
                    <p:nvPicPr>
                      <p:cNvPr id="20483"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0092" y="2059660"/>
                        <a:ext cx="5345393" cy="514319"/>
                      </a:xfrm>
                      <a:prstGeom prst="rect">
                        <a:avLst/>
                      </a:prstGeom>
                      <a:noFill/>
                      <a:ln>
                        <a:noFill/>
                      </a:ln>
                      <a:effectLst/>
                    </p:spPr>
                  </p:pic>
                </p:oleObj>
              </mc:Fallback>
            </mc:AlternateContent>
          </a:graphicData>
        </a:graphic>
      </p:graphicFrame>
      <p:sp>
        <p:nvSpPr>
          <p:cNvPr id="140293" name="Rectangle 5"/>
          <p:cNvSpPr>
            <a:spLocks noChangeArrowheads="1"/>
          </p:cNvSpPr>
          <p:nvPr/>
        </p:nvSpPr>
        <p:spPr bwMode="auto">
          <a:xfrm>
            <a:off x="1079772" y="2915471"/>
            <a:ext cx="733413"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0"/>
              </a:spcBef>
              <a:buNone/>
              <a:defRPr/>
            </a:pPr>
            <a:r>
              <a:rPr lang="zh-CN" altLang="en-US" sz="2100" b="1" dirty="0">
                <a:solidFill>
                  <a:srgbClr val="000000"/>
                </a:solidFill>
                <a:latin typeface="宋体" panose="02010600030101010101" pitchFamily="2" charset="-122"/>
              </a:rPr>
              <a:t>所以</a:t>
            </a:r>
          </a:p>
        </p:txBody>
      </p:sp>
      <p:graphicFrame>
        <p:nvGraphicFramePr>
          <p:cNvPr id="140294" name="Object 6"/>
          <p:cNvGraphicFramePr>
            <a:graphicFrameLocks noChangeAspect="1"/>
          </p:cNvGraphicFramePr>
          <p:nvPr>
            <p:extLst>
              <p:ext uri="{D42A27DB-BD31-4B8C-83A1-F6EECF244321}">
                <p14:modId xmlns:p14="http://schemas.microsoft.com/office/powerpoint/2010/main" val="3713373437"/>
              </p:ext>
            </p:extLst>
          </p:nvPr>
        </p:nvGraphicFramePr>
        <p:xfrm>
          <a:off x="2495600" y="2897628"/>
          <a:ext cx="7427167" cy="469486"/>
        </p:xfrm>
        <a:graphic>
          <a:graphicData uri="http://schemas.openxmlformats.org/presentationml/2006/ole">
            <mc:AlternateContent xmlns:mc="http://schemas.openxmlformats.org/markup-compatibility/2006">
              <mc:Choice xmlns:v="urn:schemas-microsoft-com:vml" Requires="v">
                <p:oleObj spid="_x0000_s39940" name="Equation" r:id="rId7" imgW="3822700" imgH="241300" progId="Equation.3">
                  <p:embed/>
                </p:oleObj>
              </mc:Choice>
              <mc:Fallback>
                <p:oleObj name="Equation" r:id="rId7" imgW="3822700" imgH="241300" progId="Equation.3">
                  <p:embed/>
                  <p:pic>
                    <p:nvPicPr>
                      <p:cNvPr id="140294"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95600" y="2897628"/>
                        <a:ext cx="7427167" cy="469486"/>
                      </a:xfrm>
                      <a:prstGeom prst="rect">
                        <a:avLst/>
                      </a:prstGeom>
                      <a:noFill/>
                      <a:ln>
                        <a:noFill/>
                      </a:ln>
                      <a:effectLst/>
                    </p:spPr>
                  </p:pic>
                </p:oleObj>
              </mc:Fallback>
            </mc:AlternateContent>
          </a:graphicData>
        </a:graphic>
      </p:graphicFrame>
      <p:sp>
        <p:nvSpPr>
          <p:cNvPr id="140295" name="Rectangle 7"/>
          <p:cNvSpPr>
            <a:spLocks noChangeArrowheads="1"/>
          </p:cNvSpPr>
          <p:nvPr/>
        </p:nvSpPr>
        <p:spPr bwMode="auto">
          <a:xfrm>
            <a:off x="1949006" y="3586797"/>
            <a:ext cx="357943" cy="461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0"/>
              </a:spcBef>
              <a:buNone/>
              <a:defRPr/>
            </a:pPr>
            <a:r>
              <a:rPr lang="zh-CN" altLang="en-US" sz="2400" b="1" dirty="0">
                <a:solidFill>
                  <a:srgbClr val="000000"/>
                </a:solidFill>
                <a:latin typeface="宋体" panose="02010600030101010101" pitchFamily="2" charset="-122"/>
              </a:rPr>
              <a:t>设</a:t>
            </a:r>
          </a:p>
        </p:txBody>
      </p:sp>
      <p:graphicFrame>
        <p:nvGraphicFramePr>
          <p:cNvPr id="140296" name="Object 8"/>
          <p:cNvGraphicFramePr>
            <a:graphicFrameLocks noChangeAspect="1"/>
          </p:cNvGraphicFramePr>
          <p:nvPr>
            <p:extLst>
              <p:ext uri="{D42A27DB-BD31-4B8C-83A1-F6EECF244321}">
                <p14:modId xmlns:p14="http://schemas.microsoft.com/office/powerpoint/2010/main" val="16539118"/>
              </p:ext>
            </p:extLst>
          </p:nvPr>
        </p:nvGraphicFramePr>
        <p:xfrm>
          <a:off x="2596934" y="3614183"/>
          <a:ext cx="6544953" cy="992472"/>
        </p:xfrm>
        <a:graphic>
          <a:graphicData uri="http://schemas.openxmlformats.org/presentationml/2006/ole">
            <mc:AlternateContent xmlns:mc="http://schemas.openxmlformats.org/markup-compatibility/2006">
              <mc:Choice xmlns:v="urn:schemas-microsoft-com:vml" Requires="v">
                <p:oleObj spid="_x0000_s39941" name="Equation" r:id="rId9" imgW="3187700" imgH="482600" progId="Equation.3">
                  <p:embed/>
                </p:oleObj>
              </mc:Choice>
              <mc:Fallback>
                <p:oleObj name="Equation" r:id="rId9" imgW="3187700" imgH="482600" progId="Equation.3">
                  <p:embed/>
                  <p:pic>
                    <p:nvPicPr>
                      <p:cNvPr id="140296"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96934" y="3614183"/>
                        <a:ext cx="6544953" cy="992472"/>
                      </a:xfrm>
                      <a:prstGeom prst="rect">
                        <a:avLst/>
                      </a:prstGeom>
                      <a:noFill/>
                      <a:ln>
                        <a:noFill/>
                      </a:ln>
                      <a:effectLst/>
                    </p:spPr>
                  </p:pic>
                </p:oleObj>
              </mc:Fallback>
            </mc:AlternateContent>
          </a:graphicData>
        </a:graphic>
      </p:graphicFrame>
      <p:sp>
        <p:nvSpPr>
          <p:cNvPr id="140297" name="Rectangle 9"/>
          <p:cNvSpPr>
            <a:spLocks noChangeArrowheads="1"/>
          </p:cNvSpPr>
          <p:nvPr/>
        </p:nvSpPr>
        <p:spPr bwMode="auto">
          <a:xfrm>
            <a:off x="1199456" y="5044055"/>
            <a:ext cx="49404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0"/>
              </a:spcBef>
              <a:buNone/>
              <a:defRPr/>
            </a:pPr>
            <a:r>
              <a:rPr lang="zh-CN" altLang="en-US" sz="2400" b="1" dirty="0">
                <a:solidFill>
                  <a:srgbClr val="000000"/>
                </a:solidFill>
                <a:latin typeface="宋体" panose="02010600030101010101" pitchFamily="2" charset="-122"/>
              </a:rPr>
              <a:t>命</a:t>
            </a:r>
          </a:p>
        </p:txBody>
      </p:sp>
      <p:graphicFrame>
        <p:nvGraphicFramePr>
          <p:cNvPr id="140298" name="Object 10"/>
          <p:cNvGraphicFramePr>
            <a:graphicFrameLocks noChangeAspect="1"/>
          </p:cNvGraphicFramePr>
          <p:nvPr>
            <p:extLst>
              <p:ext uri="{D42A27DB-BD31-4B8C-83A1-F6EECF244321}">
                <p14:modId xmlns:p14="http://schemas.microsoft.com/office/powerpoint/2010/main" val="3441857679"/>
              </p:ext>
            </p:extLst>
          </p:nvPr>
        </p:nvGraphicFramePr>
        <p:xfrm>
          <a:off x="2127977" y="5044055"/>
          <a:ext cx="7507077" cy="1033476"/>
        </p:xfrm>
        <a:graphic>
          <a:graphicData uri="http://schemas.openxmlformats.org/presentationml/2006/ole">
            <mc:AlternateContent xmlns:mc="http://schemas.openxmlformats.org/markup-compatibility/2006">
              <mc:Choice xmlns:v="urn:schemas-microsoft-com:vml" Requires="v">
                <p:oleObj spid="_x0000_s39942" name="Equation" r:id="rId11" imgW="3695700" imgH="508000" progId="Equation.3">
                  <p:embed/>
                </p:oleObj>
              </mc:Choice>
              <mc:Fallback>
                <p:oleObj name="Equation" r:id="rId11" imgW="3695700" imgH="508000" progId="Equation.3">
                  <p:embed/>
                  <p:pic>
                    <p:nvPicPr>
                      <p:cNvPr id="140298"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27977" y="5044055"/>
                        <a:ext cx="7507077" cy="1033476"/>
                      </a:xfrm>
                      <a:prstGeom prst="rect">
                        <a:avLst/>
                      </a:prstGeom>
                      <a:noFill/>
                      <a:ln>
                        <a:noFill/>
                      </a:ln>
                      <a:effec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71</a:t>
            </a:fld>
            <a:endParaRPr kumimoji="0" lang="en-US" altLang="zh-CN">
              <a:solidFill>
                <a:srgbClr val="000000"/>
              </a:solidFill>
            </a:endParaRPr>
          </a:p>
        </p:txBody>
      </p:sp>
      <p:sp>
        <p:nvSpPr>
          <p:cNvPr id="11" name="Rectangle 6"/>
          <p:cNvSpPr>
            <a:spLocks noChangeArrowheads="1"/>
          </p:cNvSpPr>
          <p:nvPr/>
        </p:nvSpPr>
        <p:spPr bwMode="auto">
          <a:xfrm>
            <a:off x="1693502" y="581427"/>
            <a:ext cx="4320480" cy="461665"/>
          </a:xfrm>
          <a:prstGeom prst="rect">
            <a:avLst/>
          </a:prstGeom>
          <a:noFill/>
          <a:ln w="9525" algn="ctr">
            <a:noFill/>
            <a:miter lim="800000"/>
            <a:headEnd/>
            <a:tailEnd/>
          </a:ln>
          <a:effectLst/>
        </p:spPr>
        <p:txBody>
          <a:bodyPr wrap="square">
            <a:spAutoFit/>
          </a:bodyPr>
          <a:lstStyle/>
          <a:p>
            <a:pPr eaLnBrk="1" hangingPunct="1">
              <a:defRPr/>
            </a:pPr>
            <a:r>
              <a:rPr lang="en-US" altLang="zh-CN" sz="2400" b="1" dirty="0">
                <a:solidFill>
                  <a:srgbClr val="3333CC"/>
                </a:solidFill>
                <a:effectLst>
                  <a:outerShdw blurRad="38100" dist="38100" dir="2700000" algn="tl">
                    <a:srgbClr val="000000"/>
                  </a:outerShdw>
                </a:effectLst>
              </a:rPr>
              <a:t>1.3.2   </a:t>
            </a:r>
            <a:r>
              <a:rPr lang="zh-CN" altLang="en-US" sz="2400" b="1" dirty="0">
                <a:solidFill>
                  <a:srgbClr val="3333CC"/>
                </a:solidFill>
                <a:effectLst>
                  <a:outerShdw blurRad="38100" dist="38100" dir="2700000" algn="tl">
                    <a:srgbClr val="000000"/>
                  </a:outerShdw>
                </a:effectLst>
              </a:rPr>
              <a:t>子空间的交与和</a:t>
            </a:r>
          </a:p>
        </p:txBody>
      </p:sp>
    </p:spTree>
    <p:extLst>
      <p:ext uri="{BB962C8B-B14F-4D97-AF65-F5344CB8AC3E}">
        <p14:creationId xmlns:p14="http://schemas.microsoft.com/office/powerpoint/2010/main" val="28299289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0293"/>
                                        </p:tgtEl>
                                        <p:attrNameLst>
                                          <p:attrName>style.visibility</p:attrName>
                                        </p:attrNameLst>
                                      </p:cBhvr>
                                      <p:to>
                                        <p:strVal val="visible"/>
                                      </p:to>
                                    </p:set>
                                    <p:animEffect transition="in" filter="wipe(down)">
                                      <p:cBhvr>
                                        <p:cTn id="7" dur="500"/>
                                        <p:tgtEl>
                                          <p:spTgt spid="140293"/>
                                        </p:tgtEl>
                                      </p:cBhvr>
                                    </p:animEffect>
                                  </p:childTnLst>
                                </p:cTn>
                              </p:par>
                              <p:par>
                                <p:cTn id="8" presetID="22" presetClass="entr" presetSubtype="4" fill="hold" nodeType="withEffect">
                                  <p:stCondLst>
                                    <p:cond delay="0"/>
                                  </p:stCondLst>
                                  <p:childTnLst>
                                    <p:set>
                                      <p:cBhvr>
                                        <p:cTn id="9" dur="1" fill="hold">
                                          <p:stCondLst>
                                            <p:cond delay="0"/>
                                          </p:stCondLst>
                                        </p:cTn>
                                        <p:tgtEl>
                                          <p:spTgt spid="140294"/>
                                        </p:tgtEl>
                                        <p:attrNameLst>
                                          <p:attrName>style.visibility</p:attrName>
                                        </p:attrNameLst>
                                      </p:cBhvr>
                                      <p:to>
                                        <p:strVal val="visible"/>
                                      </p:to>
                                    </p:set>
                                    <p:animEffect transition="in" filter="wipe(down)">
                                      <p:cBhvr>
                                        <p:cTn id="10" dur="500"/>
                                        <p:tgtEl>
                                          <p:spTgt spid="14029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40295"/>
                                        </p:tgtEl>
                                        <p:attrNameLst>
                                          <p:attrName>style.visibility</p:attrName>
                                        </p:attrNameLst>
                                      </p:cBhvr>
                                      <p:to>
                                        <p:strVal val="visible"/>
                                      </p:to>
                                    </p:set>
                                    <p:animEffect transition="in" filter="wipe(down)">
                                      <p:cBhvr>
                                        <p:cTn id="15" dur="500"/>
                                        <p:tgtEl>
                                          <p:spTgt spid="140295"/>
                                        </p:tgtEl>
                                      </p:cBhvr>
                                    </p:animEffect>
                                  </p:childTnLst>
                                </p:cTn>
                              </p:par>
                              <p:par>
                                <p:cTn id="16" presetID="22" presetClass="entr" presetSubtype="4" fill="hold" nodeType="withEffect">
                                  <p:stCondLst>
                                    <p:cond delay="0"/>
                                  </p:stCondLst>
                                  <p:childTnLst>
                                    <p:set>
                                      <p:cBhvr>
                                        <p:cTn id="17" dur="1" fill="hold">
                                          <p:stCondLst>
                                            <p:cond delay="0"/>
                                          </p:stCondLst>
                                        </p:cTn>
                                        <p:tgtEl>
                                          <p:spTgt spid="140296"/>
                                        </p:tgtEl>
                                        <p:attrNameLst>
                                          <p:attrName>style.visibility</p:attrName>
                                        </p:attrNameLst>
                                      </p:cBhvr>
                                      <p:to>
                                        <p:strVal val="visible"/>
                                      </p:to>
                                    </p:set>
                                    <p:animEffect transition="in" filter="wipe(down)">
                                      <p:cBhvr>
                                        <p:cTn id="18" dur="500"/>
                                        <p:tgtEl>
                                          <p:spTgt spid="14029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40297"/>
                                        </p:tgtEl>
                                        <p:attrNameLst>
                                          <p:attrName>style.visibility</p:attrName>
                                        </p:attrNameLst>
                                      </p:cBhvr>
                                      <p:to>
                                        <p:strVal val="visible"/>
                                      </p:to>
                                    </p:set>
                                    <p:animEffect transition="in" filter="wipe(down)">
                                      <p:cBhvr>
                                        <p:cTn id="23" dur="500"/>
                                        <p:tgtEl>
                                          <p:spTgt spid="140297"/>
                                        </p:tgtEl>
                                      </p:cBhvr>
                                    </p:animEffect>
                                  </p:childTnLst>
                                </p:cTn>
                              </p:par>
                              <p:par>
                                <p:cTn id="24" presetID="22" presetClass="entr" presetSubtype="4" fill="hold" nodeType="withEffect">
                                  <p:stCondLst>
                                    <p:cond delay="0"/>
                                  </p:stCondLst>
                                  <p:childTnLst>
                                    <p:set>
                                      <p:cBhvr>
                                        <p:cTn id="25" dur="1" fill="hold">
                                          <p:stCondLst>
                                            <p:cond delay="0"/>
                                          </p:stCondLst>
                                        </p:cTn>
                                        <p:tgtEl>
                                          <p:spTgt spid="140298"/>
                                        </p:tgtEl>
                                        <p:attrNameLst>
                                          <p:attrName>style.visibility</p:attrName>
                                        </p:attrNameLst>
                                      </p:cBhvr>
                                      <p:to>
                                        <p:strVal val="visible"/>
                                      </p:to>
                                    </p:set>
                                    <p:animEffect transition="in" filter="wipe(down)">
                                      <p:cBhvr>
                                        <p:cTn id="26" dur="500"/>
                                        <p:tgtEl>
                                          <p:spTgt spid="140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3" grpId="0"/>
      <p:bldP spid="140295" grpId="0"/>
      <p:bldP spid="14029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506" name="Object 3"/>
          <p:cNvGraphicFramePr>
            <a:graphicFrameLocks noChangeAspect="1"/>
          </p:cNvGraphicFramePr>
          <p:nvPr>
            <p:extLst>
              <p:ext uri="{D42A27DB-BD31-4B8C-83A1-F6EECF244321}">
                <p14:modId xmlns:p14="http://schemas.microsoft.com/office/powerpoint/2010/main" val="1517603426"/>
              </p:ext>
            </p:extLst>
          </p:nvPr>
        </p:nvGraphicFramePr>
        <p:xfrm>
          <a:off x="1549823" y="1254680"/>
          <a:ext cx="6688137" cy="1046163"/>
        </p:xfrm>
        <a:graphic>
          <a:graphicData uri="http://schemas.openxmlformats.org/presentationml/2006/ole">
            <mc:AlternateContent xmlns:mc="http://schemas.openxmlformats.org/markup-compatibility/2006">
              <mc:Choice xmlns:v="urn:schemas-microsoft-com:vml" Requires="v">
                <p:oleObj spid="_x0000_s40962" name="Equation" r:id="rId3" imgW="3251160" imgH="507960" progId="Equation.DSMT4">
                  <p:embed/>
                </p:oleObj>
              </mc:Choice>
              <mc:Fallback>
                <p:oleObj name="Equation" r:id="rId3" imgW="3251160" imgH="507960" progId="Equation.DSMT4">
                  <p:embed/>
                  <p:pic>
                    <p:nvPicPr>
                      <p:cNvPr id="21506" name="Object 3"/>
                      <p:cNvPicPr>
                        <a:picLocks noChangeAspect="1" noChangeArrowheads="1"/>
                      </p:cNvPicPr>
                      <p:nvPr/>
                    </p:nvPicPr>
                    <p:blipFill>
                      <a:blip r:embed="rId4"/>
                      <a:srcRect/>
                      <a:stretch>
                        <a:fillRect/>
                      </a:stretch>
                    </p:blipFill>
                    <p:spPr bwMode="auto">
                      <a:xfrm>
                        <a:off x="1549823" y="1254680"/>
                        <a:ext cx="6688137" cy="1046163"/>
                      </a:xfrm>
                      <a:prstGeom prst="rect">
                        <a:avLst/>
                      </a:prstGeom>
                      <a:noFill/>
                      <a:ln>
                        <a:noFill/>
                      </a:ln>
                      <a:effectLst/>
                    </p:spPr>
                  </p:pic>
                </p:oleObj>
              </mc:Fallback>
            </mc:AlternateContent>
          </a:graphicData>
        </a:graphic>
      </p:graphicFrame>
      <p:sp>
        <p:nvSpPr>
          <p:cNvPr id="141316" name="Rectangle 4"/>
          <p:cNvSpPr>
            <a:spLocks noChangeArrowheads="1"/>
          </p:cNvSpPr>
          <p:nvPr/>
        </p:nvSpPr>
        <p:spPr bwMode="auto">
          <a:xfrm>
            <a:off x="1415480" y="2552251"/>
            <a:ext cx="111280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0"/>
              </a:spcBef>
              <a:buNone/>
              <a:defRPr/>
            </a:pPr>
            <a:r>
              <a:rPr lang="zh-CN" altLang="en-US" sz="2400" b="1" dirty="0">
                <a:solidFill>
                  <a:srgbClr val="000000"/>
                </a:solidFill>
                <a:latin typeface="宋体" panose="02010600030101010101" pitchFamily="2" charset="-122"/>
              </a:rPr>
              <a:t>于是，</a:t>
            </a:r>
          </a:p>
        </p:txBody>
      </p:sp>
      <p:graphicFrame>
        <p:nvGraphicFramePr>
          <p:cNvPr id="141318" name="Object 6"/>
          <p:cNvGraphicFramePr>
            <a:graphicFrameLocks noChangeAspect="1"/>
          </p:cNvGraphicFramePr>
          <p:nvPr>
            <p:extLst>
              <p:ext uri="{D42A27DB-BD31-4B8C-83A1-F6EECF244321}">
                <p14:modId xmlns:p14="http://schemas.microsoft.com/office/powerpoint/2010/main" val="1630573357"/>
              </p:ext>
            </p:extLst>
          </p:nvPr>
        </p:nvGraphicFramePr>
        <p:xfrm>
          <a:off x="2711624" y="2524115"/>
          <a:ext cx="1411192" cy="414320"/>
        </p:xfrm>
        <a:graphic>
          <a:graphicData uri="http://schemas.openxmlformats.org/presentationml/2006/ole">
            <mc:AlternateContent xmlns:mc="http://schemas.openxmlformats.org/markup-compatibility/2006">
              <mc:Choice xmlns:v="urn:schemas-microsoft-com:vml" Requires="v">
                <p:oleObj spid="_x0000_s40963" name="Equation" r:id="rId5" imgW="736280" imgH="215806" progId="Equation.3">
                  <p:embed/>
                </p:oleObj>
              </mc:Choice>
              <mc:Fallback>
                <p:oleObj name="Equation" r:id="rId5" imgW="736280" imgH="215806" progId="Equation.3">
                  <p:embed/>
                  <p:pic>
                    <p:nvPicPr>
                      <p:cNvPr id="141318"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11624" y="2524115"/>
                        <a:ext cx="1411192" cy="414320"/>
                      </a:xfrm>
                      <a:prstGeom prst="rect">
                        <a:avLst/>
                      </a:prstGeom>
                      <a:noFill/>
                      <a:ln>
                        <a:noFill/>
                      </a:ln>
                      <a:effectLst/>
                    </p:spPr>
                  </p:pic>
                </p:oleObj>
              </mc:Fallback>
            </mc:AlternateContent>
          </a:graphicData>
        </a:graphic>
      </p:graphicFrame>
      <p:sp>
        <p:nvSpPr>
          <p:cNvPr id="141319" name="Rectangle 7"/>
          <p:cNvSpPr>
            <a:spLocks noChangeArrowheads="1"/>
          </p:cNvSpPr>
          <p:nvPr/>
        </p:nvSpPr>
        <p:spPr bwMode="auto">
          <a:xfrm>
            <a:off x="1443694" y="3347973"/>
            <a:ext cx="111280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0"/>
              </a:spcBef>
              <a:buNone/>
              <a:defRPr/>
            </a:pPr>
            <a:r>
              <a:rPr lang="zh-CN" altLang="en-US" sz="2400" b="1" dirty="0">
                <a:solidFill>
                  <a:srgbClr val="000000"/>
                </a:solidFill>
                <a:latin typeface="宋体" panose="02010600030101010101" pitchFamily="2" charset="-122"/>
              </a:rPr>
              <a:t>故可令</a:t>
            </a:r>
          </a:p>
        </p:txBody>
      </p:sp>
      <p:graphicFrame>
        <p:nvGraphicFramePr>
          <p:cNvPr id="141320" name="Object 8"/>
          <p:cNvGraphicFramePr>
            <a:graphicFrameLocks noChangeAspect="1"/>
          </p:cNvGraphicFramePr>
          <p:nvPr>
            <p:extLst>
              <p:ext uri="{D42A27DB-BD31-4B8C-83A1-F6EECF244321}">
                <p14:modId xmlns:p14="http://schemas.microsoft.com/office/powerpoint/2010/main" val="3851908838"/>
              </p:ext>
            </p:extLst>
          </p:nvPr>
        </p:nvGraphicFramePr>
        <p:xfrm>
          <a:off x="3071664" y="3312484"/>
          <a:ext cx="3816424" cy="532642"/>
        </p:xfrm>
        <a:graphic>
          <a:graphicData uri="http://schemas.openxmlformats.org/presentationml/2006/ole">
            <mc:AlternateContent xmlns:mc="http://schemas.openxmlformats.org/markup-compatibility/2006">
              <mc:Choice xmlns:v="urn:schemas-microsoft-com:vml" Requires="v">
                <p:oleObj spid="_x0000_s40964" name="Equation" r:id="rId7" imgW="1638300" imgH="228600" progId="Equation.3">
                  <p:embed/>
                </p:oleObj>
              </mc:Choice>
              <mc:Fallback>
                <p:oleObj name="Equation" r:id="rId7" imgW="1638300" imgH="228600" progId="Equation.3">
                  <p:embed/>
                  <p:pic>
                    <p:nvPicPr>
                      <p:cNvPr id="14132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1664" y="3312484"/>
                        <a:ext cx="3816424" cy="532642"/>
                      </a:xfrm>
                      <a:prstGeom prst="rect">
                        <a:avLst/>
                      </a:prstGeom>
                      <a:noFill/>
                      <a:ln>
                        <a:noFill/>
                      </a:ln>
                      <a:effectLst/>
                    </p:spPr>
                  </p:pic>
                </p:oleObj>
              </mc:Fallback>
            </mc:AlternateContent>
          </a:graphicData>
        </a:graphic>
      </p:graphicFrame>
      <p:graphicFrame>
        <p:nvGraphicFramePr>
          <p:cNvPr id="141321" name="Object 9"/>
          <p:cNvGraphicFramePr>
            <a:graphicFrameLocks noChangeAspect="1"/>
          </p:cNvGraphicFramePr>
          <p:nvPr>
            <p:extLst>
              <p:ext uri="{D42A27DB-BD31-4B8C-83A1-F6EECF244321}">
                <p14:modId xmlns:p14="http://schemas.microsoft.com/office/powerpoint/2010/main" val="113121248"/>
              </p:ext>
            </p:extLst>
          </p:nvPr>
        </p:nvGraphicFramePr>
        <p:xfrm>
          <a:off x="2661744" y="4108746"/>
          <a:ext cx="6810375" cy="520700"/>
        </p:xfrm>
        <a:graphic>
          <a:graphicData uri="http://schemas.openxmlformats.org/presentationml/2006/ole">
            <mc:AlternateContent xmlns:mc="http://schemas.openxmlformats.org/markup-compatibility/2006">
              <mc:Choice xmlns:v="urn:schemas-microsoft-com:vml" Requires="v">
                <p:oleObj spid="_x0000_s40965" name="Equation" r:id="rId9" imgW="3162240" imgH="241200" progId="Equation.DSMT4">
                  <p:embed/>
                </p:oleObj>
              </mc:Choice>
              <mc:Fallback>
                <p:oleObj name="Equation" r:id="rId9" imgW="3162240" imgH="241200" progId="Equation.DSMT4">
                  <p:embed/>
                  <p:pic>
                    <p:nvPicPr>
                      <p:cNvPr id="141321" name="Object 9"/>
                      <p:cNvPicPr>
                        <a:picLocks noChangeAspect="1" noChangeArrowheads="1"/>
                      </p:cNvPicPr>
                      <p:nvPr/>
                    </p:nvPicPr>
                    <p:blipFill>
                      <a:blip r:embed="rId10"/>
                      <a:srcRect/>
                      <a:stretch>
                        <a:fillRect/>
                      </a:stretch>
                    </p:blipFill>
                    <p:spPr bwMode="auto">
                      <a:xfrm>
                        <a:off x="2661744" y="4108746"/>
                        <a:ext cx="6810375" cy="520700"/>
                      </a:xfrm>
                      <a:prstGeom prst="rect">
                        <a:avLst/>
                      </a:prstGeom>
                      <a:noFill/>
                      <a:ln>
                        <a:noFill/>
                      </a:ln>
                      <a:effectLst/>
                    </p:spPr>
                  </p:pic>
                </p:oleObj>
              </mc:Fallback>
            </mc:AlternateContent>
          </a:graphicData>
        </a:graphic>
      </p:graphicFrame>
      <p:graphicFrame>
        <p:nvGraphicFramePr>
          <p:cNvPr id="141322" name="Object 10"/>
          <p:cNvGraphicFramePr>
            <a:graphicFrameLocks noChangeAspect="1"/>
          </p:cNvGraphicFramePr>
          <p:nvPr>
            <p:extLst>
              <p:ext uri="{D42A27DB-BD31-4B8C-83A1-F6EECF244321}">
                <p14:modId xmlns:p14="http://schemas.microsoft.com/office/powerpoint/2010/main" val="2970887627"/>
              </p:ext>
            </p:extLst>
          </p:nvPr>
        </p:nvGraphicFramePr>
        <p:xfrm>
          <a:off x="2443956" y="5121217"/>
          <a:ext cx="7304088" cy="531812"/>
        </p:xfrm>
        <a:graphic>
          <a:graphicData uri="http://schemas.openxmlformats.org/presentationml/2006/ole">
            <mc:AlternateContent xmlns:mc="http://schemas.openxmlformats.org/markup-compatibility/2006">
              <mc:Choice xmlns:v="urn:schemas-microsoft-com:vml" Requires="v">
                <p:oleObj spid="_x0000_s40966" name="Equation" r:id="rId11" imgW="3314520" imgH="241200" progId="Equation.DSMT4">
                  <p:embed/>
                </p:oleObj>
              </mc:Choice>
              <mc:Fallback>
                <p:oleObj name="Equation" r:id="rId11" imgW="3314520" imgH="241200" progId="Equation.DSMT4">
                  <p:embed/>
                  <p:pic>
                    <p:nvPicPr>
                      <p:cNvPr id="141322" name="Object 10"/>
                      <p:cNvPicPr>
                        <a:picLocks noChangeAspect="1" noChangeArrowheads="1"/>
                      </p:cNvPicPr>
                      <p:nvPr/>
                    </p:nvPicPr>
                    <p:blipFill>
                      <a:blip r:embed="rId12"/>
                      <a:srcRect/>
                      <a:stretch>
                        <a:fillRect/>
                      </a:stretch>
                    </p:blipFill>
                    <p:spPr bwMode="auto">
                      <a:xfrm>
                        <a:off x="2443956" y="5121217"/>
                        <a:ext cx="7304088" cy="531812"/>
                      </a:xfrm>
                      <a:prstGeom prst="rect">
                        <a:avLst/>
                      </a:prstGeom>
                      <a:noFill/>
                      <a:ln>
                        <a:noFill/>
                      </a:ln>
                      <a:effectLst/>
                    </p:spPr>
                  </p:pic>
                </p:oleObj>
              </mc:Fallback>
            </mc:AlternateContent>
          </a:graphicData>
        </a:graphic>
      </p:graphicFrame>
      <p:sp>
        <p:nvSpPr>
          <p:cNvPr id="141323" name="Text Box 11"/>
          <p:cNvSpPr txBox="1">
            <a:spLocks noChangeArrowheads="1"/>
          </p:cNvSpPr>
          <p:nvPr/>
        </p:nvSpPr>
        <p:spPr bwMode="auto">
          <a:xfrm>
            <a:off x="1549823" y="4126457"/>
            <a:ext cx="8034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0"/>
              </a:spcBef>
              <a:buNone/>
              <a:defRPr/>
            </a:pPr>
            <a:r>
              <a:rPr lang="zh-CN" altLang="en-US" sz="2400" b="1" dirty="0">
                <a:solidFill>
                  <a:srgbClr val="000000"/>
                </a:solidFill>
                <a:latin typeface="Times New Roman" panose="02020603050405020304" pitchFamily="18" charset="0"/>
              </a:rPr>
              <a:t>因此</a:t>
            </a:r>
          </a:p>
        </p:txBody>
      </p:sp>
      <p:sp>
        <p:nvSpPr>
          <p:cNvPr id="141324" name="Text Box 12"/>
          <p:cNvSpPr txBox="1">
            <a:spLocks noChangeArrowheads="1"/>
          </p:cNvSpPr>
          <p:nvPr/>
        </p:nvSpPr>
        <p:spPr bwMode="auto">
          <a:xfrm>
            <a:off x="1587807" y="5105720"/>
            <a:ext cx="38338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50000"/>
              </a:spcBef>
              <a:buNone/>
              <a:defRPr/>
            </a:pPr>
            <a:r>
              <a:rPr lang="zh-CN" altLang="en-US" sz="2400" b="1" dirty="0">
                <a:solidFill>
                  <a:srgbClr val="000000"/>
                </a:solidFill>
                <a:latin typeface="Times New Roman" panose="02020603050405020304" pitchFamily="18" charset="0"/>
              </a:rPr>
              <a:t>即</a:t>
            </a:r>
          </a:p>
        </p:txBody>
      </p:sp>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72</a:t>
            </a:fld>
            <a:endParaRPr kumimoji="0" lang="en-US" altLang="zh-CN">
              <a:solidFill>
                <a:srgbClr val="000000"/>
              </a:solidFill>
            </a:endParaRPr>
          </a:p>
        </p:txBody>
      </p:sp>
      <p:sp>
        <p:nvSpPr>
          <p:cNvPr id="12" name="Rectangle 6"/>
          <p:cNvSpPr>
            <a:spLocks noChangeArrowheads="1"/>
          </p:cNvSpPr>
          <p:nvPr/>
        </p:nvSpPr>
        <p:spPr bwMode="auto">
          <a:xfrm>
            <a:off x="1549823" y="609183"/>
            <a:ext cx="4320480" cy="461665"/>
          </a:xfrm>
          <a:prstGeom prst="rect">
            <a:avLst/>
          </a:prstGeom>
          <a:noFill/>
          <a:ln w="9525" algn="ctr">
            <a:noFill/>
            <a:miter lim="800000"/>
            <a:headEnd/>
            <a:tailEnd/>
          </a:ln>
          <a:effectLst/>
        </p:spPr>
        <p:txBody>
          <a:bodyPr wrap="square">
            <a:spAutoFit/>
          </a:bodyPr>
          <a:lstStyle/>
          <a:p>
            <a:pPr eaLnBrk="1" hangingPunct="1">
              <a:defRPr/>
            </a:pPr>
            <a:r>
              <a:rPr lang="en-US" altLang="zh-CN" sz="2400" b="1" dirty="0">
                <a:solidFill>
                  <a:srgbClr val="3333CC"/>
                </a:solidFill>
                <a:effectLst>
                  <a:outerShdw blurRad="38100" dist="38100" dir="2700000" algn="tl">
                    <a:srgbClr val="000000"/>
                  </a:outerShdw>
                </a:effectLst>
              </a:rPr>
              <a:t>1.3.2   </a:t>
            </a:r>
            <a:r>
              <a:rPr lang="zh-CN" altLang="en-US" sz="2400" b="1" dirty="0">
                <a:solidFill>
                  <a:srgbClr val="3333CC"/>
                </a:solidFill>
                <a:effectLst>
                  <a:outerShdw blurRad="38100" dist="38100" dir="2700000" algn="tl">
                    <a:srgbClr val="000000"/>
                  </a:outerShdw>
                </a:effectLst>
              </a:rPr>
              <a:t>子空间的交与和</a:t>
            </a:r>
          </a:p>
        </p:txBody>
      </p:sp>
    </p:spTree>
    <p:extLst>
      <p:ext uri="{BB962C8B-B14F-4D97-AF65-F5344CB8AC3E}">
        <p14:creationId xmlns:p14="http://schemas.microsoft.com/office/powerpoint/2010/main" val="283829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1316"/>
                                        </p:tgtEl>
                                        <p:attrNameLst>
                                          <p:attrName>style.visibility</p:attrName>
                                        </p:attrNameLst>
                                      </p:cBhvr>
                                      <p:to>
                                        <p:strVal val="visible"/>
                                      </p:to>
                                    </p:set>
                                    <p:animEffect transition="in" filter="wipe(down)">
                                      <p:cBhvr>
                                        <p:cTn id="7" dur="500"/>
                                        <p:tgtEl>
                                          <p:spTgt spid="141316"/>
                                        </p:tgtEl>
                                      </p:cBhvr>
                                    </p:animEffect>
                                  </p:childTnLst>
                                </p:cTn>
                              </p:par>
                              <p:par>
                                <p:cTn id="8" presetID="22" presetClass="entr" presetSubtype="4" fill="hold" nodeType="withEffect">
                                  <p:stCondLst>
                                    <p:cond delay="0"/>
                                  </p:stCondLst>
                                  <p:childTnLst>
                                    <p:set>
                                      <p:cBhvr>
                                        <p:cTn id="9" dur="1" fill="hold">
                                          <p:stCondLst>
                                            <p:cond delay="0"/>
                                          </p:stCondLst>
                                        </p:cTn>
                                        <p:tgtEl>
                                          <p:spTgt spid="141318"/>
                                        </p:tgtEl>
                                        <p:attrNameLst>
                                          <p:attrName>style.visibility</p:attrName>
                                        </p:attrNameLst>
                                      </p:cBhvr>
                                      <p:to>
                                        <p:strVal val="visible"/>
                                      </p:to>
                                    </p:set>
                                    <p:animEffect transition="in" filter="wipe(down)">
                                      <p:cBhvr>
                                        <p:cTn id="10" dur="500"/>
                                        <p:tgtEl>
                                          <p:spTgt spid="1413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41319"/>
                                        </p:tgtEl>
                                        <p:attrNameLst>
                                          <p:attrName>style.visibility</p:attrName>
                                        </p:attrNameLst>
                                      </p:cBhvr>
                                      <p:to>
                                        <p:strVal val="visible"/>
                                      </p:to>
                                    </p:set>
                                    <p:animEffect transition="in" filter="wipe(down)">
                                      <p:cBhvr>
                                        <p:cTn id="15" dur="500"/>
                                        <p:tgtEl>
                                          <p:spTgt spid="141319"/>
                                        </p:tgtEl>
                                      </p:cBhvr>
                                    </p:animEffect>
                                  </p:childTnLst>
                                </p:cTn>
                              </p:par>
                              <p:par>
                                <p:cTn id="16" presetID="22" presetClass="entr" presetSubtype="4" fill="hold" nodeType="withEffect">
                                  <p:stCondLst>
                                    <p:cond delay="0"/>
                                  </p:stCondLst>
                                  <p:childTnLst>
                                    <p:set>
                                      <p:cBhvr>
                                        <p:cTn id="17" dur="1" fill="hold">
                                          <p:stCondLst>
                                            <p:cond delay="0"/>
                                          </p:stCondLst>
                                        </p:cTn>
                                        <p:tgtEl>
                                          <p:spTgt spid="141320"/>
                                        </p:tgtEl>
                                        <p:attrNameLst>
                                          <p:attrName>style.visibility</p:attrName>
                                        </p:attrNameLst>
                                      </p:cBhvr>
                                      <p:to>
                                        <p:strVal val="visible"/>
                                      </p:to>
                                    </p:set>
                                    <p:animEffect transition="in" filter="wipe(down)">
                                      <p:cBhvr>
                                        <p:cTn id="18" dur="500"/>
                                        <p:tgtEl>
                                          <p:spTgt spid="14132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41323"/>
                                        </p:tgtEl>
                                        <p:attrNameLst>
                                          <p:attrName>style.visibility</p:attrName>
                                        </p:attrNameLst>
                                      </p:cBhvr>
                                      <p:to>
                                        <p:strVal val="visible"/>
                                      </p:to>
                                    </p:set>
                                    <p:animEffect transition="in" filter="wipe(down)">
                                      <p:cBhvr>
                                        <p:cTn id="23" dur="500"/>
                                        <p:tgtEl>
                                          <p:spTgt spid="141323"/>
                                        </p:tgtEl>
                                      </p:cBhvr>
                                    </p:animEffect>
                                  </p:childTnLst>
                                </p:cTn>
                              </p:par>
                              <p:par>
                                <p:cTn id="24" presetID="22" presetClass="entr" presetSubtype="4" fill="hold" nodeType="withEffect">
                                  <p:stCondLst>
                                    <p:cond delay="0"/>
                                  </p:stCondLst>
                                  <p:childTnLst>
                                    <p:set>
                                      <p:cBhvr>
                                        <p:cTn id="25" dur="1" fill="hold">
                                          <p:stCondLst>
                                            <p:cond delay="0"/>
                                          </p:stCondLst>
                                        </p:cTn>
                                        <p:tgtEl>
                                          <p:spTgt spid="141321"/>
                                        </p:tgtEl>
                                        <p:attrNameLst>
                                          <p:attrName>style.visibility</p:attrName>
                                        </p:attrNameLst>
                                      </p:cBhvr>
                                      <p:to>
                                        <p:strVal val="visible"/>
                                      </p:to>
                                    </p:set>
                                    <p:animEffect transition="in" filter="wipe(down)">
                                      <p:cBhvr>
                                        <p:cTn id="26" dur="500"/>
                                        <p:tgtEl>
                                          <p:spTgt spid="14132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41324"/>
                                        </p:tgtEl>
                                        <p:attrNameLst>
                                          <p:attrName>style.visibility</p:attrName>
                                        </p:attrNameLst>
                                      </p:cBhvr>
                                      <p:to>
                                        <p:strVal val="visible"/>
                                      </p:to>
                                    </p:set>
                                    <p:animEffect transition="in" filter="wipe(down)">
                                      <p:cBhvr>
                                        <p:cTn id="31" dur="500"/>
                                        <p:tgtEl>
                                          <p:spTgt spid="141324"/>
                                        </p:tgtEl>
                                      </p:cBhvr>
                                    </p:animEffect>
                                  </p:childTnLst>
                                </p:cTn>
                              </p:par>
                              <p:par>
                                <p:cTn id="32" presetID="22" presetClass="entr" presetSubtype="4" fill="hold" nodeType="withEffect">
                                  <p:stCondLst>
                                    <p:cond delay="0"/>
                                  </p:stCondLst>
                                  <p:childTnLst>
                                    <p:set>
                                      <p:cBhvr>
                                        <p:cTn id="33" dur="1" fill="hold">
                                          <p:stCondLst>
                                            <p:cond delay="0"/>
                                          </p:stCondLst>
                                        </p:cTn>
                                        <p:tgtEl>
                                          <p:spTgt spid="141322"/>
                                        </p:tgtEl>
                                        <p:attrNameLst>
                                          <p:attrName>style.visibility</p:attrName>
                                        </p:attrNameLst>
                                      </p:cBhvr>
                                      <p:to>
                                        <p:strVal val="visible"/>
                                      </p:to>
                                    </p:set>
                                    <p:animEffect transition="in" filter="wipe(down)">
                                      <p:cBhvr>
                                        <p:cTn id="34" dur="500"/>
                                        <p:tgtEl>
                                          <p:spTgt spid="1413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6" grpId="0"/>
      <p:bldP spid="141319" grpId="0"/>
      <p:bldP spid="141323" grpId="0"/>
      <p:bldP spid="14132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63" name="Object 3"/>
          <p:cNvGraphicFramePr>
            <a:graphicFrameLocks noChangeAspect="1"/>
          </p:cNvGraphicFramePr>
          <p:nvPr>
            <p:extLst>
              <p:ext uri="{D42A27DB-BD31-4B8C-83A1-F6EECF244321}">
                <p14:modId xmlns:p14="http://schemas.microsoft.com/office/powerpoint/2010/main" val="3592546120"/>
              </p:ext>
            </p:extLst>
          </p:nvPr>
        </p:nvGraphicFramePr>
        <p:xfrm>
          <a:off x="1298170" y="3710307"/>
          <a:ext cx="6588804" cy="509272"/>
        </p:xfrm>
        <a:graphic>
          <a:graphicData uri="http://schemas.openxmlformats.org/presentationml/2006/ole">
            <mc:AlternateContent xmlns:mc="http://schemas.openxmlformats.org/markup-compatibility/2006">
              <mc:Choice xmlns:v="urn:schemas-microsoft-com:vml" Requires="v">
                <p:oleObj spid="_x0000_s41986" name="Equation" r:id="rId3" imgW="3111500" imgH="241300" progId="Equation.3">
                  <p:embed/>
                </p:oleObj>
              </mc:Choice>
              <mc:Fallback>
                <p:oleObj name="Equation" r:id="rId3" imgW="3111500" imgH="241300" progId="Equation.3">
                  <p:embed/>
                  <p:pic>
                    <p:nvPicPr>
                      <p:cNvPr id="14336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8170" y="3710307"/>
                        <a:ext cx="6588804" cy="509272"/>
                      </a:xfrm>
                      <a:prstGeom prst="rect">
                        <a:avLst/>
                      </a:prstGeom>
                      <a:noFill/>
                      <a:ln>
                        <a:noFill/>
                      </a:ln>
                      <a:effectLst/>
                    </p:spPr>
                  </p:pic>
                </p:oleObj>
              </mc:Fallback>
            </mc:AlternateContent>
          </a:graphicData>
        </a:graphic>
      </p:graphicFrame>
      <p:grpSp>
        <p:nvGrpSpPr>
          <p:cNvPr id="22531" name="Group 5"/>
          <p:cNvGrpSpPr>
            <a:grpSpLocks/>
          </p:cNvGrpSpPr>
          <p:nvPr/>
        </p:nvGrpSpPr>
        <p:grpSpPr bwMode="auto">
          <a:xfrm>
            <a:off x="1224305" y="1365035"/>
            <a:ext cx="7056834" cy="494109"/>
            <a:chOff x="494" y="304"/>
            <a:chExt cx="5927" cy="415"/>
          </a:xfrm>
        </p:grpSpPr>
        <p:sp>
          <p:nvSpPr>
            <p:cNvPr id="22540" name="Text Box 2"/>
            <p:cNvSpPr txBox="1">
              <a:spLocks noChangeArrowheads="1"/>
            </p:cNvSpPr>
            <p:nvPr/>
          </p:nvSpPr>
          <p:spPr bwMode="auto">
            <a:xfrm>
              <a:off x="494" y="331"/>
              <a:ext cx="5927"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50000"/>
                </a:spcBef>
                <a:buNone/>
                <a:defRPr/>
              </a:pPr>
              <a:r>
                <a:rPr lang="zh-CN" altLang="en-US" sz="2400" b="1" dirty="0">
                  <a:solidFill>
                    <a:srgbClr val="000000"/>
                  </a:solidFill>
                  <a:latin typeface="Times New Roman" panose="02020603050405020304" pitchFamily="18" charset="0"/>
                </a:rPr>
                <a:t>由于                                               线性无关，</a:t>
              </a:r>
            </a:p>
          </p:txBody>
        </p:sp>
        <p:graphicFrame>
          <p:nvGraphicFramePr>
            <p:cNvPr id="22541" name="Object 4"/>
            <p:cNvGraphicFramePr>
              <a:graphicFrameLocks noChangeAspect="1"/>
            </p:cNvGraphicFramePr>
            <p:nvPr>
              <p:extLst>
                <p:ext uri="{D42A27DB-BD31-4B8C-83A1-F6EECF244321}">
                  <p14:modId xmlns:p14="http://schemas.microsoft.com/office/powerpoint/2010/main" val="3373726471"/>
                </p:ext>
              </p:extLst>
            </p:nvPr>
          </p:nvGraphicFramePr>
          <p:xfrm>
            <a:off x="1099" y="304"/>
            <a:ext cx="2958" cy="395"/>
          </p:xfrm>
          <a:graphic>
            <a:graphicData uri="http://schemas.openxmlformats.org/presentationml/2006/ole">
              <mc:AlternateContent xmlns:mc="http://schemas.openxmlformats.org/markup-compatibility/2006">
                <mc:Choice xmlns:v="urn:schemas-microsoft-com:vml" Requires="v">
                  <p:oleObj spid="_x0000_s41987" name="Equation" r:id="rId5" imgW="1803400" imgH="241300" progId="Equation.3">
                    <p:embed/>
                  </p:oleObj>
                </mc:Choice>
                <mc:Fallback>
                  <p:oleObj name="Equation" r:id="rId5" imgW="1803400" imgH="241300" progId="Equation.3">
                    <p:embed/>
                    <p:pic>
                      <p:nvPicPr>
                        <p:cNvPr id="22541"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9" y="304"/>
                          <a:ext cx="2958" cy="395"/>
                        </a:xfrm>
                        <a:prstGeom prst="rect">
                          <a:avLst/>
                        </a:prstGeom>
                        <a:noFill/>
                        <a:ln>
                          <a:noFill/>
                        </a:ln>
                        <a:effectLst/>
                      </p:spPr>
                    </p:pic>
                  </p:oleObj>
                </mc:Fallback>
              </mc:AlternateContent>
            </a:graphicData>
          </a:graphic>
        </p:graphicFrame>
      </p:grpSp>
      <p:graphicFrame>
        <p:nvGraphicFramePr>
          <p:cNvPr id="22532" name="Object 6"/>
          <p:cNvGraphicFramePr>
            <a:graphicFrameLocks noChangeAspect="1"/>
          </p:cNvGraphicFramePr>
          <p:nvPr>
            <p:extLst>
              <p:ext uri="{D42A27DB-BD31-4B8C-83A1-F6EECF244321}">
                <p14:modId xmlns:p14="http://schemas.microsoft.com/office/powerpoint/2010/main" val="899567197"/>
              </p:ext>
            </p:extLst>
          </p:nvPr>
        </p:nvGraphicFramePr>
        <p:xfrm>
          <a:off x="3575720" y="1947975"/>
          <a:ext cx="4311254" cy="458645"/>
        </p:xfrm>
        <a:graphic>
          <a:graphicData uri="http://schemas.openxmlformats.org/presentationml/2006/ole">
            <mc:AlternateContent xmlns:mc="http://schemas.openxmlformats.org/markup-compatibility/2006">
              <mc:Choice xmlns:v="urn:schemas-microsoft-com:vml" Requires="v">
                <p:oleObj spid="_x0000_s41988" name="Equation" r:id="rId7" imgW="2260600" imgH="241300" progId="Equation.3">
                  <p:embed/>
                </p:oleObj>
              </mc:Choice>
              <mc:Fallback>
                <p:oleObj name="Equation" r:id="rId7" imgW="2260600" imgH="241300" progId="Equation.3">
                  <p:embed/>
                  <p:pic>
                    <p:nvPicPr>
                      <p:cNvPr id="22532"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75720" y="1947975"/>
                        <a:ext cx="4311254" cy="458645"/>
                      </a:xfrm>
                      <a:prstGeom prst="rect">
                        <a:avLst/>
                      </a:prstGeom>
                      <a:noFill/>
                      <a:ln>
                        <a:noFill/>
                      </a:ln>
                      <a:effectLst/>
                    </p:spPr>
                  </p:pic>
                </p:oleObj>
              </mc:Fallback>
            </mc:AlternateContent>
          </a:graphicData>
        </a:graphic>
      </p:graphicFrame>
      <p:graphicFrame>
        <p:nvGraphicFramePr>
          <p:cNvPr id="143367" name="Object 7"/>
          <p:cNvGraphicFramePr>
            <a:graphicFrameLocks noChangeAspect="1"/>
          </p:cNvGraphicFramePr>
          <p:nvPr>
            <p:extLst>
              <p:ext uri="{D42A27DB-BD31-4B8C-83A1-F6EECF244321}">
                <p14:modId xmlns:p14="http://schemas.microsoft.com/office/powerpoint/2010/main" val="206553885"/>
              </p:ext>
            </p:extLst>
          </p:nvPr>
        </p:nvGraphicFramePr>
        <p:xfrm>
          <a:off x="739575" y="2591071"/>
          <a:ext cx="2617161" cy="458645"/>
        </p:xfrm>
        <a:graphic>
          <a:graphicData uri="http://schemas.openxmlformats.org/presentationml/2006/ole">
            <mc:AlternateContent xmlns:mc="http://schemas.openxmlformats.org/markup-compatibility/2006">
              <mc:Choice xmlns:v="urn:schemas-microsoft-com:vml" Requires="v">
                <p:oleObj spid="_x0000_s41989" name="Equation" r:id="rId9" imgW="1231560" imgH="215640" progId="Equation.DSMT4">
                  <p:embed/>
                </p:oleObj>
              </mc:Choice>
              <mc:Fallback>
                <p:oleObj name="Equation" r:id="rId9" imgW="1231560" imgH="215640" progId="Equation.DSMT4">
                  <p:embed/>
                  <p:pic>
                    <p:nvPicPr>
                      <p:cNvPr id="143367" name="Object 7"/>
                      <p:cNvPicPr>
                        <a:picLocks noChangeAspect="1" noChangeArrowheads="1"/>
                      </p:cNvPicPr>
                      <p:nvPr/>
                    </p:nvPicPr>
                    <p:blipFill>
                      <a:blip r:embed="rId10"/>
                      <a:srcRect/>
                      <a:stretch>
                        <a:fillRect/>
                      </a:stretch>
                    </p:blipFill>
                    <p:spPr bwMode="auto">
                      <a:xfrm>
                        <a:off x="739575" y="2591071"/>
                        <a:ext cx="2617161" cy="458645"/>
                      </a:xfrm>
                      <a:prstGeom prst="rect">
                        <a:avLst/>
                      </a:prstGeom>
                      <a:noFill/>
                      <a:ln>
                        <a:noFill/>
                      </a:ln>
                      <a:effectLst/>
                    </p:spPr>
                  </p:pic>
                </p:oleObj>
              </mc:Fallback>
            </mc:AlternateContent>
          </a:graphicData>
        </a:graphic>
      </p:graphicFrame>
      <p:graphicFrame>
        <p:nvGraphicFramePr>
          <p:cNvPr id="143368" name="Object 8"/>
          <p:cNvGraphicFramePr>
            <a:graphicFrameLocks noChangeAspect="1"/>
          </p:cNvGraphicFramePr>
          <p:nvPr>
            <p:extLst>
              <p:ext uri="{D42A27DB-BD31-4B8C-83A1-F6EECF244321}">
                <p14:modId xmlns:p14="http://schemas.microsoft.com/office/powerpoint/2010/main" val="1798644071"/>
              </p:ext>
            </p:extLst>
          </p:nvPr>
        </p:nvGraphicFramePr>
        <p:xfrm>
          <a:off x="3244215" y="3029007"/>
          <a:ext cx="5502275" cy="500063"/>
        </p:xfrm>
        <a:graphic>
          <a:graphicData uri="http://schemas.openxmlformats.org/presentationml/2006/ole">
            <mc:AlternateContent xmlns:mc="http://schemas.openxmlformats.org/markup-compatibility/2006">
              <mc:Choice xmlns:v="urn:schemas-microsoft-com:vml" Requires="v">
                <p:oleObj spid="_x0000_s41990" name="Equation" r:id="rId11" imgW="2654280" imgH="241200" progId="Equation.DSMT4">
                  <p:embed/>
                </p:oleObj>
              </mc:Choice>
              <mc:Fallback>
                <p:oleObj name="Equation" r:id="rId11" imgW="2654280" imgH="241200" progId="Equation.DSMT4">
                  <p:embed/>
                  <p:pic>
                    <p:nvPicPr>
                      <p:cNvPr id="143368" name="Object 8"/>
                      <p:cNvPicPr>
                        <a:picLocks noChangeAspect="1" noChangeArrowheads="1"/>
                      </p:cNvPicPr>
                      <p:nvPr/>
                    </p:nvPicPr>
                    <p:blipFill>
                      <a:blip r:embed="rId12"/>
                      <a:srcRect/>
                      <a:stretch>
                        <a:fillRect/>
                      </a:stretch>
                    </p:blipFill>
                    <p:spPr bwMode="auto">
                      <a:xfrm>
                        <a:off x="3244215" y="3029007"/>
                        <a:ext cx="5502275" cy="500063"/>
                      </a:xfrm>
                      <a:prstGeom prst="rect">
                        <a:avLst/>
                      </a:prstGeom>
                      <a:noFill/>
                      <a:ln>
                        <a:noFill/>
                      </a:ln>
                      <a:effectLst/>
                    </p:spPr>
                  </p:pic>
                </p:oleObj>
              </mc:Fallback>
            </mc:AlternateContent>
          </a:graphicData>
        </a:graphic>
      </p:graphicFrame>
      <p:graphicFrame>
        <p:nvGraphicFramePr>
          <p:cNvPr id="143369" name="Object 9"/>
          <p:cNvGraphicFramePr>
            <a:graphicFrameLocks noChangeAspect="1"/>
          </p:cNvGraphicFramePr>
          <p:nvPr>
            <p:extLst>
              <p:ext uri="{D42A27DB-BD31-4B8C-83A1-F6EECF244321}">
                <p14:modId xmlns:p14="http://schemas.microsoft.com/office/powerpoint/2010/main" val="1898960887"/>
              </p:ext>
            </p:extLst>
          </p:nvPr>
        </p:nvGraphicFramePr>
        <p:xfrm>
          <a:off x="3011430" y="4334307"/>
          <a:ext cx="6169140" cy="545863"/>
        </p:xfrm>
        <a:graphic>
          <a:graphicData uri="http://schemas.openxmlformats.org/presentationml/2006/ole">
            <mc:AlternateContent xmlns:mc="http://schemas.openxmlformats.org/markup-compatibility/2006">
              <mc:Choice xmlns:v="urn:schemas-microsoft-com:vml" Requires="v">
                <p:oleObj spid="_x0000_s41991" name="Equation" r:id="rId13" imgW="2717800" imgH="241300" progId="Equation.DSMT4">
                  <p:embed/>
                </p:oleObj>
              </mc:Choice>
              <mc:Fallback>
                <p:oleObj name="Equation" r:id="rId13" imgW="2717800" imgH="241300" progId="Equation.DSMT4">
                  <p:embed/>
                  <p:pic>
                    <p:nvPicPr>
                      <p:cNvPr id="143369"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11430" y="4334307"/>
                        <a:ext cx="6169140" cy="545863"/>
                      </a:xfrm>
                      <a:prstGeom prst="rect">
                        <a:avLst/>
                      </a:prstGeom>
                      <a:noFill/>
                      <a:ln>
                        <a:noFill/>
                      </a:ln>
                      <a:effectLst/>
                    </p:spPr>
                  </p:pic>
                </p:oleObj>
              </mc:Fallback>
            </mc:AlternateContent>
          </a:graphicData>
        </a:graphic>
      </p:graphicFrame>
      <p:graphicFrame>
        <p:nvGraphicFramePr>
          <p:cNvPr id="143370" name="Object 10"/>
          <p:cNvGraphicFramePr>
            <a:graphicFrameLocks noChangeAspect="1"/>
          </p:cNvGraphicFramePr>
          <p:nvPr>
            <p:extLst>
              <p:ext uri="{D42A27DB-BD31-4B8C-83A1-F6EECF244321}">
                <p14:modId xmlns:p14="http://schemas.microsoft.com/office/powerpoint/2010/main" val="2870211084"/>
              </p:ext>
            </p:extLst>
          </p:nvPr>
        </p:nvGraphicFramePr>
        <p:xfrm>
          <a:off x="739575" y="5024816"/>
          <a:ext cx="11550651" cy="998537"/>
        </p:xfrm>
        <a:graphic>
          <a:graphicData uri="http://schemas.openxmlformats.org/presentationml/2006/ole">
            <mc:AlternateContent xmlns:mc="http://schemas.openxmlformats.org/markup-compatibility/2006">
              <mc:Choice xmlns:v="urn:schemas-microsoft-com:vml" Requires="v">
                <p:oleObj spid="_x0000_s41992" name="Equation" r:id="rId15" imgW="5727600" imgH="495000" progId="Equation.DSMT4">
                  <p:embed/>
                </p:oleObj>
              </mc:Choice>
              <mc:Fallback>
                <p:oleObj name="Equation" r:id="rId15" imgW="5727600" imgH="495000" progId="Equation.DSMT4">
                  <p:embed/>
                  <p:pic>
                    <p:nvPicPr>
                      <p:cNvPr id="143370" name="Object 10"/>
                      <p:cNvPicPr>
                        <a:picLocks noChangeAspect="1" noChangeArrowheads="1"/>
                      </p:cNvPicPr>
                      <p:nvPr/>
                    </p:nvPicPr>
                    <p:blipFill>
                      <a:blip r:embed="rId16"/>
                      <a:srcRect/>
                      <a:stretch>
                        <a:fillRect/>
                      </a:stretch>
                    </p:blipFill>
                    <p:spPr bwMode="auto">
                      <a:xfrm>
                        <a:off x="739575" y="5024816"/>
                        <a:ext cx="11550651" cy="998537"/>
                      </a:xfrm>
                      <a:prstGeom prst="rect">
                        <a:avLst/>
                      </a:prstGeom>
                      <a:noFill/>
                      <a:ln>
                        <a:noFill/>
                      </a:ln>
                      <a:effec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73</a:t>
            </a:fld>
            <a:endParaRPr kumimoji="0" lang="en-US" altLang="zh-CN">
              <a:solidFill>
                <a:srgbClr val="000000"/>
              </a:solidFill>
            </a:endParaRPr>
          </a:p>
        </p:txBody>
      </p:sp>
      <p:sp>
        <p:nvSpPr>
          <p:cNvPr id="12" name="Rectangle 6"/>
          <p:cNvSpPr>
            <a:spLocks noChangeArrowheads="1"/>
          </p:cNvSpPr>
          <p:nvPr/>
        </p:nvSpPr>
        <p:spPr bwMode="auto">
          <a:xfrm>
            <a:off x="1589783" y="625274"/>
            <a:ext cx="4320480" cy="461665"/>
          </a:xfrm>
          <a:prstGeom prst="rect">
            <a:avLst/>
          </a:prstGeom>
          <a:noFill/>
          <a:ln w="9525" algn="ctr">
            <a:noFill/>
            <a:miter lim="800000"/>
            <a:headEnd/>
            <a:tailEnd/>
          </a:ln>
          <a:effectLst/>
        </p:spPr>
        <p:txBody>
          <a:bodyPr wrap="square">
            <a:spAutoFit/>
          </a:bodyPr>
          <a:lstStyle/>
          <a:p>
            <a:pPr eaLnBrk="1" hangingPunct="1">
              <a:defRPr/>
            </a:pPr>
            <a:r>
              <a:rPr lang="en-US" altLang="zh-CN" sz="2400" b="1" dirty="0">
                <a:solidFill>
                  <a:srgbClr val="3333CC"/>
                </a:solidFill>
                <a:effectLst>
                  <a:outerShdw blurRad="38100" dist="38100" dir="2700000" algn="tl">
                    <a:srgbClr val="000000"/>
                  </a:outerShdw>
                </a:effectLst>
              </a:rPr>
              <a:t>1.3.2   </a:t>
            </a:r>
            <a:r>
              <a:rPr lang="zh-CN" altLang="en-US" sz="2400" b="1" dirty="0">
                <a:solidFill>
                  <a:srgbClr val="3333CC"/>
                </a:solidFill>
                <a:effectLst>
                  <a:outerShdw blurRad="38100" dist="38100" dir="2700000" algn="tl">
                    <a:srgbClr val="000000"/>
                  </a:outerShdw>
                </a:effectLst>
              </a:rPr>
              <a:t>子空间的交与和</a:t>
            </a:r>
          </a:p>
        </p:txBody>
      </p:sp>
      <p:sp>
        <p:nvSpPr>
          <p:cNvPr id="14" name="Text Box 2">
            <a:extLst>
              <a:ext uri="{FF2B5EF4-FFF2-40B4-BE49-F238E27FC236}">
                <a16:creationId xmlns:a16="http://schemas.microsoft.com/office/drawing/2014/main" id="{000CF008-CC3B-4492-80D6-3A24E4478770}"/>
              </a:ext>
            </a:extLst>
          </p:cNvPr>
          <p:cNvSpPr txBox="1">
            <a:spLocks noChangeArrowheads="1"/>
          </p:cNvSpPr>
          <p:nvPr/>
        </p:nvSpPr>
        <p:spPr bwMode="auto">
          <a:xfrm>
            <a:off x="7033172" y="1369202"/>
            <a:ext cx="853802"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50000"/>
              </a:spcBef>
              <a:buNone/>
              <a:defRPr/>
            </a:pPr>
            <a:r>
              <a:rPr lang="zh-CN" altLang="en-US" sz="2400" b="1" dirty="0">
                <a:solidFill>
                  <a:srgbClr val="000000"/>
                </a:solidFill>
                <a:latin typeface="Times New Roman" panose="02020603050405020304" pitchFamily="18" charset="0"/>
              </a:rPr>
              <a:t>所以</a:t>
            </a:r>
          </a:p>
        </p:txBody>
      </p:sp>
    </p:spTree>
    <p:extLst>
      <p:ext uri="{BB962C8B-B14F-4D97-AF65-F5344CB8AC3E}">
        <p14:creationId xmlns:p14="http://schemas.microsoft.com/office/powerpoint/2010/main" val="380468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22532"/>
                                        </p:tgtEl>
                                        <p:attrNameLst>
                                          <p:attrName>style.visibility</p:attrName>
                                        </p:attrNameLst>
                                      </p:cBhvr>
                                      <p:to>
                                        <p:strVal val="visible"/>
                                      </p:to>
                                    </p:set>
                                    <p:animEffect transition="in" filter="wipe(down)">
                                      <p:cBhvr>
                                        <p:cTn id="10" dur="500"/>
                                        <p:tgtEl>
                                          <p:spTgt spid="2253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43367"/>
                                        </p:tgtEl>
                                        <p:attrNameLst>
                                          <p:attrName>style.visibility</p:attrName>
                                        </p:attrNameLst>
                                      </p:cBhvr>
                                      <p:to>
                                        <p:strVal val="visible"/>
                                      </p:to>
                                    </p:set>
                                    <p:animEffect transition="in" filter="wipe(down)">
                                      <p:cBhvr>
                                        <p:cTn id="15" dur="500"/>
                                        <p:tgtEl>
                                          <p:spTgt spid="143367"/>
                                        </p:tgtEl>
                                      </p:cBhvr>
                                    </p:animEffect>
                                  </p:childTnLst>
                                </p:cTn>
                              </p:par>
                              <p:par>
                                <p:cTn id="16" presetID="22" presetClass="entr" presetSubtype="4" fill="hold" nodeType="withEffect">
                                  <p:stCondLst>
                                    <p:cond delay="0"/>
                                  </p:stCondLst>
                                  <p:childTnLst>
                                    <p:set>
                                      <p:cBhvr>
                                        <p:cTn id="17" dur="1" fill="hold">
                                          <p:stCondLst>
                                            <p:cond delay="0"/>
                                          </p:stCondLst>
                                        </p:cTn>
                                        <p:tgtEl>
                                          <p:spTgt spid="143368"/>
                                        </p:tgtEl>
                                        <p:attrNameLst>
                                          <p:attrName>style.visibility</p:attrName>
                                        </p:attrNameLst>
                                      </p:cBhvr>
                                      <p:to>
                                        <p:strVal val="visible"/>
                                      </p:to>
                                    </p:set>
                                    <p:animEffect transition="in" filter="wipe(down)">
                                      <p:cBhvr>
                                        <p:cTn id="18" dur="500"/>
                                        <p:tgtEl>
                                          <p:spTgt spid="14336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43363"/>
                                        </p:tgtEl>
                                        <p:attrNameLst>
                                          <p:attrName>style.visibility</p:attrName>
                                        </p:attrNameLst>
                                      </p:cBhvr>
                                      <p:to>
                                        <p:strVal val="visible"/>
                                      </p:to>
                                    </p:set>
                                    <p:animEffect transition="in" filter="wipe(down)">
                                      <p:cBhvr>
                                        <p:cTn id="23" dur="500"/>
                                        <p:tgtEl>
                                          <p:spTgt spid="14336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43369"/>
                                        </p:tgtEl>
                                        <p:attrNameLst>
                                          <p:attrName>style.visibility</p:attrName>
                                        </p:attrNameLst>
                                      </p:cBhvr>
                                      <p:to>
                                        <p:strVal val="visible"/>
                                      </p:to>
                                    </p:set>
                                    <p:animEffect transition="in" filter="wipe(down)">
                                      <p:cBhvr>
                                        <p:cTn id="28" dur="500"/>
                                        <p:tgtEl>
                                          <p:spTgt spid="14336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43370"/>
                                        </p:tgtEl>
                                        <p:attrNameLst>
                                          <p:attrName>style.visibility</p:attrName>
                                        </p:attrNameLst>
                                      </p:cBhvr>
                                      <p:to>
                                        <p:strVal val="visible"/>
                                      </p:to>
                                    </p:set>
                                    <p:animEffect transition="in" filter="wipe(down)">
                                      <p:cBhvr>
                                        <p:cTn id="33" dur="500"/>
                                        <p:tgtEl>
                                          <p:spTgt spid="143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3575" name="Text Box 1028"/>
              <p:cNvSpPr txBox="1">
                <a:spLocks noChangeArrowheads="1"/>
              </p:cNvSpPr>
              <p:nvPr/>
            </p:nvSpPr>
            <p:spPr bwMode="auto">
              <a:xfrm>
                <a:off x="551384" y="1196752"/>
                <a:ext cx="10831235" cy="175432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50000"/>
                  </a:lnSpc>
                  <a:spcBef>
                    <a:spcPct val="0"/>
                  </a:spcBef>
                  <a:buNone/>
                  <a:defRPr/>
                </a:pPr>
                <a:r>
                  <a:rPr lang="zh-CN" altLang="en-US" sz="2400" dirty="0">
                    <a:solidFill>
                      <a:srgbClr val="0000FF"/>
                    </a:solidFill>
                    <a:latin typeface="华文中宋" panose="02010600040101010101" pitchFamily="2" charset="-122"/>
                    <a:ea typeface="华文中宋" panose="02010600040101010101" pitchFamily="2" charset="-122"/>
                  </a:rPr>
                  <a:t>定义</a:t>
                </a:r>
                <a:r>
                  <a:rPr lang="en-US" altLang="zh-CN" sz="2400" dirty="0">
                    <a:solidFill>
                      <a:srgbClr val="0000FF"/>
                    </a:solidFill>
                    <a:latin typeface="华文中宋" panose="02010600040101010101" pitchFamily="2" charset="-122"/>
                    <a:ea typeface="华文中宋" panose="02010600040101010101" pitchFamily="2" charset="-122"/>
                  </a:rPr>
                  <a:t>3.4 </a:t>
                </a:r>
                <a:r>
                  <a:rPr lang="zh-CN" altLang="en-US" sz="2400" dirty="0">
                    <a:solidFill>
                      <a:srgbClr val="000000"/>
                    </a:solidFill>
                    <a:latin typeface="华文中宋" panose="02010600040101010101" pitchFamily="2" charset="-122"/>
                    <a:ea typeface="华文中宋" panose="02010600040101010101" pitchFamily="2" charset="-122"/>
                  </a:rPr>
                  <a:t>设</a:t>
                </a:r>
                <a14:m>
                  <m:oMath xmlns:m="http://schemas.openxmlformats.org/officeDocument/2006/math">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𝑉</m:t>
                        </m:r>
                      </m:e>
                      <m:sub>
                        <m:r>
                          <a:rPr lang="en-US" altLang="zh-CN" sz="2400" i="1">
                            <a:solidFill>
                              <a:srgbClr val="000000"/>
                            </a:solidFill>
                            <a:latin typeface="Cambria Math" panose="02040503050406030204" pitchFamily="18" charset="0"/>
                            <a:ea typeface="华文中宋" panose="02010600040101010101" pitchFamily="2" charset="-122"/>
                          </a:rPr>
                          <m:t>1</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𝑉</m:t>
                        </m:r>
                      </m:e>
                      <m:sub>
                        <m:r>
                          <a:rPr lang="en-US" altLang="zh-CN" sz="2400" i="1">
                            <a:solidFill>
                              <a:srgbClr val="000000"/>
                            </a:solidFill>
                            <a:latin typeface="Cambria Math" panose="02040503050406030204" pitchFamily="18" charset="0"/>
                            <a:ea typeface="华文中宋" panose="02010600040101010101" pitchFamily="2" charset="-122"/>
                          </a:rPr>
                          <m:t>2</m:t>
                        </m:r>
                      </m:sub>
                    </m:sSub>
                  </m:oMath>
                </a14:m>
                <a:r>
                  <a:rPr lang="zh-CN" altLang="en-US" sz="2400" dirty="0">
                    <a:solidFill>
                      <a:srgbClr val="000000"/>
                    </a:solidFill>
                    <a:latin typeface="华文中宋" panose="02010600040101010101" pitchFamily="2" charset="-122"/>
                    <a:ea typeface="华文中宋" panose="02010600040101010101" pitchFamily="2" charset="-122"/>
                  </a:rPr>
                  <a:t>是线性空间</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𝑉</m:t>
                    </m:r>
                    <m:r>
                      <a:rPr lang="en-US" altLang="zh-CN" sz="2400" i="1" dirty="0">
                        <a:solidFill>
                          <a:srgbClr val="000000"/>
                        </a:solidFill>
                        <a:latin typeface="Cambria Math" panose="02040503050406030204" pitchFamily="18" charset="0"/>
                        <a:ea typeface="华文中宋" panose="02010600040101010101" pitchFamily="2" charset="-122"/>
                      </a:rPr>
                      <m:t> </m:t>
                    </m:r>
                  </m:oMath>
                </a14:m>
                <a:r>
                  <a:rPr lang="zh-CN" altLang="en-US" sz="2400" dirty="0">
                    <a:solidFill>
                      <a:srgbClr val="000000"/>
                    </a:solidFill>
                    <a:latin typeface="华文中宋" panose="02010600040101010101" pitchFamily="2" charset="-122"/>
                    <a:ea typeface="华文中宋" panose="02010600040101010101" pitchFamily="2" charset="-122"/>
                  </a:rPr>
                  <a:t>的两个子空间，若和空间</a:t>
                </a:r>
                <a14:m>
                  <m:oMath xmlns:m="http://schemas.openxmlformats.org/officeDocument/2006/math">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𝑉</m:t>
                        </m:r>
                      </m:e>
                      <m:sub>
                        <m:r>
                          <a:rPr lang="en-US" altLang="zh-CN" sz="2400" i="1">
                            <a:solidFill>
                              <a:srgbClr val="000000"/>
                            </a:solidFill>
                            <a:latin typeface="Cambria Math" panose="02040503050406030204" pitchFamily="18" charset="0"/>
                            <a:ea typeface="华文中宋" panose="02010600040101010101" pitchFamily="2" charset="-122"/>
                          </a:rPr>
                          <m:t>1</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𝑉</m:t>
                        </m:r>
                      </m:e>
                      <m:sub>
                        <m:r>
                          <a:rPr lang="en-US" altLang="zh-CN" sz="2400" i="1">
                            <a:solidFill>
                              <a:srgbClr val="000000"/>
                            </a:solidFill>
                            <a:latin typeface="Cambria Math" panose="02040503050406030204" pitchFamily="18" charset="0"/>
                            <a:ea typeface="华文中宋" panose="02010600040101010101" pitchFamily="2" charset="-122"/>
                          </a:rPr>
                          <m:t>2</m:t>
                        </m:r>
                      </m:sub>
                    </m:sSub>
                  </m:oMath>
                </a14:m>
                <a:r>
                  <a:rPr lang="zh-CN" altLang="en-US" sz="2400" dirty="0">
                    <a:solidFill>
                      <a:srgbClr val="000000"/>
                    </a:solidFill>
                    <a:latin typeface="华文中宋" panose="02010600040101010101" pitchFamily="2" charset="-122"/>
                    <a:ea typeface="华文中宋" panose="02010600040101010101" pitchFamily="2" charset="-122"/>
                  </a:rPr>
                  <a:t>中的每个向量</a:t>
                </a:r>
                <a14:m>
                  <m:oMath xmlns:m="http://schemas.openxmlformats.org/officeDocument/2006/math">
                    <m:r>
                      <a:rPr lang="en-US" altLang="zh-CN" sz="2400" i="1">
                        <a:solidFill>
                          <a:srgbClr val="000000"/>
                        </a:solidFill>
                        <a:latin typeface="Cambria Math" panose="02040503050406030204" pitchFamily="18" charset="0"/>
                        <a:ea typeface="华文中宋" panose="02010600040101010101" pitchFamily="2" charset="-122"/>
                      </a:rPr>
                      <m:t>𝛼</m:t>
                    </m:r>
                  </m:oMath>
                </a14:m>
                <a:r>
                  <a:rPr lang="zh-CN" altLang="en-US" sz="2400" dirty="0">
                    <a:solidFill>
                      <a:srgbClr val="000000"/>
                    </a:solidFill>
                    <a:latin typeface="华文中宋" panose="02010600040101010101" pitchFamily="2" charset="-122"/>
                    <a:ea typeface="华文中宋" panose="02010600040101010101" pitchFamily="2" charset="-122"/>
                  </a:rPr>
                  <a:t>的分解式</a:t>
                </a:r>
                <a14:m>
                  <m:oMath xmlns:m="http://schemas.openxmlformats.org/officeDocument/2006/math">
                    <m:r>
                      <a:rPr lang="en-US" altLang="zh-CN" sz="2400" i="1">
                        <a:solidFill>
                          <a:srgbClr val="000000"/>
                        </a:solidFill>
                        <a:latin typeface="Cambria Math" panose="02040503050406030204" pitchFamily="18" charset="0"/>
                        <a:ea typeface="华文中宋" panose="02010600040101010101" pitchFamily="2" charset="-122"/>
                      </a:rPr>
                      <m:t>𝛼</m:t>
                    </m:r>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𝛼</m:t>
                        </m:r>
                      </m:e>
                      <m:sub>
                        <m:r>
                          <a:rPr lang="en-US" altLang="zh-CN" sz="2400" i="1">
                            <a:solidFill>
                              <a:srgbClr val="000000"/>
                            </a:solidFill>
                            <a:latin typeface="Cambria Math" panose="02040503050406030204" pitchFamily="18" charset="0"/>
                            <a:ea typeface="华文中宋" panose="02010600040101010101" pitchFamily="2" charset="-122"/>
                          </a:rPr>
                          <m:t>1</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𝛼</m:t>
                        </m:r>
                      </m:e>
                      <m:sub>
                        <m:r>
                          <a:rPr lang="en-US" altLang="zh-CN" sz="2400" i="1">
                            <a:solidFill>
                              <a:srgbClr val="000000"/>
                            </a:solidFill>
                            <a:latin typeface="Cambria Math" panose="02040503050406030204" pitchFamily="18" charset="0"/>
                            <a:ea typeface="华文中宋" panose="02010600040101010101" pitchFamily="2" charset="-122"/>
                          </a:rPr>
                          <m:t>2</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zh-CN" altLang="en-US" sz="2400" i="1">
                            <a:solidFill>
                              <a:srgbClr val="000000"/>
                            </a:solidFill>
                            <a:latin typeface="Cambria Math" panose="02040503050406030204" pitchFamily="18" charset="0"/>
                            <a:ea typeface="华文中宋" panose="02010600040101010101" pitchFamily="2" charset="-122"/>
                          </a:rPr>
                          <m:t>其中</m:t>
                        </m:r>
                        <m:r>
                          <a:rPr lang="en-US" altLang="zh-CN" sz="2400" i="1">
                            <a:solidFill>
                              <a:srgbClr val="000000"/>
                            </a:solidFill>
                            <a:latin typeface="Cambria Math" panose="02040503050406030204" pitchFamily="18" charset="0"/>
                            <a:ea typeface="华文中宋" panose="02010600040101010101" pitchFamily="2" charset="-122"/>
                          </a:rPr>
                          <m:t>𝛼</m:t>
                        </m:r>
                      </m:e>
                      <m:sub>
                        <m:r>
                          <a:rPr lang="en-US" altLang="zh-CN" sz="2400" i="1">
                            <a:solidFill>
                              <a:srgbClr val="000000"/>
                            </a:solidFill>
                            <a:latin typeface="Cambria Math" panose="02040503050406030204" pitchFamily="18" charset="0"/>
                            <a:ea typeface="华文中宋" panose="02010600040101010101" pitchFamily="2" charset="-122"/>
                          </a:rPr>
                          <m:t>1</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𝑉</m:t>
                        </m:r>
                      </m:e>
                      <m:sub>
                        <m:r>
                          <a:rPr lang="en-US" altLang="zh-CN" sz="2400" i="1">
                            <a:solidFill>
                              <a:srgbClr val="000000"/>
                            </a:solidFill>
                            <a:latin typeface="Cambria Math" panose="02040503050406030204" pitchFamily="18" charset="0"/>
                            <a:ea typeface="华文中宋" panose="02010600040101010101" pitchFamily="2" charset="-122"/>
                          </a:rPr>
                          <m:t>1</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𝛼</m:t>
                        </m:r>
                      </m:e>
                      <m:sub>
                        <m:r>
                          <a:rPr lang="en-US" altLang="zh-CN" sz="2400" i="1">
                            <a:solidFill>
                              <a:srgbClr val="000000"/>
                            </a:solidFill>
                            <a:latin typeface="Cambria Math" panose="02040503050406030204" pitchFamily="18" charset="0"/>
                            <a:ea typeface="华文中宋" panose="02010600040101010101" pitchFamily="2" charset="-122"/>
                          </a:rPr>
                          <m:t>2</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𝑉</m:t>
                        </m:r>
                      </m:e>
                      <m:sub>
                        <m:r>
                          <a:rPr lang="en-US" altLang="zh-CN" sz="2400" i="1">
                            <a:solidFill>
                              <a:srgbClr val="000000"/>
                            </a:solidFill>
                            <a:latin typeface="Cambria Math" panose="02040503050406030204" pitchFamily="18" charset="0"/>
                            <a:ea typeface="华文中宋" panose="02010600040101010101" pitchFamily="2" charset="-122"/>
                          </a:rPr>
                          <m:t>2</m:t>
                        </m:r>
                      </m:sub>
                    </m:sSub>
                  </m:oMath>
                </a14:m>
                <a:r>
                  <a:rPr lang="zh-CN" altLang="en-US" sz="2400" dirty="0">
                    <a:solidFill>
                      <a:srgbClr val="000000"/>
                    </a:solidFill>
                    <a:latin typeface="华文中宋" panose="02010600040101010101" pitchFamily="2" charset="-122"/>
                    <a:ea typeface="华文中宋" panose="02010600040101010101" pitchFamily="2" charset="-122"/>
                  </a:rPr>
                  <a:t>是</a:t>
                </a:r>
                <a:r>
                  <a:rPr lang="zh-CN" altLang="en-US" sz="2400" dirty="0">
                    <a:solidFill>
                      <a:srgbClr val="FF0000"/>
                    </a:solidFill>
                    <a:latin typeface="华文中宋" panose="02010600040101010101" pitchFamily="2" charset="-122"/>
                    <a:ea typeface="华文中宋" panose="02010600040101010101" pitchFamily="2" charset="-122"/>
                  </a:rPr>
                  <a:t>唯一</a:t>
                </a:r>
                <a:r>
                  <a:rPr lang="zh-CN" altLang="en-US" sz="2400" dirty="0">
                    <a:solidFill>
                      <a:srgbClr val="000000"/>
                    </a:solidFill>
                    <a:latin typeface="华文中宋" panose="02010600040101010101" pitchFamily="2" charset="-122"/>
                    <a:ea typeface="华文中宋" panose="02010600040101010101" pitchFamily="2" charset="-122"/>
                  </a:rPr>
                  <a:t>的，则和空间</a:t>
                </a:r>
                <a14:m>
                  <m:oMath xmlns:m="http://schemas.openxmlformats.org/officeDocument/2006/math">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𝑉</m:t>
                        </m:r>
                      </m:e>
                      <m:sub>
                        <m:r>
                          <a:rPr lang="en-US" altLang="zh-CN" sz="2400" i="1">
                            <a:solidFill>
                              <a:srgbClr val="000000"/>
                            </a:solidFill>
                            <a:latin typeface="Cambria Math" panose="02040503050406030204" pitchFamily="18" charset="0"/>
                            <a:ea typeface="华文中宋" panose="02010600040101010101" pitchFamily="2" charset="-122"/>
                          </a:rPr>
                          <m:t>1</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𝑉</m:t>
                        </m:r>
                      </m:e>
                      <m:sub>
                        <m:r>
                          <a:rPr lang="en-US" altLang="zh-CN" sz="2400" i="1">
                            <a:solidFill>
                              <a:srgbClr val="000000"/>
                            </a:solidFill>
                            <a:latin typeface="Cambria Math" panose="02040503050406030204" pitchFamily="18" charset="0"/>
                            <a:ea typeface="华文中宋" panose="02010600040101010101" pitchFamily="2" charset="-122"/>
                          </a:rPr>
                          <m:t>2</m:t>
                        </m:r>
                      </m:sub>
                    </m:sSub>
                  </m:oMath>
                </a14:m>
                <a:r>
                  <a:rPr lang="zh-CN" altLang="en-US" sz="2400" dirty="0">
                    <a:solidFill>
                      <a:srgbClr val="000000"/>
                    </a:solidFill>
                    <a:latin typeface="华文中宋" panose="02010600040101010101" pitchFamily="2" charset="-122"/>
                    <a:ea typeface="华文中宋" panose="02010600040101010101" pitchFamily="2" charset="-122"/>
                  </a:rPr>
                  <a:t>就称为</a:t>
                </a:r>
                <a:r>
                  <a:rPr lang="zh-CN" altLang="en-US" sz="2400" dirty="0">
                    <a:solidFill>
                      <a:srgbClr val="FF0000"/>
                    </a:solidFill>
                    <a:latin typeface="华文中宋" panose="02010600040101010101" pitchFamily="2" charset="-122"/>
                    <a:ea typeface="华文中宋" panose="02010600040101010101" pitchFamily="2" charset="-122"/>
                  </a:rPr>
                  <a:t>直和，</a:t>
                </a:r>
                <a:r>
                  <a:rPr lang="zh-CN" altLang="en-US" sz="2400" dirty="0">
                    <a:solidFill>
                      <a:srgbClr val="000000"/>
                    </a:solidFill>
                    <a:latin typeface="华文中宋" panose="02010600040101010101" pitchFamily="2" charset="-122"/>
                    <a:ea typeface="华文中宋" panose="02010600040101010101" pitchFamily="2" charset="-122"/>
                  </a:rPr>
                  <a:t>记为</a:t>
                </a:r>
                <a14:m>
                  <m:oMath xmlns:m="http://schemas.openxmlformats.org/officeDocument/2006/math">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𝑉</m:t>
                        </m:r>
                      </m:e>
                      <m:sub>
                        <m:r>
                          <a:rPr lang="en-US" altLang="zh-CN" sz="2400" i="1">
                            <a:solidFill>
                              <a:srgbClr val="000000"/>
                            </a:solidFill>
                            <a:latin typeface="Cambria Math" panose="02040503050406030204" pitchFamily="18" charset="0"/>
                            <a:ea typeface="华文中宋" panose="02010600040101010101" pitchFamily="2" charset="-122"/>
                          </a:rPr>
                          <m:t>1</m:t>
                        </m:r>
                      </m:sub>
                    </m:sSub>
                    <m:r>
                      <a:rPr lang="en-US" altLang="zh-CN" sz="2400" i="1">
                        <a:solidFill>
                          <a:srgbClr val="000000"/>
                        </a:solidFill>
                        <a:latin typeface="Cambria Math" panose="02040503050406030204" pitchFamily="18" charset="0"/>
                        <a:ea typeface="Cambria Math" panose="02040503050406030204" pitchFamily="18" charset="0"/>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𝑉</m:t>
                        </m:r>
                      </m:e>
                      <m:sub>
                        <m:r>
                          <a:rPr lang="en-US" altLang="zh-CN" sz="2400" i="1">
                            <a:solidFill>
                              <a:srgbClr val="000000"/>
                            </a:solidFill>
                            <a:latin typeface="Cambria Math" panose="02040503050406030204" pitchFamily="18" charset="0"/>
                            <a:ea typeface="华文中宋" panose="02010600040101010101" pitchFamily="2" charset="-122"/>
                          </a:rPr>
                          <m:t>2</m:t>
                        </m:r>
                      </m:sub>
                    </m:sSub>
                  </m:oMath>
                </a14:m>
                <a:r>
                  <a:rPr lang="zh-CN" altLang="en-US" sz="2400" dirty="0">
                    <a:solidFill>
                      <a:srgbClr val="000000"/>
                    </a:solidFill>
                    <a:latin typeface="华文中宋" panose="02010600040101010101" pitchFamily="2" charset="-122"/>
                    <a:ea typeface="华文中宋" panose="02010600040101010101" pitchFamily="2" charset="-122"/>
                  </a:rPr>
                  <a:t>。</a:t>
                </a:r>
              </a:p>
            </p:txBody>
          </p:sp>
        </mc:Choice>
        <mc:Fallback xmlns="">
          <p:sp>
            <p:nvSpPr>
              <p:cNvPr id="23575" name="Text Box 1028"/>
              <p:cNvSpPr txBox="1">
                <a:spLocks noRot="1" noChangeAspect="1" noMove="1" noResize="1" noEditPoints="1" noAdjustHandles="1" noChangeArrowheads="1" noChangeShapeType="1" noTextEdit="1"/>
              </p:cNvSpPr>
              <p:nvPr/>
            </p:nvSpPr>
            <p:spPr bwMode="auto">
              <a:xfrm>
                <a:off x="551384" y="1196752"/>
                <a:ext cx="10831235" cy="1754326"/>
              </a:xfrm>
              <a:prstGeom prst="rect">
                <a:avLst/>
              </a:prstGeom>
              <a:blipFill>
                <a:blip r:embed="rId2"/>
                <a:stretch>
                  <a:fillRect l="-844" r="-3714" b="-347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a:defRPr/>
            </a:pPr>
            <a:fld id="{281FBE21-B40B-4B64-ABBE-395E3EC7A610}" type="slidenum">
              <a:rPr kumimoji="0" lang="en-US" altLang="zh-CN">
                <a:solidFill>
                  <a:srgbClr val="000000"/>
                </a:solidFill>
              </a:rPr>
              <a:pPr>
                <a:defRPr/>
              </a:pPr>
              <a:t>74</a:t>
            </a:fld>
            <a:endParaRPr kumimoji="0" lang="en-US" altLang="zh-CN">
              <a:solidFill>
                <a:srgbClr val="000000"/>
              </a:solidFill>
            </a:endParaRPr>
          </a:p>
        </p:txBody>
      </p:sp>
      <p:sp>
        <p:nvSpPr>
          <p:cNvPr id="26" name="Rectangle 6"/>
          <p:cNvSpPr>
            <a:spLocks noChangeArrowheads="1"/>
          </p:cNvSpPr>
          <p:nvPr/>
        </p:nvSpPr>
        <p:spPr bwMode="auto">
          <a:xfrm>
            <a:off x="1631504" y="620688"/>
            <a:ext cx="4913733" cy="461665"/>
          </a:xfrm>
          <a:prstGeom prst="rect">
            <a:avLst/>
          </a:prstGeom>
          <a:noFill/>
          <a:ln w="9525" algn="ctr">
            <a:noFill/>
            <a:miter lim="800000"/>
            <a:headEnd/>
            <a:tailEnd/>
          </a:ln>
          <a:effectLst/>
        </p:spPr>
        <p:txBody>
          <a:bodyPr wrap="square">
            <a:spAutoFit/>
          </a:bodyPr>
          <a:lstStyle/>
          <a:p>
            <a:pPr eaLnBrk="1" hangingPunct="1">
              <a:defRPr/>
            </a:pPr>
            <a:r>
              <a:rPr lang="en-US" altLang="zh-CN" sz="2400" b="1" dirty="0">
                <a:solidFill>
                  <a:srgbClr val="3333CC"/>
                </a:solidFill>
                <a:effectLst>
                  <a:outerShdw blurRad="38100" dist="38100" dir="2700000" algn="tl">
                    <a:srgbClr val="000000"/>
                  </a:outerShdw>
                </a:effectLst>
              </a:rPr>
              <a:t>1.3.3   </a:t>
            </a:r>
            <a:r>
              <a:rPr lang="zh-CN" altLang="en-US" sz="2400" b="1" dirty="0">
                <a:solidFill>
                  <a:srgbClr val="3333CC"/>
                </a:solidFill>
                <a:effectLst>
                  <a:outerShdw blurRad="38100" dist="38100" dir="2700000" algn="tl">
                    <a:srgbClr val="000000"/>
                  </a:outerShdw>
                </a:effectLst>
              </a:rPr>
              <a:t>子空间的直和、补子空间</a:t>
            </a:r>
          </a:p>
        </p:txBody>
      </p:sp>
      <mc:AlternateContent xmlns:mc="http://schemas.openxmlformats.org/markup-compatibility/2006" xmlns:a14="http://schemas.microsoft.com/office/drawing/2010/main">
        <mc:Choice Requires="a14">
          <p:sp>
            <p:nvSpPr>
              <p:cNvPr id="28" name="Text Box 1028"/>
              <p:cNvSpPr txBox="1">
                <a:spLocks noChangeArrowheads="1"/>
              </p:cNvSpPr>
              <p:nvPr/>
            </p:nvSpPr>
            <p:spPr bwMode="auto">
              <a:xfrm>
                <a:off x="551384" y="2766342"/>
                <a:ext cx="10831235" cy="401545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50000"/>
                  </a:lnSpc>
                  <a:spcBef>
                    <a:spcPct val="0"/>
                  </a:spcBef>
                  <a:buNone/>
                  <a:defRPr/>
                </a:pPr>
                <a:r>
                  <a:rPr lang="zh-CN" altLang="en-US" sz="2400" dirty="0">
                    <a:solidFill>
                      <a:srgbClr val="0000FF"/>
                    </a:solidFill>
                    <a:latin typeface="华文中宋" panose="02010600040101010101" pitchFamily="2" charset="-122"/>
                    <a:ea typeface="华文中宋" panose="02010600040101010101" pitchFamily="2" charset="-122"/>
                  </a:rPr>
                  <a:t>定理</a:t>
                </a:r>
                <a:r>
                  <a:rPr lang="en-US" altLang="zh-CN" sz="2400" dirty="0">
                    <a:solidFill>
                      <a:srgbClr val="0000FF"/>
                    </a:solidFill>
                    <a:latin typeface="华文中宋" panose="02010600040101010101" pitchFamily="2" charset="-122"/>
                    <a:ea typeface="华文中宋" panose="02010600040101010101" pitchFamily="2" charset="-122"/>
                  </a:rPr>
                  <a:t>3.5 </a:t>
                </a:r>
                <a:r>
                  <a:rPr lang="zh-CN" altLang="en-US" sz="2400" dirty="0">
                    <a:solidFill>
                      <a:srgbClr val="000000"/>
                    </a:solidFill>
                    <a:latin typeface="华文中宋" panose="02010600040101010101" pitchFamily="2" charset="-122"/>
                    <a:ea typeface="华文中宋" panose="02010600040101010101" pitchFamily="2" charset="-122"/>
                  </a:rPr>
                  <a:t>设</a:t>
                </a:r>
                <a14:m>
                  <m:oMath xmlns:m="http://schemas.openxmlformats.org/officeDocument/2006/math">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𝑉</m:t>
                        </m:r>
                      </m:e>
                      <m:sub>
                        <m:r>
                          <a:rPr lang="en-US" altLang="zh-CN" sz="2400" i="1">
                            <a:solidFill>
                              <a:srgbClr val="000000"/>
                            </a:solidFill>
                            <a:latin typeface="Cambria Math" panose="02040503050406030204" pitchFamily="18" charset="0"/>
                            <a:ea typeface="华文中宋" panose="02010600040101010101" pitchFamily="2" charset="-122"/>
                          </a:rPr>
                          <m:t>1</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𝑉</m:t>
                        </m:r>
                      </m:e>
                      <m:sub>
                        <m:r>
                          <a:rPr lang="en-US" altLang="zh-CN" sz="2400" i="1">
                            <a:solidFill>
                              <a:srgbClr val="000000"/>
                            </a:solidFill>
                            <a:latin typeface="Cambria Math" panose="02040503050406030204" pitchFamily="18" charset="0"/>
                            <a:ea typeface="华文中宋" panose="02010600040101010101" pitchFamily="2" charset="-122"/>
                          </a:rPr>
                          <m:t>2</m:t>
                        </m:r>
                      </m:sub>
                    </m:sSub>
                  </m:oMath>
                </a14:m>
                <a:r>
                  <a:rPr lang="zh-CN" altLang="en-US" sz="2400" dirty="0">
                    <a:solidFill>
                      <a:srgbClr val="000000"/>
                    </a:solidFill>
                    <a:latin typeface="华文中宋" panose="02010600040101010101" pitchFamily="2" charset="-122"/>
                    <a:ea typeface="华文中宋" panose="02010600040101010101" pitchFamily="2" charset="-122"/>
                  </a:rPr>
                  <a:t>是线性空间</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𝑉</m:t>
                    </m:r>
                    <m:r>
                      <a:rPr lang="en-US" altLang="zh-CN" sz="2400" i="1" dirty="0">
                        <a:solidFill>
                          <a:srgbClr val="000000"/>
                        </a:solidFill>
                        <a:latin typeface="Cambria Math" panose="02040503050406030204" pitchFamily="18" charset="0"/>
                        <a:ea typeface="华文中宋" panose="02010600040101010101" pitchFamily="2" charset="-122"/>
                      </a:rPr>
                      <m:t> </m:t>
                    </m:r>
                  </m:oMath>
                </a14:m>
                <a:r>
                  <a:rPr lang="zh-CN" altLang="en-US" sz="2400" dirty="0">
                    <a:solidFill>
                      <a:srgbClr val="000000"/>
                    </a:solidFill>
                    <a:latin typeface="华文中宋" panose="02010600040101010101" pitchFamily="2" charset="-122"/>
                    <a:ea typeface="华文中宋" panose="02010600040101010101" pitchFamily="2" charset="-122"/>
                  </a:rPr>
                  <a:t>的两个子空间，则下列命题等价：</a:t>
                </a:r>
                <a:endParaRPr lang="en-US" altLang="zh-CN" sz="2400" dirty="0">
                  <a:solidFill>
                    <a:srgbClr val="000000"/>
                  </a:solidFill>
                  <a:latin typeface="华文中宋" panose="02010600040101010101" pitchFamily="2" charset="-122"/>
                  <a:ea typeface="华文中宋" panose="02010600040101010101" pitchFamily="2" charset="-122"/>
                </a:endParaRPr>
              </a:p>
              <a:p>
                <a:pPr defTabSz="457200" eaLnBrk="1" hangingPunct="1">
                  <a:lnSpc>
                    <a:spcPct val="150000"/>
                  </a:lnSpc>
                  <a:spcBef>
                    <a:spcPct val="0"/>
                  </a:spcBef>
                  <a:buNone/>
                  <a:defRPr/>
                </a:pPr>
                <a:r>
                  <a:rPr lang="zh-CN" altLang="en-US" sz="2400" dirty="0">
                    <a:solidFill>
                      <a:srgbClr val="000000"/>
                    </a:solidFill>
                    <a:latin typeface="华文中宋" panose="02010600040101010101" pitchFamily="2" charset="-122"/>
                    <a:ea typeface="华文中宋" panose="02010600040101010101" pitchFamily="2" charset="-122"/>
                  </a:rPr>
                  <a:t>（</a:t>
                </a:r>
                <a:r>
                  <a:rPr lang="en-US" altLang="zh-CN" sz="2400" dirty="0">
                    <a:solidFill>
                      <a:srgbClr val="000000"/>
                    </a:solidFill>
                    <a:latin typeface="华文中宋" panose="02010600040101010101" pitchFamily="2" charset="-122"/>
                    <a:ea typeface="华文中宋" panose="02010600040101010101" pitchFamily="2" charset="-122"/>
                  </a:rPr>
                  <a:t>1</a:t>
                </a:r>
                <a:r>
                  <a:rPr lang="zh-CN" altLang="en-US" sz="2400" dirty="0">
                    <a:solidFill>
                      <a:srgbClr val="000000"/>
                    </a:solidFill>
                    <a:latin typeface="华文中宋" panose="02010600040101010101" pitchFamily="2" charset="-122"/>
                    <a:ea typeface="华文中宋" panose="02010600040101010101" pitchFamily="2" charset="-122"/>
                  </a:rPr>
                  <a:t>）</a:t>
                </a:r>
                <a14:m>
                  <m:oMath xmlns:m="http://schemas.openxmlformats.org/officeDocument/2006/math">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𝑉</m:t>
                        </m:r>
                      </m:e>
                      <m:sub>
                        <m:r>
                          <a:rPr lang="en-US" altLang="zh-CN" sz="2400" i="1">
                            <a:solidFill>
                              <a:srgbClr val="000000"/>
                            </a:solidFill>
                            <a:latin typeface="Cambria Math" panose="02040503050406030204" pitchFamily="18" charset="0"/>
                            <a:ea typeface="华文中宋" panose="02010600040101010101" pitchFamily="2" charset="-122"/>
                          </a:rPr>
                          <m:t>1</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𝑉</m:t>
                        </m:r>
                      </m:e>
                      <m:sub>
                        <m:r>
                          <a:rPr lang="en-US" altLang="zh-CN" sz="2400" i="1">
                            <a:solidFill>
                              <a:srgbClr val="000000"/>
                            </a:solidFill>
                            <a:latin typeface="Cambria Math" panose="02040503050406030204" pitchFamily="18" charset="0"/>
                            <a:ea typeface="华文中宋" panose="02010600040101010101" pitchFamily="2" charset="-122"/>
                          </a:rPr>
                          <m:t>2</m:t>
                        </m:r>
                      </m:sub>
                    </m:sSub>
                  </m:oMath>
                </a14:m>
                <a:r>
                  <a:rPr lang="zh-CN" altLang="en-US" sz="2400" dirty="0">
                    <a:solidFill>
                      <a:srgbClr val="000000"/>
                    </a:solidFill>
                    <a:latin typeface="华文中宋" panose="02010600040101010101" pitchFamily="2" charset="-122"/>
                    <a:ea typeface="华文中宋" panose="02010600040101010101" pitchFamily="2" charset="-122"/>
                  </a:rPr>
                  <a:t>是直和；</a:t>
                </a:r>
                <a:endParaRPr lang="en-US" altLang="zh-CN" sz="2400" dirty="0">
                  <a:solidFill>
                    <a:srgbClr val="000000"/>
                  </a:solidFill>
                  <a:latin typeface="华文中宋" panose="02010600040101010101" pitchFamily="2" charset="-122"/>
                  <a:ea typeface="华文中宋" panose="02010600040101010101" pitchFamily="2" charset="-122"/>
                </a:endParaRPr>
              </a:p>
              <a:p>
                <a:pPr defTabSz="457200" eaLnBrk="1" hangingPunct="1">
                  <a:lnSpc>
                    <a:spcPct val="150000"/>
                  </a:lnSpc>
                  <a:spcBef>
                    <a:spcPct val="0"/>
                  </a:spcBef>
                  <a:buNone/>
                  <a:defRPr/>
                </a:pPr>
                <a:r>
                  <a:rPr lang="zh-CN" altLang="en-US" sz="2400" dirty="0">
                    <a:solidFill>
                      <a:srgbClr val="000000"/>
                    </a:solidFill>
                    <a:latin typeface="华文中宋" panose="02010600040101010101" pitchFamily="2" charset="-122"/>
                    <a:ea typeface="华文中宋" panose="02010600040101010101" pitchFamily="2" charset="-122"/>
                  </a:rPr>
                  <a:t>（</a:t>
                </a:r>
                <a:r>
                  <a:rPr lang="en-US" altLang="zh-CN" sz="2400" dirty="0">
                    <a:solidFill>
                      <a:srgbClr val="000000"/>
                    </a:solidFill>
                    <a:latin typeface="华文中宋" panose="02010600040101010101" pitchFamily="2" charset="-122"/>
                    <a:ea typeface="华文中宋" panose="02010600040101010101" pitchFamily="2" charset="-122"/>
                  </a:rPr>
                  <a:t>2</a:t>
                </a:r>
                <a:r>
                  <a:rPr lang="zh-CN" altLang="en-US" sz="2400" dirty="0">
                    <a:solidFill>
                      <a:srgbClr val="000000"/>
                    </a:solidFill>
                    <a:latin typeface="华文中宋" panose="02010600040101010101" pitchFamily="2" charset="-122"/>
                    <a:ea typeface="华文中宋" panose="02010600040101010101" pitchFamily="2" charset="-122"/>
                  </a:rPr>
                  <a:t>）零向量分解唯一；</a:t>
                </a:r>
                <a:endParaRPr lang="en-US" altLang="zh-CN" sz="2400" dirty="0">
                  <a:solidFill>
                    <a:srgbClr val="000000"/>
                  </a:solidFill>
                  <a:latin typeface="华文中宋" panose="02010600040101010101" pitchFamily="2" charset="-122"/>
                  <a:ea typeface="华文中宋" panose="02010600040101010101" pitchFamily="2" charset="-122"/>
                </a:endParaRPr>
              </a:p>
              <a:p>
                <a:pPr defTabSz="457200" eaLnBrk="1" hangingPunct="1">
                  <a:lnSpc>
                    <a:spcPct val="150000"/>
                  </a:lnSpc>
                  <a:spcBef>
                    <a:spcPct val="0"/>
                  </a:spcBef>
                  <a:buNone/>
                  <a:defRPr/>
                </a:pPr>
                <a:r>
                  <a:rPr lang="zh-CN" altLang="en-US" sz="2400" dirty="0">
                    <a:solidFill>
                      <a:srgbClr val="000000"/>
                    </a:solidFill>
                    <a:latin typeface="华文中宋" panose="02010600040101010101" pitchFamily="2" charset="-122"/>
                    <a:ea typeface="华文中宋" panose="02010600040101010101" pitchFamily="2" charset="-122"/>
                  </a:rPr>
                  <a:t>（</a:t>
                </a:r>
                <a:r>
                  <a:rPr lang="en-US" altLang="zh-CN" sz="2400" dirty="0">
                    <a:solidFill>
                      <a:srgbClr val="000000"/>
                    </a:solidFill>
                    <a:latin typeface="华文中宋" panose="02010600040101010101" pitchFamily="2" charset="-122"/>
                    <a:ea typeface="华文中宋" panose="02010600040101010101" pitchFamily="2" charset="-122"/>
                  </a:rPr>
                  <a:t>3</a:t>
                </a:r>
                <a:r>
                  <a:rPr lang="zh-CN" altLang="en-US" sz="2400" b="1" dirty="0">
                    <a:solidFill>
                      <a:srgbClr val="000000"/>
                    </a:solidFill>
                    <a:latin typeface="华文中宋" panose="02010600040101010101" pitchFamily="2" charset="-122"/>
                    <a:ea typeface="华文中宋" panose="02010600040101010101" pitchFamily="2" charset="-122"/>
                  </a:rPr>
                  <a:t>）</a:t>
                </a:r>
                <a14:m>
                  <m:oMath xmlns:m="http://schemas.openxmlformats.org/officeDocument/2006/math">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𝑉</m:t>
                        </m:r>
                      </m:e>
                      <m:sub>
                        <m:r>
                          <a:rPr lang="en-US" altLang="zh-CN" sz="2400" i="1">
                            <a:solidFill>
                              <a:srgbClr val="000000"/>
                            </a:solidFill>
                            <a:latin typeface="Cambria Math" panose="02040503050406030204" pitchFamily="18" charset="0"/>
                            <a:ea typeface="华文中宋" panose="02010600040101010101" pitchFamily="2" charset="-122"/>
                          </a:rPr>
                          <m:t>1</m:t>
                        </m:r>
                      </m:sub>
                    </m:sSub>
                    <m:r>
                      <a:rPr lang="en-US" altLang="zh-CN" sz="2400" i="1" dirty="0">
                        <a:solidFill>
                          <a:srgbClr val="000000"/>
                        </a:solidFill>
                        <a:latin typeface="Cambria Math" panose="02040503050406030204" pitchFamily="18" charset="0"/>
                        <a:ea typeface="Cambria Math" panose="02040503050406030204" pitchFamily="18" charset="0"/>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𝑉</m:t>
                        </m:r>
                      </m:e>
                      <m:sub>
                        <m:r>
                          <a:rPr lang="en-US" altLang="zh-CN" sz="2400" i="1">
                            <a:solidFill>
                              <a:srgbClr val="000000"/>
                            </a:solidFill>
                            <a:latin typeface="Cambria Math" panose="02040503050406030204" pitchFamily="18" charset="0"/>
                            <a:ea typeface="华文中宋" panose="02010600040101010101" pitchFamily="2" charset="-122"/>
                          </a:rPr>
                          <m:t>2</m:t>
                        </m:r>
                      </m:sub>
                    </m:sSub>
                    <m:r>
                      <a:rPr lang="en-US" altLang="zh-CN" sz="2400" i="1">
                        <a:solidFill>
                          <a:srgbClr val="000000"/>
                        </a:solidFill>
                        <a:latin typeface="Cambria Math" panose="02040503050406030204" pitchFamily="18" charset="0"/>
                        <a:ea typeface="华文中宋" panose="02010600040101010101" pitchFamily="2" charset="-122"/>
                      </a:rPr>
                      <m:t>=</m:t>
                    </m:r>
                    <m:d>
                      <m:dPr>
                        <m:begChr m:val="{"/>
                        <m:endChr m:val="}"/>
                        <m:ctrlPr>
                          <a:rPr lang="en-US" altLang="zh-CN" sz="2400" i="1">
                            <a:solidFill>
                              <a:srgbClr val="000000"/>
                            </a:solidFill>
                            <a:latin typeface="Cambria Math" panose="02040503050406030204" pitchFamily="18" charset="0"/>
                            <a:ea typeface="华文中宋" panose="02010600040101010101" pitchFamily="2" charset="-122"/>
                          </a:rPr>
                        </m:ctrlPr>
                      </m:dPr>
                      <m:e>
                        <m:r>
                          <a:rPr lang="en-US" altLang="zh-CN" sz="2400" i="1">
                            <a:solidFill>
                              <a:srgbClr val="000000"/>
                            </a:solidFill>
                            <a:latin typeface="Cambria Math" panose="02040503050406030204" pitchFamily="18" charset="0"/>
                            <a:ea typeface="华文中宋" panose="02010600040101010101" pitchFamily="2" charset="-122"/>
                          </a:rPr>
                          <m:t>𝜃</m:t>
                        </m:r>
                      </m:e>
                    </m:d>
                    <m:r>
                      <a:rPr lang="zh-CN" altLang="en-US" sz="2400" i="1">
                        <a:solidFill>
                          <a:srgbClr val="000000"/>
                        </a:solidFill>
                        <a:latin typeface="Cambria Math" panose="02040503050406030204" pitchFamily="18" charset="0"/>
                        <a:ea typeface="华文中宋" panose="02010600040101010101" pitchFamily="2" charset="-122"/>
                      </a:rPr>
                      <m:t>；</m:t>
                    </m:r>
                  </m:oMath>
                </a14:m>
                <a:endParaRPr lang="en-US" altLang="zh-CN" sz="2400" dirty="0">
                  <a:solidFill>
                    <a:srgbClr val="000000"/>
                  </a:solidFill>
                  <a:latin typeface="华文中宋" panose="02010600040101010101" pitchFamily="2" charset="-122"/>
                  <a:ea typeface="华文中宋" panose="02010600040101010101" pitchFamily="2" charset="-122"/>
                </a:endParaRPr>
              </a:p>
              <a:p>
                <a:pPr defTabSz="457200" eaLnBrk="1" hangingPunct="1">
                  <a:lnSpc>
                    <a:spcPct val="150000"/>
                  </a:lnSpc>
                  <a:spcBef>
                    <a:spcPct val="0"/>
                  </a:spcBef>
                  <a:buNone/>
                  <a:defRPr/>
                </a:pPr>
                <a:r>
                  <a:rPr lang="zh-CN" altLang="en-US" sz="2400" dirty="0">
                    <a:solidFill>
                      <a:srgbClr val="000000"/>
                    </a:solidFill>
                    <a:latin typeface="华文中宋" panose="02010600040101010101" pitchFamily="2" charset="-122"/>
                    <a:ea typeface="华文中宋" panose="02010600040101010101" pitchFamily="2" charset="-122"/>
                  </a:rPr>
                  <a:t>（</a:t>
                </a:r>
                <a:r>
                  <a:rPr lang="en-US" altLang="zh-CN" sz="2400" dirty="0">
                    <a:solidFill>
                      <a:srgbClr val="000000"/>
                    </a:solidFill>
                    <a:latin typeface="华文中宋" panose="02010600040101010101" pitchFamily="2" charset="-122"/>
                    <a:ea typeface="华文中宋" panose="02010600040101010101" pitchFamily="2" charset="-122"/>
                  </a:rPr>
                  <a:t>4</a:t>
                </a:r>
                <a:r>
                  <a:rPr lang="zh-CN" altLang="en-US" sz="2400" dirty="0">
                    <a:solidFill>
                      <a:srgbClr val="000000"/>
                    </a:solidFill>
                    <a:latin typeface="华文中宋" panose="02010600040101010101" pitchFamily="2" charset="-122"/>
                    <a:ea typeface="华文中宋" panose="02010600040101010101" pitchFamily="2" charset="-122"/>
                  </a:rPr>
                  <a:t>）</a:t>
                </a:r>
                <a14:m>
                  <m:oMath xmlns:m="http://schemas.openxmlformats.org/officeDocument/2006/math">
                    <m:func>
                      <m:funcPr>
                        <m:ctrlPr>
                          <a:rPr lang="en-US" altLang="zh-CN" sz="2400" i="1">
                            <a:solidFill>
                              <a:srgbClr val="000000"/>
                            </a:solidFill>
                            <a:latin typeface="Cambria Math" panose="02040503050406030204" pitchFamily="18" charset="0"/>
                            <a:ea typeface="华文中宋" panose="02010600040101010101" pitchFamily="2" charset="-122"/>
                          </a:rPr>
                        </m:ctrlPr>
                      </m:funcPr>
                      <m:fName>
                        <m:r>
                          <m:rPr>
                            <m:sty m:val="p"/>
                          </m:rPr>
                          <a:rPr lang="en-US" altLang="zh-CN" sz="2400">
                            <a:solidFill>
                              <a:srgbClr val="000000"/>
                            </a:solidFill>
                            <a:latin typeface="Cambria Math" panose="02040503050406030204" pitchFamily="18" charset="0"/>
                            <a:ea typeface="华文中宋" panose="02010600040101010101" pitchFamily="2" charset="-122"/>
                          </a:rPr>
                          <m:t>dim</m:t>
                        </m:r>
                      </m:fName>
                      <m:e>
                        <m:d>
                          <m:dPr>
                            <m:ctrlPr>
                              <a:rPr lang="en-US" altLang="zh-CN" sz="2400" i="1">
                                <a:solidFill>
                                  <a:srgbClr val="000000"/>
                                </a:solidFill>
                                <a:latin typeface="Cambria Math" panose="02040503050406030204" pitchFamily="18" charset="0"/>
                                <a:ea typeface="华文中宋" panose="02010600040101010101" pitchFamily="2" charset="-122"/>
                              </a:rPr>
                            </m:ctrlPr>
                          </m:dPr>
                          <m:e>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𝑉</m:t>
                                </m:r>
                              </m:e>
                              <m:sub>
                                <m:r>
                                  <a:rPr lang="en-US" altLang="zh-CN" sz="2400" i="1">
                                    <a:solidFill>
                                      <a:srgbClr val="000000"/>
                                    </a:solidFill>
                                    <a:latin typeface="Cambria Math" panose="02040503050406030204" pitchFamily="18" charset="0"/>
                                    <a:ea typeface="华文中宋" panose="02010600040101010101" pitchFamily="2" charset="-122"/>
                                  </a:rPr>
                                  <m:t>1</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𝑉</m:t>
                                </m:r>
                              </m:e>
                              <m:sub>
                                <m:r>
                                  <a:rPr lang="en-US" altLang="zh-CN" sz="2400" i="1">
                                    <a:solidFill>
                                      <a:srgbClr val="000000"/>
                                    </a:solidFill>
                                    <a:latin typeface="Cambria Math" panose="02040503050406030204" pitchFamily="18" charset="0"/>
                                    <a:ea typeface="华文中宋" panose="02010600040101010101" pitchFamily="2" charset="-122"/>
                                  </a:rPr>
                                  <m:t>2</m:t>
                                </m:r>
                              </m:sub>
                            </m:sSub>
                          </m:e>
                        </m:d>
                      </m:e>
                    </m:func>
                    <m:r>
                      <a:rPr lang="en-US" altLang="zh-CN" sz="2400" i="1">
                        <a:solidFill>
                          <a:srgbClr val="000000"/>
                        </a:solidFill>
                        <a:latin typeface="Cambria Math" panose="02040503050406030204" pitchFamily="18" charset="0"/>
                        <a:ea typeface="华文中宋" panose="02010600040101010101" pitchFamily="2" charset="-122"/>
                      </a:rPr>
                      <m:t>=</m:t>
                    </m:r>
                    <m:func>
                      <m:funcPr>
                        <m:ctrlPr>
                          <a:rPr lang="en-US" altLang="zh-CN" sz="2400" i="1">
                            <a:solidFill>
                              <a:srgbClr val="000000"/>
                            </a:solidFill>
                            <a:latin typeface="Cambria Math" panose="02040503050406030204" pitchFamily="18" charset="0"/>
                            <a:ea typeface="华文中宋" panose="02010600040101010101" pitchFamily="2" charset="-122"/>
                          </a:rPr>
                        </m:ctrlPr>
                      </m:funcPr>
                      <m:fName>
                        <m:r>
                          <m:rPr>
                            <m:sty m:val="p"/>
                          </m:rPr>
                          <a:rPr lang="en-US" altLang="zh-CN" sz="2400">
                            <a:solidFill>
                              <a:srgbClr val="000000"/>
                            </a:solidFill>
                            <a:latin typeface="Cambria Math" panose="02040503050406030204" pitchFamily="18" charset="0"/>
                            <a:ea typeface="华文中宋" panose="02010600040101010101" pitchFamily="2" charset="-122"/>
                          </a:rPr>
                          <m:t>dim</m:t>
                        </m:r>
                      </m:fName>
                      <m:e>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𝑉</m:t>
                            </m:r>
                          </m:e>
                          <m:sub>
                            <m:r>
                              <a:rPr lang="en-US" altLang="zh-CN" sz="2400" i="1">
                                <a:solidFill>
                                  <a:srgbClr val="000000"/>
                                </a:solidFill>
                                <a:latin typeface="Cambria Math" panose="02040503050406030204" pitchFamily="18" charset="0"/>
                                <a:ea typeface="华文中宋" panose="02010600040101010101" pitchFamily="2" charset="-122"/>
                              </a:rPr>
                              <m:t>1</m:t>
                            </m:r>
                          </m:sub>
                        </m:sSub>
                        <m:r>
                          <a:rPr lang="en-US" altLang="zh-CN" sz="2400" i="1">
                            <a:solidFill>
                              <a:srgbClr val="000000"/>
                            </a:solidFill>
                            <a:latin typeface="Cambria Math" panose="02040503050406030204" pitchFamily="18" charset="0"/>
                            <a:ea typeface="华文中宋" panose="02010600040101010101" pitchFamily="2" charset="-122"/>
                          </a:rPr>
                          <m:t>+</m:t>
                        </m:r>
                        <m:func>
                          <m:funcPr>
                            <m:ctrlPr>
                              <a:rPr lang="en-US" altLang="zh-CN" sz="2400" i="1">
                                <a:solidFill>
                                  <a:srgbClr val="000000"/>
                                </a:solidFill>
                                <a:latin typeface="Cambria Math" panose="02040503050406030204" pitchFamily="18" charset="0"/>
                                <a:ea typeface="华文中宋" panose="02010600040101010101" pitchFamily="2" charset="-122"/>
                              </a:rPr>
                            </m:ctrlPr>
                          </m:funcPr>
                          <m:fName>
                            <m:r>
                              <m:rPr>
                                <m:sty m:val="p"/>
                              </m:rPr>
                              <a:rPr lang="en-US" altLang="zh-CN" sz="2400">
                                <a:solidFill>
                                  <a:srgbClr val="000000"/>
                                </a:solidFill>
                                <a:latin typeface="Cambria Math" panose="02040503050406030204" pitchFamily="18" charset="0"/>
                                <a:ea typeface="华文中宋" panose="02010600040101010101" pitchFamily="2" charset="-122"/>
                              </a:rPr>
                              <m:t>dim</m:t>
                            </m:r>
                          </m:fName>
                          <m:e>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𝑉</m:t>
                                </m:r>
                              </m:e>
                              <m:sub>
                                <m:r>
                                  <a:rPr lang="en-US" altLang="zh-CN" sz="2400" i="1">
                                    <a:solidFill>
                                      <a:srgbClr val="000000"/>
                                    </a:solidFill>
                                    <a:latin typeface="Cambria Math" panose="02040503050406030204" pitchFamily="18" charset="0"/>
                                    <a:ea typeface="华文中宋" panose="02010600040101010101" pitchFamily="2" charset="-122"/>
                                  </a:rPr>
                                  <m:t>2</m:t>
                                </m:r>
                              </m:sub>
                            </m:sSub>
                          </m:e>
                        </m:func>
                      </m:e>
                    </m:func>
                    <m:r>
                      <a:rPr lang="en-US" altLang="zh-CN" sz="2400" i="1">
                        <a:solidFill>
                          <a:srgbClr val="000000"/>
                        </a:solidFill>
                        <a:latin typeface="Cambria Math" panose="02040503050406030204" pitchFamily="18" charset="0"/>
                        <a:ea typeface="华文中宋" panose="02010600040101010101" pitchFamily="2" charset="-122"/>
                      </a:rPr>
                      <m:t>;</m:t>
                    </m:r>
                  </m:oMath>
                </a14:m>
                <a:endParaRPr lang="en-US" altLang="zh-CN" sz="2400" dirty="0">
                  <a:solidFill>
                    <a:srgbClr val="000000"/>
                  </a:solidFill>
                  <a:latin typeface="华文中宋" panose="02010600040101010101" pitchFamily="2" charset="-122"/>
                  <a:ea typeface="华文中宋" panose="02010600040101010101" pitchFamily="2" charset="-122"/>
                </a:endParaRPr>
              </a:p>
              <a:p>
                <a:pPr defTabSz="457200" eaLnBrk="1" hangingPunct="1">
                  <a:lnSpc>
                    <a:spcPct val="150000"/>
                  </a:lnSpc>
                  <a:spcBef>
                    <a:spcPct val="0"/>
                  </a:spcBef>
                  <a:buNone/>
                  <a:defRPr/>
                </a:pPr>
                <a:r>
                  <a:rPr lang="zh-CN" altLang="en-US" sz="2400" dirty="0">
                    <a:solidFill>
                      <a:srgbClr val="000000"/>
                    </a:solidFill>
                    <a:latin typeface="华文中宋" panose="02010600040101010101" pitchFamily="2" charset="-122"/>
                    <a:ea typeface="华文中宋" panose="02010600040101010101" pitchFamily="2" charset="-122"/>
                  </a:rPr>
                  <a:t>（</a:t>
                </a:r>
                <a:r>
                  <a:rPr lang="en-US" altLang="zh-CN" sz="2400" dirty="0">
                    <a:solidFill>
                      <a:srgbClr val="000000"/>
                    </a:solidFill>
                    <a:latin typeface="华文中宋" panose="02010600040101010101" pitchFamily="2" charset="-122"/>
                    <a:ea typeface="华文中宋" panose="02010600040101010101" pitchFamily="2" charset="-122"/>
                  </a:rPr>
                  <a:t>5</a:t>
                </a:r>
                <a:r>
                  <a:rPr lang="zh-CN" altLang="en-US" sz="2400" dirty="0">
                    <a:solidFill>
                      <a:srgbClr val="000000"/>
                    </a:solidFill>
                    <a:latin typeface="华文中宋" panose="02010600040101010101" pitchFamily="2" charset="-122"/>
                    <a:ea typeface="华文中宋" panose="02010600040101010101" pitchFamily="2" charset="-122"/>
                  </a:rPr>
                  <a:t>）设</a:t>
                </a:r>
                <a14:m>
                  <m:oMath xmlns:m="http://schemas.openxmlformats.org/officeDocument/2006/math">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𝛼</m:t>
                        </m:r>
                      </m:e>
                      <m:sub>
                        <m:r>
                          <a:rPr lang="en-US" altLang="zh-CN" sz="2400" i="1">
                            <a:solidFill>
                              <a:srgbClr val="000000"/>
                            </a:solidFill>
                            <a:latin typeface="Cambria Math" panose="02040503050406030204" pitchFamily="18" charset="0"/>
                            <a:ea typeface="华文中宋" panose="02010600040101010101" pitchFamily="2" charset="-122"/>
                          </a:rPr>
                          <m:t>1</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𝛼</m:t>
                        </m:r>
                      </m:e>
                      <m:sub>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𝑛</m:t>
                            </m:r>
                          </m:e>
                          <m:sub>
                            <m:r>
                              <a:rPr lang="en-US" altLang="zh-CN" sz="2400" i="1">
                                <a:solidFill>
                                  <a:srgbClr val="000000"/>
                                </a:solidFill>
                                <a:latin typeface="Cambria Math" panose="02040503050406030204" pitchFamily="18" charset="0"/>
                                <a:ea typeface="华文中宋" panose="02010600040101010101" pitchFamily="2" charset="-122"/>
                              </a:rPr>
                              <m:t>1</m:t>
                            </m:r>
                          </m:sub>
                        </m:sSub>
                      </m:sub>
                    </m:sSub>
                    <m:r>
                      <a:rPr lang="zh-CN" altLang="en-US" sz="2400" i="1">
                        <a:solidFill>
                          <a:srgbClr val="000000"/>
                        </a:solidFill>
                        <a:latin typeface="Cambria Math" panose="02040503050406030204" pitchFamily="18" charset="0"/>
                        <a:ea typeface="华文中宋" panose="02010600040101010101" pitchFamily="2" charset="-122"/>
                      </a:rPr>
                      <m:t>是</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𝑉</m:t>
                        </m:r>
                      </m:e>
                      <m:sub>
                        <m:r>
                          <a:rPr lang="en-US" altLang="zh-CN" sz="2400" i="1">
                            <a:solidFill>
                              <a:srgbClr val="000000"/>
                            </a:solidFill>
                            <a:latin typeface="Cambria Math" panose="02040503050406030204" pitchFamily="18" charset="0"/>
                            <a:ea typeface="华文中宋" panose="02010600040101010101" pitchFamily="2" charset="-122"/>
                          </a:rPr>
                          <m:t>1</m:t>
                        </m:r>
                      </m:sub>
                    </m:sSub>
                  </m:oMath>
                </a14:m>
                <a:r>
                  <a:rPr lang="zh-CN" altLang="en-US" sz="2400" dirty="0">
                    <a:solidFill>
                      <a:srgbClr val="000000"/>
                    </a:solidFill>
                    <a:latin typeface="华文中宋" panose="02010600040101010101" pitchFamily="2" charset="-122"/>
                    <a:ea typeface="华文中宋" panose="02010600040101010101" pitchFamily="2" charset="-122"/>
                  </a:rPr>
                  <a:t>的一组基，</a:t>
                </a:r>
                <a14:m>
                  <m:oMath xmlns:m="http://schemas.openxmlformats.org/officeDocument/2006/math">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𝛽</m:t>
                        </m:r>
                      </m:e>
                      <m:sub>
                        <m:r>
                          <a:rPr lang="en-US" altLang="zh-CN" sz="2400" i="1">
                            <a:solidFill>
                              <a:srgbClr val="000000"/>
                            </a:solidFill>
                            <a:latin typeface="Cambria Math" panose="02040503050406030204" pitchFamily="18" charset="0"/>
                            <a:ea typeface="华文中宋" panose="02010600040101010101" pitchFamily="2" charset="-122"/>
                          </a:rPr>
                          <m:t>1</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𝛽</m:t>
                        </m:r>
                      </m:e>
                      <m:sub>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𝑛</m:t>
                            </m:r>
                          </m:e>
                          <m:sub>
                            <m:r>
                              <a:rPr lang="en-US" altLang="zh-CN" sz="2400" i="1">
                                <a:solidFill>
                                  <a:srgbClr val="000000"/>
                                </a:solidFill>
                                <a:latin typeface="Cambria Math" panose="02040503050406030204" pitchFamily="18" charset="0"/>
                                <a:ea typeface="华文中宋" panose="02010600040101010101" pitchFamily="2" charset="-122"/>
                              </a:rPr>
                              <m:t>2</m:t>
                            </m:r>
                          </m:sub>
                        </m:sSub>
                      </m:sub>
                    </m:sSub>
                  </m:oMath>
                </a14:m>
                <a:r>
                  <a:rPr lang="zh-CN" altLang="en-US" sz="2400" dirty="0">
                    <a:solidFill>
                      <a:srgbClr val="000000"/>
                    </a:solidFill>
                    <a:latin typeface="华文中宋" panose="02010600040101010101" pitchFamily="2" charset="-122"/>
                    <a:ea typeface="华文中宋" panose="02010600040101010101" pitchFamily="2" charset="-122"/>
                  </a:rPr>
                  <a:t>是</a:t>
                </a:r>
                <a14:m>
                  <m:oMath xmlns:m="http://schemas.openxmlformats.org/officeDocument/2006/math">
                    <m:sSub>
                      <m:sSubPr>
                        <m:ctrlPr>
                          <a:rPr lang="en-US" altLang="zh-CN" sz="2400" i="1" dirty="0">
                            <a:solidFill>
                              <a:srgbClr val="000000"/>
                            </a:solidFill>
                            <a:latin typeface="Cambria Math" panose="02040503050406030204" pitchFamily="18" charset="0"/>
                            <a:ea typeface="华文中宋" panose="02010600040101010101" pitchFamily="2" charset="-122"/>
                          </a:rPr>
                        </m:ctrlPr>
                      </m:sSubPr>
                      <m:e>
                        <m:r>
                          <a:rPr lang="en-US" altLang="zh-CN" sz="2400" i="1" dirty="0">
                            <a:solidFill>
                              <a:srgbClr val="000000"/>
                            </a:solidFill>
                            <a:latin typeface="Cambria Math" panose="02040503050406030204" pitchFamily="18" charset="0"/>
                            <a:ea typeface="华文中宋" panose="02010600040101010101" pitchFamily="2" charset="-122"/>
                          </a:rPr>
                          <m:t>𝑉</m:t>
                        </m:r>
                      </m:e>
                      <m:sub>
                        <m:r>
                          <a:rPr lang="en-US" altLang="zh-CN" sz="2400" i="1" dirty="0">
                            <a:solidFill>
                              <a:srgbClr val="000000"/>
                            </a:solidFill>
                            <a:latin typeface="Cambria Math" panose="02040503050406030204" pitchFamily="18" charset="0"/>
                            <a:ea typeface="华文中宋" panose="02010600040101010101" pitchFamily="2" charset="-122"/>
                          </a:rPr>
                          <m:t>2</m:t>
                        </m:r>
                      </m:sub>
                    </m:sSub>
                  </m:oMath>
                </a14:m>
                <a:r>
                  <a:rPr lang="zh-CN" altLang="en-US" sz="2400" dirty="0">
                    <a:solidFill>
                      <a:srgbClr val="000000"/>
                    </a:solidFill>
                    <a:latin typeface="华文中宋" panose="02010600040101010101" pitchFamily="2" charset="-122"/>
                    <a:ea typeface="华文中宋" panose="02010600040101010101" pitchFamily="2" charset="-122"/>
                  </a:rPr>
                  <a:t>的一组基，则</a:t>
                </a:r>
                <a14:m>
                  <m:oMath xmlns:m="http://schemas.openxmlformats.org/officeDocument/2006/math">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𝛼</m:t>
                        </m:r>
                      </m:e>
                      <m:sub>
                        <m:r>
                          <a:rPr lang="en-US" altLang="zh-CN" sz="2400" i="1">
                            <a:solidFill>
                              <a:srgbClr val="000000"/>
                            </a:solidFill>
                            <a:latin typeface="Cambria Math" panose="02040503050406030204" pitchFamily="18" charset="0"/>
                            <a:ea typeface="华文中宋" panose="02010600040101010101" pitchFamily="2" charset="-122"/>
                          </a:rPr>
                          <m:t>1</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𝛼</m:t>
                        </m:r>
                      </m:e>
                      <m:sub>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𝑛</m:t>
                            </m:r>
                          </m:e>
                          <m:sub>
                            <m:r>
                              <a:rPr lang="en-US" altLang="zh-CN" sz="2400" i="1">
                                <a:solidFill>
                                  <a:srgbClr val="000000"/>
                                </a:solidFill>
                                <a:latin typeface="Cambria Math" panose="02040503050406030204" pitchFamily="18" charset="0"/>
                                <a:ea typeface="华文中宋" panose="02010600040101010101" pitchFamily="2" charset="-122"/>
                              </a:rPr>
                              <m:t>1</m:t>
                            </m:r>
                          </m:sub>
                        </m:sSub>
                      </m:sub>
                    </m:sSub>
                  </m:oMath>
                </a14:m>
                <a:r>
                  <a:rPr lang="zh-CN" altLang="en-US" sz="2400" dirty="0">
                    <a:solidFill>
                      <a:srgbClr val="000000"/>
                    </a:solidFill>
                    <a:latin typeface="华文中宋" panose="02010600040101010101" pitchFamily="2" charset="-122"/>
                    <a:ea typeface="华文中宋" panose="02010600040101010101" pitchFamily="2" charset="-122"/>
                  </a:rPr>
                  <a:t>，</a:t>
                </a:r>
                <a14:m>
                  <m:oMath xmlns:m="http://schemas.openxmlformats.org/officeDocument/2006/math">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𝛽</m:t>
                        </m:r>
                      </m:e>
                      <m:sub>
                        <m:r>
                          <a:rPr lang="en-US" altLang="zh-CN" sz="2400" i="1">
                            <a:solidFill>
                              <a:srgbClr val="000000"/>
                            </a:solidFill>
                            <a:latin typeface="Cambria Math" panose="02040503050406030204" pitchFamily="18" charset="0"/>
                            <a:ea typeface="华文中宋" panose="02010600040101010101" pitchFamily="2" charset="-122"/>
                          </a:rPr>
                          <m:t>1</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𝛽</m:t>
                        </m:r>
                      </m:e>
                      <m:sub>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𝑛</m:t>
                            </m:r>
                          </m:e>
                          <m:sub>
                            <m:r>
                              <a:rPr lang="en-US" altLang="zh-CN" sz="2400" i="1">
                                <a:solidFill>
                                  <a:srgbClr val="000000"/>
                                </a:solidFill>
                                <a:latin typeface="Cambria Math" panose="02040503050406030204" pitchFamily="18" charset="0"/>
                                <a:ea typeface="华文中宋" panose="02010600040101010101" pitchFamily="2" charset="-122"/>
                              </a:rPr>
                              <m:t>2</m:t>
                            </m:r>
                          </m:sub>
                        </m:sSub>
                      </m:sub>
                    </m:sSub>
                  </m:oMath>
                </a14:m>
                <a:r>
                  <a:rPr lang="zh-CN" altLang="en-US" sz="2400" dirty="0">
                    <a:solidFill>
                      <a:srgbClr val="000000"/>
                    </a:solidFill>
                    <a:latin typeface="华文中宋" panose="02010600040101010101" pitchFamily="2" charset="-122"/>
                    <a:ea typeface="华文中宋" panose="02010600040101010101" pitchFamily="2" charset="-122"/>
                  </a:rPr>
                  <a:t>是</a:t>
                </a:r>
                <a14:m>
                  <m:oMath xmlns:m="http://schemas.openxmlformats.org/officeDocument/2006/math">
                    <m:sSub>
                      <m:sSubPr>
                        <m:ctrlPr>
                          <a:rPr lang="en-US" altLang="zh-CN" sz="2400" i="1" dirty="0">
                            <a:solidFill>
                              <a:srgbClr val="000000"/>
                            </a:solidFill>
                            <a:latin typeface="Cambria Math" panose="02040503050406030204" pitchFamily="18" charset="0"/>
                            <a:ea typeface="华文中宋" panose="02010600040101010101" pitchFamily="2" charset="-122"/>
                          </a:rPr>
                        </m:ctrlPr>
                      </m:sSubPr>
                      <m:e>
                        <m:r>
                          <a:rPr lang="en-US" altLang="zh-CN" sz="2400" i="1" dirty="0">
                            <a:solidFill>
                              <a:srgbClr val="000000"/>
                            </a:solidFill>
                            <a:latin typeface="Cambria Math" panose="02040503050406030204" pitchFamily="18" charset="0"/>
                            <a:ea typeface="华文中宋" panose="02010600040101010101" pitchFamily="2" charset="-122"/>
                          </a:rPr>
                          <m:t>𝑉</m:t>
                        </m:r>
                      </m:e>
                      <m:sub>
                        <m:r>
                          <a:rPr lang="en-US" altLang="zh-CN" sz="2400" i="1" dirty="0">
                            <a:solidFill>
                              <a:srgbClr val="000000"/>
                            </a:solidFill>
                            <a:latin typeface="Cambria Math" panose="02040503050406030204" pitchFamily="18" charset="0"/>
                            <a:ea typeface="华文中宋" panose="02010600040101010101" pitchFamily="2" charset="-122"/>
                          </a:rPr>
                          <m:t>1</m:t>
                        </m:r>
                      </m:sub>
                    </m:sSub>
                    <m:r>
                      <a:rPr lang="en-US" altLang="zh-CN" sz="2400" i="1" dirty="0">
                        <a:solidFill>
                          <a:srgbClr val="000000"/>
                        </a:solidFill>
                        <a:latin typeface="Cambria Math" panose="02040503050406030204" pitchFamily="18" charset="0"/>
                        <a:ea typeface="华文中宋" panose="02010600040101010101" pitchFamily="2" charset="-122"/>
                      </a:rPr>
                      <m:t>+</m:t>
                    </m:r>
                    <m:sSub>
                      <m:sSubPr>
                        <m:ctrlPr>
                          <a:rPr lang="en-US" altLang="zh-CN" sz="2400" i="1" dirty="0">
                            <a:solidFill>
                              <a:srgbClr val="000000"/>
                            </a:solidFill>
                            <a:latin typeface="Cambria Math" panose="02040503050406030204" pitchFamily="18" charset="0"/>
                            <a:ea typeface="华文中宋" panose="02010600040101010101" pitchFamily="2" charset="-122"/>
                          </a:rPr>
                        </m:ctrlPr>
                      </m:sSubPr>
                      <m:e>
                        <m:r>
                          <a:rPr lang="en-US" altLang="zh-CN" sz="2400" i="1" dirty="0">
                            <a:solidFill>
                              <a:srgbClr val="000000"/>
                            </a:solidFill>
                            <a:latin typeface="Cambria Math" panose="02040503050406030204" pitchFamily="18" charset="0"/>
                            <a:ea typeface="华文中宋" panose="02010600040101010101" pitchFamily="2" charset="-122"/>
                          </a:rPr>
                          <m:t>𝑉</m:t>
                        </m:r>
                      </m:e>
                      <m:sub>
                        <m:r>
                          <a:rPr lang="en-US" altLang="zh-CN" sz="2400" i="1" dirty="0">
                            <a:solidFill>
                              <a:srgbClr val="000000"/>
                            </a:solidFill>
                            <a:latin typeface="Cambria Math" panose="02040503050406030204" pitchFamily="18" charset="0"/>
                            <a:ea typeface="华文中宋" panose="02010600040101010101" pitchFamily="2" charset="-122"/>
                          </a:rPr>
                          <m:t>2</m:t>
                        </m:r>
                      </m:sub>
                    </m:sSub>
                  </m:oMath>
                </a14:m>
                <a:r>
                  <a:rPr lang="zh-CN" altLang="en-US" sz="2400" dirty="0">
                    <a:solidFill>
                      <a:srgbClr val="000000"/>
                    </a:solidFill>
                    <a:latin typeface="华文中宋" panose="02010600040101010101" pitchFamily="2" charset="-122"/>
                    <a:ea typeface="华文中宋" panose="02010600040101010101" pitchFamily="2" charset="-122"/>
                  </a:rPr>
                  <a:t>的一组基。</a:t>
                </a:r>
              </a:p>
            </p:txBody>
          </p:sp>
        </mc:Choice>
        <mc:Fallback xmlns="">
          <p:sp>
            <p:nvSpPr>
              <p:cNvPr id="28" name="Text Box 1028"/>
              <p:cNvSpPr txBox="1">
                <a:spLocks noRot="1" noChangeAspect="1" noMove="1" noResize="1" noEditPoints="1" noAdjustHandles="1" noChangeArrowheads="1" noChangeShapeType="1" noTextEdit="1"/>
              </p:cNvSpPr>
              <p:nvPr/>
            </p:nvSpPr>
            <p:spPr bwMode="auto">
              <a:xfrm>
                <a:off x="551384" y="2766342"/>
                <a:ext cx="10831235" cy="4015458"/>
              </a:xfrm>
              <a:prstGeom prst="rect">
                <a:avLst/>
              </a:prstGeom>
              <a:blipFill>
                <a:blip r:embed="rId3"/>
                <a:stretch>
                  <a:fillRect l="-844" b="-166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497398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4578" name="Text Box 1026"/>
              <p:cNvSpPr txBox="1">
                <a:spLocks noChangeArrowheads="1"/>
              </p:cNvSpPr>
              <p:nvPr/>
            </p:nvSpPr>
            <p:spPr bwMode="auto">
              <a:xfrm>
                <a:off x="695400" y="1431804"/>
                <a:ext cx="3591624"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0"/>
                  </a:spcBef>
                  <a:buNone/>
                  <a:defRPr/>
                </a:pPr>
                <a:r>
                  <a:rPr lang="en-US" altLang="zh-CN" sz="2100" b="1" dirty="0">
                    <a:solidFill>
                      <a:srgbClr val="FFCF01"/>
                    </a:solidFill>
                    <a:latin typeface="黑体" panose="02010609060101010101" pitchFamily="49" charset="-122"/>
                    <a:ea typeface="黑体" panose="02010609060101010101" pitchFamily="49" charset="-122"/>
                  </a:rPr>
                  <a:t>  </a:t>
                </a:r>
                <a:r>
                  <a:rPr lang="zh-CN" altLang="en-US" sz="2400" dirty="0">
                    <a:solidFill>
                      <a:srgbClr val="0000FF"/>
                    </a:solidFill>
                    <a:latin typeface="华文中宋" panose="02010600040101010101" pitchFamily="2" charset="-122"/>
                    <a:ea typeface="华文中宋" panose="02010600040101010101" pitchFamily="2" charset="-122"/>
                  </a:rPr>
                  <a:t>证明：</a:t>
                </a:r>
                <a14:m>
                  <m:oMath xmlns:m="http://schemas.openxmlformats.org/officeDocument/2006/math">
                    <m:d>
                      <m:dPr>
                        <m:begChr m:val="（"/>
                        <m:endChr m:val="）"/>
                        <m:ctrlPr>
                          <a:rPr lang="zh-CN" altLang="en-US" sz="2400" i="1" dirty="0">
                            <a:latin typeface="Cambria Math" panose="02040503050406030204" pitchFamily="18" charset="0"/>
                            <a:ea typeface="华文中宋" panose="02010600040101010101" pitchFamily="2" charset="-122"/>
                          </a:rPr>
                        </m:ctrlPr>
                      </m:dPr>
                      <m:e>
                        <m:r>
                          <a:rPr lang="en-US" altLang="zh-CN" sz="2400" dirty="0">
                            <a:latin typeface="Cambria Math" panose="02040503050406030204" pitchFamily="18" charset="0"/>
                            <a:ea typeface="华文中宋" panose="02010600040101010101" pitchFamily="2" charset="-122"/>
                          </a:rPr>
                          <m:t>1</m:t>
                        </m:r>
                      </m:e>
                    </m:d>
                    <m:r>
                      <a:rPr lang="zh-CN" altLang="en-US" sz="2400" i="1">
                        <a:latin typeface="Cambria Math" panose="02040503050406030204" pitchFamily="18" charset="0"/>
                        <a:ea typeface="华文中宋" panose="02010600040101010101" pitchFamily="2" charset="-122"/>
                      </a:rPr>
                      <m:t>⇒</m:t>
                    </m:r>
                    <m:d>
                      <m:dPr>
                        <m:begChr m:val="（"/>
                        <m:endChr m:val="）"/>
                        <m:ctrlPr>
                          <a:rPr lang="zh-CN" altLang="en-US" sz="2400" i="1" dirty="0">
                            <a:latin typeface="Cambria Math" panose="02040503050406030204" pitchFamily="18" charset="0"/>
                            <a:ea typeface="华文中宋" panose="02010600040101010101" pitchFamily="2" charset="-122"/>
                          </a:rPr>
                        </m:ctrlPr>
                      </m:dPr>
                      <m:e>
                        <m:r>
                          <a:rPr lang="en-US" altLang="zh-CN" sz="2400" i="1">
                            <a:latin typeface="Cambria Math" panose="02040503050406030204" pitchFamily="18" charset="0"/>
                            <a:ea typeface="华文中宋" panose="02010600040101010101" pitchFamily="2" charset="-122"/>
                          </a:rPr>
                          <m:t>2</m:t>
                        </m:r>
                      </m:e>
                    </m:d>
                    <m:r>
                      <a:rPr lang="zh-CN" altLang="en-US" sz="2400" i="1">
                        <a:latin typeface="Cambria Math" panose="02040503050406030204" pitchFamily="18" charset="0"/>
                        <a:ea typeface="华文中宋" panose="02010600040101010101" pitchFamily="2" charset="-122"/>
                      </a:rPr>
                      <m:t>显然</m:t>
                    </m:r>
                  </m:oMath>
                </a14:m>
                <a:r>
                  <a:rPr lang="zh-CN" altLang="en-US" sz="2400" dirty="0">
                    <a:latin typeface="华文中宋" panose="02010600040101010101" pitchFamily="2" charset="-122"/>
                    <a:ea typeface="华文中宋" panose="02010600040101010101" pitchFamily="2" charset="-122"/>
                  </a:rPr>
                  <a:t>。</a:t>
                </a:r>
              </a:p>
            </p:txBody>
          </p:sp>
        </mc:Choice>
        <mc:Fallback xmlns="">
          <p:sp>
            <p:nvSpPr>
              <p:cNvPr id="24578" name="Text Box 1026"/>
              <p:cNvSpPr txBox="1">
                <a:spLocks noRot="1" noChangeAspect="1" noMove="1" noResize="1" noEditPoints="1" noAdjustHandles="1" noChangeArrowheads="1" noChangeShapeType="1" noTextEdit="1"/>
              </p:cNvSpPr>
              <p:nvPr/>
            </p:nvSpPr>
            <p:spPr bwMode="auto">
              <a:xfrm>
                <a:off x="695400" y="1431804"/>
                <a:ext cx="3591624" cy="461665"/>
              </a:xfrm>
              <a:prstGeom prst="rect">
                <a:avLst/>
              </a:prstGeom>
              <a:blipFill>
                <a:blip r:embed="rId2"/>
                <a:stretch>
                  <a:fillRect t="-10526" r="-1868" b="-2894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75</a:t>
            </a:fld>
            <a:endParaRPr kumimoji="0" lang="en-US" altLang="zh-CN">
              <a:solidFill>
                <a:srgbClr val="000000"/>
              </a:solidFill>
            </a:endParaRPr>
          </a:p>
        </p:txBody>
      </p:sp>
      <p:sp>
        <p:nvSpPr>
          <p:cNvPr id="13" name="Rectangle 6">
            <a:extLst>
              <a:ext uri="{FF2B5EF4-FFF2-40B4-BE49-F238E27FC236}">
                <a16:creationId xmlns:a16="http://schemas.microsoft.com/office/drawing/2014/main" id="{C0154D2A-C1B1-43F4-B441-023F5521BA5F}"/>
              </a:ext>
            </a:extLst>
          </p:cNvPr>
          <p:cNvSpPr>
            <a:spLocks noChangeArrowheads="1"/>
          </p:cNvSpPr>
          <p:nvPr/>
        </p:nvSpPr>
        <p:spPr bwMode="auto">
          <a:xfrm>
            <a:off x="1559496" y="591992"/>
            <a:ext cx="4913733" cy="461665"/>
          </a:xfrm>
          <a:prstGeom prst="rect">
            <a:avLst/>
          </a:prstGeom>
          <a:noFill/>
          <a:ln w="9525" algn="ctr">
            <a:noFill/>
            <a:miter lim="800000"/>
            <a:headEnd/>
            <a:tailEnd/>
          </a:ln>
          <a:effectLst/>
        </p:spPr>
        <p:txBody>
          <a:bodyPr wrap="square">
            <a:spAutoFit/>
          </a:bodyPr>
          <a:lstStyle/>
          <a:p>
            <a:pPr eaLnBrk="1" hangingPunct="1">
              <a:defRPr/>
            </a:pPr>
            <a:r>
              <a:rPr lang="en-US" altLang="zh-CN" sz="2400" b="1" dirty="0">
                <a:solidFill>
                  <a:srgbClr val="3333CC"/>
                </a:solidFill>
                <a:effectLst>
                  <a:outerShdw blurRad="38100" dist="38100" dir="2700000" algn="tl">
                    <a:srgbClr val="000000"/>
                  </a:outerShdw>
                </a:effectLst>
              </a:rPr>
              <a:t>1.3.3   </a:t>
            </a:r>
            <a:r>
              <a:rPr lang="zh-CN" altLang="en-US" sz="2400" b="1" dirty="0">
                <a:solidFill>
                  <a:srgbClr val="3333CC"/>
                </a:solidFill>
                <a:effectLst>
                  <a:outerShdw blurRad="38100" dist="38100" dir="2700000" algn="tl">
                    <a:srgbClr val="000000"/>
                  </a:outerShdw>
                </a:effectLst>
              </a:rPr>
              <a:t>子空间的直和、补子空间</a:t>
            </a:r>
          </a:p>
        </p:txBody>
      </p:sp>
      <mc:AlternateContent xmlns:mc="http://schemas.openxmlformats.org/markup-compatibility/2006" xmlns:a14="http://schemas.microsoft.com/office/drawing/2010/main">
        <mc:Choice Requires="a14">
          <p:sp>
            <p:nvSpPr>
              <p:cNvPr id="15" name="Text Box 1026">
                <a:extLst>
                  <a:ext uri="{FF2B5EF4-FFF2-40B4-BE49-F238E27FC236}">
                    <a16:creationId xmlns:a16="http://schemas.microsoft.com/office/drawing/2014/main" id="{065193C1-B374-4764-BA9A-DD7523AC0BDD}"/>
                  </a:ext>
                </a:extLst>
              </p:cNvPr>
              <p:cNvSpPr txBox="1">
                <a:spLocks noChangeArrowheads="1"/>
              </p:cNvSpPr>
              <p:nvPr/>
            </p:nvSpPr>
            <p:spPr bwMode="auto">
              <a:xfrm>
                <a:off x="1818326" y="2059011"/>
                <a:ext cx="4244560"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0"/>
                  </a:spcBef>
                  <a:buNone/>
                  <a:defRPr/>
                </a:pPr>
                <a14:m>
                  <m:oMathPara xmlns:m="http://schemas.openxmlformats.org/officeDocument/2006/math">
                    <m:oMathParaPr>
                      <m:jc m:val="centerGroup"/>
                    </m:oMathParaPr>
                    <m:oMath xmlns:m="http://schemas.openxmlformats.org/officeDocument/2006/math">
                      <m:d>
                        <m:dPr>
                          <m:begChr m:val="（"/>
                          <m:endChr m:val="）"/>
                          <m:ctrlPr>
                            <a:rPr lang="zh-CN" altLang="en-US" sz="2400" i="1" dirty="0">
                              <a:latin typeface="Cambria Math" panose="02040503050406030204" pitchFamily="18" charset="0"/>
                              <a:ea typeface="华文中宋" panose="02010600040101010101" pitchFamily="2" charset="-122"/>
                            </a:rPr>
                          </m:ctrlPr>
                        </m:dPr>
                        <m:e>
                          <m:r>
                            <a:rPr lang="en-US" altLang="zh-CN" sz="2400" dirty="0">
                              <a:latin typeface="Cambria Math" panose="02040503050406030204" pitchFamily="18" charset="0"/>
                              <a:ea typeface="华文中宋" panose="02010600040101010101" pitchFamily="2" charset="-122"/>
                            </a:rPr>
                            <m:t>2</m:t>
                          </m:r>
                        </m:e>
                      </m:d>
                      <m:r>
                        <a:rPr lang="zh-CN" altLang="en-US" sz="2400" i="1">
                          <a:latin typeface="Cambria Math" panose="02040503050406030204" pitchFamily="18" charset="0"/>
                          <a:ea typeface="华文中宋" panose="02010600040101010101" pitchFamily="2" charset="-122"/>
                        </a:rPr>
                        <m:t>⇒</m:t>
                      </m:r>
                      <m:d>
                        <m:dPr>
                          <m:begChr m:val="（"/>
                          <m:endChr m:val="）"/>
                          <m:ctrlPr>
                            <a:rPr lang="zh-CN" altLang="en-US" sz="2400" i="1" dirty="0">
                              <a:latin typeface="Cambria Math" panose="02040503050406030204" pitchFamily="18" charset="0"/>
                              <a:ea typeface="华文中宋" panose="02010600040101010101" pitchFamily="2" charset="-122"/>
                            </a:rPr>
                          </m:ctrlPr>
                        </m:dPr>
                        <m:e>
                          <m:r>
                            <a:rPr lang="en-US" altLang="zh-CN" sz="2400" i="1">
                              <a:latin typeface="Cambria Math" panose="02040503050406030204" pitchFamily="18" charset="0"/>
                              <a:ea typeface="华文中宋" panose="02010600040101010101" pitchFamily="2" charset="-122"/>
                            </a:rPr>
                            <m:t>1</m:t>
                          </m:r>
                        </m:e>
                      </m:d>
                      <m:r>
                        <a:rPr lang="en-US" altLang="zh-CN" sz="2400" i="1">
                          <a:latin typeface="Cambria Math" panose="02040503050406030204" pitchFamily="18" charset="0"/>
                          <a:ea typeface="华文中宋" panose="02010600040101010101" pitchFamily="2" charset="-122"/>
                        </a:rPr>
                        <m:t>         </m:t>
                      </m:r>
                      <m:r>
                        <a:rPr lang="zh-CN" altLang="en-US" sz="2400" i="1">
                          <a:latin typeface="Cambria Math" panose="02040503050406030204" pitchFamily="18" charset="0"/>
                          <a:ea typeface="华文中宋" panose="02010600040101010101" pitchFamily="2" charset="-122"/>
                        </a:rPr>
                        <m:t>对</m:t>
                      </m:r>
                      <m:r>
                        <a:rPr lang="en-US" altLang="zh-CN" sz="2400" i="1">
                          <a:latin typeface="Cambria Math" panose="02040503050406030204" pitchFamily="18" charset="0"/>
                          <a:ea typeface="华文中宋" panose="02010600040101010101" pitchFamily="2" charset="-122"/>
                        </a:rPr>
                        <m:t>∀</m:t>
                      </m:r>
                      <m:r>
                        <a:rPr lang="en-US" altLang="zh-CN" sz="2400" i="1">
                          <a:latin typeface="Cambria Math" panose="02040503050406030204" pitchFamily="18" charset="0"/>
                          <a:ea typeface="华文中宋" panose="02010600040101010101" pitchFamily="2" charset="-122"/>
                        </a:rPr>
                        <m:t>𝛼</m:t>
                      </m:r>
                      <m:r>
                        <a:rPr lang="en-US" altLang="zh-CN" sz="2400" i="1">
                          <a:latin typeface="Cambria Math" panose="02040503050406030204" pitchFamily="18" charset="0"/>
                          <a:ea typeface="华文中宋" panose="02010600040101010101" pitchFamily="2" charset="-122"/>
                        </a:rPr>
                        <m:t>∈</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𝑉</m:t>
                          </m:r>
                        </m:e>
                        <m:sub>
                          <m:r>
                            <a:rPr lang="en-US" altLang="zh-CN" sz="2400" i="1">
                              <a:latin typeface="Cambria Math" panose="02040503050406030204" pitchFamily="18" charset="0"/>
                              <a:ea typeface="华文中宋" panose="02010600040101010101" pitchFamily="2" charset="-122"/>
                            </a:rPr>
                            <m:t>1</m:t>
                          </m:r>
                        </m:sub>
                      </m:sSub>
                      <m:r>
                        <a:rPr lang="en-US" altLang="zh-CN" sz="2400" i="1">
                          <a:latin typeface="Cambria Math" panose="02040503050406030204" pitchFamily="18" charset="0"/>
                          <a:ea typeface="华文中宋" panose="02010600040101010101" pitchFamily="2" charset="-122"/>
                        </a:rPr>
                        <m:t>+</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𝑉</m:t>
                          </m:r>
                        </m:e>
                        <m:sub>
                          <m:r>
                            <a:rPr lang="en-US" altLang="zh-CN" sz="2400" i="1">
                              <a:latin typeface="Cambria Math" panose="02040503050406030204" pitchFamily="18" charset="0"/>
                              <a:ea typeface="华文中宋" panose="02010600040101010101" pitchFamily="2" charset="-122"/>
                            </a:rPr>
                            <m:t>2</m:t>
                          </m:r>
                        </m:sub>
                      </m:sSub>
                      <m:r>
                        <a:rPr lang="en-US" altLang="zh-CN" sz="2400" i="1">
                          <a:latin typeface="Cambria Math" panose="02040503050406030204" pitchFamily="18" charset="0"/>
                          <a:ea typeface="华文中宋" panose="02010600040101010101" pitchFamily="2" charset="-122"/>
                        </a:rPr>
                        <m:t>,</m:t>
                      </m:r>
                    </m:oMath>
                  </m:oMathPara>
                </a14:m>
                <a:endParaRPr lang="en-US" altLang="zh-CN" sz="2400" dirty="0">
                  <a:latin typeface="华文中宋" panose="02010600040101010101" pitchFamily="2" charset="-122"/>
                  <a:ea typeface="华文中宋" panose="02010600040101010101" pitchFamily="2" charset="-122"/>
                </a:endParaRPr>
              </a:p>
            </p:txBody>
          </p:sp>
        </mc:Choice>
        <mc:Fallback xmlns="">
          <p:sp>
            <p:nvSpPr>
              <p:cNvPr id="15" name="Text Box 1026">
                <a:extLst>
                  <a:ext uri="{FF2B5EF4-FFF2-40B4-BE49-F238E27FC236}">
                    <a16:creationId xmlns:a16="http://schemas.microsoft.com/office/drawing/2014/main" id="{065193C1-B374-4764-BA9A-DD7523AC0BDD}"/>
                  </a:ext>
                </a:extLst>
              </p:cNvPr>
              <p:cNvSpPr txBox="1">
                <a:spLocks noRot="1" noChangeAspect="1" noMove="1" noResize="1" noEditPoints="1" noAdjustHandles="1" noChangeArrowheads="1" noChangeShapeType="1" noTextEdit="1"/>
              </p:cNvSpPr>
              <p:nvPr/>
            </p:nvSpPr>
            <p:spPr bwMode="auto">
              <a:xfrm>
                <a:off x="1818326" y="2059011"/>
                <a:ext cx="4244560" cy="461665"/>
              </a:xfrm>
              <a:prstGeom prst="rect">
                <a:avLst/>
              </a:prstGeom>
              <a:blipFill>
                <a:blip r:embed="rId3"/>
                <a:stretch>
                  <a:fillRect b="-160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8F0EF3A0-96AC-4F30-A923-ED1133E53DF3}"/>
                  </a:ext>
                </a:extLst>
              </p:cNvPr>
              <p:cNvSpPr txBox="1"/>
              <p:nvPr/>
            </p:nvSpPr>
            <p:spPr>
              <a:xfrm>
                <a:off x="1818326" y="2780928"/>
                <a:ext cx="8172400" cy="2358338"/>
              </a:xfrm>
              <a:prstGeom prst="rect">
                <a:avLst/>
              </a:prstGeom>
              <a:noFill/>
            </p:spPr>
            <p:txBody>
              <a:bodyPr wrap="square" rtlCol="0">
                <a:spAutoFit/>
              </a:bodyPr>
              <a:lstStyle/>
              <a:p>
                <a:pPr>
                  <a:lnSpc>
                    <a:spcPct val="125000"/>
                  </a:lnSpc>
                </a:pPr>
                <a:r>
                  <a:rPr lang="zh-CN" altLang="en-US" sz="2400" dirty="0">
                    <a:latin typeface="华文中宋" panose="02010600040101010101" pitchFamily="2" charset="-122"/>
                    <a:ea typeface="华文中宋" panose="02010600040101010101" pitchFamily="2" charset="-122"/>
                  </a:rPr>
                  <a:t>     不妨设</a:t>
                </a:r>
                <a14:m>
                  <m:oMath xmlns:m="http://schemas.openxmlformats.org/officeDocument/2006/math">
                    <m:r>
                      <a:rPr lang="en-US" altLang="zh-CN" sz="2400" i="1">
                        <a:latin typeface="Cambria Math" panose="02040503050406030204" pitchFamily="18" charset="0"/>
                      </a:rPr>
                      <m:t>𝛼</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𝛼</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𝛼</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𝛽</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𝛽</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oMath>
                </a14:m>
                <a:r>
                  <a:rPr lang="zh-CN" altLang="en-US" sz="2400" dirty="0">
                    <a:latin typeface="华文中宋" panose="02010600040101010101" pitchFamily="2" charset="-122"/>
                    <a:ea typeface="华文中宋" panose="02010600040101010101" pitchFamily="2" charset="-122"/>
                  </a:rPr>
                  <a:t>其中</a:t>
                </a:r>
                <a14:m>
                  <m:oMath xmlns:m="http://schemas.openxmlformats.org/officeDocument/2006/math">
                    <m:sSub>
                      <m:sSubPr>
                        <m:ctrlPr>
                          <a:rPr lang="en-US" altLang="zh-CN" sz="2400" i="1" dirty="0">
                            <a:latin typeface="Cambria Math" panose="02040503050406030204" pitchFamily="18" charset="0"/>
                            <a:ea typeface="华文中宋" panose="02010600040101010101" pitchFamily="2" charset="-122"/>
                          </a:rPr>
                        </m:ctrlPr>
                      </m:sSubPr>
                      <m:e>
                        <m:r>
                          <a:rPr lang="en-US" altLang="zh-CN" sz="2400" i="1" dirty="0">
                            <a:latin typeface="Cambria Math" panose="02040503050406030204" pitchFamily="18" charset="0"/>
                            <a:ea typeface="华文中宋" panose="02010600040101010101" pitchFamily="2" charset="-122"/>
                          </a:rPr>
                          <m:t>𝛼</m:t>
                        </m:r>
                      </m:e>
                      <m:sub>
                        <m:r>
                          <a:rPr lang="en-US" altLang="zh-CN" sz="2400" i="1" dirty="0">
                            <a:latin typeface="Cambria Math" panose="02040503050406030204" pitchFamily="18" charset="0"/>
                            <a:ea typeface="华文中宋" panose="02010600040101010101" pitchFamily="2" charset="-122"/>
                          </a:rPr>
                          <m:t>1</m:t>
                        </m:r>
                      </m:sub>
                    </m:sSub>
                    <m:r>
                      <a:rPr lang="en-US" altLang="zh-CN" sz="2400" i="1" dirty="0">
                        <a:latin typeface="Cambria Math" panose="02040503050406030204" pitchFamily="18" charset="0"/>
                        <a:ea typeface="华文中宋" panose="02010600040101010101" pitchFamily="2" charset="-122"/>
                      </a:rPr>
                      <m:t>,</m:t>
                    </m:r>
                    <m:sSub>
                      <m:sSubPr>
                        <m:ctrlPr>
                          <a:rPr lang="en-US" altLang="zh-CN" sz="2400" i="1" dirty="0">
                            <a:latin typeface="Cambria Math" panose="02040503050406030204" pitchFamily="18" charset="0"/>
                            <a:ea typeface="华文中宋" panose="02010600040101010101" pitchFamily="2" charset="-122"/>
                          </a:rPr>
                        </m:ctrlPr>
                      </m:sSubPr>
                      <m:e>
                        <m:r>
                          <a:rPr lang="en-US" altLang="zh-CN" sz="2400" i="1" dirty="0">
                            <a:latin typeface="Cambria Math" panose="02040503050406030204" pitchFamily="18" charset="0"/>
                            <a:ea typeface="华文中宋" panose="02010600040101010101" pitchFamily="2" charset="-122"/>
                          </a:rPr>
                          <m:t>𝛽</m:t>
                        </m:r>
                      </m:e>
                      <m:sub>
                        <m:r>
                          <a:rPr lang="en-US" altLang="zh-CN" sz="2400" i="1" dirty="0">
                            <a:latin typeface="Cambria Math" panose="02040503050406030204" pitchFamily="18" charset="0"/>
                            <a:ea typeface="华文中宋" panose="02010600040101010101" pitchFamily="2" charset="-122"/>
                          </a:rPr>
                          <m:t>1</m:t>
                        </m:r>
                      </m:sub>
                    </m:sSub>
                    <m:r>
                      <a:rPr lang="en-US" altLang="zh-CN" sz="2400" i="1" dirty="0">
                        <a:latin typeface="Cambria Math" panose="02040503050406030204" pitchFamily="18" charset="0"/>
                        <a:ea typeface="华文中宋" panose="02010600040101010101" pitchFamily="2" charset="-122"/>
                      </a:rPr>
                      <m:t>∈</m:t>
                    </m:r>
                    <m:sSub>
                      <m:sSubPr>
                        <m:ctrlPr>
                          <a:rPr lang="en-US" altLang="zh-CN" sz="2400" i="1" dirty="0">
                            <a:latin typeface="Cambria Math" panose="02040503050406030204" pitchFamily="18" charset="0"/>
                            <a:ea typeface="华文中宋" panose="02010600040101010101" pitchFamily="2" charset="-122"/>
                          </a:rPr>
                        </m:ctrlPr>
                      </m:sSubPr>
                      <m:e>
                        <m:r>
                          <a:rPr lang="en-US" altLang="zh-CN" sz="2400" i="1" dirty="0">
                            <a:latin typeface="Cambria Math" panose="02040503050406030204" pitchFamily="18" charset="0"/>
                            <a:ea typeface="华文中宋" panose="02010600040101010101" pitchFamily="2" charset="-122"/>
                          </a:rPr>
                          <m:t>𝑉</m:t>
                        </m:r>
                      </m:e>
                      <m:sub>
                        <m:r>
                          <a:rPr lang="en-US" altLang="zh-CN" sz="2400" i="1" dirty="0">
                            <a:latin typeface="Cambria Math" panose="02040503050406030204" pitchFamily="18" charset="0"/>
                            <a:ea typeface="华文中宋" panose="02010600040101010101" pitchFamily="2" charset="-122"/>
                          </a:rPr>
                          <m:t>1</m:t>
                        </m:r>
                      </m:sub>
                    </m:sSub>
                    <m:r>
                      <a:rPr lang="en-US" altLang="zh-CN" sz="2400" i="1" dirty="0">
                        <a:latin typeface="Cambria Math" panose="02040503050406030204" pitchFamily="18" charset="0"/>
                        <a:ea typeface="华文中宋" panose="02010600040101010101" pitchFamily="2" charset="-122"/>
                      </a:rPr>
                      <m:t>,</m:t>
                    </m:r>
                    <m:sSub>
                      <m:sSubPr>
                        <m:ctrlPr>
                          <a:rPr lang="en-US" altLang="zh-CN" sz="2400" i="1" dirty="0">
                            <a:latin typeface="Cambria Math" panose="02040503050406030204" pitchFamily="18" charset="0"/>
                            <a:ea typeface="华文中宋" panose="02010600040101010101" pitchFamily="2" charset="-122"/>
                          </a:rPr>
                        </m:ctrlPr>
                      </m:sSubPr>
                      <m:e>
                        <m:r>
                          <a:rPr lang="en-US" altLang="zh-CN" sz="2400" i="1" dirty="0">
                            <a:latin typeface="Cambria Math" panose="02040503050406030204" pitchFamily="18" charset="0"/>
                            <a:ea typeface="华文中宋" panose="02010600040101010101" pitchFamily="2" charset="-122"/>
                          </a:rPr>
                          <m:t>𝛼</m:t>
                        </m:r>
                      </m:e>
                      <m:sub>
                        <m:r>
                          <a:rPr lang="en-US" altLang="zh-CN" sz="2400" i="1" dirty="0">
                            <a:latin typeface="Cambria Math" panose="02040503050406030204" pitchFamily="18" charset="0"/>
                            <a:ea typeface="华文中宋" panose="02010600040101010101" pitchFamily="2" charset="-122"/>
                          </a:rPr>
                          <m:t>2</m:t>
                        </m:r>
                      </m:sub>
                    </m:sSub>
                    <m:r>
                      <a:rPr lang="en-US" altLang="zh-CN" sz="2400" i="1" dirty="0">
                        <a:latin typeface="Cambria Math" panose="02040503050406030204" pitchFamily="18" charset="0"/>
                        <a:ea typeface="华文中宋" panose="02010600040101010101" pitchFamily="2" charset="-122"/>
                      </a:rPr>
                      <m:t>,</m:t>
                    </m:r>
                    <m:sSub>
                      <m:sSubPr>
                        <m:ctrlPr>
                          <a:rPr lang="en-US" altLang="zh-CN" sz="2400" i="1" dirty="0">
                            <a:latin typeface="Cambria Math" panose="02040503050406030204" pitchFamily="18" charset="0"/>
                            <a:ea typeface="华文中宋" panose="02010600040101010101" pitchFamily="2" charset="-122"/>
                          </a:rPr>
                        </m:ctrlPr>
                      </m:sSubPr>
                      <m:e>
                        <m:r>
                          <a:rPr lang="en-US" altLang="zh-CN" sz="2400" i="1" dirty="0">
                            <a:latin typeface="Cambria Math" panose="02040503050406030204" pitchFamily="18" charset="0"/>
                            <a:ea typeface="华文中宋" panose="02010600040101010101" pitchFamily="2" charset="-122"/>
                          </a:rPr>
                          <m:t>𝛽</m:t>
                        </m:r>
                      </m:e>
                      <m:sub>
                        <m:r>
                          <a:rPr lang="en-US" altLang="zh-CN" sz="2400" i="1" dirty="0">
                            <a:latin typeface="Cambria Math" panose="02040503050406030204" pitchFamily="18" charset="0"/>
                            <a:ea typeface="华文中宋" panose="02010600040101010101" pitchFamily="2" charset="-122"/>
                          </a:rPr>
                          <m:t>2</m:t>
                        </m:r>
                      </m:sub>
                    </m:sSub>
                    <m:r>
                      <a:rPr lang="en-US" altLang="zh-CN" sz="2400" i="1" dirty="0">
                        <a:latin typeface="Cambria Math" panose="02040503050406030204" pitchFamily="18" charset="0"/>
                        <a:ea typeface="华文中宋" panose="02010600040101010101" pitchFamily="2" charset="-122"/>
                      </a:rPr>
                      <m:t>∈</m:t>
                    </m:r>
                    <m:sSub>
                      <m:sSubPr>
                        <m:ctrlPr>
                          <a:rPr lang="en-US" altLang="zh-CN" sz="2400" i="1" dirty="0">
                            <a:latin typeface="Cambria Math" panose="02040503050406030204" pitchFamily="18" charset="0"/>
                            <a:ea typeface="华文中宋" panose="02010600040101010101" pitchFamily="2" charset="-122"/>
                          </a:rPr>
                        </m:ctrlPr>
                      </m:sSubPr>
                      <m:e>
                        <m:r>
                          <a:rPr lang="en-US" altLang="zh-CN" sz="2400" i="1" dirty="0">
                            <a:latin typeface="Cambria Math" panose="02040503050406030204" pitchFamily="18" charset="0"/>
                            <a:ea typeface="华文中宋" panose="02010600040101010101" pitchFamily="2" charset="-122"/>
                          </a:rPr>
                          <m:t>𝑉</m:t>
                        </m:r>
                      </m:e>
                      <m:sub>
                        <m:r>
                          <a:rPr lang="en-US" altLang="zh-CN" sz="2400" i="1" dirty="0">
                            <a:latin typeface="Cambria Math" panose="02040503050406030204" pitchFamily="18" charset="0"/>
                            <a:ea typeface="华文中宋" panose="02010600040101010101" pitchFamily="2" charset="-122"/>
                          </a:rPr>
                          <m:t>2</m:t>
                        </m:r>
                      </m:sub>
                    </m:sSub>
                    <m:r>
                      <a:rPr lang="en-US" altLang="zh-CN" sz="2400" i="1" dirty="0">
                        <a:latin typeface="Cambria Math" panose="02040503050406030204" pitchFamily="18" charset="0"/>
                        <a:ea typeface="华文中宋" panose="02010600040101010101" pitchFamily="2" charset="-122"/>
                      </a:rPr>
                      <m:t>.</m:t>
                    </m:r>
                  </m:oMath>
                </a14:m>
                <a:endParaRPr lang="en-US" altLang="zh-CN" sz="2400" dirty="0">
                  <a:latin typeface="华文中宋" panose="02010600040101010101" pitchFamily="2" charset="-122"/>
                  <a:ea typeface="华文中宋" panose="02010600040101010101" pitchFamily="2" charset="-122"/>
                </a:endParaRPr>
              </a:p>
              <a:p>
                <a:pPr>
                  <a:lnSpc>
                    <a:spcPct val="125000"/>
                  </a:lnSpc>
                </a:pPr>
                <a:r>
                  <a:rPr lang="zh-CN" altLang="en-US" sz="2400" dirty="0">
                    <a:latin typeface="华文中宋" panose="02010600040101010101" pitchFamily="2" charset="-122"/>
                    <a:ea typeface="华文中宋" panose="02010600040101010101" pitchFamily="2" charset="-122"/>
                  </a:rPr>
                  <a:t>则</a:t>
                </a:r>
                <a14:m>
                  <m:oMath xmlns:m="http://schemas.openxmlformats.org/officeDocument/2006/math">
                    <m:r>
                      <a:rPr lang="en-US" altLang="zh-CN" sz="2400" i="1" dirty="0">
                        <a:latin typeface="Cambria Math" panose="02040503050406030204" pitchFamily="18" charset="0"/>
                        <a:ea typeface="华文中宋" panose="02010600040101010101" pitchFamily="2" charset="-122"/>
                      </a:rPr>
                      <m:t>𝜃</m:t>
                    </m:r>
                    <m:r>
                      <a:rPr lang="en-US" altLang="zh-CN" sz="2400" i="1">
                        <a:latin typeface="Cambria Math" panose="02040503050406030204" pitchFamily="18" charset="0"/>
                        <a:ea typeface="华文中宋" panose="02010600040101010101" pitchFamily="2" charset="-122"/>
                      </a:rPr>
                      <m:t>=</m:t>
                    </m:r>
                    <m:d>
                      <m:dPr>
                        <m:ctrlPr>
                          <a:rPr lang="en-US" altLang="zh-CN" sz="2400" i="1">
                            <a:latin typeface="Cambria Math" panose="02040503050406030204" pitchFamily="18" charset="0"/>
                            <a:ea typeface="华文中宋" panose="02010600040101010101" pitchFamily="2" charset="-122"/>
                          </a:rPr>
                        </m:ctrlPr>
                      </m:dPr>
                      <m:e>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𝛼</m:t>
                            </m:r>
                          </m:e>
                          <m:sub>
                            <m:r>
                              <a:rPr lang="en-US" altLang="zh-CN" sz="2400" i="1">
                                <a:latin typeface="Cambria Math" panose="02040503050406030204" pitchFamily="18" charset="0"/>
                                <a:ea typeface="华文中宋" panose="02010600040101010101" pitchFamily="2" charset="-122"/>
                              </a:rPr>
                              <m:t>1</m:t>
                            </m:r>
                          </m:sub>
                        </m:sSub>
                        <m:r>
                          <a:rPr lang="en-US" altLang="zh-CN" sz="2400" i="1">
                            <a:latin typeface="Cambria Math" panose="02040503050406030204" pitchFamily="18" charset="0"/>
                            <a:ea typeface="华文中宋" panose="02010600040101010101" pitchFamily="2" charset="-122"/>
                          </a:rPr>
                          <m:t>−</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𝛽</m:t>
                            </m:r>
                          </m:e>
                          <m:sub>
                            <m:r>
                              <a:rPr lang="en-US" altLang="zh-CN" sz="2400" i="1">
                                <a:latin typeface="Cambria Math" panose="02040503050406030204" pitchFamily="18" charset="0"/>
                                <a:ea typeface="华文中宋" panose="02010600040101010101" pitchFamily="2" charset="-122"/>
                              </a:rPr>
                              <m:t>1</m:t>
                            </m:r>
                          </m:sub>
                        </m:sSub>
                      </m:e>
                    </m:d>
                    <m:r>
                      <a:rPr lang="en-US" altLang="zh-CN" sz="2400" i="1">
                        <a:latin typeface="Cambria Math" panose="02040503050406030204" pitchFamily="18" charset="0"/>
                        <a:ea typeface="华文中宋" panose="02010600040101010101" pitchFamily="2" charset="-122"/>
                      </a:rPr>
                      <m:t>+</m:t>
                    </m:r>
                    <m:d>
                      <m:dPr>
                        <m:ctrlPr>
                          <a:rPr lang="en-US" altLang="zh-CN" sz="2400" i="1">
                            <a:latin typeface="Cambria Math" panose="02040503050406030204" pitchFamily="18" charset="0"/>
                            <a:ea typeface="华文中宋" panose="02010600040101010101" pitchFamily="2" charset="-122"/>
                          </a:rPr>
                        </m:ctrlPr>
                      </m:dPr>
                      <m:e>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𝛼</m:t>
                            </m:r>
                          </m:e>
                          <m:sub>
                            <m:r>
                              <a:rPr lang="en-US" altLang="zh-CN" sz="2400" i="1">
                                <a:latin typeface="Cambria Math" panose="02040503050406030204" pitchFamily="18" charset="0"/>
                                <a:ea typeface="华文中宋" panose="02010600040101010101" pitchFamily="2" charset="-122"/>
                              </a:rPr>
                              <m:t>2</m:t>
                            </m:r>
                          </m:sub>
                        </m:sSub>
                        <m:r>
                          <a:rPr lang="en-US" altLang="zh-CN" sz="2400" i="1">
                            <a:latin typeface="Cambria Math" panose="02040503050406030204" pitchFamily="18" charset="0"/>
                            <a:ea typeface="华文中宋" panose="02010600040101010101" pitchFamily="2" charset="-122"/>
                          </a:rPr>
                          <m:t>−</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𝛽</m:t>
                            </m:r>
                          </m:e>
                          <m:sub>
                            <m:r>
                              <a:rPr lang="en-US" altLang="zh-CN" sz="2400" i="1">
                                <a:latin typeface="Cambria Math" panose="02040503050406030204" pitchFamily="18" charset="0"/>
                                <a:ea typeface="华文中宋" panose="02010600040101010101" pitchFamily="2" charset="-122"/>
                              </a:rPr>
                              <m:t>2</m:t>
                            </m:r>
                          </m:sub>
                        </m:sSub>
                      </m:e>
                    </m:d>
                    <m:r>
                      <a:rPr lang="en-US" altLang="zh-CN" sz="2400" i="1">
                        <a:latin typeface="Cambria Math" panose="02040503050406030204" pitchFamily="18" charset="0"/>
                        <a:ea typeface="华文中宋" panose="02010600040101010101" pitchFamily="2" charset="-122"/>
                      </a:rPr>
                      <m:t>,</m:t>
                    </m:r>
                  </m:oMath>
                </a14:m>
                <a:r>
                  <a:rPr lang="zh-CN" altLang="en-US" sz="2400" dirty="0">
                    <a:latin typeface="华文中宋" panose="02010600040101010101" pitchFamily="2" charset="-122"/>
                    <a:ea typeface="华文中宋" panose="02010600040101010101" pitchFamily="2" charset="-122"/>
                  </a:rPr>
                  <a:t>其中</a:t>
                </a:r>
                <a14:m>
                  <m:oMath xmlns:m="http://schemas.openxmlformats.org/officeDocument/2006/math">
                    <m:sSub>
                      <m:sSubPr>
                        <m:ctrlPr>
                          <a:rPr lang="en-US" altLang="zh-CN" sz="2400" i="1" dirty="0">
                            <a:latin typeface="Cambria Math" panose="02040503050406030204" pitchFamily="18" charset="0"/>
                            <a:ea typeface="华文中宋" panose="02010600040101010101" pitchFamily="2" charset="-122"/>
                          </a:rPr>
                        </m:ctrlPr>
                      </m:sSubPr>
                      <m:e>
                        <m:r>
                          <a:rPr lang="en-US" altLang="zh-CN" sz="2400" i="1" dirty="0">
                            <a:latin typeface="Cambria Math" panose="02040503050406030204" pitchFamily="18" charset="0"/>
                            <a:ea typeface="华文中宋" panose="02010600040101010101" pitchFamily="2" charset="-122"/>
                          </a:rPr>
                          <m:t>𝛼</m:t>
                        </m:r>
                      </m:e>
                      <m:sub>
                        <m:r>
                          <a:rPr lang="en-US" altLang="zh-CN" sz="2400" i="1" dirty="0">
                            <a:latin typeface="Cambria Math" panose="02040503050406030204" pitchFamily="18" charset="0"/>
                            <a:ea typeface="华文中宋" panose="02010600040101010101" pitchFamily="2" charset="-122"/>
                          </a:rPr>
                          <m:t>1</m:t>
                        </m:r>
                      </m:sub>
                    </m:sSub>
                    <m:r>
                      <a:rPr lang="en-US" altLang="zh-CN" sz="2400" i="1" dirty="0">
                        <a:latin typeface="Cambria Math" panose="02040503050406030204" pitchFamily="18" charset="0"/>
                        <a:ea typeface="华文中宋" panose="02010600040101010101" pitchFamily="2" charset="-122"/>
                      </a:rPr>
                      <m:t>−</m:t>
                    </m:r>
                    <m:sSub>
                      <m:sSubPr>
                        <m:ctrlPr>
                          <a:rPr lang="en-US" altLang="zh-CN" sz="2400" i="1" dirty="0">
                            <a:latin typeface="Cambria Math" panose="02040503050406030204" pitchFamily="18" charset="0"/>
                            <a:ea typeface="华文中宋" panose="02010600040101010101" pitchFamily="2" charset="-122"/>
                          </a:rPr>
                        </m:ctrlPr>
                      </m:sSubPr>
                      <m:e>
                        <m:r>
                          <a:rPr lang="en-US" altLang="zh-CN" sz="2400" i="1" dirty="0">
                            <a:latin typeface="Cambria Math" panose="02040503050406030204" pitchFamily="18" charset="0"/>
                            <a:ea typeface="华文中宋" panose="02010600040101010101" pitchFamily="2" charset="-122"/>
                          </a:rPr>
                          <m:t>𝛽</m:t>
                        </m:r>
                      </m:e>
                      <m:sub>
                        <m:r>
                          <a:rPr lang="en-US" altLang="zh-CN" sz="2400" i="1" dirty="0">
                            <a:latin typeface="Cambria Math" panose="02040503050406030204" pitchFamily="18" charset="0"/>
                            <a:ea typeface="华文中宋" panose="02010600040101010101" pitchFamily="2" charset="-122"/>
                          </a:rPr>
                          <m:t>1</m:t>
                        </m:r>
                      </m:sub>
                    </m:sSub>
                    <m:r>
                      <a:rPr lang="en-US" altLang="zh-CN" sz="2400" i="1" dirty="0">
                        <a:latin typeface="Cambria Math" panose="02040503050406030204" pitchFamily="18" charset="0"/>
                        <a:ea typeface="华文中宋" panose="02010600040101010101" pitchFamily="2" charset="-122"/>
                      </a:rPr>
                      <m:t>∈</m:t>
                    </m:r>
                    <m:sSub>
                      <m:sSubPr>
                        <m:ctrlPr>
                          <a:rPr lang="en-US" altLang="zh-CN" sz="2400" i="1" dirty="0">
                            <a:latin typeface="Cambria Math" panose="02040503050406030204" pitchFamily="18" charset="0"/>
                            <a:ea typeface="华文中宋" panose="02010600040101010101" pitchFamily="2" charset="-122"/>
                          </a:rPr>
                        </m:ctrlPr>
                      </m:sSubPr>
                      <m:e>
                        <m:r>
                          <a:rPr lang="en-US" altLang="zh-CN" sz="2400" i="1" dirty="0">
                            <a:latin typeface="Cambria Math" panose="02040503050406030204" pitchFamily="18" charset="0"/>
                            <a:ea typeface="华文中宋" panose="02010600040101010101" pitchFamily="2" charset="-122"/>
                          </a:rPr>
                          <m:t>𝑉</m:t>
                        </m:r>
                      </m:e>
                      <m:sub>
                        <m:r>
                          <a:rPr lang="en-US" altLang="zh-CN" sz="2400" i="1" dirty="0">
                            <a:latin typeface="Cambria Math" panose="02040503050406030204" pitchFamily="18" charset="0"/>
                            <a:ea typeface="华文中宋" panose="02010600040101010101" pitchFamily="2" charset="-122"/>
                          </a:rPr>
                          <m:t>1</m:t>
                        </m:r>
                      </m:sub>
                    </m:sSub>
                    <m:r>
                      <a:rPr lang="en-US" altLang="zh-CN" sz="2400" i="1" dirty="0">
                        <a:latin typeface="Cambria Math" panose="02040503050406030204" pitchFamily="18" charset="0"/>
                        <a:ea typeface="华文中宋" panose="02010600040101010101" pitchFamily="2" charset="-122"/>
                      </a:rPr>
                      <m:t>,</m:t>
                    </m:r>
                    <m:sSub>
                      <m:sSubPr>
                        <m:ctrlPr>
                          <a:rPr lang="en-US" altLang="zh-CN" sz="2400" i="1" dirty="0">
                            <a:latin typeface="Cambria Math" panose="02040503050406030204" pitchFamily="18" charset="0"/>
                            <a:ea typeface="华文中宋" panose="02010600040101010101" pitchFamily="2" charset="-122"/>
                          </a:rPr>
                        </m:ctrlPr>
                      </m:sSubPr>
                      <m:e>
                        <m:r>
                          <a:rPr lang="en-US" altLang="zh-CN" sz="2400" i="1" dirty="0">
                            <a:latin typeface="Cambria Math" panose="02040503050406030204" pitchFamily="18" charset="0"/>
                            <a:ea typeface="华文中宋" panose="02010600040101010101" pitchFamily="2" charset="-122"/>
                          </a:rPr>
                          <m:t>𝛼</m:t>
                        </m:r>
                      </m:e>
                      <m:sub>
                        <m:r>
                          <a:rPr lang="en-US" altLang="zh-CN" sz="2400" i="1" dirty="0">
                            <a:latin typeface="Cambria Math" panose="02040503050406030204" pitchFamily="18" charset="0"/>
                            <a:ea typeface="华文中宋" panose="02010600040101010101" pitchFamily="2" charset="-122"/>
                          </a:rPr>
                          <m:t>2</m:t>
                        </m:r>
                      </m:sub>
                    </m:sSub>
                    <m:r>
                      <a:rPr lang="en-US" altLang="zh-CN" sz="2400" i="1" dirty="0">
                        <a:latin typeface="Cambria Math" panose="02040503050406030204" pitchFamily="18" charset="0"/>
                        <a:ea typeface="华文中宋" panose="02010600040101010101" pitchFamily="2" charset="-122"/>
                      </a:rPr>
                      <m:t>−</m:t>
                    </m:r>
                    <m:sSub>
                      <m:sSubPr>
                        <m:ctrlPr>
                          <a:rPr lang="en-US" altLang="zh-CN" sz="2400" i="1" dirty="0">
                            <a:latin typeface="Cambria Math" panose="02040503050406030204" pitchFamily="18" charset="0"/>
                            <a:ea typeface="华文中宋" panose="02010600040101010101" pitchFamily="2" charset="-122"/>
                          </a:rPr>
                        </m:ctrlPr>
                      </m:sSubPr>
                      <m:e>
                        <m:r>
                          <a:rPr lang="en-US" altLang="zh-CN" sz="2400" i="1" dirty="0">
                            <a:latin typeface="Cambria Math" panose="02040503050406030204" pitchFamily="18" charset="0"/>
                            <a:ea typeface="华文中宋" panose="02010600040101010101" pitchFamily="2" charset="-122"/>
                          </a:rPr>
                          <m:t>𝛽</m:t>
                        </m:r>
                      </m:e>
                      <m:sub>
                        <m:r>
                          <a:rPr lang="en-US" altLang="zh-CN" sz="2400" i="1" dirty="0">
                            <a:latin typeface="Cambria Math" panose="02040503050406030204" pitchFamily="18" charset="0"/>
                            <a:ea typeface="华文中宋" panose="02010600040101010101" pitchFamily="2" charset="-122"/>
                          </a:rPr>
                          <m:t>2</m:t>
                        </m:r>
                      </m:sub>
                    </m:sSub>
                    <m:r>
                      <a:rPr lang="en-US" altLang="zh-CN" sz="2400" i="1" dirty="0">
                        <a:latin typeface="Cambria Math" panose="02040503050406030204" pitchFamily="18" charset="0"/>
                        <a:ea typeface="华文中宋" panose="02010600040101010101" pitchFamily="2" charset="-122"/>
                      </a:rPr>
                      <m:t>∈</m:t>
                    </m:r>
                    <m:sSub>
                      <m:sSubPr>
                        <m:ctrlPr>
                          <a:rPr lang="en-US" altLang="zh-CN" sz="2400" i="1" dirty="0">
                            <a:latin typeface="Cambria Math" panose="02040503050406030204" pitchFamily="18" charset="0"/>
                            <a:ea typeface="华文中宋" panose="02010600040101010101" pitchFamily="2" charset="-122"/>
                          </a:rPr>
                        </m:ctrlPr>
                      </m:sSubPr>
                      <m:e>
                        <m:r>
                          <a:rPr lang="en-US" altLang="zh-CN" sz="2400" i="1" dirty="0">
                            <a:latin typeface="Cambria Math" panose="02040503050406030204" pitchFamily="18" charset="0"/>
                            <a:ea typeface="华文中宋" panose="02010600040101010101" pitchFamily="2" charset="-122"/>
                          </a:rPr>
                          <m:t>𝑉</m:t>
                        </m:r>
                      </m:e>
                      <m:sub>
                        <m:r>
                          <a:rPr lang="en-US" altLang="zh-CN" sz="2400" i="1" dirty="0">
                            <a:latin typeface="Cambria Math" panose="02040503050406030204" pitchFamily="18" charset="0"/>
                            <a:ea typeface="华文中宋" panose="02010600040101010101" pitchFamily="2" charset="-122"/>
                          </a:rPr>
                          <m:t>2</m:t>
                        </m:r>
                      </m:sub>
                    </m:sSub>
                    <m:r>
                      <a:rPr lang="en-US" altLang="zh-CN" sz="2400" i="1" dirty="0">
                        <a:latin typeface="Cambria Math" panose="02040503050406030204" pitchFamily="18" charset="0"/>
                        <a:ea typeface="华文中宋" panose="02010600040101010101" pitchFamily="2" charset="-122"/>
                      </a:rPr>
                      <m:t>.</m:t>
                    </m:r>
                  </m:oMath>
                </a14:m>
                <a:endParaRPr lang="en-US" altLang="zh-CN" sz="2400" dirty="0">
                  <a:latin typeface="华文中宋" panose="02010600040101010101" pitchFamily="2" charset="-122"/>
                  <a:ea typeface="华文中宋" panose="02010600040101010101" pitchFamily="2" charset="-122"/>
                </a:endParaRPr>
              </a:p>
              <a:p>
                <a:pPr>
                  <a:lnSpc>
                    <a:spcPct val="125000"/>
                  </a:lnSpc>
                </a:pPr>
                <a:r>
                  <a:rPr lang="zh-CN" altLang="en-US" sz="2400" dirty="0">
                    <a:latin typeface="华文中宋" panose="02010600040101010101" pitchFamily="2" charset="-122"/>
                    <a:ea typeface="华文中宋" panose="02010600040101010101" pitchFamily="2" charset="-122"/>
                  </a:rPr>
                  <a:t>由零向量分解唯一，可得</a:t>
                </a:r>
                <a:endParaRPr lang="en-US" altLang="zh-CN" sz="2400" dirty="0">
                  <a:latin typeface="华文中宋" panose="02010600040101010101" pitchFamily="2" charset="-122"/>
                  <a:ea typeface="华文中宋" panose="02010600040101010101" pitchFamily="2" charset="-122"/>
                </a:endParaRPr>
              </a:p>
              <a:p>
                <a:pPr>
                  <a:lnSpc>
                    <a:spcPct val="125000"/>
                  </a:lnSpc>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𝛼</m:t>
                          </m:r>
                        </m:e>
                        <m:sub>
                          <m:r>
                            <a:rPr lang="en-US" altLang="zh-CN" sz="2400" i="1">
                              <a:latin typeface="Cambria Math" panose="02040503050406030204" pitchFamily="18" charset="0"/>
                              <a:ea typeface="华文中宋" panose="02010600040101010101" pitchFamily="2" charset="-122"/>
                            </a:rPr>
                            <m:t>1</m:t>
                          </m:r>
                        </m:sub>
                      </m:sSub>
                      <m:r>
                        <a:rPr lang="en-US" altLang="zh-CN" sz="2400" i="1">
                          <a:latin typeface="Cambria Math" panose="02040503050406030204" pitchFamily="18" charset="0"/>
                          <a:ea typeface="华文中宋" panose="02010600040101010101" pitchFamily="2" charset="-122"/>
                        </a:rPr>
                        <m:t>−</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𝛽</m:t>
                          </m:r>
                        </m:e>
                        <m:sub>
                          <m:r>
                            <a:rPr lang="en-US" altLang="zh-CN" sz="2400" i="1">
                              <a:latin typeface="Cambria Math" panose="02040503050406030204" pitchFamily="18" charset="0"/>
                              <a:ea typeface="华文中宋" panose="02010600040101010101" pitchFamily="2" charset="-122"/>
                            </a:rPr>
                            <m:t>1</m:t>
                          </m:r>
                        </m:sub>
                      </m:sSub>
                      <m:r>
                        <a:rPr lang="en-US" altLang="zh-CN" sz="2400" i="1">
                          <a:latin typeface="Cambria Math" panose="02040503050406030204" pitchFamily="18" charset="0"/>
                          <a:ea typeface="华文中宋" panose="02010600040101010101" pitchFamily="2" charset="-122"/>
                        </a:rPr>
                        <m:t>=</m:t>
                      </m:r>
                      <m:r>
                        <a:rPr lang="en-US" altLang="zh-CN" sz="2400" i="1">
                          <a:latin typeface="Cambria Math" panose="02040503050406030204" pitchFamily="18" charset="0"/>
                          <a:ea typeface="华文中宋" panose="02010600040101010101" pitchFamily="2" charset="-122"/>
                        </a:rPr>
                        <m:t>𝜃</m:t>
                      </m:r>
                      <m:r>
                        <a:rPr lang="en-US" altLang="zh-CN" sz="2400" i="1">
                          <a:latin typeface="Cambria Math" panose="02040503050406030204" pitchFamily="18" charset="0"/>
                          <a:ea typeface="华文中宋" panose="02010600040101010101" pitchFamily="2" charset="-122"/>
                        </a:rPr>
                        <m:t>,   </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𝛼</m:t>
                          </m:r>
                        </m:e>
                        <m:sub>
                          <m:r>
                            <a:rPr lang="en-US" altLang="zh-CN" sz="2400" i="1">
                              <a:latin typeface="Cambria Math" panose="02040503050406030204" pitchFamily="18" charset="0"/>
                              <a:ea typeface="华文中宋" panose="02010600040101010101" pitchFamily="2" charset="-122"/>
                            </a:rPr>
                            <m:t>2</m:t>
                          </m:r>
                        </m:sub>
                      </m:sSub>
                      <m:r>
                        <a:rPr lang="en-US" altLang="zh-CN" sz="2400" i="1">
                          <a:latin typeface="Cambria Math" panose="02040503050406030204" pitchFamily="18" charset="0"/>
                          <a:ea typeface="华文中宋" panose="02010600040101010101" pitchFamily="2" charset="-122"/>
                        </a:rPr>
                        <m:t>−</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𝛽</m:t>
                          </m:r>
                        </m:e>
                        <m:sub>
                          <m:r>
                            <a:rPr lang="en-US" altLang="zh-CN" sz="2400" i="1">
                              <a:latin typeface="Cambria Math" panose="02040503050406030204" pitchFamily="18" charset="0"/>
                              <a:ea typeface="华文中宋" panose="02010600040101010101" pitchFamily="2" charset="-122"/>
                            </a:rPr>
                            <m:t>2</m:t>
                          </m:r>
                        </m:sub>
                      </m:sSub>
                      <m:r>
                        <a:rPr lang="en-US" altLang="zh-CN" sz="2400" i="1">
                          <a:latin typeface="Cambria Math" panose="02040503050406030204" pitchFamily="18" charset="0"/>
                          <a:ea typeface="华文中宋" panose="02010600040101010101" pitchFamily="2" charset="-122"/>
                        </a:rPr>
                        <m:t>=</m:t>
                      </m:r>
                      <m:r>
                        <a:rPr lang="en-US" altLang="zh-CN" sz="2400" i="1">
                          <a:latin typeface="Cambria Math" panose="02040503050406030204" pitchFamily="18" charset="0"/>
                          <a:ea typeface="华文中宋" panose="02010600040101010101" pitchFamily="2" charset="-122"/>
                        </a:rPr>
                        <m:t>𝜃</m:t>
                      </m:r>
                      <m:r>
                        <a:rPr lang="en-US" altLang="zh-CN" sz="2400" i="1">
                          <a:latin typeface="Cambria Math" panose="02040503050406030204" pitchFamily="18" charset="0"/>
                          <a:ea typeface="华文中宋" panose="02010600040101010101" pitchFamily="2" charset="-122"/>
                        </a:rPr>
                        <m:t>,</m:t>
                      </m:r>
                    </m:oMath>
                  </m:oMathPara>
                </a14:m>
                <a:endParaRPr lang="en-US" altLang="zh-CN" sz="2400" dirty="0">
                  <a:latin typeface="华文中宋" panose="02010600040101010101" pitchFamily="2" charset="-122"/>
                  <a:ea typeface="华文中宋" panose="02010600040101010101" pitchFamily="2" charset="-122"/>
                </a:endParaRPr>
              </a:p>
              <a:p>
                <a:pPr>
                  <a:lnSpc>
                    <a:spcPct val="125000"/>
                  </a:lnSpc>
                </a:pPr>
                <a:r>
                  <a:rPr lang="zh-CN" altLang="en-US" sz="2400" dirty="0">
                    <a:latin typeface="华文中宋" panose="02010600040101010101" pitchFamily="2" charset="-122"/>
                    <a:ea typeface="华文中宋" panose="02010600040101010101" pitchFamily="2" charset="-122"/>
                  </a:rPr>
                  <a:t>所以</a:t>
                </a:r>
                <a14:m>
                  <m:oMath xmlns:m="http://schemas.openxmlformats.org/officeDocument/2006/math">
                    <m:r>
                      <a:rPr lang="en-US" altLang="zh-CN" sz="2400" i="1">
                        <a:latin typeface="Cambria Math" panose="02040503050406030204" pitchFamily="18" charset="0"/>
                        <a:ea typeface="华文中宋" panose="02010600040101010101" pitchFamily="2" charset="-122"/>
                      </a:rPr>
                      <m:t>𝛼</m:t>
                    </m:r>
                  </m:oMath>
                </a14:m>
                <a:r>
                  <a:rPr lang="zh-CN" altLang="en-US" sz="2400" dirty="0">
                    <a:latin typeface="华文中宋" panose="02010600040101010101" pitchFamily="2" charset="-122"/>
                    <a:ea typeface="华文中宋" panose="02010600040101010101" pitchFamily="2" charset="-122"/>
                  </a:rPr>
                  <a:t>分解唯一。</a:t>
                </a:r>
              </a:p>
            </p:txBody>
          </p:sp>
        </mc:Choice>
        <mc:Fallback xmlns="">
          <p:sp>
            <p:nvSpPr>
              <p:cNvPr id="3" name="文本框 2">
                <a:extLst>
                  <a:ext uri="{FF2B5EF4-FFF2-40B4-BE49-F238E27FC236}">
                    <a16:creationId xmlns:a16="http://schemas.microsoft.com/office/drawing/2014/main" id="{8F0EF3A0-96AC-4F30-A923-ED1133E53DF3}"/>
                  </a:ext>
                </a:extLst>
              </p:cNvPr>
              <p:cNvSpPr txBox="1">
                <a:spLocks noRot="1" noChangeAspect="1" noMove="1" noResize="1" noEditPoints="1" noAdjustHandles="1" noChangeArrowheads="1" noChangeShapeType="1" noTextEdit="1"/>
              </p:cNvSpPr>
              <p:nvPr/>
            </p:nvSpPr>
            <p:spPr>
              <a:xfrm>
                <a:off x="1818326" y="2780928"/>
                <a:ext cx="8172400" cy="2358338"/>
              </a:xfrm>
              <a:prstGeom prst="rect">
                <a:avLst/>
              </a:prstGeom>
              <a:blipFill>
                <a:blip r:embed="rId4"/>
                <a:stretch>
                  <a:fillRect l="-1119" b="-49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0649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76</a:t>
            </a:fld>
            <a:endParaRPr kumimoji="0" lang="en-US" altLang="zh-CN">
              <a:solidFill>
                <a:srgbClr val="000000"/>
              </a:solidFill>
            </a:endParaRPr>
          </a:p>
        </p:txBody>
      </p:sp>
      <p:sp>
        <p:nvSpPr>
          <p:cNvPr id="13" name="Rectangle 6">
            <a:extLst>
              <a:ext uri="{FF2B5EF4-FFF2-40B4-BE49-F238E27FC236}">
                <a16:creationId xmlns:a16="http://schemas.microsoft.com/office/drawing/2014/main" id="{C0154D2A-C1B1-43F4-B441-023F5521BA5F}"/>
              </a:ext>
            </a:extLst>
          </p:cNvPr>
          <p:cNvSpPr>
            <a:spLocks noChangeArrowheads="1"/>
          </p:cNvSpPr>
          <p:nvPr/>
        </p:nvSpPr>
        <p:spPr bwMode="auto">
          <a:xfrm>
            <a:off x="1631504" y="636440"/>
            <a:ext cx="4913733" cy="461665"/>
          </a:xfrm>
          <a:prstGeom prst="rect">
            <a:avLst/>
          </a:prstGeom>
          <a:noFill/>
          <a:ln w="9525" algn="ctr">
            <a:noFill/>
            <a:miter lim="800000"/>
            <a:headEnd/>
            <a:tailEnd/>
          </a:ln>
          <a:effectLst/>
        </p:spPr>
        <p:txBody>
          <a:bodyPr wrap="square">
            <a:spAutoFit/>
          </a:bodyPr>
          <a:lstStyle/>
          <a:p>
            <a:pPr eaLnBrk="1" hangingPunct="1">
              <a:defRPr/>
            </a:pPr>
            <a:r>
              <a:rPr lang="en-US" altLang="zh-CN" sz="2400" b="1" dirty="0">
                <a:solidFill>
                  <a:srgbClr val="3333CC"/>
                </a:solidFill>
                <a:effectLst>
                  <a:outerShdw blurRad="38100" dist="38100" dir="2700000" algn="tl">
                    <a:srgbClr val="000000"/>
                  </a:outerShdw>
                </a:effectLst>
              </a:rPr>
              <a:t>1.3.3   </a:t>
            </a:r>
            <a:r>
              <a:rPr lang="zh-CN" altLang="en-US" sz="2400" b="1" dirty="0">
                <a:solidFill>
                  <a:srgbClr val="3333CC"/>
                </a:solidFill>
                <a:effectLst>
                  <a:outerShdw blurRad="38100" dist="38100" dir="2700000" algn="tl">
                    <a:srgbClr val="000000"/>
                  </a:outerShdw>
                </a:effectLst>
              </a:rPr>
              <a:t>子空间的直和、补子空间</a:t>
            </a:r>
          </a:p>
        </p:txBody>
      </p:sp>
      <mc:AlternateContent xmlns:mc="http://schemas.openxmlformats.org/markup-compatibility/2006" xmlns:a14="http://schemas.microsoft.com/office/drawing/2010/main">
        <mc:Choice Requires="a14">
          <p:sp>
            <p:nvSpPr>
              <p:cNvPr id="17" name="Text Box 1026">
                <a:extLst>
                  <a:ext uri="{FF2B5EF4-FFF2-40B4-BE49-F238E27FC236}">
                    <a16:creationId xmlns:a16="http://schemas.microsoft.com/office/drawing/2014/main" id="{D8A029D9-843D-45A4-8FC3-FD345F361DF4}"/>
                  </a:ext>
                </a:extLst>
              </p:cNvPr>
              <p:cNvSpPr txBox="1">
                <a:spLocks noChangeArrowheads="1"/>
              </p:cNvSpPr>
              <p:nvPr/>
            </p:nvSpPr>
            <p:spPr bwMode="auto">
              <a:xfrm>
                <a:off x="1559496" y="1375103"/>
                <a:ext cx="4225323"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0"/>
                  </a:spcBef>
                  <a:buNone/>
                  <a:defRPr/>
                </a:pPr>
                <a14:m>
                  <m:oMathPara xmlns:m="http://schemas.openxmlformats.org/officeDocument/2006/math">
                    <m:oMathParaPr>
                      <m:jc m:val="centerGroup"/>
                    </m:oMathParaPr>
                    <m:oMath xmlns:m="http://schemas.openxmlformats.org/officeDocument/2006/math">
                      <m:d>
                        <m:dPr>
                          <m:begChr m:val="（"/>
                          <m:endChr m:val="）"/>
                          <m:ctrlPr>
                            <a:rPr lang="zh-CN" altLang="en-US" sz="2400" i="1" dirty="0">
                              <a:latin typeface="Cambria Math" panose="02040503050406030204" pitchFamily="18" charset="0"/>
                              <a:ea typeface="华文中宋" panose="02010600040101010101" pitchFamily="2" charset="-122"/>
                            </a:rPr>
                          </m:ctrlPr>
                        </m:dPr>
                        <m:e>
                          <m:r>
                            <a:rPr lang="en-US" altLang="zh-CN" sz="2400" dirty="0">
                              <a:latin typeface="Cambria Math" panose="02040503050406030204" pitchFamily="18" charset="0"/>
                              <a:ea typeface="华文中宋" panose="02010600040101010101" pitchFamily="2" charset="-122"/>
                            </a:rPr>
                            <m:t>2</m:t>
                          </m:r>
                        </m:e>
                      </m:d>
                      <m:r>
                        <a:rPr lang="zh-CN" altLang="en-US" sz="2400" i="1">
                          <a:latin typeface="Cambria Math" panose="02040503050406030204" pitchFamily="18" charset="0"/>
                          <a:ea typeface="华文中宋" panose="02010600040101010101" pitchFamily="2" charset="-122"/>
                        </a:rPr>
                        <m:t>⇒</m:t>
                      </m:r>
                      <m:d>
                        <m:dPr>
                          <m:begChr m:val="（"/>
                          <m:endChr m:val="）"/>
                          <m:ctrlPr>
                            <a:rPr lang="zh-CN" altLang="en-US" sz="2400" i="1" dirty="0">
                              <a:latin typeface="Cambria Math" panose="02040503050406030204" pitchFamily="18" charset="0"/>
                              <a:ea typeface="华文中宋" panose="02010600040101010101" pitchFamily="2" charset="-122"/>
                            </a:rPr>
                          </m:ctrlPr>
                        </m:dPr>
                        <m:e>
                          <m:r>
                            <a:rPr lang="en-US" altLang="zh-CN" sz="2400" i="1">
                              <a:latin typeface="Cambria Math" panose="02040503050406030204" pitchFamily="18" charset="0"/>
                              <a:ea typeface="华文中宋" panose="02010600040101010101" pitchFamily="2" charset="-122"/>
                            </a:rPr>
                            <m:t>3</m:t>
                          </m:r>
                        </m:e>
                      </m:d>
                      <m:r>
                        <a:rPr lang="en-US" altLang="zh-CN" sz="2400" i="1">
                          <a:latin typeface="Cambria Math" panose="02040503050406030204" pitchFamily="18" charset="0"/>
                          <a:ea typeface="华文中宋" panose="02010600040101010101" pitchFamily="2" charset="-122"/>
                        </a:rPr>
                        <m:t>         </m:t>
                      </m:r>
                      <m:r>
                        <a:rPr lang="zh-CN" altLang="en-US" sz="2400" i="1">
                          <a:latin typeface="Cambria Math" panose="02040503050406030204" pitchFamily="18" charset="0"/>
                          <a:ea typeface="华文中宋" panose="02010600040101010101" pitchFamily="2" charset="-122"/>
                        </a:rPr>
                        <m:t>对</m:t>
                      </m:r>
                      <m:r>
                        <a:rPr lang="en-US" altLang="zh-CN" sz="2400" i="1">
                          <a:latin typeface="Cambria Math" panose="02040503050406030204" pitchFamily="18" charset="0"/>
                          <a:ea typeface="华文中宋" panose="02010600040101010101" pitchFamily="2" charset="-122"/>
                        </a:rPr>
                        <m:t>∀</m:t>
                      </m:r>
                      <m:r>
                        <a:rPr lang="en-US" altLang="zh-CN" sz="2400" i="1">
                          <a:latin typeface="Cambria Math" panose="02040503050406030204" pitchFamily="18" charset="0"/>
                          <a:ea typeface="华文中宋" panose="02010600040101010101" pitchFamily="2" charset="-122"/>
                        </a:rPr>
                        <m:t>𝛼</m:t>
                      </m:r>
                      <m:r>
                        <a:rPr lang="en-US" altLang="zh-CN" sz="2400" i="1">
                          <a:latin typeface="Cambria Math" panose="02040503050406030204" pitchFamily="18" charset="0"/>
                          <a:ea typeface="华文中宋" panose="02010600040101010101" pitchFamily="2" charset="-122"/>
                        </a:rPr>
                        <m:t>∈</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𝑉</m:t>
                          </m:r>
                        </m:e>
                        <m:sub>
                          <m:r>
                            <a:rPr lang="en-US" altLang="zh-CN" sz="2400" i="1">
                              <a:latin typeface="Cambria Math" panose="02040503050406030204" pitchFamily="18" charset="0"/>
                              <a:ea typeface="华文中宋" panose="02010600040101010101" pitchFamily="2" charset="-122"/>
                            </a:rPr>
                            <m:t>1</m:t>
                          </m:r>
                        </m:sub>
                      </m:sSub>
                      <m:r>
                        <a:rPr lang="en-US" altLang="zh-CN" sz="2400" i="1">
                          <a:latin typeface="Cambria Math" panose="02040503050406030204" pitchFamily="18" charset="0"/>
                          <a:ea typeface="华文中宋" panose="02010600040101010101" pitchFamily="2" charset="-122"/>
                        </a:rPr>
                        <m:t>∩</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𝑉</m:t>
                          </m:r>
                        </m:e>
                        <m:sub>
                          <m:r>
                            <a:rPr lang="en-US" altLang="zh-CN" sz="2400" i="1">
                              <a:latin typeface="Cambria Math" panose="02040503050406030204" pitchFamily="18" charset="0"/>
                              <a:ea typeface="华文中宋" panose="02010600040101010101" pitchFamily="2" charset="-122"/>
                            </a:rPr>
                            <m:t>2</m:t>
                          </m:r>
                        </m:sub>
                      </m:sSub>
                      <m:r>
                        <a:rPr lang="en-US" altLang="zh-CN" sz="2400" i="1">
                          <a:latin typeface="Cambria Math" panose="02040503050406030204" pitchFamily="18" charset="0"/>
                          <a:ea typeface="华文中宋" panose="02010600040101010101" pitchFamily="2" charset="-122"/>
                        </a:rPr>
                        <m:t>,</m:t>
                      </m:r>
                    </m:oMath>
                  </m:oMathPara>
                </a14:m>
                <a:endParaRPr lang="en-US" altLang="zh-CN" sz="2400" dirty="0">
                  <a:latin typeface="华文中宋" panose="02010600040101010101" pitchFamily="2" charset="-122"/>
                  <a:ea typeface="华文中宋" panose="02010600040101010101" pitchFamily="2" charset="-122"/>
                </a:endParaRPr>
              </a:p>
            </p:txBody>
          </p:sp>
        </mc:Choice>
        <mc:Fallback xmlns="">
          <p:sp>
            <p:nvSpPr>
              <p:cNvPr id="17" name="Text Box 1026">
                <a:extLst>
                  <a:ext uri="{FF2B5EF4-FFF2-40B4-BE49-F238E27FC236}">
                    <a16:creationId xmlns:a16="http://schemas.microsoft.com/office/drawing/2014/main" id="{D8A029D9-843D-45A4-8FC3-FD345F361DF4}"/>
                  </a:ext>
                </a:extLst>
              </p:cNvPr>
              <p:cNvSpPr txBox="1">
                <a:spLocks noRot="1" noChangeAspect="1" noMove="1" noResize="1" noEditPoints="1" noAdjustHandles="1" noChangeArrowheads="1" noChangeShapeType="1" noTextEdit="1"/>
              </p:cNvSpPr>
              <p:nvPr/>
            </p:nvSpPr>
            <p:spPr bwMode="auto">
              <a:xfrm>
                <a:off x="1559496" y="1375103"/>
                <a:ext cx="4225323" cy="461665"/>
              </a:xfrm>
              <a:prstGeom prst="rect">
                <a:avLst/>
              </a:prstGeom>
              <a:blipFill>
                <a:blip r:embed="rId2"/>
                <a:stretch>
                  <a:fillRect b="-160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B6401260-3AF4-4BF4-810C-E99406B63D12}"/>
                  </a:ext>
                </a:extLst>
              </p:cNvPr>
              <p:cNvSpPr txBox="1"/>
              <p:nvPr/>
            </p:nvSpPr>
            <p:spPr>
              <a:xfrm>
                <a:off x="1102296" y="2078536"/>
                <a:ext cx="9662864" cy="1435008"/>
              </a:xfrm>
              <a:prstGeom prst="rect">
                <a:avLst/>
              </a:prstGeom>
              <a:noFill/>
            </p:spPr>
            <p:txBody>
              <a:bodyPr wrap="square" rtlCol="0">
                <a:spAutoFit/>
              </a:bodyPr>
              <a:lstStyle/>
              <a:p>
                <a:pPr>
                  <a:lnSpc>
                    <a:spcPct val="125000"/>
                  </a:lnSpc>
                </a:pPr>
                <a:r>
                  <a:rPr lang="zh-CN" altLang="en-US" sz="2400" dirty="0">
                    <a:latin typeface="华文中宋" panose="02010600040101010101" pitchFamily="2" charset="-122"/>
                    <a:ea typeface="华文中宋" panose="02010600040101010101" pitchFamily="2" charset="-122"/>
                  </a:rPr>
                  <a:t>      由于</a:t>
                </a:r>
                <a14:m>
                  <m:oMath xmlns:m="http://schemas.openxmlformats.org/officeDocument/2006/math">
                    <m:r>
                      <a:rPr lang="en-US" altLang="zh-CN" sz="2400" i="1">
                        <a:latin typeface="Cambria Math" panose="02040503050406030204" pitchFamily="18" charset="0"/>
                        <a:ea typeface="华文中宋" panose="02010600040101010101" pitchFamily="2" charset="-122"/>
                      </a:rPr>
                      <m:t>𝜃</m:t>
                    </m:r>
                    <m:r>
                      <a:rPr lang="en-US" altLang="zh-CN" sz="2400" i="1">
                        <a:latin typeface="Cambria Math" panose="02040503050406030204" pitchFamily="18" charset="0"/>
                        <a:ea typeface="华文中宋" panose="02010600040101010101" pitchFamily="2" charset="-122"/>
                      </a:rPr>
                      <m:t>=</m:t>
                    </m:r>
                    <m:r>
                      <a:rPr lang="en-US" altLang="zh-CN" sz="2400" i="1">
                        <a:latin typeface="Cambria Math" panose="02040503050406030204" pitchFamily="18" charset="0"/>
                        <a:ea typeface="华文中宋" panose="02010600040101010101" pitchFamily="2" charset="-122"/>
                      </a:rPr>
                      <m:t>𝛼</m:t>
                    </m:r>
                    <m:r>
                      <a:rPr lang="en-US" altLang="zh-CN" sz="2400" i="1">
                        <a:latin typeface="Cambria Math" panose="02040503050406030204" pitchFamily="18" charset="0"/>
                        <a:ea typeface="华文中宋" panose="02010600040101010101" pitchFamily="2" charset="-122"/>
                      </a:rPr>
                      <m:t>+</m:t>
                    </m:r>
                    <m:d>
                      <m:dPr>
                        <m:ctrlPr>
                          <a:rPr lang="en-US" altLang="zh-CN" sz="2400" i="1">
                            <a:latin typeface="Cambria Math" panose="02040503050406030204" pitchFamily="18" charset="0"/>
                            <a:ea typeface="华文中宋" panose="02010600040101010101" pitchFamily="2" charset="-122"/>
                          </a:rPr>
                        </m:ctrlPr>
                      </m:dPr>
                      <m:e>
                        <m:r>
                          <a:rPr lang="en-US" altLang="zh-CN" sz="2400" i="1">
                            <a:latin typeface="Cambria Math" panose="02040503050406030204" pitchFamily="18" charset="0"/>
                            <a:ea typeface="华文中宋" panose="02010600040101010101" pitchFamily="2" charset="-122"/>
                          </a:rPr>
                          <m:t>−</m:t>
                        </m:r>
                        <m:r>
                          <a:rPr lang="en-US" altLang="zh-CN" sz="2400" i="1">
                            <a:latin typeface="Cambria Math" panose="02040503050406030204" pitchFamily="18" charset="0"/>
                            <a:ea typeface="华文中宋" panose="02010600040101010101" pitchFamily="2" charset="-122"/>
                          </a:rPr>
                          <m:t>𝛼</m:t>
                        </m:r>
                      </m:e>
                    </m:d>
                    <m:r>
                      <a:rPr lang="en-US" altLang="zh-CN" sz="2400" i="1">
                        <a:latin typeface="Cambria Math" panose="02040503050406030204" pitchFamily="18" charset="0"/>
                        <a:ea typeface="华文中宋" panose="02010600040101010101" pitchFamily="2" charset="-122"/>
                      </a:rPr>
                      <m:t>,</m:t>
                    </m:r>
                    <m:r>
                      <a:rPr lang="zh-CN" altLang="en-US" sz="2400" i="1">
                        <a:latin typeface="Cambria Math" panose="02040503050406030204" pitchFamily="18" charset="0"/>
                        <a:ea typeface="华文中宋" panose="02010600040101010101" pitchFamily="2" charset="-122"/>
                      </a:rPr>
                      <m:t>其中</m:t>
                    </m:r>
                    <m:r>
                      <a:rPr lang="en-US" altLang="zh-CN" sz="2400" i="1">
                        <a:latin typeface="Cambria Math" panose="02040503050406030204" pitchFamily="18" charset="0"/>
                        <a:ea typeface="华文中宋" panose="02010600040101010101" pitchFamily="2" charset="-122"/>
                      </a:rPr>
                      <m:t>𝛼</m:t>
                    </m:r>
                    <m:r>
                      <a:rPr lang="en-US" altLang="zh-CN" sz="2400" i="1">
                        <a:latin typeface="Cambria Math" panose="02040503050406030204" pitchFamily="18" charset="0"/>
                        <a:ea typeface="华文中宋" panose="02010600040101010101" pitchFamily="2" charset="-122"/>
                      </a:rPr>
                      <m:t>∈</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𝑉</m:t>
                        </m:r>
                      </m:e>
                      <m:sub>
                        <m:r>
                          <a:rPr lang="en-US" altLang="zh-CN" sz="2400" i="1">
                            <a:latin typeface="Cambria Math" panose="02040503050406030204" pitchFamily="18" charset="0"/>
                            <a:ea typeface="华文中宋" panose="02010600040101010101" pitchFamily="2" charset="-122"/>
                          </a:rPr>
                          <m:t>1</m:t>
                        </m:r>
                      </m:sub>
                    </m:sSub>
                    <m:r>
                      <a:rPr lang="en-US" altLang="zh-CN" sz="2400" i="1">
                        <a:latin typeface="Cambria Math" panose="02040503050406030204" pitchFamily="18" charset="0"/>
                        <a:ea typeface="华文中宋" panose="02010600040101010101" pitchFamily="2" charset="-122"/>
                      </a:rPr>
                      <m:t>,−</m:t>
                    </m:r>
                    <m:r>
                      <a:rPr lang="en-US" altLang="zh-CN" sz="2400" i="1">
                        <a:latin typeface="Cambria Math" panose="02040503050406030204" pitchFamily="18" charset="0"/>
                        <a:ea typeface="华文中宋" panose="02010600040101010101" pitchFamily="2" charset="-122"/>
                      </a:rPr>
                      <m:t>𝛼</m:t>
                    </m:r>
                    <m:r>
                      <a:rPr lang="en-US" altLang="zh-CN" sz="2400" i="1">
                        <a:latin typeface="Cambria Math" panose="02040503050406030204" pitchFamily="18" charset="0"/>
                        <a:ea typeface="华文中宋" panose="02010600040101010101" pitchFamily="2" charset="-122"/>
                      </a:rPr>
                      <m:t>∈</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𝑉</m:t>
                        </m:r>
                      </m:e>
                      <m:sub>
                        <m:r>
                          <a:rPr lang="en-US" altLang="zh-CN" sz="2400" i="1">
                            <a:latin typeface="Cambria Math" panose="02040503050406030204" pitchFamily="18" charset="0"/>
                            <a:ea typeface="华文中宋" panose="02010600040101010101" pitchFamily="2" charset="-122"/>
                          </a:rPr>
                          <m:t>2</m:t>
                        </m:r>
                      </m:sub>
                    </m:sSub>
                    <m:r>
                      <a:rPr lang="en-US" altLang="zh-CN" sz="2400" i="1">
                        <a:latin typeface="Cambria Math" panose="02040503050406030204" pitchFamily="18" charset="0"/>
                        <a:ea typeface="华文中宋" panose="02010600040101010101" pitchFamily="2" charset="-122"/>
                      </a:rPr>
                      <m:t>,</m:t>
                    </m:r>
                  </m:oMath>
                </a14:m>
                <a:r>
                  <a:rPr lang="zh-CN" altLang="en-US" sz="2400" dirty="0">
                    <a:latin typeface="华文中宋" panose="02010600040101010101" pitchFamily="2" charset="-122"/>
                    <a:ea typeface="华文中宋" panose="02010600040101010101" pitchFamily="2" charset="-122"/>
                  </a:rPr>
                  <a:t>由零向量分解唯一，可得</a:t>
                </a:r>
                <a:endParaRPr lang="en-US" altLang="zh-CN" sz="2400" dirty="0">
                  <a:latin typeface="华文中宋" panose="02010600040101010101" pitchFamily="2" charset="-122"/>
                  <a:ea typeface="华文中宋" panose="02010600040101010101" pitchFamily="2" charset="-122"/>
                </a:endParaRPr>
              </a:p>
              <a:p>
                <a:pPr>
                  <a:lnSpc>
                    <a:spcPct val="125000"/>
                  </a:lnSpc>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ea typeface="华文中宋" panose="02010600040101010101" pitchFamily="2" charset="-122"/>
                        </a:rPr>
                        <m:t>𝛼</m:t>
                      </m:r>
                      <m:r>
                        <a:rPr lang="en-US" altLang="zh-CN" sz="2400" i="1">
                          <a:latin typeface="Cambria Math" panose="02040503050406030204" pitchFamily="18" charset="0"/>
                          <a:ea typeface="华文中宋" panose="02010600040101010101" pitchFamily="2" charset="-122"/>
                        </a:rPr>
                        <m:t>=−</m:t>
                      </m:r>
                      <m:r>
                        <a:rPr lang="en-US" altLang="zh-CN" sz="2400" i="1">
                          <a:latin typeface="Cambria Math" panose="02040503050406030204" pitchFamily="18" charset="0"/>
                          <a:ea typeface="华文中宋" panose="02010600040101010101" pitchFamily="2" charset="-122"/>
                        </a:rPr>
                        <m:t>𝛼</m:t>
                      </m:r>
                      <m:r>
                        <a:rPr lang="en-US" altLang="zh-CN" sz="2400" i="1">
                          <a:latin typeface="Cambria Math" panose="02040503050406030204" pitchFamily="18" charset="0"/>
                          <a:ea typeface="华文中宋" panose="02010600040101010101" pitchFamily="2" charset="-122"/>
                        </a:rPr>
                        <m:t>=</m:t>
                      </m:r>
                      <m:r>
                        <a:rPr lang="en-US" altLang="zh-CN" sz="2400" i="1">
                          <a:latin typeface="Cambria Math" panose="02040503050406030204" pitchFamily="18" charset="0"/>
                          <a:ea typeface="华文中宋" panose="02010600040101010101" pitchFamily="2" charset="-122"/>
                        </a:rPr>
                        <m:t>𝜃</m:t>
                      </m:r>
                      <m:r>
                        <a:rPr lang="en-US" altLang="zh-CN" sz="2400" i="1">
                          <a:latin typeface="Cambria Math" panose="02040503050406030204" pitchFamily="18" charset="0"/>
                          <a:ea typeface="华文中宋" panose="02010600040101010101" pitchFamily="2" charset="-122"/>
                        </a:rPr>
                        <m:t>,</m:t>
                      </m:r>
                    </m:oMath>
                  </m:oMathPara>
                </a14:m>
                <a:endParaRPr lang="en-US" altLang="zh-CN" sz="2400" dirty="0">
                  <a:latin typeface="华文中宋" panose="02010600040101010101" pitchFamily="2" charset="-122"/>
                  <a:ea typeface="华文中宋" panose="02010600040101010101" pitchFamily="2" charset="-122"/>
                </a:endParaRPr>
              </a:p>
              <a:p>
                <a:pPr>
                  <a:lnSpc>
                    <a:spcPct val="125000"/>
                  </a:lnSpc>
                </a:pPr>
                <a:r>
                  <a:rPr lang="zh-CN" altLang="en-US" sz="2400" dirty="0">
                    <a:latin typeface="华文中宋" panose="02010600040101010101" pitchFamily="2" charset="-122"/>
                    <a:ea typeface="华文中宋" panose="02010600040101010101" pitchFamily="2" charset="-122"/>
                  </a:rPr>
                  <a:t>即</a:t>
                </a:r>
                <a14:m>
                  <m:oMath xmlns:m="http://schemas.openxmlformats.org/officeDocument/2006/math">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𝑉</m:t>
                        </m:r>
                      </m:e>
                      <m:sub>
                        <m:r>
                          <a:rPr lang="en-US" altLang="zh-CN" sz="2400" i="1">
                            <a:latin typeface="Cambria Math" panose="02040503050406030204" pitchFamily="18" charset="0"/>
                            <a:ea typeface="华文中宋" panose="02010600040101010101" pitchFamily="2" charset="-122"/>
                          </a:rPr>
                          <m:t>1</m:t>
                        </m:r>
                      </m:sub>
                    </m:sSub>
                    <m:r>
                      <a:rPr lang="en-US" altLang="zh-CN" sz="2400" i="1">
                        <a:latin typeface="Cambria Math" panose="02040503050406030204" pitchFamily="18" charset="0"/>
                        <a:ea typeface="华文中宋" panose="02010600040101010101" pitchFamily="2" charset="-122"/>
                      </a:rPr>
                      <m:t>∩</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𝑉</m:t>
                        </m:r>
                      </m:e>
                      <m:sub>
                        <m:r>
                          <a:rPr lang="en-US" altLang="zh-CN" sz="2400" i="1">
                            <a:latin typeface="Cambria Math" panose="02040503050406030204" pitchFamily="18" charset="0"/>
                            <a:ea typeface="华文中宋" panose="02010600040101010101" pitchFamily="2" charset="-122"/>
                          </a:rPr>
                          <m:t>2</m:t>
                        </m:r>
                      </m:sub>
                    </m:sSub>
                    <m:r>
                      <a:rPr lang="en-US" altLang="zh-CN" sz="2400" i="1">
                        <a:latin typeface="Cambria Math" panose="02040503050406030204" pitchFamily="18" charset="0"/>
                        <a:ea typeface="华文中宋" panose="02010600040101010101" pitchFamily="2" charset="-122"/>
                      </a:rPr>
                      <m:t>=</m:t>
                    </m:r>
                    <m:d>
                      <m:dPr>
                        <m:begChr m:val="{"/>
                        <m:endChr m:val="}"/>
                        <m:ctrlPr>
                          <a:rPr lang="en-US" altLang="zh-CN" sz="2400" i="1">
                            <a:latin typeface="Cambria Math" panose="02040503050406030204" pitchFamily="18" charset="0"/>
                            <a:ea typeface="华文中宋" panose="02010600040101010101" pitchFamily="2" charset="-122"/>
                          </a:rPr>
                        </m:ctrlPr>
                      </m:dPr>
                      <m:e>
                        <m:r>
                          <a:rPr lang="en-US" altLang="zh-CN" sz="2400" i="1">
                            <a:latin typeface="Cambria Math" panose="02040503050406030204" pitchFamily="18" charset="0"/>
                            <a:ea typeface="华文中宋" panose="02010600040101010101" pitchFamily="2" charset="-122"/>
                          </a:rPr>
                          <m:t>𝜃</m:t>
                        </m:r>
                      </m:e>
                    </m:d>
                    <m:r>
                      <a:rPr lang="en-US" altLang="zh-CN" sz="2400" i="1">
                        <a:latin typeface="Cambria Math" panose="02040503050406030204" pitchFamily="18" charset="0"/>
                        <a:ea typeface="华文中宋" panose="02010600040101010101" pitchFamily="2" charset="-122"/>
                      </a:rPr>
                      <m:t>.</m:t>
                    </m:r>
                  </m:oMath>
                </a14:m>
                <a:endParaRPr lang="zh-CN" altLang="en-US" sz="2400" dirty="0">
                  <a:latin typeface="华文中宋" panose="02010600040101010101" pitchFamily="2" charset="-122"/>
                  <a:ea typeface="华文中宋" panose="02010600040101010101" pitchFamily="2" charset="-122"/>
                </a:endParaRPr>
              </a:p>
            </p:txBody>
          </p:sp>
        </mc:Choice>
        <mc:Fallback xmlns="">
          <p:sp>
            <p:nvSpPr>
              <p:cNvPr id="18" name="文本框 17">
                <a:extLst>
                  <a:ext uri="{FF2B5EF4-FFF2-40B4-BE49-F238E27FC236}">
                    <a16:creationId xmlns:a16="http://schemas.microsoft.com/office/drawing/2014/main" id="{B6401260-3AF4-4BF4-810C-E99406B63D12}"/>
                  </a:ext>
                </a:extLst>
              </p:cNvPr>
              <p:cNvSpPr txBox="1">
                <a:spLocks noRot="1" noChangeAspect="1" noMove="1" noResize="1" noEditPoints="1" noAdjustHandles="1" noChangeArrowheads="1" noChangeShapeType="1" noTextEdit="1"/>
              </p:cNvSpPr>
              <p:nvPr/>
            </p:nvSpPr>
            <p:spPr>
              <a:xfrm>
                <a:off x="1102296" y="2078536"/>
                <a:ext cx="9662864" cy="1435008"/>
              </a:xfrm>
              <a:prstGeom prst="rect">
                <a:avLst/>
              </a:prstGeom>
              <a:blipFill>
                <a:blip r:embed="rId3"/>
                <a:stretch>
                  <a:fillRect l="-1009" b="-89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 Box 1026">
                <a:extLst>
                  <a:ext uri="{FF2B5EF4-FFF2-40B4-BE49-F238E27FC236}">
                    <a16:creationId xmlns:a16="http://schemas.microsoft.com/office/drawing/2014/main" id="{7FDECC81-5A09-4A73-87A4-E95663C59021}"/>
                  </a:ext>
                </a:extLst>
              </p:cNvPr>
              <p:cNvSpPr txBox="1">
                <a:spLocks noChangeArrowheads="1"/>
              </p:cNvSpPr>
              <p:nvPr/>
            </p:nvSpPr>
            <p:spPr bwMode="auto">
              <a:xfrm>
                <a:off x="1631504" y="3653650"/>
                <a:ext cx="1570237"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0"/>
                  </a:spcBef>
                  <a:buNone/>
                  <a:defRPr/>
                </a:pPr>
                <a14:m>
                  <m:oMathPara xmlns:m="http://schemas.openxmlformats.org/officeDocument/2006/math">
                    <m:oMathParaPr>
                      <m:jc m:val="centerGroup"/>
                    </m:oMathParaPr>
                    <m:oMath xmlns:m="http://schemas.openxmlformats.org/officeDocument/2006/math">
                      <m:d>
                        <m:dPr>
                          <m:begChr m:val="（"/>
                          <m:endChr m:val="）"/>
                          <m:ctrlPr>
                            <a:rPr lang="zh-CN" altLang="en-US" sz="2400" i="1" dirty="0">
                              <a:latin typeface="Cambria Math" panose="02040503050406030204" pitchFamily="18" charset="0"/>
                              <a:ea typeface="华文中宋" panose="02010600040101010101" pitchFamily="2" charset="-122"/>
                            </a:rPr>
                          </m:ctrlPr>
                        </m:dPr>
                        <m:e>
                          <m:r>
                            <a:rPr lang="en-US" altLang="zh-CN" sz="2400" dirty="0">
                              <a:latin typeface="Cambria Math" panose="02040503050406030204" pitchFamily="18" charset="0"/>
                              <a:ea typeface="华文中宋" panose="02010600040101010101" pitchFamily="2" charset="-122"/>
                            </a:rPr>
                            <m:t>3</m:t>
                          </m:r>
                        </m:e>
                      </m:d>
                      <m:r>
                        <a:rPr lang="zh-CN" altLang="en-US" sz="2400" i="1">
                          <a:latin typeface="Cambria Math" panose="02040503050406030204" pitchFamily="18" charset="0"/>
                          <a:ea typeface="华文中宋" panose="02010600040101010101" pitchFamily="2" charset="-122"/>
                        </a:rPr>
                        <m:t>⇒</m:t>
                      </m:r>
                      <m:d>
                        <m:dPr>
                          <m:begChr m:val="（"/>
                          <m:endChr m:val="）"/>
                          <m:ctrlPr>
                            <a:rPr lang="zh-CN" altLang="en-US" sz="2400" i="1" dirty="0">
                              <a:latin typeface="Cambria Math" panose="02040503050406030204" pitchFamily="18" charset="0"/>
                              <a:ea typeface="华文中宋" panose="02010600040101010101" pitchFamily="2" charset="-122"/>
                            </a:rPr>
                          </m:ctrlPr>
                        </m:dPr>
                        <m:e>
                          <m:r>
                            <a:rPr lang="en-US" altLang="zh-CN" sz="2400" i="1">
                              <a:latin typeface="Cambria Math" panose="02040503050406030204" pitchFamily="18" charset="0"/>
                              <a:ea typeface="华文中宋" panose="02010600040101010101" pitchFamily="2" charset="-122"/>
                            </a:rPr>
                            <m:t>2</m:t>
                          </m:r>
                        </m:e>
                      </m:d>
                    </m:oMath>
                  </m:oMathPara>
                </a14:m>
                <a:endParaRPr lang="en-US" altLang="zh-CN" sz="2400" dirty="0">
                  <a:latin typeface="华文中宋" panose="02010600040101010101" pitchFamily="2" charset="-122"/>
                  <a:ea typeface="华文中宋" panose="02010600040101010101" pitchFamily="2" charset="-122"/>
                </a:endParaRPr>
              </a:p>
            </p:txBody>
          </p:sp>
        </mc:Choice>
        <mc:Fallback xmlns="">
          <p:sp>
            <p:nvSpPr>
              <p:cNvPr id="9" name="Text Box 1026">
                <a:extLst>
                  <a:ext uri="{FF2B5EF4-FFF2-40B4-BE49-F238E27FC236}">
                    <a16:creationId xmlns:a16="http://schemas.microsoft.com/office/drawing/2014/main" id="{7FDECC81-5A09-4A73-87A4-E95663C59021}"/>
                  </a:ext>
                </a:extLst>
              </p:cNvPr>
              <p:cNvSpPr txBox="1">
                <a:spLocks noRot="1" noChangeAspect="1" noMove="1" noResize="1" noEditPoints="1" noAdjustHandles="1" noChangeArrowheads="1" noChangeShapeType="1" noTextEdit="1"/>
              </p:cNvSpPr>
              <p:nvPr/>
            </p:nvSpPr>
            <p:spPr bwMode="auto">
              <a:xfrm>
                <a:off x="1631504" y="3653650"/>
                <a:ext cx="1570237" cy="461665"/>
              </a:xfrm>
              <a:prstGeom prst="rect">
                <a:avLst/>
              </a:prstGeom>
              <a:blipFill>
                <a:blip r:embed="rId4"/>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3E6302E2-58EA-4B7F-BF75-26BE6AD44E67}"/>
                  </a:ext>
                </a:extLst>
              </p:cNvPr>
              <p:cNvSpPr txBox="1"/>
              <p:nvPr/>
            </p:nvSpPr>
            <p:spPr>
              <a:xfrm>
                <a:off x="1102296" y="4255421"/>
                <a:ext cx="10034264" cy="1938992"/>
              </a:xfrm>
              <a:prstGeom prst="rect">
                <a:avLst/>
              </a:prstGeom>
              <a:noFill/>
            </p:spPr>
            <p:txBody>
              <a:bodyPr wrap="square" rtlCol="0">
                <a:spAutoFit/>
              </a:bodyPr>
              <a:lstStyle/>
              <a:p>
                <a:pPr>
                  <a:lnSpc>
                    <a:spcPct val="125000"/>
                  </a:lnSpc>
                </a:pPr>
                <a:r>
                  <a:rPr lang="zh-CN" altLang="en-US" sz="2400" dirty="0">
                    <a:latin typeface="华文中宋" panose="02010600040101010101" pitchFamily="2" charset="-122"/>
                    <a:ea typeface="华文中宋" panose="02010600040101010101" pitchFamily="2" charset="-122"/>
                  </a:rPr>
                  <a:t>      由于</a:t>
                </a:r>
                <a14:m>
                  <m:oMath xmlns:m="http://schemas.openxmlformats.org/officeDocument/2006/math">
                    <m:r>
                      <a:rPr lang="en-US" altLang="zh-CN" sz="2400" i="1">
                        <a:latin typeface="Cambria Math" panose="02040503050406030204" pitchFamily="18" charset="0"/>
                        <a:ea typeface="华文中宋" panose="02010600040101010101" pitchFamily="2" charset="-122"/>
                      </a:rPr>
                      <m:t>𝜃</m:t>
                    </m:r>
                    <m:r>
                      <a:rPr lang="en-US" altLang="zh-CN" sz="2400" i="1">
                        <a:latin typeface="Cambria Math" panose="02040503050406030204" pitchFamily="18" charset="0"/>
                        <a:ea typeface="华文中宋" panose="02010600040101010101" pitchFamily="2" charset="-122"/>
                      </a:rPr>
                      <m:t>=</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𝛼</m:t>
                        </m:r>
                      </m:e>
                      <m:sub>
                        <m:r>
                          <a:rPr lang="en-US" altLang="zh-CN" sz="2400" i="1">
                            <a:latin typeface="Cambria Math" panose="02040503050406030204" pitchFamily="18" charset="0"/>
                            <a:ea typeface="华文中宋" panose="02010600040101010101" pitchFamily="2" charset="-122"/>
                          </a:rPr>
                          <m:t>1</m:t>
                        </m:r>
                      </m:sub>
                    </m:sSub>
                    <m:r>
                      <a:rPr lang="en-US" altLang="zh-CN" sz="2400" i="1">
                        <a:latin typeface="Cambria Math" panose="02040503050406030204" pitchFamily="18" charset="0"/>
                        <a:ea typeface="华文中宋" panose="02010600040101010101" pitchFamily="2" charset="-122"/>
                      </a:rPr>
                      <m:t>+</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𝛼</m:t>
                        </m:r>
                      </m:e>
                      <m:sub>
                        <m:r>
                          <a:rPr lang="en-US" altLang="zh-CN" sz="2400" i="1">
                            <a:latin typeface="Cambria Math" panose="02040503050406030204" pitchFamily="18" charset="0"/>
                            <a:ea typeface="华文中宋" panose="02010600040101010101" pitchFamily="2" charset="-122"/>
                          </a:rPr>
                          <m:t>2</m:t>
                        </m:r>
                      </m:sub>
                    </m:sSub>
                    <m:r>
                      <a:rPr lang="en-US" altLang="zh-CN" sz="2400" i="1">
                        <a:latin typeface="Cambria Math" panose="02040503050406030204" pitchFamily="18" charset="0"/>
                        <a:ea typeface="华文中宋" panose="02010600040101010101" pitchFamily="2" charset="-122"/>
                      </a:rPr>
                      <m:t>,</m:t>
                    </m:r>
                    <m:r>
                      <a:rPr lang="zh-CN" altLang="en-US" sz="2400" i="1">
                        <a:latin typeface="Cambria Math" panose="02040503050406030204" pitchFamily="18" charset="0"/>
                        <a:ea typeface="华文中宋" panose="02010600040101010101" pitchFamily="2" charset="-122"/>
                      </a:rPr>
                      <m:t>其中</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𝛼</m:t>
                        </m:r>
                      </m:e>
                      <m:sub>
                        <m:r>
                          <a:rPr lang="en-US" altLang="zh-CN" sz="2400" i="1">
                            <a:latin typeface="Cambria Math" panose="02040503050406030204" pitchFamily="18" charset="0"/>
                            <a:ea typeface="华文中宋" panose="02010600040101010101" pitchFamily="2" charset="-122"/>
                          </a:rPr>
                          <m:t>1</m:t>
                        </m:r>
                      </m:sub>
                    </m:sSub>
                    <m:r>
                      <a:rPr lang="en-US" altLang="zh-CN" sz="2400" i="1">
                        <a:latin typeface="Cambria Math" panose="02040503050406030204" pitchFamily="18" charset="0"/>
                        <a:ea typeface="华文中宋" panose="02010600040101010101" pitchFamily="2" charset="-122"/>
                      </a:rPr>
                      <m:t>∈</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𝑉</m:t>
                        </m:r>
                      </m:e>
                      <m:sub>
                        <m:r>
                          <a:rPr lang="en-US" altLang="zh-CN" sz="2400" i="1">
                            <a:latin typeface="Cambria Math" panose="02040503050406030204" pitchFamily="18" charset="0"/>
                            <a:ea typeface="华文中宋" panose="02010600040101010101" pitchFamily="2" charset="-122"/>
                          </a:rPr>
                          <m:t>1</m:t>
                        </m:r>
                      </m:sub>
                    </m:sSub>
                    <m:r>
                      <a:rPr lang="en-US" altLang="zh-CN" sz="2400" i="1">
                        <a:latin typeface="Cambria Math" panose="02040503050406030204" pitchFamily="18" charset="0"/>
                        <a:ea typeface="华文中宋" panose="02010600040101010101" pitchFamily="2" charset="-122"/>
                      </a:rPr>
                      <m:t>,</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𝛼</m:t>
                        </m:r>
                      </m:e>
                      <m:sub>
                        <m:r>
                          <a:rPr lang="en-US" altLang="zh-CN" sz="2400" i="1">
                            <a:latin typeface="Cambria Math" panose="02040503050406030204" pitchFamily="18" charset="0"/>
                            <a:ea typeface="华文中宋" panose="02010600040101010101" pitchFamily="2" charset="-122"/>
                          </a:rPr>
                          <m:t>2</m:t>
                        </m:r>
                      </m:sub>
                    </m:sSub>
                    <m:r>
                      <a:rPr lang="en-US" altLang="zh-CN" sz="2400" i="1">
                        <a:latin typeface="Cambria Math" panose="02040503050406030204" pitchFamily="18" charset="0"/>
                        <a:ea typeface="华文中宋" panose="02010600040101010101" pitchFamily="2" charset="-122"/>
                      </a:rPr>
                      <m:t>∈</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𝑉</m:t>
                        </m:r>
                      </m:e>
                      <m:sub>
                        <m:r>
                          <a:rPr lang="en-US" altLang="zh-CN" sz="2400" i="1">
                            <a:latin typeface="Cambria Math" panose="02040503050406030204" pitchFamily="18" charset="0"/>
                            <a:ea typeface="华文中宋" panose="02010600040101010101" pitchFamily="2" charset="-122"/>
                          </a:rPr>
                          <m:t>2</m:t>
                        </m:r>
                      </m:sub>
                    </m:sSub>
                    <m:r>
                      <a:rPr lang="en-US" altLang="zh-CN" sz="2400" i="1">
                        <a:latin typeface="Cambria Math" panose="02040503050406030204" pitchFamily="18" charset="0"/>
                        <a:ea typeface="华文中宋" panose="02010600040101010101" pitchFamily="2" charset="-122"/>
                      </a:rPr>
                      <m:t>,</m:t>
                    </m:r>
                    <m:r>
                      <a:rPr lang="en-US" altLang="zh-CN" sz="2400">
                        <a:latin typeface="Cambria Math" panose="02040503050406030204" pitchFamily="18" charset="0"/>
                        <a:ea typeface="华文中宋" panose="02010600040101010101" pitchFamily="2" charset="-122"/>
                      </a:rPr>
                      <m:t>  </m:t>
                    </m:r>
                  </m:oMath>
                </a14:m>
                <a:r>
                  <a:rPr lang="zh-CN" altLang="en-US" sz="2400" dirty="0">
                    <a:latin typeface="华文中宋" panose="02010600040101010101" pitchFamily="2" charset="-122"/>
                    <a:ea typeface="华文中宋" panose="02010600040101010101" pitchFamily="2" charset="-122"/>
                  </a:rPr>
                  <a:t>则有</a:t>
                </a:r>
                <a14:m>
                  <m:oMath xmlns:m="http://schemas.openxmlformats.org/officeDocument/2006/math">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𝛼</m:t>
                        </m:r>
                      </m:e>
                      <m:sub>
                        <m:r>
                          <a:rPr lang="en-US" altLang="zh-CN" sz="2400" i="1">
                            <a:latin typeface="Cambria Math" panose="02040503050406030204" pitchFamily="18" charset="0"/>
                            <a:ea typeface="华文中宋" panose="02010600040101010101" pitchFamily="2" charset="-122"/>
                          </a:rPr>
                          <m:t>1</m:t>
                        </m:r>
                      </m:sub>
                    </m:sSub>
                    <m:r>
                      <a:rPr lang="en-US" altLang="zh-CN" sz="2400" i="1">
                        <a:latin typeface="Cambria Math" panose="02040503050406030204" pitchFamily="18" charset="0"/>
                        <a:ea typeface="华文中宋" panose="02010600040101010101" pitchFamily="2" charset="-122"/>
                      </a:rPr>
                      <m:t>=−</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𝛼</m:t>
                        </m:r>
                      </m:e>
                      <m:sub>
                        <m:r>
                          <a:rPr lang="en-US" altLang="zh-CN" sz="2400" i="1">
                            <a:latin typeface="Cambria Math" panose="02040503050406030204" pitchFamily="18" charset="0"/>
                            <a:ea typeface="华文中宋" panose="02010600040101010101" pitchFamily="2" charset="-122"/>
                          </a:rPr>
                          <m:t>2</m:t>
                        </m:r>
                      </m:sub>
                    </m:sSub>
                    <m:r>
                      <a:rPr lang="en-US" altLang="zh-CN" sz="2400" i="1">
                        <a:latin typeface="Cambria Math" panose="02040503050406030204" pitchFamily="18" charset="0"/>
                        <a:ea typeface="华文中宋" panose="02010600040101010101" pitchFamily="2" charset="-122"/>
                      </a:rPr>
                      <m:t>∈</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𝑉</m:t>
                        </m:r>
                      </m:e>
                      <m:sub>
                        <m:r>
                          <a:rPr lang="en-US" altLang="zh-CN" sz="2400" i="1">
                            <a:latin typeface="Cambria Math" panose="02040503050406030204" pitchFamily="18" charset="0"/>
                            <a:ea typeface="华文中宋" panose="02010600040101010101" pitchFamily="2" charset="-122"/>
                          </a:rPr>
                          <m:t>2</m:t>
                        </m:r>
                      </m:sub>
                    </m:sSub>
                    <m:r>
                      <a:rPr lang="en-US" altLang="zh-CN" sz="2400" i="1">
                        <a:latin typeface="Cambria Math" panose="02040503050406030204" pitchFamily="18" charset="0"/>
                        <a:ea typeface="华文中宋" panose="02010600040101010101" pitchFamily="2" charset="-122"/>
                      </a:rPr>
                      <m:t>,</m:t>
                    </m:r>
                  </m:oMath>
                </a14:m>
                <a:r>
                  <a:rPr lang="zh-CN" altLang="en-US" sz="2400" dirty="0">
                    <a:latin typeface="华文中宋" panose="02010600040101010101" pitchFamily="2" charset="-122"/>
                    <a:ea typeface="华文中宋" panose="02010600040101010101" pitchFamily="2" charset="-122"/>
                  </a:rPr>
                  <a:t> 即 </a:t>
                </a:r>
                <a14:m>
                  <m:oMath xmlns:m="http://schemas.openxmlformats.org/officeDocument/2006/math">
                    <m:sSub>
                      <m:sSubPr>
                        <m:ctrlPr>
                          <a:rPr lang="en-US" altLang="zh-CN" sz="2400" i="1" dirty="0">
                            <a:latin typeface="Cambria Math" panose="02040503050406030204" pitchFamily="18" charset="0"/>
                            <a:ea typeface="华文中宋" panose="02010600040101010101" pitchFamily="2" charset="-122"/>
                          </a:rPr>
                        </m:ctrlPr>
                      </m:sSubPr>
                      <m:e>
                        <m:r>
                          <a:rPr lang="en-US" altLang="zh-CN" sz="2400" i="1" dirty="0">
                            <a:latin typeface="Cambria Math" panose="02040503050406030204" pitchFamily="18" charset="0"/>
                            <a:ea typeface="华文中宋" panose="02010600040101010101" pitchFamily="2" charset="-122"/>
                          </a:rPr>
                          <m:t>𝛼</m:t>
                        </m:r>
                      </m:e>
                      <m:sub>
                        <m:r>
                          <a:rPr lang="en-US" altLang="zh-CN" sz="2400" i="1" dirty="0">
                            <a:latin typeface="Cambria Math" panose="02040503050406030204" pitchFamily="18" charset="0"/>
                            <a:ea typeface="华文中宋" panose="02010600040101010101" pitchFamily="2" charset="-122"/>
                          </a:rPr>
                          <m:t>1</m:t>
                        </m:r>
                      </m:sub>
                    </m:sSub>
                    <m:r>
                      <a:rPr lang="en-US" altLang="zh-CN" sz="2400" i="1" dirty="0">
                        <a:latin typeface="Cambria Math" panose="02040503050406030204" pitchFamily="18" charset="0"/>
                        <a:ea typeface="华文中宋" panose="02010600040101010101" pitchFamily="2" charset="-122"/>
                      </a:rPr>
                      <m:t>,</m:t>
                    </m:r>
                    <m:sSub>
                      <m:sSubPr>
                        <m:ctrlPr>
                          <a:rPr lang="en-US" altLang="zh-CN" sz="2400" i="1" dirty="0">
                            <a:latin typeface="Cambria Math" panose="02040503050406030204" pitchFamily="18" charset="0"/>
                            <a:ea typeface="华文中宋" panose="02010600040101010101" pitchFamily="2" charset="-122"/>
                          </a:rPr>
                        </m:ctrlPr>
                      </m:sSubPr>
                      <m:e>
                        <m:r>
                          <a:rPr lang="en-US" altLang="zh-CN" sz="2400" i="1" dirty="0">
                            <a:latin typeface="Cambria Math" panose="02040503050406030204" pitchFamily="18" charset="0"/>
                            <a:ea typeface="华文中宋" panose="02010600040101010101" pitchFamily="2" charset="-122"/>
                          </a:rPr>
                          <m:t>𝛼</m:t>
                        </m:r>
                      </m:e>
                      <m:sub>
                        <m:r>
                          <a:rPr lang="en-US" altLang="zh-CN" sz="2400" i="1" dirty="0">
                            <a:latin typeface="Cambria Math" panose="02040503050406030204" pitchFamily="18" charset="0"/>
                            <a:ea typeface="华文中宋" panose="02010600040101010101" pitchFamily="2" charset="-122"/>
                          </a:rPr>
                          <m:t>2</m:t>
                        </m:r>
                      </m:sub>
                    </m:sSub>
                    <m:r>
                      <a:rPr lang="en-US" altLang="zh-CN" sz="2400" i="1" dirty="0">
                        <a:latin typeface="Cambria Math" panose="02040503050406030204" pitchFamily="18" charset="0"/>
                        <a:ea typeface="华文中宋" panose="02010600040101010101" pitchFamily="2" charset="-122"/>
                      </a:rPr>
                      <m:t>∈</m:t>
                    </m:r>
                    <m:sSub>
                      <m:sSubPr>
                        <m:ctrlPr>
                          <a:rPr lang="en-US" altLang="zh-CN" sz="2400" i="1" dirty="0">
                            <a:latin typeface="Cambria Math" panose="02040503050406030204" pitchFamily="18" charset="0"/>
                            <a:ea typeface="华文中宋" panose="02010600040101010101" pitchFamily="2" charset="-122"/>
                          </a:rPr>
                        </m:ctrlPr>
                      </m:sSubPr>
                      <m:e>
                        <m:r>
                          <a:rPr lang="en-US" altLang="zh-CN" sz="2400" i="1" dirty="0">
                            <a:latin typeface="Cambria Math" panose="02040503050406030204" pitchFamily="18" charset="0"/>
                            <a:ea typeface="华文中宋" panose="02010600040101010101" pitchFamily="2" charset="-122"/>
                          </a:rPr>
                          <m:t>𝑉</m:t>
                        </m:r>
                      </m:e>
                      <m:sub>
                        <m:r>
                          <a:rPr lang="en-US" altLang="zh-CN" sz="2400" i="1" dirty="0">
                            <a:latin typeface="Cambria Math" panose="02040503050406030204" pitchFamily="18" charset="0"/>
                            <a:ea typeface="华文中宋" panose="02010600040101010101" pitchFamily="2" charset="-122"/>
                          </a:rPr>
                          <m:t>1</m:t>
                        </m:r>
                      </m:sub>
                    </m:sSub>
                    <m:r>
                      <a:rPr lang="en-US" altLang="zh-CN" sz="2400" i="1" dirty="0">
                        <a:latin typeface="Cambria Math" panose="02040503050406030204" pitchFamily="18" charset="0"/>
                        <a:ea typeface="华文中宋" panose="02010600040101010101" pitchFamily="2" charset="-122"/>
                      </a:rPr>
                      <m:t>∩</m:t>
                    </m:r>
                    <m:sSub>
                      <m:sSubPr>
                        <m:ctrlPr>
                          <a:rPr lang="en-US" altLang="zh-CN" sz="2400" i="1" dirty="0">
                            <a:latin typeface="Cambria Math" panose="02040503050406030204" pitchFamily="18" charset="0"/>
                            <a:ea typeface="华文中宋" panose="02010600040101010101" pitchFamily="2" charset="-122"/>
                          </a:rPr>
                        </m:ctrlPr>
                      </m:sSubPr>
                      <m:e>
                        <m:r>
                          <a:rPr lang="en-US" altLang="zh-CN" sz="2400" i="1" dirty="0">
                            <a:latin typeface="Cambria Math" panose="02040503050406030204" pitchFamily="18" charset="0"/>
                            <a:ea typeface="华文中宋" panose="02010600040101010101" pitchFamily="2" charset="-122"/>
                          </a:rPr>
                          <m:t>𝑉</m:t>
                        </m:r>
                      </m:e>
                      <m:sub>
                        <m:r>
                          <a:rPr lang="en-US" altLang="zh-CN" sz="2400" i="1" dirty="0">
                            <a:latin typeface="Cambria Math" panose="02040503050406030204" pitchFamily="18" charset="0"/>
                            <a:ea typeface="华文中宋" panose="02010600040101010101" pitchFamily="2" charset="-122"/>
                          </a:rPr>
                          <m:t>2</m:t>
                        </m:r>
                      </m:sub>
                    </m:sSub>
                    <m:r>
                      <a:rPr lang="en-US" altLang="zh-CN" sz="2400" i="1" dirty="0">
                        <a:latin typeface="Cambria Math" panose="02040503050406030204" pitchFamily="18" charset="0"/>
                        <a:ea typeface="华文中宋" panose="02010600040101010101" pitchFamily="2" charset="-122"/>
                      </a:rPr>
                      <m:t>=</m:t>
                    </m:r>
                    <m:d>
                      <m:dPr>
                        <m:begChr m:val="{"/>
                        <m:endChr m:val="}"/>
                        <m:ctrlPr>
                          <a:rPr lang="en-US" altLang="zh-CN" sz="2400" i="1" dirty="0">
                            <a:latin typeface="Cambria Math" panose="02040503050406030204" pitchFamily="18" charset="0"/>
                            <a:ea typeface="华文中宋" panose="02010600040101010101" pitchFamily="2" charset="-122"/>
                          </a:rPr>
                        </m:ctrlPr>
                      </m:dPr>
                      <m:e>
                        <m:r>
                          <a:rPr lang="en-US" altLang="zh-CN" sz="2400" i="1" dirty="0">
                            <a:latin typeface="Cambria Math" panose="02040503050406030204" pitchFamily="18" charset="0"/>
                            <a:ea typeface="华文中宋" panose="02010600040101010101" pitchFamily="2" charset="-122"/>
                          </a:rPr>
                          <m:t>𝜃</m:t>
                        </m:r>
                      </m:e>
                    </m:d>
                    <m:r>
                      <a:rPr lang="en-US" altLang="zh-CN" sz="2400" i="1" dirty="0">
                        <a:latin typeface="Cambria Math" panose="02040503050406030204" pitchFamily="18" charset="0"/>
                        <a:ea typeface="华文中宋" panose="02010600040101010101" pitchFamily="2" charset="-122"/>
                      </a:rPr>
                      <m:t>.</m:t>
                    </m:r>
                  </m:oMath>
                </a14:m>
                <a:r>
                  <a:rPr lang="en-US" altLang="zh-CN" sz="2400" dirty="0">
                    <a:latin typeface="华文中宋" panose="02010600040101010101" pitchFamily="2" charset="-122"/>
                    <a:ea typeface="华文中宋" panose="02010600040101010101" pitchFamily="2" charset="-122"/>
                  </a:rPr>
                  <a:t> </a:t>
                </a:r>
                <a:r>
                  <a:rPr lang="zh-CN" altLang="en-US" sz="2400" dirty="0">
                    <a:latin typeface="华文中宋" panose="02010600040101010101" pitchFamily="2" charset="-122"/>
                    <a:ea typeface="华文中宋" panose="02010600040101010101" pitchFamily="2" charset="-122"/>
                  </a:rPr>
                  <a:t>所以</a:t>
                </a:r>
                <a:endParaRPr lang="en-US" altLang="zh-CN" sz="2400" dirty="0">
                  <a:latin typeface="华文中宋" panose="02010600040101010101" pitchFamily="2" charset="-122"/>
                  <a:ea typeface="华文中宋" panose="02010600040101010101" pitchFamily="2" charset="-122"/>
                </a:endParaRPr>
              </a:p>
              <a:p>
                <a:pPr>
                  <a:lnSpc>
                    <a:spcPct val="125000"/>
                  </a:lnSpc>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𝛼</m:t>
                          </m:r>
                        </m:e>
                        <m:sub>
                          <m:r>
                            <a:rPr lang="en-US" altLang="zh-CN" sz="2400" i="1">
                              <a:latin typeface="Cambria Math" panose="02040503050406030204" pitchFamily="18" charset="0"/>
                              <a:ea typeface="华文中宋" panose="02010600040101010101" pitchFamily="2" charset="-122"/>
                            </a:rPr>
                            <m:t>1</m:t>
                          </m:r>
                        </m:sub>
                      </m:sSub>
                      <m:r>
                        <a:rPr lang="en-US" altLang="zh-CN" sz="2400" i="1">
                          <a:latin typeface="Cambria Math" panose="02040503050406030204" pitchFamily="18" charset="0"/>
                          <a:ea typeface="华文中宋" panose="02010600040101010101" pitchFamily="2" charset="-122"/>
                        </a:rPr>
                        <m:t>=</m:t>
                      </m:r>
                      <m:sSub>
                        <m:sSubPr>
                          <m:ctrlPr>
                            <a:rPr lang="en-US" altLang="zh-CN" sz="2400" i="1">
                              <a:latin typeface="Cambria Math" panose="02040503050406030204" pitchFamily="18" charset="0"/>
                              <a:ea typeface="华文中宋" panose="02010600040101010101" pitchFamily="2" charset="-122"/>
                            </a:rPr>
                          </m:ctrlPr>
                        </m:sSubPr>
                        <m:e>
                          <m:r>
                            <a:rPr lang="en-US" altLang="zh-CN" sz="2400" i="1">
                              <a:latin typeface="Cambria Math" panose="02040503050406030204" pitchFamily="18" charset="0"/>
                              <a:ea typeface="华文中宋" panose="02010600040101010101" pitchFamily="2" charset="-122"/>
                            </a:rPr>
                            <m:t>𝛼</m:t>
                          </m:r>
                        </m:e>
                        <m:sub>
                          <m:r>
                            <a:rPr lang="en-US" altLang="zh-CN" sz="2400" i="1">
                              <a:latin typeface="Cambria Math" panose="02040503050406030204" pitchFamily="18" charset="0"/>
                              <a:ea typeface="华文中宋" panose="02010600040101010101" pitchFamily="2" charset="-122"/>
                            </a:rPr>
                            <m:t>2</m:t>
                          </m:r>
                        </m:sub>
                      </m:sSub>
                      <m:r>
                        <a:rPr lang="en-US" altLang="zh-CN" sz="2400" i="1">
                          <a:latin typeface="Cambria Math" panose="02040503050406030204" pitchFamily="18" charset="0"/>
                          <a:ea typeface="华文中宋" panose="02010600040101010101" pitchFamily="2" charset="-122"/>
                        </a:rPr>
                        <m:t>=</m:t>
                      </m:r>
                      <m:r>
                        <a:rPr lang="en-US" altLang="zh-CN" sz="2400" i="1">
                          <a:latin typeface="Cambria Math" panose="02040503050406030204" pitchFamily="18" charset="0"/>
                          <a:ea typeface="华文中宋" panose="02010600040101010101" pitchFamily="2" charset="-122"/>
                        </a:rPr>
                        <m:t>𝜃</m:t>
                      </m:r>
                      <m:r>
                        <a:rPr lang="en-US" altLang="zh-CN" sz="2400" i="1">
                          <a:latin typeface="Cambria Math" panose="02040503050406030204" pitchFamily="18" charset="0"/>
                          <a:ea typeface="华文中宋" panose="02010600040101010101" pitchFamily="2" charset="-122"/>
                        </a:rPr>
                        <m:t>,</m:t>
                      </m:r>
                    </m:oMath>
                  </m:oMathPara>
                </a14:m>
                <a:endParaRPr lang="en-US" altLang="zh-CN" sz="2400" dirty="0">
                  <a:latin typeface="华文中宋" panose="02010600040101010101" pitchFamily="2" charset="-122"/>
                  <a:ea typeface="华文中宋" panose="02010600040101010101" pitchFamily="2" charset="-122"/>
                </a:endParaRPr>
              </a:p>
              <a:p>
                <a:pPr>
                  <a:lnSpc>
                    <a:spcPct val="125000"/>
                  </a:lnSpc>
                </a:pPr>
                <a:r>
                  <a:rPr lang="zh-CN" altLang="en-US" sz="2400" dirty="0">
                    <a:latin typeface="华文中宋" panose="02010600040101010101" pitchFamily="2" charset="-122"/>
                    <a:ea typeface="华文中宋" panose="02010600040101010101" pitchFamily="2" charset="-122"/>
                  </a:rPr>
                  <a:t>即零向量分解唯一。</a:t>
                </a:r>
              </a:p>
            </p:txBody>
          </p:sp>
        </mc:Choice>
        <mc:Fallback xmlns="">
          <p:sp>
            <p:nvSpPr>
              <p:cNvPr id="10" name="文本框 9">
                <a:extLst>
                  <a:ext uri="{FF2B5EF4-FFF2-40B4-BE49-F238E27FC236}">
                    <a16:creationId xmlns:a16="http://schemas.microsoft.com/office/drawing/2014/main" id="{3E6302E2-58EA-4B7F-BF75-26BE6AD44E67}"/>
                  </a:ext>
                </a:extLst>
              </p:cNvPr>
              <p:cNvSpPr txBox="1">
                <a:spLocks noRot="1" noChangeAspect="1" noMove="1" noResize="1" noEditPoints="1" noAdjustHandles="1" noChangeArrowheads="1" noChangeShapeType="1" noTextEdit="1"/>
              </p:cNvSpPr>
              <p:nvPr/>
            </p:nvSpPr>
            <p:spPr>
              <a:xfrm>
                <a:off x="1102296" y="4255421"/>
                <a:ext cx="10034264" cy="1938992"/>
              </a:xfrm>
              <a:prstGeom prst="rect">
                <a:avLst/>
              </a:prstGeom>
              <a:blipFill>
                <a:blip r:embed="rId5"/>
                <a:stretch>
                  <a:fillRect l="-972" b="-408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4166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 grpId="0"/>
      <p:bldP spid="1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579" name="Object 1028"/>
          <p:cNvGraphicFramePr>
            <a:graphicFrameLocks noChangeAspect="1"/>
          </p:cNvGraphicFramePr>
          <p:nvPr>
            <p:extLst>
              <p:ext uri="{D42A27DB-BD31-4B8C-83A1-F6EECF244321}">
                <p14:modId xmlns:p14="http://schemas.microsoft.com/office/powerpoint/2010/main" val="3786627276"/>
              </p:ext>
            </p:extLst>
          </p:nvPr>
        </p:nvGraphicFramePr>
        <p:xfrm>
          <a:off x="1703512" y="1393905"/>
          <a:ext cx="2149752" cy="461665"/>
        </p:xfrm>
        <a:graphic>
          <a:graphicData uri="http://schemas.openxmlformats.org/presentationml/2006/ole">
            <mc:AlternateContent xmlns:mc="http://schemas.openxmlformats.org/markup-compatibility/2006">
              <mc:Choice xmlns:v="urn:schemas-microsoft-com:vml" Requires="v">
                <p:oleObj spid="_x0000_s43010" name="Equation" r:id="rId3" imgW="1002960" imgH="215640" progId="Equation.DSMT4">
                  <p:embed/>
                </p:oleObj>
              </mc:Choice>
              <mc:Fallback>
                <p:oleObj name="Equation" r:id="rId3" imgW="1002960" imgH="215640" progId="Equation.DSMT4">
                  <p:embed/>
                  <p:pic>
                    <p:nvPicPr>
                      <p:cNvPr id="24579" name="Object 1028"/>
                      <p:cNvPicPr>
                        <a:picLocks noChangeAspect="1" noChangeArrowheads="1"/>
                      </p:cNvPicPr>
                      <p:nvPr/>
                    </p:nvPicPr>
                    <p:blipFill>
                      <a:blip r:embed="rId4"/>
                      <a:srcRect/>
                      <a:stretch>
                        <a:fillRect/>
                      </a:stretch>
                    </p:blipFill>
                    <p:spPr bwMode="auto">
                      <a:xfrm>
                        <a:off x="1703512" y="1393905"/>
                        <a:ext cx="2149752" cy="461665"/>
                      </a:xfrm>
                      <a:prstGeom prst="rect">
                        <a:avLst/>
                      </a:prstGeom>
                      <a:noFill/>
                      <a:ln>
                        <a:noFill/>
                      </a:ln>
                      <a:effectLst/>
                    </p:spPr>
                  </p:pic>
                </p:oleObj>
              </mc:Fallback>
            </mc:AlternateContent>
          </a:graphicData>
        </a:graphic>
      </p:graphicFrame>
      <p:graphicFrame>
        <p:nvGraphicFramePr>
          <p:cNvPr id="145413" name="Object 1029"/>
          <p:cNvGraphicFramePr>
            <a:graphicFrameLocks noChangeAspect="1"/>
          </p:cNvGraphicFramePr>
          <p:nvPr>
            <p:extLst>
              <p:ext uri="{D42A27DB-BD31-4B8C-83A1-F6EECF244321}">
                <p14:modId xmlns:p14="http://schemas.microsoft.com/office/powerpoint/2010/main" val="1537623967"/>
              </p:ext>
            </p:extLst>
          </p:nvPr>
        </p:nvGraphicFramePr>
        <p:xfrm>
          <a:off x="983432" y="2039350"/>
          <a:ext cx="7216775" cy="912813"/>
        </p:xfrm>
        <a:graphic>
          <a:graphicData uri="http://schemas.openxmlformats.org/presentationml/2006/ole">
            <mc:AlternateContent xmlns:mc="http://schemas.openxmlformats.org/markup-compatibility/2006">
              <mc:Choice xmlns:v="urn:schemas-microsoft-com:vml" Requires="v">
                <p:oleObj spid="_x0000_s43011" name="Equation" r:id="rId5" imgW="3619440" imgH="457200" progId="Equation.DSMT4">
                  <p:embed/>
                </p:oleObj>
              </mc:Choice>
              <mc:Fallback>
                <p:oleObj name="Equation" r:id="rId5" imgW="3619440" imgH="457200" progId="Equation.DSMT4">
                  <p:embed/>
                  <p:pic>
                    <p:nvPicPr>
                      <p:cNvPr id="145413" name="Object 1029"/>
                      <p:cNvPicPr>
                        <a:picLocks noChangeAspect="1" noChangeArrowheads="1"/>
                      </p:cNvPicPr>
                      <p:nvPr/>
                    </p:nvPicPr>
                    <p:blipFill>
                      <a:blip r:embed="rId6"/>
                      <a:srcRect/>
                      <a:stretch>
                        <a:fillRect/>
                      </a:stretch>
                    </p:blipFill>
                    <p:spPr bwMode="auto">
                      <a:xfrm>
                        <a:off x="983432" y="2039350"/>
                        <a:ext cx="7216775" cy="912813"/>
                      </a:xfrm>
                      <a:prstGeom prst="rect">
                        <a:avLst/>
                      </a:prstGeom>
                      <a:noFill/>
                      <a:ln>
                        <a:noFill/>
                      </a:ln>
                      <a:effectLst/>
                    </p:spPr>
                  </p:pic>
                </p:oleObj>
              </mc:Fallback>
            </mc:AlternateContent>
          </a:graphicData>
        </a:graphic>
      </p:graphicFrame>
      <p:graphicFrame>
        <p:nvGraphicFramePr>
          <p:cNvPr id="145414" name="Object 1030"/>
          <p:cNvGraphicFramePr>
            <a:graphicFrameLocks noChangeAspect="1"/>
          </p:cNvGraphicFramePr>
          <p:nvPr>
            <p:extLst>
              <p:ext uri="{D42A27DB-BD31-4B8C-83A1-F6EECF244321}">
                <p14:modId xmlns:p14="http://schemas.microsoft.com/office/powerpoint/2010/main" val="169362586"/>
              </p:ext>
            </p:extLst>
          </p:nvPr>
        </p:nvGraphicFramePr>
        <p:xfrm>
          <a:off x="3389014" y="3166476"/>
          <a:ext cx="4392489" cy="496287"/>
        </p:xfrm>
        <a:graphic>
          <a:graphicData uri="http://schemas.openxmlformats.org/presentationml/2006/ole">
            <mc:AlternateContent xmlns:mc="http://schemas.openxmlformats.org/markup-compatibility/2006">
              <mc:Choice xmlns:v="urn:schemas-microsoft-com:vml" Requires="v">
                <p:oleObj spid="_x0000_s43012" name="Equation" r:id="rId7" imgW="2133600" imgH="241300" progId="Equation.DSMT4">
                  <p:embed/>
                </p:oleObj>
              </mc:Choice>
              <mc:Fallback>
                <p:oleObj name="Equation" r:id="rId7" imgW="2133600" imgH="241300" progId="Equation.DSMT4">
                  <p:embed/>
                  <p:pic>
                    <p:nvPicPr>
                      <p:cNvPr id="145414" name="Object 103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89014" y="3166476"/>
                        <a:ext cx="4392489" cy="496287"/>
                      </a:xfrm>
                      <a:prstGeom prst="rect">
                        <a:avLst/>
                      </a:prstGeom>
                      <a:noFill/>
                      <a:ln>
                        <a:noFill/>
                      </a:ln>
                      <a:effectLst/>
                    </p:spPr>
                  </p:pic>
                </p:oleObj>
              </mc:Fallback>
            </mc:AlternateContent>
          </a:graphicData>
        </a:graphic>
      </p:graphicFrame>
      <p:graphicFrame>
        <p:nvGraphicFramePr>
          <p:cNvPr id="145415" name="Object 1031"/>
          <p:cNvGraphicFramePr>
            <a:graphicFrameLocks noChangeAspect="1"/>
          </p:cNvGraphicFramePr>
          <p:nvPr>
            <p:extLst>
              <p:ext uri="{D42A27DB-BD31-4B8C-83A1-F6EECF244321}">
                <p14:modId xmlns:p14="http://schemas.microsoft.com/office/powerpoint/2010/main" val="3949447771"/>
              </p:ext>
            </p:extLst>
          </p:nvPr>
        </p:nvGraphicFramePr>
        <p:xfrm>
          <a:off x="1055440" y="3783572"/>
          <a:ext cx="7751998" cy="1081956"/>
        </p:xfrm>
        <a:graphic>
          <a:graphicData uri="http://schemas.openxmlformats.org/presentationml/2006/ole">
            <mc:AlternateContent xmlns:mc="http://schemas.openxmlformats.org/markup-compatibility/2006">
              <mc:Choice xmlns:v="urn:schemas-microsoft-com:vml" Requires="v">
                <p:oleObj spid="_x0000_s43013" name="Equation" r:id="rId9" imgW="3797280" imgH="558720" progId="Equation.DSMT4">
                  <p:embed/>
                </p:oleObj>
              </mc:Choice>
              <mc:Fallback>
                <p:oleObj name="Equation" r:id="rId9" imgW="3797280" imgH="558720" progId="Equation.DSMT4">
                  <p:embed/>
                  <p:pic>
                    <p:nvPicPr>
                      <p:cNvPr id="145415" name="Object 1031"/>
                      <p:cNvPicPr>
                        <a:picLocks noChangeAspect="1" noChangeArrowheads="1"/>
                      </p:cNvPicPr>
                      <p:nvPr/>
                    </p:nvPicPr>
                    <p:blipFill>
                      <a:blip r:embed="rId10"/>
                      <a:srcRect/>
                      <a:stretch>
                        <a:fillRect/>
                      </a:stretch>
                    </p:blipFill>
                    <p:spPr bwMode="auto">
                      <a:xfrm>
                        <a:off x="1055440" y="3783572"/>
                        <a:ext cx="7751998" cy="1081956"/>
                      </a:xfrm>
                      <a:prstGeom prst="rect">
                        <a:avLst/>
                      </a:prstGeom>
                      <a:noFill/>
                      <a:ln>
                        <a:noFill/>
                      </a:ln>
                      <a:effectLst/>
                    </p:spPr>
                  </p:pic>
                </p:oleObj>
              </mc:Fallback>
            </mc:AlternateContent>
          </a:graphicData>
        </a:graphic>
      </p:graphicFrame>
      <p:graphicFrame>
        <p:nvGraphicFramePr>
          <p:cNvPr id="145416" name="Object 1032"/>
          <p:cNvGraphicFramePr>
            <a:graphicFrameLocks noChangeAspect="1"/>
          </p:cNvGraphicFramePr>
          <p:nvPr>
            <p:extLst>
              <p:ext uri="{D42A27DB-BD31-4B8C-83A1-F6EECF244321}">
                <p14:modId xmlns:p14="http://schemas.microsoft.com/office/powerpoint/2010/main" val="4013212028"/>
              </p:ext>
            </p:extLst>
          </p:nvPr>
        </p:nvGraphicFramePr>
        <p:xfrm>
          <a:off x="1120750" y="5239737"/>
          <a:ext cx="6942137" cy="457200"/>
        </p:xfrm>
        <a:graphic>
          <a:graphicData uri="http://schemas.openxmlformats.org/presentationml/2006/ole">
            <mc:AlternateContent xmlns:mc="http://schemas.openxmlformats.org/markup-compatibility/2006">
              <mc:Choice xmlns:v="urn:schemas-microsoft-com:vml" Requires="v">
                <p:oleObj spid="_x0000_s43014" name="Equation" r:id="rId11" imgW="3581280" imgH="241200" progId="Equation.DSMT4">
                  <p:embed/>
                </p:oleObj>
              </mc:Choice>
              <mc:Fallback>
                <p:oleObj name="Equation" r:id="rId11" imgW="3581280" imgH="241200" progId="Equation.DSMT4">
                  <p:embed/>
                  <p:pic>
                    <p:nvPicPr>
                      <p:cNvPr id="145416" name="Object 1032"/>
                      <p:cNvPicPr>
                        <a:picLocks noChangeAspect="1" noChangeArrowheads="1"/>
                      </p:cNvPicPr>
                      <p:nvPr/>
                    </p:nvPicPr>
                    <p:blipFill>
                      <a:blip r:embed="rId12"/>
                      <a:srcRect/>
                      <a:stretch>
                        <a:fillRect/>
                      </a:stretch>
                    </p:blipFill>
                    <p:spPr bwMode="auto">
                      <a:xfrm>
                        <a:off x="1120750" y="5239737"/>
                        <a:ext cx="6942137" cy="457200"/>
                      </a:xfrm>
                      <a:prstGeom prst="rect">
                        <a:avLst/>
                      </a:prstGeom>
                      <a:noFill/>
                      <a:ln>
                        <a:noFill/>
                      </a:ln>
                      <a:effec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77</a:t>
            </a:fld>
            <a:endParaRPr kumimoji="0" lang="en-US" altLang="zh-CN">
              <a:solidFill>
                <a:srgbClr val="000000"/>
              </a:solidFill>
            </a:endParaRPr>
          </a:p>
        </p:txBody>
      </p:sp>
      <p:sp>
        <p:nvSpPr>
          <p:cNvPr id="13" name="Rectangle 6">
            <a:extLst>
              <a:ext uri="{FF2B5EF4-FFF2-40B4-BE49-F238E27FC236}">
                <a16:creationId xmlns:a16="http://schemas.microsoft.com/office/drawing/2014/main" id="{C0154D2A-C1B1-43F4-B441-023F5521BA5F}"/>
              </a:ext>
            </a:extLst>
          </p:cNvPr>
          <p:cNvSpPr>
            <a:spLocks noChangeArrowheads="1"/>
          </p:cNvSpPr>
          <p:nvPr/>
        </p:nvSpPr>
        <p:spPr bwMode="auto">
          <a:xfrm>
            <a:off x="1631504" y="575760"/>
            <a:ext cx="4913733" cy="461665"/>
          </a:xfrm>
          <a:prstGeom prst="rect">
            <a:avLst/>
          </a:prstGeom>
          <a:noFill/>
          <a:ln w="9525" algn="ctr">
            <a:noFill/>
            <a:miter lim="800000"/>
            <a:headEnd/>
            <a:tailEnd/>
          </a:ln>
          <a:effectLst/>
        </p:spPr>
        <p:txBody>
          <a:bodyPr wrap="square">
            <a:spAutoFit/>
          </a:bodyPr>
          <a:lstStyle/>
          <a:p>
            <a:pPr eaLnBrk="1" hangingPunct="1">
              <a:defRPr/>
            </a:pPr>
            <a:r>
              <a:rPr lang="en-US" altLang="zh-CN" sz="2400" b="1" dirty="0">
                <a:solidFill>
                  <a:srgbClr val="3333CC"/>
                </a:solidFill>
                <a:effectLst>
                  <a:outerShdw blurRad="38100" dist="38100" dir="2700000" algn="tl">
                    <a:srgbClr val="000000"/>
                  </a:outerShdw>
                </a:effectLst>
              </a:rPr>
              <a:t>1.3.3   </a:t>
            </a:r>
            <a:r>
              <a:rPr lang="zh-CN" altLang="en-US" sz="2400" b="1" dirty="0">
                <a:solidFill>
                  <a:srgbClr val="3333CC"/>
                </a:solidFill>
                <a:effectLst>
                  <a:outerShdw blurRad="38100" dist="38100" dir="2700000" algn="tl">
                    <a:srgbClr val="000000"/>
                  </a:outerShdw>
                </a:effectLst>
              </a:rPr>
              <a:t>子空间的直和、补子空间</a:t>
            </a:r>
          </a:p>
        </p:txBody>
      </p:sp>
    </p:spTree>
    <p:extLst>
      <p:ext uri="{BB962C8B-B14F-4D97-AF65-F5344CB8AC3E}">
        <p14:creationId xmlns:p14="http://schemas.microsoft.com/office/powerpoint/2010/main" val="3597965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5413"/>
                                        </p:tgtEl>
                                        <p:attrNameLst>
                                          <p:attrName>style.visibility</p:attrName>
                                        </p:attrNameLst>
                                      </p:cBhvr>
                                      <p:to>
                                        <p:strVal val="visible"/>
                                      </p:to>
                                    </p:set>
                                    <p:animEffect transition="in" filter="wipe(down)">
                                      <p:cBhvr>
                                        <p:cTn id="7" dur="500"/>
                                        <p:tgtEl>
                                          <p:spTgt spid="1454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5414"/>
                                        </p:tgtEl>
                                        <p:attrNameLst>
                                          <p:attrName>style.visibility</p:attrName>
                                        </p:attrNameLst>
                                      </p:cBhvr>
                                      <p:to>
                                        <p:strVal val="visible"/>
                                      </p:to>
                                    </p:set>
                                    <p:animEffect transition="in" filter="wipe(down)">
                                      <p:cBhvr>
                                        <p:cTn id="12" dur="500"/>
                                        <p:tgtEl>
                                          <p:spTgt spid="1454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45415"/>
                                        </p:tgtEl>
                                        <p:attrNameLst>
                                          <p:attrName>style.visibility</p:attrName>
                                        </p:attrNameLst>
                                      </p:cBhvr>
                                      <p:to>
                                        <p:strVal val="visible"/>
                                      </p:to>
                                    </p:set>
                                    <p:animEffect transition="in" filter="wipe(down)">
                                      <p:cBhvr>
                                        <p:cTn id="17" dur="500"/>
                                        <p:tgtEl>
                                          <p:spTgt spid="1454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45416"/>
                                        </p:tgtEl>
                                        <p:attrNameLst>
                                          <p:attrName>style.visibility</p:attrName>
                                        </p:attrNameLst>
                                      </p:cBhvr>
                                      <p:to>
                                        <p:strVal val="visible"/>
                                      </p:to>
                                    </p:set>
                                    <p:animEffect transition="in" filter="wipe(down)">
                                      <p:cBhvr>
                                        <p:cTn id="22" dur="500"/>
                                        <p:tgtEl>
                                          <p:spTgt spid="1454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5417" name="Object 1033"/>
          <p:cNvGraphicFramePr>
            <a:graphicFrameLocks noChangeAspect="1"/>
          </p:cNvGraphicFramePr>
          <p:nvPr>
            <p:extLst>
              <p:ext uri="{D42A27DB-BD31-4B8C-83A1-F6EECF244321}">
                <p14:modId xmlns:p14="http://schemas.microsoft.com/office/powerpoint/2010/main" val="3994180531"/>
              </p:ext>
            </p:extLst>
          </p:nvPr>
        </p:nvGraphicFramePr>
        <p:xfrm>
          <a:off x="1703512" y="1367914"/>
          <a:ext cx="5726790" cy="946027"/>
        </p:xfrm>
        <a:graphic>
          <a:graphicData uri="http://schemas.openxmlformats.org/presentationml/2006/ole">
            <mc:AlternateContent xmlns:mc="http://schemas.openxmlformats.org/markup-compatibility/2006">
              <mc:Choice xmlns:v="urn:schemas-microsoft-com:vml" Requires="v">
                <p:oleObj spid="_x0000_s44034" name="Equation" r:id="rId3" imgW="2920680" imgH="482400" progId="Equation.DSMT4">
                  <p:embed/>
                </p:oleObj>
              </mc:Choice>
              <mc:Fallback>
                <p:oleObj name="Equation" r:id="rId3" imgW="2920680" imgH="482400" progId="Equation.DSMT4">
                  <p:embed/>
                  <p:pic>
                    <p:nvPicPr>
                      <p:cNvPr id="145417" name="Object 1033"/>
                      <p:cNvPicPr>
                        <a:picLocks noChangeAspect="1" noChangeArrowheads="1"/>
                      </p:cNvPicPr>
                      <p:nvPr/>
                    </p:nvPicPr>
                    <p:blipFill>
                      <a:blip r:embed="rId4"/>
                      <a:srcRect/>
                      <a:stretch>
                        <a:fillRect/>
                      </a:stretch>
                    </p:blipFill>
                    <p:spPr bwMode="auto">
                      <a:xfrm>
                        <a:off x="1703512" y="1367914"/>
                        <a:ext cx="5726790" cy="946027"/>
                      </a:xfrm>
                      <a:prstGeom prst="rect">
                        <a:avLst/>
                      </a:prstGeom>
                      <a:noFill/>
                      <a:ln>
                        <a:noFill/>
                      </a:ln>
                      <a:effectLst/>
                    </p:spPr>
                  </p:pic>
                </p:oleObj>
              </mc:Fallback>
            </mc:AlternateContent>
          </a:graphicData>
        </a:graphic>
      </p:graphicFrame>
      <p:graphicFrame>
        <p:nvGraphicFramePr>
          <p:cNvPr id="145418" name="Object 1034"/>
          <p:cNvGraphicFramePr>
            <a:graphicFrameLocks noChangeAspect="1"/>
          </p:cNvGraphicFramePr>
          <p:nvPr>
            <p:extLst>
              <p:ext uri="{D42A27DB-BD31-4B8C-83A1-F6EECF244321}">
                <p14:modId xmlns:p14="http://schemas.microsoft.com/office/powerpoint/2010/main" val="3938328480"/>
              </p:ext>
            </p:extLst>
          </p:nvPr>
        </p:nvGraphicFramePr>
        <p:xfrm>
          <a:off x="2567608" y="2464155"/>
          <a:ext cx="5850974" cy="519229"/>
        </p:xfrm>
        <a:graphic>
          <a:graphicData uri="http://schemas.openxmlformats.org/presentationml/2006/ole">
            <mc:AlternateContent xmlns:mc="http://schemas.openxmlformats.org/markup-compatibility/2006">
              <mc:Choice xmlns:v="urn:schemas-microsoft-com:vml" Requires="v">
                <p:oleObj spid="_x0000_s44035" name="Equation" r:id="rId5" imgW="2578100" imgH="241300" progId="Equation.3">
                  <p:embed/>
                </p:oleObj>
              </mc:Choice>
              <mc:Fallback>
                <p:oleObj name="Equation" r:id="rId5" imgW="2578100" imgH="241300" progId="Equation.3">
                  <p:embed/>
                  <p:pic>
                    <p:nvPicPr>
                      <p:cNvPr id="145418" name="Object 103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67608" y="2464155"/>
                        <a:ext cx="5850974" cy="519229"/>
                      </a:xfrm>
                      <a:prstGeom prst="rect">
                        <a:avLst/>
                      </a:prstGeom>
                      <a:noFill/>
                      <a:ln>
                        <a:noFill/>
                      </a:ln>
                      <a:effectLst/>
                    </p:spPr>
                  </p:pic>
                </p:oleObj>
              </mc:Fallback>
            </mc:AlternateContent>
          </a:graphicData>
        </a:graphic>
      </p:graphicFrame>
      <p:graphicFrame>
        <p:nvGraphicFramePr>
          <p:cNvPr id="145419" name="Object 1035"/>
          <p:cNvGraphicFramePr>
            <a:graphicFrameLocks noChangeAspect="1"/>
          </p:cNvGraphicFramePr>
          <p:nvPr>
            <p:extLst>
              <p:ext uri="{D42A27DB-BD31-4B8C-83A1-F6EECF244321}">
                <p14:modId xmlns:p14="http://schemas.microsoft.com/office/powerpoint/2010/main" val="4027056767"/>
              </p:ext>
            </p:extLst>
          </p:nvPr>
        </p:nvGraphicFramePr>
        <p:xfrm>
          <a:off x="1559496" y="3250144"/>
          <a:ext cx="7967662" cy="1035050"/>
        </p:xfrm>
        <a:graphic>
          <a:graphicData uri="http://schemas.openxmlformats.org/presentationml/2006/ole">
            <mc:AlternateContent xmlns:mc="http://schemas.openxmlformats.org/markup-compatibility/2006">
              <mc:Choice xmlns:v="urn:schemas-microsoft-com:vml" Requires="v">
                <p:oleObj spid="_x0000_s44036" name="Equation" r:id="rId7" imgW="3886200" imgH="533160" progId="Equation.DSMT4">
                  <p:embed/>
                </p:oleObj>
              </mc:Choice>
              <mc:Fallback>
                <p:oleObj name="Equation" r:id="rId7" imgW="3886200" imgH="533160" progId="Equation.DSMT4">
                  <p:embed/>
                  <p:pic>
                    <p:nvPicPr>
                      <p:cNvPr id="145419" name="Object 1035"/>
                      <p:cNvPicPr>
                        <a:picLocks noChangeAspect="1" noChangeArrowheads="1"/>
                      </p:cNvPicPr>
                      <p:nvPr/>
                    </p:nvPicPr>
                    <p:blipFill>
                      <a:blip r:embed="rId8"/>
                      <a:srcRect/>
                      <a:stretch>
                        <a:fillRect/>
                      </a:stretch>
                    </p:blipFill>
                    <p:spPr bwMode="auto">
                      <a:xfrm>
                        <a:off x="1559496" y="3250144"/>
                        <a:ext cx="7967662" cy="1035050"/>
                      </a:xfrm>
                      <a:prstGeom prst="rect">
                        <a:avLst/>
                      </a:prstGeom>
                      <a:noFill/>
                      <a:ln>
                        <a:noFill/>
                      </a:ln>
                      <a:effectLst/>
                    </p:spPr>
                  </p:pic>
                </p:oleObj>
              </mc:Fallback>
            </mc:AlternateContent>
          </a:graphicData>
        </a:graphic>
      </p:graphicFrame>
      <p:graphicFrame>
        <p:nvGraphicFramePr>
          <p:cNvPr id="145420" name="Object 1036"/>
          <p:cNvGraphicFramePr>
            <a:graphicFrameLocks noChangeAspect="1"/>
          </p:cNvGraphicFramePr>
          <p:nvPr>
            <p:extLst>
              <p:ext uri="{D42A27DB-BD31-4B8C-83A1-F6EECF244321}">
                <p14:modId xmlns:p14="http://schemas.microsoft.com/office/powerpoint/2010/main" val="252822607"/>
              </p:ext>
            </p:extLst>
          </p:nvPr>
        </p:nvGraphicFramePr>
        <p:xfrm>
          <a:off x="1714525" y="4437112"/>
          <a:ext cx="6868974" cy="457200"/>
        </p:xfrm>
        <a:graphic>
          <a:graphicData uri="http://schemas.openxmlformats.org/presentationml/2006/ole">
            <mc:AlternateContent xmlns:mc="http://schemas.openxmlformats.org/markup-compatibility/2006">
              <mc:Choice xmlns:v="urn:schemas-microsoft-com:vml" Requires="v">
                <p:oleObj spid="_x0000_s44037" name="Equation" r:id="rId9" imgW="3441600" imgH="228600" progId="Equation.DSMT4">
                  <p:embed/>
                </p:oleObj>
              </mc:Choice>
              <mc:Fallback>
                <p:oleObj name="Equation" r:id="rId9" imgW="3441600" imgH="228600" progId="Equation.DSMT4">
                  <p:embed/>
                  <p:pic>
                    <p:nvPicPr>
                      <p:cNvPr id="145420" name="Object 1036"/>
                      <p:cNvPicPr>
                        <a:picLocks noChangeAspect="1" noChangeArrowheads="1"/>
                      </p:cNvPicPr>
                      <p:nvPr/>
                    </p:nvPicPr>
                    <p:blipFill>
                      <a:blip r:embed="rId10"/>
                      <a:srcRect/>
                      <a:stretch>
                        <a:fillRect/>
                      </a:stretch>
                    </p:blipFill>
                    <p:spPr bwMode="auto">
                      <a:xfrm>
                        <a:off x="1714525" y="4437112"/>
                        <a:ext cx="6868974" cy="457200"/>
                      </a:xfrm>
                      <a:prstGeom prst="rect">
                        <a:avLst/>
                      </a:prstGeom>
                      <a:noFill/>
                      <a:ln>
                        <a:noFill/>
                      </a:ln>
                      <a:effec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78</a:t>
            </a:fld>
            <a:endParaRPr kumimoji="0" lang="en-US" altLang="zh-CN">
              <a:solidFill>
                <a:srgbClr val="000000"/>
              </a:solidFill>
            </a:endParaRPr>
          </a:p>
        </p:txBody>
      </p:sp>
      <p:sp>
        <p:nvSpPr>
          <p:cNvPr id="13" name="Rectangle 6">
            <a:extLst>
              <a:ext uri="{FF2B5EF4-FFF2-40B4-BE49-F238E27FC236}">
                <a16:creationId xmlns:a16="http://schemas.microsoft.com/office/drawing/2014/main" id="{C0154D2A-C1B1-43F4-B441-023F5521BA5F}"/>
              </a:ext>
            </a:extLst>
          </p:cNvPr>
          <p:cNvSpPr>
            <a:spLocks noChangeArrowheads="1"/>
          </p:cNvSpPr>
          <p:nvPr/>
        </p:nvSpPr>
        <p:spPr bwMode="auto">
          <a:xfrm>
            <a:off x="1559496" y="621332"/>
            <a:ext cx="4913733" cy="461665"/>
          </a:xfrm>
          <a:prstGeom prst="rect">
            <a:avLst/>
          </a:prstGeom>
          <a:noFill/>
          <a:ln w="9525" algn="ctr">
            <a:noFill/>
            <a:miter lim="800000"/>
            <a:headEnd/>
            <a:tailEnd/>
          </a:ln>
          <a:effectLst/>
        </p:spPr>
        <p:txBody>
          <a:bodyPr wrap="square">
            <a:spAutoFit/>
          </a:bodyPr>
          <a:lstStyle/>
          <a:p>
            <a:pPr eaLnBrk="1" hangingPunct="1">
              <a:defRPr/>
            </a:pPr>
            <a:r>
              <a:rPr lang="en-US" altLang="zh-CN" sz="2400" b="1" dirty="0">
                <a:solidFill>
                  <a:srgbClr val="3333CC"/>
                </a:solidFill>
                <a:effectLst>
                  <a:outerShdw blurRad="38100" dist="38100" dir="2700000" algn="tl">
                    <a:srgbClr val="000000"/>
                  </a:outerShdw>
                </a:effectLst>
              </a:rPr>
              <a:t>1.3.3   </a:t>
            </a:r>
            <a:r>
              <a:rPr lang="zh-CN" altLang="en-US" sz="2400" b="1" dirty="0">
                <a:solidFill>
                  <a:srgbClr val="3333CC"/>
                </a:solidFill>
                <a:effectLst>
                  <a:outerShdw blurRad="38100" dist="38100" dir="2700000" algn="tl">
                    <a:srgbClr val="000000"/>
                  </a:outerShdw>
                </a:effectLst>
              </a:rPr>
              <a:t>子空间的直和、补子空间</a:t>
            </a:r>
          </a:p>
        </p:txBody>
      </p:sp>
    </p:spTree>
    <p:extLst>
      <p:ext uri="{BB962C8B-B14F-4D97-AF65-F5344CB8AC3E}">
        <p14:creationId xmlns:p14="http://schemas.microsoft.com/office/powerpoint/2010/main" val="3487204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5418"/>
                                        </p:tgtEl>
                                        <p:attrNameLst>
                                          <p:attrName>style.visibility</p:attrName>
                                        </p:attrNameLst>
                                      </p:cBhvr>
                                      <p:to>
                                        <p:strVal val="visible"/>
                                      </p:to>
                                    </p:set>
                                    <p:animEffect transition="in" filter="wipe(down)">
                                      <p:cBhvr>
                                        <p:cTn id="7" dur="500"/>
                                        <p:tgtEl>
                                          <p:spTgt spid="1454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5419"/>
                                        </p:tgtEl>
                                        <p:attrNameLst>
                                          <p:attrName>style.visibility</p:attrName>
                                        </p:attrNameLst>
                                      </p:cBhvr>
                                      <p:to>
                                        <p:strVal val="visible"/>
                                      </p:to>
                                    </p:set>
                                    <p:animEffect transition="in" filter="wipe(down)">
                                      <p:cBhvr>
                                        <p:cTn id="12" dur="500"/>
                                        <p:tgtEl>
                                          <p:spTgt spid="1454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45420"/>
                                        </p:tgtEl>
                                        <p:attrNameLst>
                                          <p:attrName>style.visibility</p:attrName>
                                        </p:attrNameLst>
                                      </p:cBhvr>
                                      <p:to>
                                        <p:strVal val="visible"/>
                                      </p:to>
                                    </p:set>
                                    <p:animEffect transition="in" filter="wipe(down)">
                                      <p:cBhvr>
                                        <p:cTn id="17" dur="500"/>
                                        <p:tgtEl>
                                          <p:spTgt spid="1454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775671" y="1383550"/>
            <a:ext cx="8344665" cy="1028882"/>
            <a:chOff x="100620" y="1259918"/>
            <a:chExt cx="8071780" cy="1028882"/>
          </a:xfrm>
        </p:grpSpPr>
        <p:sp>
          <p:nvSpPr>
            <p:cNvPr id="25602" name="Text Box 1026"/>
            <p:cNvSpPr txBox="1">
              <a:spLocks noChangeArrowheads="1"/>
            </p:cNvSpPr>
            <p:nvPr/>
          </p:nvSpPr>
          <p:spPr bwMode="auto">
            <a:xfrm>
              <a:off x="100620" y="1284765"/>
              <a:ext cx="14512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50000"/>
                </a:spcBef>
                <a:buNone/>
                <a:defRPr/>
              </a:pPr>
              <a:r>
                <a:rPr lang="en-US" altLang="zh-CN" sz="2100" b="1" dirty="0">
                  <a:solidFill>
                    <a:srgbClr val="FFCF01"/>
                  </a:solidFill>
                  <a:latin typeface="黑体" panose="02010609060101010101" pitchFamily="49" charset="-122"/>
                  <a:ea typeface="黑体" panose="02010609060101010101" pitchFamily="49" charset="-122"/>
                </a:rPr>
                <a:t> </a:t>
              </a:r>
              <a:r>
                <a:rPr lang="zh-CN" altLang="en-US" sz="2400" dirty="0">
                  <a:solidFill>
                    <a:srgbClr val="0000FF"/>
                  </a:solidFill>
                  <a:latin typeface="华文中宋" panose="02010600040101010101" pitchFamily="2" charset="-122"/>
                  <a:ea typeface="华文中宋" panose="02010600040101010101" pitchFamily="2" charset="-122"/>
                </a:rPr>
                <a:t>定义</a:t>
              </a:r>
              <a:r>
                <a:rPr lang="en-US" altLang="zh-CN" sz="2400" dirty="0">
                  <a:solidFill>
                    <a:srgbClr val="0000FF"/>
                  </a:solidFill>
                  <a:latin typeface="华文中宋" panose="02010600040101010101" pitchFamily="2" charset="-122"/>
                  <a:ea typeface="华文中宋" panose="02010600040101010101" pitchFamily="2" charset="-122"/>
                </a:rPr>
                <a:t>3.5</a:t>
              </a:r>
            </a:p>
          </p:txBody>
        </p:sp>
        <p:sp>
          <p:nvSpPr>
            <p:cNvPr id="25603" name="Text Box 1027"/>
            <p:cNvSpPr txBox="1">
              <a:spLocks noChangeArrowheads="1"/>
            </p:cNvSpPr>
            <p:nvPr/>
          </p:nvSpPr>
          <p:spPr bwMode="auto">
            <a:xfrm>
              <a:off x="1475656" y="1259918"/>
              <a:ext cx="66967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0"/>
                </a:spcBef>
                <a:buNone/>
                <a:defRPr/>
              </a:pPr>
              <a:r>
                <a:rPr lang="zh-CN" altLang="en-US" sz="2400" dirty="0">
                  <a:solidFill>
                    <a:srgbClr val="000000"/>
                  </a:solidFill>
                  <a:latin typeface="华文中宋" panose="02010600040101010101" pitchFamily="2" charset="-122"/>
                  <a:ea typeface="华文中宋" panose="02010600040101010101" pitchFamily="2" charset="-122"/>
                </a:rPr>
                <a:t>设</a:t>
              </a:r>
              <a:r>
                <a:rPr lang="en-US" altLang="zh-CN" sz="2400" i="1" dirty="0">
                  <a:solidFill>
                    <a:srgbClr val="000000"/>
                  </a:solidFill>
                  <a:latin typeface="华文中宋" panose="02010600040101010101" pitchFamily="2" charset="-122"/>
                  <a:ea typeface="华文中宋" panose="02010600040101010101" pitchFamily="2" charset="-122"/>
                </a:rPr>
                <a:t>W,W</a:t>
              </a:r>
              <a:r>
                <a:rPr lang="en-US" altLang="zh-CN" sz="2400" baseline="-25000" dirty="0">
                  <a:solidFill>
                    <a:srgbClr val="000000"/>
                  </a:solidFill>
                  <a:latin typeface="华文中宋" panose="02010600040101010101" pitchFamily="2" charset="-122"/>
                  <a:ea typeface="华文中宋" panose="02010600040101010101" pitchFamily="2" charset="-122"/>
                </a:rPr>
                <a:t>1</a:t>
              </a:r>
              <a:r>
                <a:rPr lang="en-US" altLang="zh-CN" sz="2400" i="1" dirty="0">
                  <a:solidFill>
                    <a:srgbClr val="000000"/>
                  </a:solidFill>
                  <a:latin typeface="华文中宋" panose="02010600040101010101" pitchFamily="2" charset="-122"/>
                  <a:ea typeface="华文中宋" panose="02010600040101010101" pitchFamily="2" charset="-122"/>
                </a:rPr>
                <a:t>,W</a:t>
              </a:r>
              <a:r>
                <a:rPr lang="en-US" altLang="zh-CN" sz="2400" baseline="-25000" dirty="0">
                  <a:solidFill>
                    <a:srgbClr val="000000"/>
                  </a:solidFill>
                  <a:latin typeface="华文中宋" panose="02010600040101010101" pitchFamily="2" charset="-122"/>
                  <a:ea typeface="华文中宋" panose="02010600040101010101" pitchFamily="2" charset="-122"/>
                </a:rPr>
                <a:t>2</a:t>
              </a:r>
              <a:r>
                <a:rPr lang="zh-CN" altLang="en-US" sz="2400" dirty="0">
                  <a:solidFill>
                    <a:srgbClr val="000000"/>
                  </a:solidFill>
                  <a:latin typeface="华文中宋" panose="02010600040101010101" pitchFamily="2" charset="-122"/>
                  <a:ea typeface="华文中宋" panose="02010600040101010101" pitchFamily="2" charset="-122"/>
                </a:rPr>
                <a:t>是线性空间</a:t>
              </a:r>
              <a:r>
                <a:rPr lang="en-US" altLang="zh-CN" sz="2400" i="1" dirty="0">
                  <a:solidFill>
                    <a:srgbClr val="000000"/>
                  </a:solidFill>
                  <a:latin typeface="华文中宋" panose="02010600040101010101" pitchFamily="2" charset="-122"/>
                  <a:ea typeface="华文中宋" panose="02010600040101010101" pitchFamily="2" charset="-122"/>
                </a:rPr>
                <a:t>V</a:t>
              </a:r>
              <a:r>
                <a:rPr lang="en-US" altLang="zh-CN" sz="2400" dirty="0">
                  <a:solidFill>
                    <a:srgbClr val="000000"/>
                  </a:solidFill>
                  <a:latin typeface="华文中宋" panose="02010600040101010101" pitchFamily="2" charset="-122"/>
                  <a:ea typeface="华文中宋" panose="02010600040101010101" pitchFamily="2" charset="-122"/>
                </a:rPr>
                <a:t> </a:t>
              </a:r>
              <a:r>
                <a:rPr lang="zh-CN" altLang="en-US" sz="2400" dirty="0">
                  <a:solidFill>
                    <a:srgbClr val="000000"/>
                  </a:solidFill>
                  <a:latin typeface="华文中宋" panose="02010600040101010101" pitchFamily="2" charset="-122"/>
                  <a:ea typeface="华文中宋" panose="02010600040101010101" pitchFamily="2" charset="-122"/>
                </a:rPr>
                <a:t>的三个子空间，且</a:t>
              </a:r>
            </a:p>
          </p:txBody>
        </p:sp>
        <p:graphicFrame>
          <p:nvGraphicFramePr>
            <p:cNvPr id="25604" name="Object 1028"/>
            <p:cNvGraphicFramePr>
              <a:graphicFrameLocks noChangeAspect="1"/>
            </p:cNvGraphicFramePr>
            <p:nvPr>
              <p:extLst>
                <p:ext uri="{D42A27DB-BD31-4B8C-83A1-F6EECF244321}">
                  <p14:modId xmlns:p14="http://schemas.microsoft.com/office/powerpoint/2010/main" val="3173222983"/>
                </p:ext>
              </p:extLst>
            </p:nvPr>
          </p:nvGraphicFramePr>
          <p:xfrm>
            <a:off x="4669563" y="1819053"/>
            <a:ext cx="1647244" cy="469747"/>
          </p:xfrm>
          <a:graphic>
            <a:graphicData uri="http://schemas.openxmlformats.org/presentationml/2006/ole">
              <mc:AlternateContent xmlns:mc="http://schemas.openxmlformats.org/markup-compatibility/2006">
                <mc:Choice xmlns:v="urn:schemas-microsoft-com:vml" Requires="v">
                  <p:oleObj spid="_x0000_s45058" name="Equation" r:id="rId3" imgW="800100" imgH="228600" progId="Equation.DSMT4">
                    <p:embed/>
                  </p:oleObj>
                </mc:Choice>
                <mc:Fallback>
                  <p:oleObj name="Equation" r:id="rId3" imgW="800100" imgH="228600" progId="Equation.DSMT4">
                    <p:embed/>
                    <p:pic>
                      <p:nvPicPr>
                        <p:cNvPr id="25604" name="Object 10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9563" y="1819053"/>
                          <a:ext cx="1647244" cy="469747"/>
                        </a:xfrm>
                        <a:prstGeom prst="rect">
                          <a:avLst/>
                        </a:prstGeom>
                        <a:noFill/>
                        <a:ln>
                          <a:noFill/>
                        </a:ln>
                        <a:effectLst/>
                      </p:spPr>
                    </p:pic>
                  </p:oleObj>
                </mc:Fallback>
              </mc:AlternateContent>
            </a:graphicData>
          </a:graphic>
        </p:graphicFrame>
      </p:grpSp>
      <mc:AlternateContent xmlns:mc="http://schemas.openxmlformats.org/markup-compatibility/2006" xmlns:a14="http://schemas.microsoft.com/office/drawing/2010/main">
        <mc:Choice Requires="a14">
          <p:sp>
            <p:nvSpPr>
              <p:cNvPr id="25605" name="Text Box 1029"/>
              <p:cNvSpPr txBox="1">
                <a:spLocks noChangeArrowheads="1"/>
              </p:cNvSpPr>
              <p:nvPr/>
            </p:nvSpPr>
            <p:spPr bwMode="auto">
              <a:xfrm>
                <a:off x="1271463" y="2314957"/>
                <a:ext cx="10225135" cy="242758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50000"/>
                  </a:lnSpc>
                  <a:spcBef>
                    <a:spcPct val="50000"/>
                  </a:spcBef>
                  <a:buNone/>
                  <a:defRPr/>
                </a:pPr>
                <a:r>
                  <a:rPr lang="zh-CN" altLang="en-US" sz="2400" dirty="0">
                    <a:solidFill>
                      <a:srgbClr val="000000"/>
                    </a:solidFill>
                    <a:latin typeface="华文中宋" panose="02010600040101010101" pitchFamily="2" charset="-122"/>
                    <a:ea typeface="华文中宋" panose="02010600040101010101" pitchFamily="2" charset="-122"/>
                  </a:rPr>
                  <a:t>则称</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𝑊</m:t>
                    </m:r>
                  </m:oMath>
                </a14:m>
                <a:r>
                  <a:rPr lang="zh-CN" altLang="en-US" sz="2400" dirty="0">
                    <a:solidFill>
                      <a:srgbClr val="000000"/>
                    </a:solidFill>
                    <a:latin typeface="华文中宋" panose="02010600040101010101" pitchFamily="2" charset="-122"/>
                    <a:ea typeface="华文中宋" panose="02010600040101010101" pitchFamily="2" charset="-122"/>
                  </a:rPr>
                  <a:t>有一个</a:t>
                </a:r>
                <a:r>
                  <a:rPr lang="zh-CN" altLang="en-US" sz="2400" dirty="0">
                    <a:solidFill>
                      <a:srgbClr val="FF0000"/>
                    </a:solidFill>
                    <a:latin typeface="华文中宋" panose="02010600040101010101" pitchFamily="2" charset="-122"/>
                    <a:ea typeface="华文中宋" panose="02010600040101010101" pitchFamily="2" charset="-122"/>
                  </a:rPr>
                  <a:t>直和分解</a:t>
                </a:r>
                <a:r>
                  <a:rPr lang="en-US" altLang="zh-CN" sz="2400" b="1" dirty="0">
                    <a:solidFill>
                      <a:srgbClr val="000000"/>
                    </a:solidFill>
                    <a:latin typeface="华文中宋" panose="02010600040101010101" pitchFamily="2" charset="-122"/>
                    <a:ea typeface="华文中宋" panose="02010600040101010101" pitchFamily="2" charset="-122"/>
                  </a:rPr>
                  <a:t>. </a:t>
                </a:r>
                <a:r>
                  <a:rPr lang="zh-CN" altLang="en-US" sz="2400" dirty="0">
                    <a:solidFill>
                      <a:srgbClr val="000000"/>
                    </a:solidFill>
                    <a:latin typeface="华文中宋" panose="02010600040101010101" pitchFamily="2" charset="-122"/>
                    <a:ea typeface="华文中宋" panose="02010600040101010101" pitchFamily="2" charset="-122"/>
                  </a:rPr>
                  <a:t>特别地，若</a:t>
                </a:r>
                <a:endParaRPr lang="en-US" altLang="zh-CN" sz="2400" dirty="0">
                  <a:solidFill>
                    <a:srgbClr val="000000"/>
                  </a:solidFill>
                  <a:latin typeface="华文中宋" panose="02010600040101010101" pitchFamily="2" charset="-122"/>
                  <a:ea typeface="华文中宋" panose="02010600040101010101" pitchFamily="2" charset="-122"/>
                </a:endParaRPr>
              </a:p>
              <a:p>
                <a:pPr defTabSz="457200" eaLnBrk="1" hangingPunct="1">
                  <a:lnSpc>
                    <a:spcPct val="150000"/>
                  </a:lnSpc>
                  <a:spcBef>
                    <a:spcPct val="50000"/>
                  </a:spcBef>
                  <a:buNone/>
                  <a:defRPr/>
                </a:pPr>
                <a14:m>
                  <m:oMathPara xmlns:m="http://schemas.openxmlformats.org/officeDocument/2006/math">
                    <m:oMathParaPr>
                      <m:jc m:val="centerGroup"/>
                    </m:oMathParaPr>
                    <m:oMath xmlns:m="http://schemas.openxmlformats.org/officeDocument/2006/math">
                      <m:r>
                        <a:rPr lang="en-US" altLang="zh-CN" sz="2400" b="0" i="1" smtClean="0">
                          <a:solidFill>
                            <a:srgbClr val="000000"/>
                          </a:solidFill>
                          <a:latin typeface="Cambria Math" panose="02040503050406030204" pitchFamily="18" charset="0"/>
                          <a:ea typeface="华文中宋" panose="02010600040101010101" pitchFamily="2" charset="-122"/>
                        </a:rPr>
                        <m:t>𝑊</m:t>
                      </m:r>
                      <m:r>
                        <a:rPr lang="en-US" altLang="zh-CN" sz="2400" b="0" i="1" smtClean="0">
                          <a:solidFill>
                            <a:srgbClr val="000000"/>
                          </a:solidFill>
                          <a:latin typeface="Cambria Math" panose="02040503050406030204" pitchFamily="18" charset="0"/>
                          <a:ea typeface="华文中宋" panose="02010600040101010101" pitchFamily="2" charset="-122"/>
                        </a:rPr>
                        <m:t>=</m:t>
                      </m:r>
                      <m:r>
                        <a:rPr lang="en-US" altLang="zh-CN" sz="2400" b="0" i="1" smtClean="0">
                          <a:solidFill>
                            <a:srgbClr val="000000"/>
                          </a:solidFill>
                          <a:latin typeface="Cambria Math" panose="02040503050406030204" pitchFamily="18" charset="0"/>
                          <a:ea typeface="华文中宋" panose="02010600040101010101" pitchFamily="2" charset="-122"/>
                        </a:rPr>
                        <m:t>𝑉</m:t>
                      </m:r>
                      <m:r>
                        <a:rPr lang="en-US" altLang="zh-CN" sz="2400" b="0" i="1" smtClean="0">
                          <a:solidFill>
                            <a:srgbClr val="000000"/>
                          </a:solidFill>
                          <a:latin typeface="Cambria Math" panose="02040503050406030204" pitchFamily="18" charset="0"/>
                          <a:ea typeface="华文中宋" panose="02010600040101010101" pitchFamily="2" charset="-122"/>
                        </a:rPr>
                        <m:t>=</m:t>
                      </m:r>
                      <m:sSub>
                        <m:sSubPr>
                          <m:ctrlPr>
                            <a:rPr lang="en-US" altLang="zh-CN" sz="2400" b="0" i="1" smtClean="0">
                              <a:solidFill>
                                <a:srgbClr val="000000"/>
                              </a:solidFill>
                              <a:latin typeface="Cambria Math" panose="02040503050406030204" pitchFamily="18" charset="0"/>
                              <a:ea typeface="华文中宋" panose="02010600040101010101" pitchFamily="2" charset="-122"/>
                            </a:rPr>
                          </m:ctrlPr>
                        </m:sSubPr>
                        <m:e>
                          <m:r>
                            <a:rPr lang="en-US" altLang="zh-CN" sz="2400" b="0" i="1" smtClean="0">
                              <a:solidFill>
                                <a:srgbClr val="000000"/>
                              </a:solidFill>
                              <a:latin typeface="Cambria Math" panose="02040503050406030204" pitchFamily="18" charset="0"/>
                              <a:ea typeface="华文中宋" panose="02010600040101010101" pitchFamily="2" charset="-122"/>
                            </a:rPr>
                            <m:t>𝑊</m:t>
                          </m:r>
                        </m:e>
                        <m:sub>
                          <m:r>
                            <a:rPr lang="en-US" altLang="zh-CN" sz="2400" b="0" i="1" smtClean="0">
                              <a:solidFill>
                                <a:srgbClr val="000000"/>
                              </a:solidFill>
                              <a:latin typeface="Cambria Math" panose="02040503050406030204" pitchFamily="18" charset="0"/>
                              <a:ea typeface="华文中宋" panose="02010600040101010101" pitchFamily="2" charset="-122"/>
                            </a:rPr>
                            <m:t>1</m:t>
                          </m:r>
                        </m:sub>
                      </m:sSub>
                      <m:r>
                        <a:rPr lang="en-US" altLang="zh-CN" sz="2400" b="0" i="1" smtClean="0">
                          <a:solidFill>
                            <a:srgbClr val="000000"/>
                          </a:solidFill>
                          <a:latin typeface="Cambria Math" panose="02040503050406030204" pitchFamily="18" charset="0"/>
                          <a:ea typeface="Cambria Math" panose="02040503050406030204" pitchFamily="18" charset="0"/>
                        </a:rPr>
                        <m:t>⊕</m:t>
                      </m:r>
                      <m:sSub>
                        <m:sSubPr>
                          <m:ctrlPr>
                            <a:rPr lang="en-US" altLang="zh-CN" sz="2400" b="0" i="1" smtClean="0">
                              <a:solidFill>
                                <a:srgbClr val="000000"/>
                              </a:solidFill>
                              <a:latin typeface="Cambria Math" panose="02040503050406030204" pitchFamily="18" charset="0"/>
                              <a:ea typeface="Cambria Math" panose="02040503050406030204" pitchFamily="18" charset="0"/>
                            </a:rPr>
                          </m:ctrlPr>
                        </m:sSubPr>
                        <m:e>
                          <m:r>
                            <a:rPr lang="en-US" altLang="zh-CN" sz="2400" b="0" i="1" smtClean="0">
                              <a:solidFill>
                                <a:srgbClr val="000000"/>
                              </a:solidFill>
                              <a:latin typeface="Cambria Math" panose="02040503050406030204" pitchFamily="18" charset="0"/>
                              <a:ea typeface="Cambria Math" panose="02040503050406030204" pitchFamily="18" charset="0"/>
                            </a:rPr>
                            <m:t>𝑊</m:t>
                          </m:r>
                        </m:e>
                        <m:sub>
                          <m:r>
                            <a:rPr lang="en-US" altLang="zh-CN" sz="2400" b="0" i="1" smtClean="0">
                              <a:solidFill>
                                <a:srgbClr val="000000"/>
                              </a:solidFill>
                              <a:latin typeface="Cambria Math" panose="02040503050406030204" pitchFamily="18" charset="0"/>
                              <a:ea typeface="Cambria Math" panose="02040503050406030204" pitchFamily="18" charset="0"/>
                            </a:rPr>
                            <m:t>2</m:t>
                          </m:r>
                        </m:sub>
                      </m:sSub>
                    </m:oMath>
                  </m:oMathPara>
                </a14:m>
                <a:endParaRPr lang="en-US" altLang="zh-CN" sz="2400" dirty="0">
                  <a:solidFill>
                    <a:srgbClr val="000000"/>
                  </a:solidFill>
                  <a:latin typeface="华文中宋" panose="02010600040101010101" pitchFamily="2" charset="-122"/>
                  <a:ea typeface="华文中宋" panose="02010600040101010101" pitchFamily="2" charset="-122"/>
                </a:endParaRPr>
              </a:p>
              <a:p>
                <a:pPr defTabSz="457200" eaLnBrk="1" hangingPunct="1">
                  <a:lnSpc>
                    <a:spcPct val="150000"/>
                  </a:lnSpc>
                  <a:spcBef>
                    <a:spcPct val="50000"/>
                  </a:spcBef>
                  <a:buNone/>
                  <a:defRPr/>
                </a:pPr>
                <a:r>
                  <a:rPr lang="zh-CN" altLang="en-US" sz="2400" dirty="0">
                    <a:solidFill>
                      <a:srgbClr val="000000"/>
                    </a:solidFill>
                    <a:latin typeface="华文中宋" panose="02010600040101010101" pitchFamily="2" charset="-122"/>
                    <a:ea typeface="华文中宋" panose="02010600040101010101" pitchFamily="2" charset="-122"/>
                  </a:rPr>
                  <a:t>便称</a:t>
                </a:r>
                <a14:m>
                  <m:oMath xmlns:m="http://schemas.openxmlformats.org/officeDocument/2006/math">
                    <m:sSub>
                      <m:sSubPr>
                        <m:ctrlPr>
                          <a:rPr lang="en-US" altLang="zh-CN" sz="2400" b="0" i="1" smtClean="0">
                            <a:solidFill>
                              <a:srgbClr val="000000"/>
                            </a:solidFill>
                            <a:latin typeface="Cambria Math" panose="02040503050406030204" pitchFamily="18" charset="0"/>
                            <a:ea typeface="华文中宋" panose="02010600040101010101" pitchFamily="2" charset="-122"/>
                          </a:rPr>
                        </m:ctrlPr>
                      </m:sSubPr>
                      <m:e>
                        <m:r>
                          <a:rPr lang="en-US" altLang="zh-CN" sz="2400" b="0" i="1" smtClean="0">
                            <a:solidFill>
                              <a:srgbClr val="000000"/>
                            </a:solidFill>
                            <a:latin typeface="Cambria Math" panose="02040503050406030204" pitchFamily="18" charset="0"/>
                            <a:ea typeface="华文中宋" panose="02010600040101010101" pitchFamily="2" charset="-122"/>
                          </a:rPr>
                          <m:t>𝑊</m:t>
                        </m:r>
                      </m:e>
                      <m:sub>
                        <m:r>
                          <a:rPr lang="en-US" altLang="zh-CN" sz="2400" b="0" i="1" smtClean="0">
                            <a:solidFill>
                              <a:srgbClr val="000000"/>
                            </a:solidFill>
                            <a:latin typeface="Cambria Math" panose="02040503050406030204" pitchFamily="18" charset="0"/>
                            <a:ea typeface="华文中宋" panose="02010600040101010101" pitchFamily="2" charset="-122"/>
                          </a:rPr>
                          <m:t>1</m:t>
                        </m:r>
                      </m:sub>
                    </m:sSub>
                  </m:oMath>
                </a14:m>
                <a:r>
                  <a:rPr lang="zh-CN" altLang="en-US" sz="2400" dirty="0">
                    <a:solidFill>
                      <a:srgbClr val="000000"/>
                    </a:solidFill>
                    <a:latin typeface="华文中宋" panose="02010600040101010101" pitchFamily="2" charset="-122"/>
                    <a:ea typeface="华文中宋" panose="02010600040101010101" pitchFamily="2" charset="-122"/>
                  </a:rPr>
                  <a:t>和</a:t>
                </a:r>
                <a14:m>
                  <m:oMath xmlns:m="http://schemas.openxmlformats.org/officeDocument/2006/math">
                    <m:sSub>
                      <m:sSubPr>
                        <m:ctrlPr>
                          <a:rPr lang="en-US" altLang="zh-CN" sz="2400" b="0" i="1" dirty="0" smtClean="0">
                            <a:solidFill>
                              <a:srgbClr val="000000"/>
                            </a:solidFill>
                            <a:latin typeface="Cambria Math" panose="02040503050406030204" pitchFamily="18" charset="0"/>
                            <a:ea typeface="华文中宋" panose="02010600040101010101" pitchFamily="2" charset="-122"/>
                          </a:rPr>
                        </m:ctrlPr>
                      </m:sSubPr>
                      <m:e>
                        <m:r>
                          <a:rPr lang="en-US" altLang="zh-CN" sz="2400" b="0" i="1" dirty="0" smtClean="0">
                            <a:solidFill>
                              <a:srgbClr val="000000"/>
                            </a:solidFill>
                            <a:latin typeface="Cambria Math" panose="02040503050406030204" pitchFamily="18" charset="0"/>
                            <a:ea typeface="华文中宋" panose="02010600040101010101" pitchFamily="2" charset="-122"/>
                          </a:rPr>
                          <m:t>𝑊</m:t>
                        </m:r>
                      </m:e>
                      <m:sub>
                        <m:r>
                          <a:rPr lang="en-US" altLang="zh-CN" sz="2400" b="0" i="1" dirty="0" smtClean="0">
                            <a:solidFill>
                              <a:srgbClr val="000000"/>
                            </a:solidFill>
                            <a:latin typeface="Cambria Math" panose="02040503050406030204" pitchFamily="18" charset="0"/>
                            <a:ea typeface="华文中宋" panose="02010600040101010101" pitchFamily="2" charset="-122"/>
                          </a:rPr>
                          <m:t>2</m:t>
                        </m:r>
                      </m:sub>
                    </m:sSub>
                  </m:oMath>
                </a14:m>
                <a:r>
                  <a:rPr lang="zh-CN" altLang="en-US" sz="2400" dirty="0">
                    <a:solidFill>
                      <a:srgbClr val="000000"/>
                    </a:solidFill>
                    <a:latin typeface="华文中宋" panose="02010600040101010101" pitchFamily="2" charset="-122"/>
                    <a:ea typeface="华文中宋" panose="02010600040101010101" pitchFamily="2" charset="-122"/>
                  </a:rPr>
                  <a:t>是线性空间</a:t>
                </a:r>
                <a14:m>
                  <m:oMath xmlns:m="http://schemas.openxmlformats.org/officeDocument/2006/math">
                    <m:r>
                      <a:rPr lang="en-US" altLang="zh-CN" sz="2400" i="1" dirty="0" smtClean="0">
                        <a:solidFill>
                          <a:srgbClr val="000000"/>
                        </a:solidFill>
                        <a:latin typeface="Cambria Math" panose="02040503050406030204" pitchFamily="18" charset="0"/>
                        <a:ea typeface="华文中宋" panose="02010600040101010101" pitchFamily="2" charset="-122"/>
                      </a:rPr>
                      <m:t>𝑉</m:t>
                    </m:r>
                  </m:oMath>
                </a14:m>
                <a:r>
                  <a:rPr lang="zh-CN" altLang="en-US" sz="2400" dirty="0">
                    <a:solidFill>
                      <a:srgbClr val="000000"/>
                    </a:solidFill>
                    <a:latin typeface="华文中宋" panose="02010600040101010101" pitchFamily="2" charset="-122"/>
                    <a:ea typeface="华文中宋" panose="02010600040101010101" pitchFamily="2" charset="-122"/>
                  </a:rPr>
                  <a:t>的一对</a:t>
                </a:r>
                <a:r>
                  <a:rPr lang="zh-CN" altLang="en-US" sz="2400" dirty="0">
                    <a:solidFill>
                      <a:srgbClr val="FF0000"/>
                    </a:solidFill>
                    <a:latin typeface="华文中宋" panose="02010600040101010101" pitchFamily="2" charset="-122"/>
                    <a:ea typeface="华文中宋" panose="02010600040101010101" pitchFamily="2" charset="-122"/>
                  </a:rPr>
                  <a:t>互补子空间</a:t>
                </a:r>
                <a:r>
                  <a:rPr lang="zh-CN" altLang="en-US" sz="2400" dirty="0">
                    <a:solidFill>
                      <a:srgbClr val="000000"/>
                    </a:solidFill>
                    <a:latin typeface="华文中宋" panose="02010600040101010101" pitchFamily="2" charset="-122"/>
                    <a:ea typeface="华文中宋" panose="02010600040101010101" pitchFamily="2" charset="-122"/>
                  </a:rPr>
                  <a:t>，或称</a:t>
                </a:r>
                <a14:m>
                  <m:oMath xmlns:m="http://schemas.openxmlformats.org/officeDocument/2006/math">
                    <m:sSub>
                      <m:sSubPr>
                        <m:ctrlPr>
                          <a:rPr lang="en-US" altLang="zh-CN" sz="2400" b="0" i="1" smtClean="0">
                            <a:solidFill>
                              <a:srgbClr val="000000"/>
                            </a:solidFill>
                            <a:latin typeface="Cambria Math" panose="02040503050406030204" pitchFamily="18" charset="0"/>
                            <a:ea typeface="华文中宋" panose="02010600040101010101" pitchFamily="2" charset="-122"/>
                          </a:rPr>
                        </m:ctrlPr>
                      </m:sSubPr>
                      <m:e>
                        <m:r>
                          <a:rPr lang="en-US" altLang="zh-CN" sz="2400" b="0" i="1" smtClean="0">
                            <a:solidFill>
                              <a:srgbClr val="000000"/>
                            </a:solidFill>
                            <a:latin typeface="Cambria Math" panose="02040503050406030204" pitchFamily="18" charset="0"/>
                            <a:ea typeface="华文中宋" panose="02010600040101010101" pitchFamily="2" charset="-122"/>
                          </a:rPr>
                          <m:t>𝑊</m:t>
                        </m:r>
                      </m:e>
                      <m:sub>
                        <m:r>
                          <a:rPr lang="en-US" altLang="zh-CN" sz="2400" b="0" i="1" smtClean="0">
                            <a:solidFill>
                              <a:srgbClr val="000000"/>
                            </a:solidFill>
                            <a:latin typeface="Cambria Math" panose="02040503050406030204" pitchFamily="18" charset="0"/>
                            <a:ea typeface="华文中宋" panose="02010600040101010101" pitchFamily="2" charset="-122"/>
                          </a:rPr>
                          <m:t>1</m:t>
                        </m:r>
                      </m:sub>
                    </m:sSub>
                  </m:oMath>
                </a14:m>
                <a:r>
                  <a:rPr lang="zh-CN" altLang="en-US" sz="2400" dirty="0">
                    <a:solidFill>
                      <a:srgbClr val="000000"/>
                    </a:solidFill>
                    <a:latin typeface="华文中宋" panose="02010600040101010101" pitchFamily="2" charset="-122"/>
                    <a:ea typeface="华文中宋" panose="02010600040101010101" pitchFamily="2" charset="-122"/>
                  </a:rPr>
                  <a:t>是</a:t>
                </a:r>
                <a14:m>
                  <m:oMath xmlns:m="http://schemas.openxmlformats.org/officeDocument/2006/math">
                    <m:sSub>
                      <m:sSubPr>
                        <m:ctrlPr>
                          <a:rPr lang="en-US" altLang="zh-CN" sz="2400" b="0" i="1" dirty="0" smtClean="0">
                            <a:solidFill>
                              <a:srgbClr val="000000"/>
                            </a:solidFill>
                            <a:latin typeface="Cambria Math" panose="02040503050406030204" pitchFamily="18" charset="0"/>
                            <a:ea typeface="华文中宋" panose="02010600040101010101" pitchFamily="2" charset="-122"/>
                          </a:rPr>
                        </m:ctrlPr>
                      </m:sSubPr>
                      <m:e>
                        <m:r>
                          <a:rPr lang="en-US" altLang="zh-CN" sz="2400" b="0" i="1" dirty="0" smtClean="0">
                            <a:solidFill>
                              <a:srgbClr val="000000"/>
                            </a:solidFill>
                            <a:latin typeface="Cambria Math" panose="02040503050406030204" pitchFamily="18" charset="0"/>
                            <a:ea typeface="华文中宋" panose="02010600040101010101" pitchFamily="2" charset="-122"/>
                          </a:rPr>
                          <m:t>𝑊</m:t>
                        </m:r>
                      </m:e>
                      <m:sub>
                        <m:r>
                          <a:rPr lang="en-US" altLang="zh-CN" sz="2400" b="0" i="1" dirty="0" smtClean="0">
                            <a:solidFill>
                              <a:srgbClr val="000000"/>
                            </a:solidFill>
                            <a:latin typeface="Cambria Math" panose="02040503050406030204" pitchFamily="18" charset="0"/>
                            <a:ea typeface="华文中宋" panose="02010600040101010101" pitchFamily="2" charset="-122"/>
                          </a:rPr>
                          <m:t>2</m:t>
                        </m:r>
                      </m:sub>
                    </m:sSub>
                  </m:oMath>
                </a14:m>
                <a:r>
                  <a:rPr lang="zh-CN" altLang="en-US" sz="2400" dirty="0">
                    <a:solidFill>
                      <a:srgbClr val="000000"/>
                    </a:solidFill>
                    <a:latin typeface="华文中宋" panose="02010600040101010101" pitchFamily="2" charset="-122"/>
                    <a:ea typeface="华文中宋" panose="02010600040101010101" pitchFamily="2" charset="-122"/>
                  </a:rPr>
                  <a:t>的</a:t>
                </a:r>
                <a:r>
                  <a:rPr lang="zh-CN" altLang="en-US" sz="2400" dirty="0">
                    <a:solidFill>
                      <a:srgbClr val="FF0000"/>
                    </a:solidFill>
                    <a:latin typeface="华文中宋" panose="02010600040101010101" pitchFamily="2" charset="-122"/>
                    <a:ea typeface="华文中宋" panose="02010600040101010101" pitchFamily="2" charset="-122"/>
                  </a:rPr>
                  <a:t>代数补</a:t>
                </a:r>
                <a:r>
                  <a:rPr lang="zh-CN" altLang="en-US" sz="2400" dirty="0">
                    <a:solidFill>
                      <a:srgbClr val="000000"/>
                    </a:solidFill>
                    <a:latin typeface="华文中宋" panose="02010600040101010101" pitchFamily="2" charset="-122"/>
                    <a:ea typeface="华文中宋" panose="02010600040101010101" pitchFamily="2" charset="-122"/>
                  </a:rPr>
                  <a:t>（也可称</a:t>
                </a:r>
                <a14:m>
                  <m:oMath xmlns:m="http://schemas.openxmlformats.org/officeDocument/2006/math">
                    <m:sSub>
                      <m:sSubPr>
                        <m:ctrlPr>
                          <a:rPr lang="en-US" altLang="zh-CN" sz="2400" b="0" i="1" smtClean="0">
                            <a:solidFill>
                              <a:srgbClr val="000000"/>
                            </a:solidFill>
                            <a:latin typeface="Cambria Math" panose="02040503050406030204" pitchFamily="18" charset="0"/>
                            <a:ea typeface="华文中宋" panose="02010600040101010101" pitchFamily="2" charset="-122"/>
                          </a:rPr>
                        </m:ctrlPr>
                      </m:sSubPr>
                      <m:e>
                        <m:r>
                          <a:rPr lang="en-US" altLang="zh-CN" sz="2400" b="0" i="1" smtClean="0">
                            <a:solidFill>
                              <a:srgbClr val="000000"/>
                            </a:solidFill>
                            <a:latin typeface="Cambria Math" panose="02040503050406030204" pitchFamily="18" charset="0"/>
                            <a:ea typeface="华文中宋" panose="02010600040101010101" pitchFamily="2" charset="-122"/>
                          </a:rPr>
                          <m:t>𝑊</m:t>
                        </m:r>
                      </m:e>
                      <m:sub>
                        <m:r>
                          <a:rPr lang="en-US" altLang="zh-CN" sz="2400" b="0" i="1" smtClean="0">
                            <a:solidFill>
                              <a:srgbClr val="000000"/>
                            </a:solidFill>
                            <a:latin typeface="Cambria Math" panose="02040503050406030204" pitchFamily="18" charset="0"/>
                            <a:ea typeface="华文中宋" panose="02010600040101010101" pitchFamily="2" charset="-122"/>
                          </a:rPr>
                          <m:t>2</m:t>
                        </m:r>
                      </m:sub>
                    </m:sSub>
                  </m:oMath>
                </a14:m>
                <a:r>
                  <a:rPr lang="zh-CN" altLang="en-US" sz="2400" dirty="0">
                    <a:solidFill>
                      <a:srgbClr val="000000"/>
                    </a:solidFill>
                    <a:latin typeface="华文中宋" panose="02010600040101010101" pitchFamily="2" charset="-122"/>
                    <a:ea typeface="华文中宋" panose="02010600040101010101" pitchFamily="2" charset="-122"/>
                  </a:rPr>
                  <a:t>是</a:t>
                </a:r>
                <a14:m>
                  <m:oMath xmlns:m="http://schemas.openxmlformats.org/officeDocument/2006/math">
                    <m:sSub>
                      <m:sSubPr>
                        <m:ctrlPr>
                          <a:rPr lang="en-US" altLang="zh-CN" sz="2400" b="0" i="1" dirty="0" smtClean="0">
                            <a:solidFill>
                              <a:srgbClr val="000000"/>
                            </a:solidFill>
                            <a:latin typeface="Cambria Math" panose="02040503050406030204" pitchFamily="18" charset="0"/>
                            <a:ea typeface="华文中宋" panose="02010600040101010101" pitchFamily="2" charset="-122"/>
                          </a:rPr>
                        </m:ctrlPr>
                      </m:sSubPr>
                      <m:e>
                        <m:r>
                          <a:rPr lang="en-US" altLang="zh-CN" sz="2400" b="0" i="1" dirty="0" smtClean="0">
                            <a:solidFill>
                              <a:srgbClr val="000000"/>
                            </a:solidFill>
                            <a:latin typeface="Cambria Math" panose="02040503050406030204" pitchFamily="18" charset="0"/>
                            <a:ea typeface="华文中宋" panose="02010600040101010101" pitchFamily="2" charset="-122"/>
                          </a:rPr>
                          <m:t>𝑊</m:t>
                        </m:r>
                      </m:e>
                      <m:sub>
                        <m:r>
                          <a:rPr lang="en-US" altLang="zh-CN" sz="2400" b="0" i="1" dirty="0" smtClean="0">
                            <a:solidFill>
                              <a:srgbClr val="000000"/>
                            </a:solidFill>
                            <a:latin typeface="Cambria Math" panose="02040503050406030204" pitchFamily="18" charset="0"/>
                            <a:ea typeface="华文中宋" panose="02010600040101010101" pitchFamily="2" charset="-122"/>
                          </a:rPr>
                          <m:t>1</m:t>
                        </m:r>
                      </m:sub>
                    </m:sSub>
                  </m:oMath>
                </a14:m>
                <a:r>
                  <a:rPr lang="zh-CN" altLang="en-US" sz="2400" dirty="0">
                    <a:solidFill>
                      <a:srgbClr val="000000"/>
                    </a:solidFill>
                    <a:latin typeface="华文中宋" panose="02010600040101010101" pitchFamily="2" charset="-122"/>
                    <a:ea typeface="华文中宋" panose="02010600040101010101" pitchFamily="2" charset="-122"/>
                  </a:rPr>
                  <a:t>的代数补）。</a:t>
                </a:r>
                <a:endParaRPr lang="en-US" altLang="zh-CN" sz="2400" dirty="0">
                  <a:solidFill>
                    <a:srgbClr val="000000"/>
                  </a:solidFill>
                  <a:latin typeface="华文中宋" panose="02010600040101010101" pitchFamily="2" charset="-122"/>
                  <a:ea typeface="华文中宋" panose="02010600040101010101" pitchFamily="2" charset="-122"/>
                </a:endParaRPr>
              </a:p>
            </p:txBody>
          </p:sp>
        </mc:Choice>
        <mc:Fallback xmlns="">
          <p:sp>
            <p:nvSpPr>
              <p:cNvPr id="25605" name="Text Box 1029"/>
              <p:cNvSpPr txBox="1">
                <a:spLocks noRot="1" noChangeAspect="1" noMove="1" noResize="1" noEditPoints="1" noAdjustHandles="1" noChangeArrowheads="1" noChangeShapeType="1" noTextEdit="1"/>
              </p:cNvSpPr>
              <p:nvPr/>
            </p:nvSpPr>
            <p:spPr bwMode="auto">
              <a:xfrm>
                <a:off x="1271463" y="2314957"/>
                <a:ext cx="10225135" cy="2427588"/>
              </a:xfrm>
              <a:prstGeom prst="rect">
                <a:avLst/>
              </a:prstGeom>
              <a:blipFill>
                <a:blip r:embed="rId5"/>
                <a:stretch>
                  <a:fillRect l="-954" r="-298" b="-502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614" name="Text Box 1033"/>
              <p:cNvSpPr txBox="1">
                <a:spLocks noChangeArrowheads="1"/>
              </p:cNvSpPr>
              <p:nvPr/>
            </p:nvSpPr>
            <p:spPr bwMode="auto">
              <a:xfrm>
                <a:off x="895334" y="4840015"/>
                <a:ext cx="10601265" cy="58092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50000"/>
                  </a:lnSpc>
                  <a:spcBef>
                    <a:spcPct val="0"/>
                  </a:spcBef>
                  <a:buNone/>
                  <a:defRPr/>
                </a:pPr>
                <a:r>
                  <a:rPr lang="zh-CN" altLang="en-US" sz="2400" dirty="0">
                    <a:solidFill>
                      <a:srgbClr val="0000FF"/>
                    </a:solidFill>
                    <a:latin typeface="华文中宋" panose="02010600040101010101" pitchFamily="2" charset="-122"/>
                    <a:ea typeface="华文中宋" panose="02010600040101010101" pitchFamily="2" charset="-122"/>
                  </a:rPr>
                  <a:t>定理</a:t>
                </a:r>
                <a:r>
                  <a:rPr lang="en-US" altLang="zh-CN" sz="2400" dirty="0">
                    <a:solidFill>
                      <a:srgbClr val="0000FF"/>
                    </a:solidFill>
                    <a:latin typeface="华文中宋" panose="02010600040101010101" pitchFamily="2" charset="-122"/>
                    <a:ea typeface="华文中宋" panose="02010600040101010101" pitchFamily="2" charset="-122"/>
                  </a:rPr>
                  <a:t>3.6 </a:t>
                </a:r>
                <a:r>
                  <a:rPr lang="zh-CN" altLang="en-US" sz="2400" dirty="0">
                    <a:solidFill>
                      <a:srgbClr val="000000"/>
                    </a:solidFill>
                    <a:latin typeface="华文中宋" panose="02010600040101010101" pitchFamily="2" charset="-122"/>
                    <a:ea typeface="华文中宋" panose="02010600040101010101" pitchFamily="2" charset="-122"/>
                  </a:rPr>
                  <a:t>设</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𝑈</m:t>
                    </m:r>
                  </m:oMath>
                </a14:m>
                <a:r>
                  <a:rPr lang="zh-CN" altLang="en-US" sz="2400" dirty="0">
                    <a:solidFill>
                      <a:srgbClr val="000000"/>
                    </a:solidFill>
                    <a:latin typeface="华文中宋" panose="02010600040101010101" pitchFamily="2" charset="-122"/>
                    <a:ea typeface="华文中宋" panose="02010600040101010101" pitchFamily="2" charset="-122"/>
                  </a:rPr>
                  <a:t>是线性空间</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𝑉</m:t>
                    </m:r>
                  </m:oMath>
                </a14:m>
                <a:r>
                  <a:rPr lang="zh-CN" altLang="en-US" sz="2400" dirty="0">
                    <a:solidFill>
                      <a:srgbClr val="000000"/>
                    </a:solidFill>
                    <a:latin typeface="华文中宋" panose="02010600040101010101" pitchFamily="2" charset="-122"/>
                    <a:ea typeface="华文中宋" panose="02010600040101010101" pitchFamily="2" charset="-122"/>
                  </a:rPr>
                  <a:t>的一个子空间，则一定存在</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𝑈</m:t>
                    </m:r>
                  </m:oMath>
                </a14:m>
                <a:r>
                  <a:rPr lang="zh-CN" altLang="en-US" sz="2400" dirty="0">
                    <a:solidFill>
                      <a:srgbClr val="000000"/>
                    </a:solidFill>
                    <a:latin typeface="华文中宋" panose="02010600040101010101" pitchFamily="2" charset="-122"/>
                    <a:ea typeface="华文中宋" panose="02010600040101010101" pitchFamily="2" charset="-122"/>
                  </a:rPr>
                  <a:t>的代数</a:t>
                </a:r>
                <a:r>
                  <a:rPr lang="en-US" altLang="zh-CN" sz="2400" dirty="0">
                    <a:solidFill>
                      <a:srgbClr val="000000"/>
                    </a:solidFill>
                    <a:latin typeface="华文中宋" panose="02010600040101010101" pitchFamily="2" charset="-122"/>
                    <a:ea typeface="华文中宋" panose="02010600040101010101" pitchFamily="2" charset="-122"/>
                  </a:rPr>
                  <a:t> </a:t>
                </a:r>
                <a:r>
                  <a:rPr lang="zh-CN" altLang="en-US" sz="2400" dirty="0">
                    <a:solidFill>
                      <a:srgbClr val="000000"/>
                    </a:solidFill>
                    <a:latin typeface="华文中宋" panose="02010600040101010101" pitchFamily="2" charset="-122"/>
                    <a:ea typeface="华文中宋" panose="02010600040101010101" pitchFamily="2" charset="-122"/>
                  </a:rPr>
                  <a:t>补子空间</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𝑊</m:t>
                    </m:r>
                  </m:oMath>
                </a14:m>
                <a:r>
                  <a:rPr lang="en-US" altLang="zh-CN" sz="2400" dirty="0">
                    <a:solidFill>
                      <a:srgbClr val="000000"/>
                    </a:solidFill>
                    <a:latin typeface="华文中宋" panose="02010600040101010101" pitchFamily="2" charset="-122"/>
                    <a:ea typeface="华文中宋" panose="02010600040101010101" pitchFamily="2" charset="-122"/>
                  </a:rPr>
                  <a:t>,</a:t>
                </a:r>
                <a:r>
                  <a:rPr lang="zh-CN" altLang="en-US" sz="2400" dirty="0">
                    <a:solidFill>
                      <a:srgbClr val="000000"/>
                    </a:solidFill>
                    <a:latin typeface="华文中宋" panose="02010600040101010101" pitchFamily="2" charset="-122"/>
                    <a:ea typeface="华文中宋" panose="02010600040101010101" pitchFamily="2" charset="-122"/>
                  </a:rPr>
                  <a:t>使</a:t>
                </a:r>
              </a:p>
            </p:txBody>
          </p:sp>
        </mc:Choice>
        <mc:Fallback xmlns="">
          <p:sp>
            <p:nvSpPr>
              <p:cNvPr id="25614" name="Text Box 1033"/>
              <p:cNvSpPr txBox="1">
                <a:spLocks noRot="1" noChangeAspect="1" noMove="1" noResize="1" noEditPoints="1" noAdjustHandles="1" noChangeArrowheads="1" noChangeShapeType="1" noTextEdit="1"/>
              </p:cNvSpPr>
              <p:nvPr/>
            </p:nvSpPr>
            <p:spPr bwMode="auto">
              <a:xfrm>
                <a:off x="895334" y="4840015"/>
                <a:ext cx="10601265" cy="580928"/>
              </a:xfrm>
              <a:prstGeom prst="rect">
                <a:avLst/>
              </a:prstGeom>
              <a:blipFill>
                <a:blip r:embed="rId6"/>
                <a:stretch>
                  <a:fillRect l="-920" b="-2421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aphicFrame>
        <p:nvGraphicFramePr>
          <p:cNvPr id="146443" name="Object 1035"/>
          <p:cNvGraphicFramePr>
            <a:graphicFrameLocks noChangeAspect="1"/>
          </p:cNvGraphicFramePr>
          <p:nvPr>
            <p:extLst>
              <p:ext uri="{D42A27DB-BD31-4B8C-83A1-F6EECF244321}">
                <p14:modId xmlns:p14="http://schemas.microsoft.com/office/powerpoint/2010/main" val="953444855"/>
              </p:ext>
            </p:extLst>
          </p:nvPr>
        </p:nvGraphicFramePr>
        <p:xfrm>
          <a:off x="4604971" y="5493512"/>
          <a:ext cx="1788215" cy="439211"/>
        </p:xfrm>
        <a:graphic>
          <a:graphicData uri="http://schemas.openxmlformats.org/presentationml/2006/ole">
            <mc:AlternateContent xmlns:mc="http://schemas.openxmlformats.org/markup-compatibility/2006">
              <mc:Choice xmlns:v="urn:schemas-microsoft-com:vml" Requires="v">
                <p:oleObj spid="_x0000_s45059" name="Equation" r:id="rId7" imgW="723272" imgH="177646" progId="Equation.DSMT4">
                  <p:embed/>
                </p:oleObj>
              </mc:Choice>
              <mc:Fallback>
                <p:oleObj name="Equation" r:id="rId7" imgW="723272" imgH="177646" progId="Equation.DSMT4">
                  <p:embed/>
                  <p:pic>
                    <p:nvPicPr>
                      <p:cNvPr id="146443" name="Object 103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4971" y="5493512"/>
                        <a:ext cx="1788215" cy="439211"/>
                      </a:xfrm>
                      <a:prstGeom prst="rect">
                        <a:avLst/>
                      </a:prstGeom>
                      <a:noFill/>
                      <a:ln>
                        <a:noFill/>
                      </a:ln>
                      <a:effec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79</a:t>
            </a:fld>
            <a:endParaRPr kumimoji="0" lang="en-US" altLang="zh-CN">
              <a:solidFill>
                <a:srgbClr val="000000"/>
              </a:solidFill>
            </a:endParaRPr>
          </a:p>
        </p:txBody>
      </p:sp>
      <p:sp>
        <p:nvSpPr>
          <p:cNvPr id="12" name="Rectangle 6">
            <a:extLst>
              <a:ext uri="{FF2B5EF4-FFF2-40B4-BE49-F238E27FC236}">
                <a16:creationId xmlns:a16="http://schemas.microsoft.com/office/drawing/2014/main" id="{CE4D1B0C-6C1D-4EC5-8559-E1A97160BDBC}"/>
              </a:ext>
            </a:extLst>
          </p:cNvPr>
          <p:cNvSpPr>
            <a:spLocks noChangeArrowheads="1"/>
          </p:cNvSpPr>
          <p:nvPr/>
        </p:nvSpPr>
        <p:spPr bwMode="auto">
          <a:xfrm>
            <a:off x="1624620" y="626160"/>
            <a:ext cx="4913733" cy="461665"/>
          </a:xfrm>
          <a:prstGeom prst="rect">
            <a:avLst/>
          </a:prstGeom>
          <a:noFill/>
          <a:ln w="9525" algn="ctr">
            <a:noFill/>
            <a:miter lim="800000"/>
            <a:headEnd/>
            <a:tailEnd/>
          </a:ln>
          <a:effectLst/>
        </p:spPr>
        <p:txBody>
          <a:bodyPr wrap="square">
            <a:spAutoFit/>
          </a:bodyPr>
          <a:lstStyle/>
          <a:p>
            <a:pPr eaLnBrk="1" hangingPunct="1">
              <a:defRPr/>
            </a:pPr>
            <a:r>
              <a:rPr lang="en-US" altLang="zh-CN" sz="2400" b="1" dirty="0">
                <a:solidFill>
                  <a:srgbClr val="3333CC"/>
                </a:solidFill>
                <a:effectLst>
                  <a:outerShdw blurRad="38100" dist="38100" dir="2700000" algn="tl">
                    <a:srgbClr val="000000"/>
                  </a:outerShdw>
                </a:effectLst>
              </a:rPr>
              <a:t>1.3.3   </a:t>
            </a:r>
            <a:r>
              <a:rPr lang="zh-CN" altLang="en-US" sz="2400" b="1" dirty="0">
                <a:solidFill>
                  <a:srgbClr val="3333CC"/>
                </a:solidFill>
                <a:effectLst>
                  <a:outerShdw blurRad="38100" dist="38100" dir="2700000" algn="tl">
                    <a:srgbClr val="000000"/>
                  </a:outerShdw>
                </a:effectLst>
              </a:rPr>
              <a:t>子空间的直和、补子空间</a:t>
            </a:r>
          </a:p>
        </p:txBody>
      </p:sp>
    </p:spTree>
    <p:extLst>
      <p:ext uri="{BB962C8B-B14F-4D97-AF65-F5344CB8AC3E}">
        <p14:creationId xmlns:p14="http://schemas.microsoft.com/office/powerpoint/2010/main" val="3087618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5614"/>
                                        </p:tgtEl>
                                        <p:attrNameLst>
                                          <p:attrName>style.visibility</p:attrName>
                                        </p:attrNameLst>
                                      </p:cBhvr>
                                      <p:to>
                                        <p:strVal val="visible"/>
                                      </p:to>
                                    </p:set>
                                    <p:animEffect transition="in" filter="wipe(down)">
                                      <p:cBhvr>
                                        <p:cTn id="7" dur="500"/>
                                        <p:tgtEl>
                                          <p:spTgt spid="25614"/>
                                        </p:tgtEl>
                                      </p:cBhvr>
                                    </p:animEffect>
                                  </p:childTnLst>
                                </p:cTn>
                              </p:par>
                              <p:par>
                                <p:cTn id="8" presetID="22" presetClass="entr" presetSubtype="4" fill="hold" nodeType="withEffect">
                                  <p:stCondLst>
                                    <p:cond delay="0"/>
                                  </p:stCondLst>
                                  <p:childTnLst>
                                    <p:set>
                                      <p:cBhvr>
                                        <p:cTn id="9" dur="1" fill="hold">
                                          <p:stCondLst>
                                            <p:cond delay="0"/>
                                          </p:stCondLst>
                                        </p:cTn>
                                        <p:tgtEl>
                                          <p:spTgt spid="146443"/>
                                        </p:tgtEl>
                                        <p:attrNameLst>
                                          <p:attrName>style.visibility</p:attrName>
                                        </p:attrNameLst>
                                      </p:cBhvr>
                                      <p:to>
                                        <p:strVal val="visible"/>
                                      </p:to>
                                    </p:set>
                                    <p:animEffect transition="in" filter="wipe(down)">
                                      <p:cBhvr>
                                        <p:cTn id="10" dur="500"/>
                                        <p:tgtEl>
                                          <p:spTgt spid="146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5"/>
          <p:cNvSpPr txBox="1">
            <a:spLocks noChangeArrowheads="1"/>
          </p:cNvSpPr>
          <p:nvPr/>
        </p:nvSpPr>
        <p:spPr bwMode="auto">
          <a:xfrm>
            <a:off x="624086" y="2719507"/>
            <a:ext cx="10477523" cy="1033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lnSpc>
                <a:spcPct val="135000"/>
              </a:lnSpc>
            </a:pPr>
            <a:r>
              <a:rPr lang="en-US" altLang="zh-CN" sz="2400" b="1" dirty="0"/>
              <a:t>2</a:t>
            </a:r>
            <a:r>
              <a:rPr lang="zh-CN" altLang="en-US" sz="2400" b="1" dirty="0"/>
              <a:t>．线性空间中的元素也称为</a:t>
            </a:r>
            <a:r>
              <a:rPr lang="zh-CN" altLang="en-US" sz="2400" b="1" dirty="0">
                <a:solidFill>
                  <a:srgbClr val="FF0000"/>
                </a:solidFill>
              </a:rPr>
              <a:t>向量</a:t>
            </a:r>
            <a:r>
              <a:rPr lang="zh-CN" altLang="en-US" sz="2400" b="1" dirty="0"/>
              <a:t>，这里所谓的向量比几何中所谓向量的涵义要广泛的多．</a:t>
            </a:r>
          </a:p>
        </p:txBody>
      </p:sp>
      <p:sp>
        <p:nvSpPr>
          <p:cNvPr id="16387" name="Rectangle 7"/>
          <p:cNvSpPr>
            <a:spLocks noChangeArrowheads="1"/>
          </p:cNvSpPr>
          <p:nvPr/>
        </p:nvSpPr>
        <p:spPr bwMode="auto">
          <a:xfrm>
            <a:off x="134690" y="4667780"/>
            <a:ext cx="11289902" cy="1033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prstDash val="sysDot"/>
                <a:miter lim="800000"/>
                <a:headEnd/>
                <a:tailEnd/>
              </a14:hiddenLine>
            </a:ext>
          </a:ex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lnSpc>
                <a:spcPct val="135000"/>
              </a:lnSpc>
            </a:pPr>
            <a:r>
              <a:rPr lang="zh-CN" altLang="en-US" sz="2100" b="1" dirty="0">
                <a:solidFill>
                  <a:schemeClr val="bg2"/>
                </a:solidFill>
              </a:rPr>
              <a:t>　　</a:t>
            </a:r>
            <a:r>
              <a:rPr lang="en-US" altLang="zh-CN" sz="2400" b="1" dirty="0"/>
              <a:t>4</a:t>
            </a:r>
            <a:r>
              <a:rPr lang="zh-CN" altLang="en-US" sz="2400" b="1" dirty="0"/>
              <a:t>．</a:t>
            </a:r>
            <a:r>
              <a:rPr lang="zh-CN" altLang="en-US" sz="2400" b="1" dirty="0">
                <a:solidFill>
                  <a:srgbClr val="FF0000"/>
                </a:solidFill>
              </a:rPr>
              <a:t>判别线性空间的方法</a:t>
            </a:r>
            <a:r>
              <a:rPr lang="zh-CN" altLang="en-US" sz="2400" b="1" dirty="0"/>
              <a:t>：一个集合，对于定义的加法和数乘运算不封闭，或者运算不满足八条法则中的任一条，则此集合就不能构成线性空间． </a:t>
            </a:r>
          </a:p>
        </p:txBody>
      </p:sp>
      <mc:AlternateContent xmlns:mc="http://schemas.openxmlformats.org/markup-compatibility/2006" xmlns:a14="http://schemas.microsoft.com/office/drawing/2010/main">
        <mc:Choice Requires="a14">
          <p:sp>
            <p:nvSpPr>
              <p:cNvPr id="16388" name="Text Box 13"/>
              <p:cNvSpPr txBox="1">
                <a:spLocks noChangeArrowheads="1"/>
              </p:cNvSpPr>
              <p:nvPr/>
            </p:nvSpPr>
            <p:spPr bwMode="auto">
              <a:xfrm>
                <a:off x="614164" y="1424524"/>
                <a:ext cx="4149329"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dirty="0">
                    <a:solidFill>
                      <a:srgbClr val="FF0000"/>
                    </a:solidFill>
                    <a:ea typeface="黑体" panose="02010609060101010101" pitchFamily="49" charset="-122"/>
                  </a:rPr>
                  <a:t>注：  </a:t>
                </a:r>
                <a:r>
                  <a:rPr lang="en-US" altLang="zh-CN" sz="2400" b="1" dirty="0">
                    <a:solidFill>
                      <a:srgbClr val="FF0000"/>
                    </a:solidFill>
                    <a:ea typeface="黑体" panose="02010609060101010101" pitchFamily="49" charset="-122"/>
                  </a:rPr>
                  <a:t>[ </a:t>
                </a:r>
                <a14:m>
                  <m:oMath xmlns:m="http://schemas.openxmlformats.org/officeDocument/2006/math">
                    <m:r>
                      <a:rPr lang="en-US" altLang="zh-CN" sz="2400" b="1" i="1" dirty="0">
                        <a:solidFill>
                          <a:srgbClr val="FF0000"/>
                        </a:solidFill>
                        <a:latin typeface="Cambria Math" panose="02040503050406030204" pitchFamily="18" charset="0"/>
                        <a:ea typeface="黑体" panose="02010609060101010101" pitchFamily="49" charset="-122"/>
                      </a:rPr>
                      <m:t>𝑽</m:t>
                    </m:r>
                  </m:oMath>
                </a14:m>
                <a:r>
                  <a:rPr lang="en-US" altLang="zh-CN" sz="2400" b="1" dirty="0">
                    <a:solidFill>
                      <a:srgbClr val="FF0000"/>
                    </a:solidFill>
                    <a:ea typeface="黑体" panose="02010609060101010101" pitchFamily="49" charset="-122"/>
                  </a:rPr>
                  <a:t>, </a:t>
                </a:r>
                <a14:m>
                  <m:oMath xmlns:m="http://schemas.openxmlformats.org/officeDocument/2006/math">
                    <m:r>
                      <a:rPr lang="en-US" altLang="zh-CN" sz="2400" b="1" i="1" dirty="0">
                        <a:solidFill>
                          <a:srgbClr val="FF0000"/>
                        </a:solidFill>
                        <a:latin typeface="Cambria Math" panose="02040503050406030204" pitchFamily="18" charset="0"/>
                        <a:ea typeface="黑体" panose="02010609060101010101" pitchFamily="49" charset="-122"/>
                      </a:rPr>
                      <m:t>𝑭</m:t>
                    </m:r>
                  </m:oMath>
                </a14:m>
                <a:r>
                  <a:rPr lang="en-US" altLang="zh-CN" sz="2400" b="1" dirty="0">
                    <a:solidFill>
                      <a:srgbClr val="FF0000"/>
                    </a:solidFill>
                    <a:ea typeface="黑体" panose="02010609060101010101" pitchFamily="49" charset="-122"/>
                  </a:rPr>
                  <a:t>, “+”, “.”, 8 ]</a:t>
                </a:r>
              </a:p>
            </p:txBody>
          </p:sp>
        </mc:Choice>
        <mc:Fallback xmlns="">
          <p:sp>
            <p:nvSpPr>
              <p:cNvPr id="16388" name="Text Box 13"/>
              <p:cNvSpPr txBox="1">
                <a:spLocks noRot="1" noChangeAspect="1" noMove="1" noResize="1" noEditPoints="1" noAdjustHandles="1" noChangeArrowheads="1" noChangeShapeType="1" noTextEdit="1"/>
              </p:cNvSpPr>
              <p:nvPr/>
            </p:nvSpPr>
            <p:spPr bwMode="auto">
              <a:xfrm>
                <a:off x="614164" y="1424524"/>
                <a:ext cx="4149329" cy="461665"/>
              </a:xfrm>
              <a:prstGeom prst="rect">
                <a:avLst/>
              </a:prstGeom>
              <a:blipFill>
                <a:blip r:embed="rId3"/>
                <a:stretch>
                  <a:fillRect l="-2353" t="-14667" b="-32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6389" name="Text Box 14"/>
          <p:cNvSpPr txBox="1">
            <a:spLocks noChangeArrowheads="1"/>
          </p:cNvSpPr>
          <p:nvPr/>
        </p:nvSpPr>
        <p:spPr bwMode="auto">
          <a:xfrm>
            <a:off x="134690" y="1925830"/>
            <a:ext cx="8892480" cy="52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zh-CN" altLang="en-US" sz="2100" b="1" dirty="0">
                <a:solidFill>
                  <a:schemeClr val="bg2"/>
                </a:solidFill>
              </a:rPr>
              <a:t>　　</a:t>
            </a:r>
            <a:r>
              <a:rPr lang="en-US" altLang="zh-CN" sz="2400" b="1" dirty="0"/>
              <a:t>1</a:t>
            </a:r>
            <a:r>
              <a:rPr lang="zh-CN" altLang="en-US" sz="2400" b="1" dirty="0"/>
              <a:t>．凡满足以上八条法则的加法及数乘运算，称为</a:t>
            </a:r>
            <a:r>
              <a:rPr lang="zh-CN" altLang="en-US" sz="2400" dirty="0">
                <a:solidFill>
                  <a:srgbClr val="FF0000"/>
                </a:solidFill>
                <a:ea typeface="黑体" panose="02010609060101010101" pitchFamily="49" charset="-122"/>
              </a:rPr>
              <a:t>线性运算</a:t>
            </a:r>
            <a:r>
              <a:rPr lang="zh-CN" altLang="en-US" sz="2400" b="1" dirty="0"/>
              <a:t>．</a:t>
            </a:r>
          </a:p>
        </p:txBody>
      </p:sp>
      <p:sp>
        <p:nvSpPr>
          <p:cNvPr id="16393" name="文本框 1"/>
          <p:cNvSpPr txBox="1">
            <a:spLocks noChangeArrowheads="1"/>
          </p:cNvSpPr>
          <p:nvPr/>
        </p:nvSpPr>
        <p:spPr bwMode="auto">
          <a:xfrm>
            <a:off x="628675" y="4003139"/>
            <a:ext cx="49494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r>
              <a:rPr lang="en-US" altLang="zh-CN" sz="2400" b="1" dirty="0"/>
              <a:t>3.   </a:t>
            </a:r>
            <a:r>
              <a:rPr lang="zh-CN" altLang="en-US" sz="2400" b="1" dirty="0">
                <a:solidFill>
                  <a:srgbClr val="FF0000"/>
                </a:solidFill>
              </a:rPr>
              <a:t>线性空间</a:t>
            </a:r>
            <a:r>
              <a:rPr lang="zh-CN" altLang="en-US" sz="2400" b="1" dirty="0"/>
              <a:t>有时也称为</a:t>
            </a:r>
            <a:r>
              <a:rPr lang="zh-CN" altLang="en-US" sz="2400" b="1" dirty="0">
                <a:solidFill>
                  <a:srgbClr val="FF0000"/>
                </a:solidFill>
              </a:rPr>
              <a:t>向量空间</a:t>
            </a:r>
            <a:r>
              <a:rPr lang="en-US" altLang="zh-CN" sz="2400" b="1" dirty="0"/>
              <a:t>.</a:t>
            </a:r>
            <a:endParaRPr lang="zh-CN" altLang="en-US" sz="2400" b="1" dirty="0"/>
          </a:p>
        </p:txBody>
      </p:sp>
      <p:sp>
        <p:nvSpPr>
          <p:cNvPr id="10" name="Rectangle 6"/>
          <p:cNvSpPr>
            <a:spLocks noChangeArrowheads="1"/>
          </p:cNvSpPr>
          <p:nvPr/>
        </p:nvSpPr>
        <p:spPr bwMode="auto">
          <a:xfrm>
            <a:off x="1675904" y="615224"/>
            <a:ext cx="4103737" cy="400110"/>
          </a:xfrm>
          <a:prstGeom prst="rect">
            <a:avLst/>
          </a:prstGeom>
          <a:noFill/>
          <a:ln w="9525" algn="ctr">
            <a:noFill/>
            <a:miter lim="800000"/>
            <a:headEnd/>
            <a:tailEnd/>
          </a:ln>
          <a:effectLst/>
        </p:spPr>
        <p:txBody>
          <a:bodyPr wrap="square">
            <a:spAutoFit/>
          </a:bodyPr>
          <a:lstStyle/>
          <a:p>
            <a:pPr eaLnBrk="1" hangingPunct="1">
              <a:defRPr/>
            </a:pPr>
            <a:r>
              <a:rPr lang="en-US" altLang="zh-CN" sz="2000" b="1" dirty="0">
                <a:solidFill>
                  <a:schemeClr val="folHlink"/>
                </a:solidFill>
                <a:effectLst>
                  <a:outerShdw blurRad="38100" dist="38100" dir="2700000" algn="tl">
                    <a:srgbClr val="000000"/>
                  </a:outerShdw>
                </a:effectLst>
              </a:rPr>
              <a:t>1.1.1   </a:t>
            </a:r>
            <a:r>
              <a:rPr lang="zh-CN" altLang="en-US" sz="2000" b="1" dirty="0">
                <a:solidFill>
                  <a:schemeClr val="folHlink"/>
                </a:solidFill>
                <a:effectLst>
                  <a:outerShdw blurRad="38100" dist="38100" dir="2700000" algn="tl">
                    <a:srgbClr val="000000"/>
                  </a:outerShdw>
                </a:effectLst>
              </a:rPr>
              <a:t>线性空间的概念</a:t>
            </a:r>
          </a:p>
        </p:txBody>
      </p:sp>
      <p:sp>
        <p:nvSpPr>
          <p:cNvPr id="3" name="灯片编号占位符 2"/>
          <p:cNvSpPr>
            <a:spLocks noGrp="1"/>
          </p:cNvSpPr>
          <p:nvPr>
            <p:ph type="sldNum" sz="quarter" idx="12"/>
          </p:nvPr>
        </p:nvSpPr>
        <p:spPr/>
        <p:txBody>
          <a:bodyPr/>
          <a:lstStyle/>
          <a:p>
            <a:fld id="{9EFF0944-2518-4343-8163-3F075A3F9F1C}" type="slidenum">
              <a:rPr kumimoji="0" lang="en-US" altLang="zh-CN" smtClean="0">
                <a:solidFill>
                  <a:srgbClr val="000000"/>
                </a:solidFill>
              </a:rPr>
              <a:pPr/>
              <a:t>8</a:t>
            </a:fld>
            <a:endParaRPr kumimoji="0" lang="en-US" altLang="zh-CN">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389"/>
                                        </p:tgtEl>
                                        <p:attrNameLst>
                                          <p:attrName>style.visibility</p:attrName>
                                        </p:attrNameLst>
                                      </p:cBhvr>
                                      <p:to>
                                        <p:strVal val="visible"/>
                                      </p:to>
                                    </p:set>
                                    <p:animEffect transition="in" filter="wipe(down)">
                                      <p:cBhvr>
                                        <p:cTn id="7" dur="500"/>
                                        <p:tgtEl>
                                          <p:spTgt spid="1638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6386"/>
                                        </p:tgtEl>
                                        <p:attrNameLst>
                                          <p:attrName>style.visibility</p:attrName>
                                        </p:attrNameLst>
                                      </p:cBhvr>
                                      <p:to>
                                        <p:strVal val="visible"/>
                                      </p:to>
                                    </p:set>
                                    <p:animEffect transition="in" filter="wipe(down)">
                                      <p:cBhvr>
                                        <p:cTn id="12" dur="500"/>
                                        <p:tgtEl>
                                          <p:spTgt spid="1638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6393"/>
                                        </p:tgtEl>
                                        <p:attrNameLst>
                                          <p:attrName>style.visibility</p:attrName>
                                        </p:attrNameLst>
                                      </p:cBhvr>
                                      <p:to>
                                        <p:strVal val="visible"/>
                                      </p:to>
                                    </p:set>
                                    <p:animEffect transition="in" filter="wipe(down)">
                                      <p:cBhvr>
                                        <p:cTn id="17" dur="500"/>
                                        <p:tgtEl>
                                          <p:spTgt spid="1639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6387"/>
                                        </p:tgtEl>
                                        <p:attrNameLst>
                                          <p:attrName>style.visibility</p:attrName>
                                        </p:attrNameLst>
                                      </p:cBhvr>
                                      <p:to>
                                        <p:strVal val="visible"/>
                                      </p:to>
                                    </p:set>
                                    <p:animEffect transition="in" filter="wipe(down)">
                                      <p:cBhvr>
                                        <p:cTn id="22" dur="500"/>
                                        <p:tgtEl>
                                          <p:spTgt spid="16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p:bldP spid="16387" grpId="0"/>
      <p:bldP spid="16389" grpId="0"/>
      <p:bldP spid="1639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627" name="Text Box 1027"/>
              <p:cNvSpPr txBox="1">
                <a:spLocks noChangeArrowheads="1"/>
              </p:cNvSpPr>
              <p:nvPr/>
            </p:nvSpPr>
            <p:spPr bwMode="auto">
              <a:xfrm>
                <a:off x="878270" y="1408128"/>
                <a:ext cx="5567550"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0"/>
                  </a:spcBef>
                  <a:buNone/>
                  <a:defRPr/>
                </a:pPr>
                <a:r>
                  <a:rPr lang="en-US" altLang="zh-CN" sz="2400" dirty="0">
                    <a:solidFill>
                      <a:srgbClr val="FF0000"/>
                    </a:solidFill>
                    <a:latin typeface="华文中宋" panose="02010600040101010101" pitchFamily="2" charset="-122"/>
                    <a:ea typeface="华文中宋" panose="02010600040101010101" pitchFamily="2" charset="-122"/>
                  </a:rPr>
                  <a:t>Remark: </a:t>
                </a:r>
                <a:r>
                  <a:rPr lang="zh-CN" altLang="en-US" sz="2400" b="1" dirty="0">
                    <a:solidFill>
                      <a:srgbClr val="000000"/>
                    </a:solidFill>
                    <a:latin typeface="Times New Roman" panose="02020603050405020304" pitchFamily="18" charset="0"/>
                  </a:rPr>
                  <a:t>子空间</a:t>
                </a:r>
                <a14:m>
                  <m:oMath xmlns:m="http://schemas.openxmlformats.org/officeDocument/2006/math">
                    <m:r>
                      <a:rPr lang="en-US" altLang="zh-CN" sz="2400" b="1" i="1" dirty="0">
                        <a:solidFill>
                          <a:srgbClr val="000000"/>
                        </a:solidFill>
                        <a:latin typeface="Cambria Math" panose="02040503050406030204" pitchFamily="18" charset="0"/>
                      </a:rPr>
                      <m:t>𝑼</m:t>
                    </m:r>
                  </m:oMath>
                </a14:m>
                <a:r>
                  <a:rPr lang="zh-CN" altLang="en-US" sz="2400" b="1" dirty="0">
                    <a:solidFill>
                      <a:srgbClr val="000000"/>
                    </a:solidFill>
                    <a:latin typeface="Times New Roman" panose="02020603050405020304" pitchFamily="18" charset="0"/>
                  </a:rPr>
                  <a:t>的代数补不是唯一的</a:t>
                </a:r>
                <a:r>
                  <a:rPr lang="en-US" altLang="zh-CN" sz="2400" b="1" dirty="0">
                    <a:solidFill>
                      <a:srgbClr val="000000"/>
                    </a:solidFill>
                    <a:latin typeface="Times New Roman" panose="02020603050405020304" pitchFamily="18" charset="0"/>
                  </a:rPr>
                  <a:t>.</a:t>
                </a:r>
              </a:p>
            </p:txBody>
          </p:sp>
        </mc:Choice>
        <mc:Fallback xmlns="">
          <p:sp>
            <p:nvSpPr>
              <p:cNvPr id="26627" name="Text Box 1027"/>
              <p:cNvSpPr txBox="1">
                <a:spLocks noRot="1" noChangeAspect="1" noMove="1" noResize="1" noEditPoints="1" noAdjustHandles="1" noChangeArrowheads="1" noChangeShapeType="1" noTextEdit="1"/>
              </p:cNvSpPr>
              <p:nvPr/>
            </p:nvSpPr>
            <p:spPr bwMode="auto">
              <a:xfrm>
                <a:off x="878270" y="1408128"/>
                <a:ext cx="5567550" cy="461665"/>
              </a:xfrm>
              <a:prstGeom prst="rect">
                <a:avLst/>
              </a:prstGeom>
              <a:blipFill>
                <a:blip r:embed="rId3"/>
                <a:stretch>
                  <a:fillRect l="-1643" t="-14474" r="-1095" b="-3026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47460" name="Text Box 1028"/>
          <p:cNvSpPr txBox="1">
            <a:spLocks noChangeArrowheads="1"/>
          </p:cNvSpPr>
          <p:nvPr/>
        </p:nvSpPr>
        <p:spPr bwMode="auto">
          <a:xfrm>
            <a:off x="902703" y="2041392"/>
            <a:ext cx="78098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0"/>
              </a:spcBef>
              <a:buNone/>
              <a:defRPr/>
            </a:pPr>
            <a:r>
              <a:rPr lang="zh-CN" altLang="en-US" sz="2400" dirty="0">
                <a:solidFill>
                  <a:srgbClr val="0000FF"/>
                </a:solidFill>
                <a:latin typeface="华文中宋" panose="02010600040101010101" pitchFamily="2" charset="-122"/>
                <a:ea typeface="华文中宋" panose="02010600040101010101" pitchFamily="2" charset="-122"/>
              </a:rPr>
              <a:t>例</a:t>
            </a:r>
            <a:r>
              <a:rPr lang="en-US" altLang="zh-CN" sz="2400" dirty="0">
                <a:solidFill>
                  <a:srgbClr val="0000FF"/>
                </a:solidFill>
                <a:latin typeface="华文中宋" panose="02010600040101010101" pitchFamily="2" charset="-122"/>
                <a:ea typeface="华文中宋" panose="02010600040101010101" pitchFamily="2" charset="-122"/>
              </a:rPr>
              <a:t>8.</a:t>
            </a:r>
            <a:endParaRPr lang="zh-CN" altLang="en-US" sz="2400" dirty="0">
              <a:solidFill>
                <a:srgbClr val="0000FF"/>
              </a:solidFill>
              <a:latin typeface="华文中宋" panose="02010600040101010101" pitchFamily="2" charset="-122"/>
              <a:ea typeface="华文中宋" panose="02010600040101010101" pitchFamily="2" charset="-122"/>
            </a:endParaRPr>
          </a:p>
        </p:txBody>
      </p:sp>
      <p:graphicFrame>
        <p:nvGraphicFramePr>
          <p:cNvPr id="147462" name="Object 1030"/>
          <p:cNvGraphicFramePr>
            <a:graphicFrameLocks noChangeAspect="1"/>
          </p:cNvGraphicFramePr>
          <p:nvPr>
            <p:extLst>
              <p:ext uri="{D42A27DB-BD31-4B8C-83A1-F6EECF244321}">
                <p14:modId xmlns:p14="http://schemas.microsoft.com/office/powerpoint/2010/main" val="1060489618"/>
              </p:ext>
            </p:extLst>
          </p:nvPr>
        </p:nvGraphicFramePr>
        <p:xfrm>
          <a:off x="1792287" y="2015193"/>
          <a:ext cx="4303713" cy="528637"/>
        </p:xfrm>
        <a:graphic>
          <a:graphicData uri="http://schemas.openxmlformats.org/presentationml/2006/ole">
            <mc:AlternateContent xmlns:mc="http://schemas.openxmlformats.org/markup-compatibility/2006">
              <mc:Choice xmlns:v="urn:schemas-microsoft-com:vml" Requires="v">
                <p:oleObj spid="_x0000_s46082" name="Equation" r:id="rId4" imgW="1968480" imgH="241200" progId="Equation.DSMT4">
                  <p:embed/>
                </p:oleObj>
              </mc:Choice>
              <mc:Fallback>
                <p:oleObj name="Equation" r:id="rId4" imgW="1968480" imgH="241200" progId="Equation.DSMT4">
                  <p:embed/>
                  <p:pic>
                    <p:nvPicPr>
                      <p:cNvPr id="147462" name="Object 1030"/>
                      <p:cNvPicPr>
                        <a:picLocks noChangeAspect="1" noChangeArrowheads="1"/>
                      </p:cNvPicPr>
                      <p:nvPr/>
                    </p:nvPicPr>
                    <p:blipFill>
                      <a:blip r:embed="rId5"/>
                      <a:srcRect/>
                      <a:stretch>
                        <a:fillRect/>
                      </a:stretch>
                    </p:blipFill>
                    <p:spPr bwMode="auto">
                      <a:xfrm>
                        <a:off x="1792287" y="2015193"/>
                        <a:ext cx="4303713" cy="528637"/>
                      </a:xfrm>
                      <a:prstGeom prst="rect">
                        <a:avLst/>
                      </a:prstGeom>
                      <a:noFill/>
                      <a:ln>
                        <a:noFill/>
                      </a:ln>
                      <a:effectLst/>
                    </p:spPr>
                  </p:pic>
                </p:oleObj>
              </mc:Fallback>
            </mc:AlternateContent>
          </a:graphicData>
        </a:graphic>
      </p:graphicFrame>
      <p:graphicFrame>
        <p:nvGraphicFramePr>
          <p:cNvPr id="147463" name="Object 1031"/>
          <p:cNvGraphicFramePr>
            <a:graphicFrameLocks noChangeAspect="1"/>
          </p:cNvGraphicFramePr>
          <p:nvPr>
            <p:extLst>
              <p:ext uri="{D42A27DB-BD31-4B8C-83A1-F6EECF244321}">
                <p14:modId xmlns:p14="http://schemas.microsoft.com/office/powerpoint/2010/main" val="743519234"/>
              </p:ext>
            </p:extLst>
          </p:nvPr>
        </p:nvGraphicFramePr>
        <p:xfrm>
          <a:off x="1779364" y="2823368"/>
          <a:ext cx="6230938" cy="531813"/>
        </p:xfrm>
        <a:graphic>
          <a:graphicData uri="http://schemas.openxmlformats.org/presentationml/2006/ole">
            <mc:AlternateContent xmlns:mc="http://schemas.openxmlformats.org/markup-compatibility/2006">
              <mc:Choice xmlns:v="urn:schemas-microsoft-com:vml" Requires="v">
                <p:oleObj spid="_x0000_s46083" name="Equation" r:id="rId6" imgW="2971800" imgH="253800" progId="Equation.DSMT4">
                  <p:embed/>
                </p:oleObj>
              </mc:Choice>
              <mc:Fallback>
                <p:oleObj name="Equation" r:id="rId6" imgW="2971800" imgH="253800" progId="Equation.DSMT4">
                  <p:embed/>
                  <p:pic>
                    <p:nvPicPr>
                      <p:cNvPr id="147463" name="Object 1031"/>
                      <p:cNvPicPr>
                        <a:picLocks noChangeAspect="1" noChangeArrowheads="1"/>
                      </p:cNvPicPr>
                      <p:nvPr/>
                    </p:nvPicPr>
                    <p:blipFill>
                      <a:blip r:embed="rId7"/>
                      <a:srcRect/>
                      <a:stretch>
                        <a:fillRect/>
                      </a:stretch>
                    </p:blipFill>
                    <p:spPr bwMode="auto">
                      <a:xfrm>
                        <a:off x="1779364" y="2823368"/>
                        <a:ext cx="6230938" cy="531813"/>
                      </a:xfrm>
                      <a:prstGeom prst="rect">
                        <a:avLst/>
                      </a:prstGeom>
                      <a:noFill/>
                      <a:ln>
                        <a:noFill/>
                      </a:ln>
                      <a:effectLst/>
                    </p:spPr>
                  </p:pic>
                </p:oleObj>
              </mc:Fallback>
            </mc:AlternateContent>
          </a:graphicData>
        </a:graphic>
      </p:graphicFrame>
      <p:graphicFrame>
        <p:nvGraphicFramePr>
          <p:cNvPr id="147464" name="Object 1032"/>
          <p:cNvGraphicFramePr>
            <a:graphicFrameLocks noChangeAspect="1"/>
          </p:cNvGraphicFramePr>
          <p:nvPr>
            <p:extLst>
              <p:ext uri="{D42A27DB-BD31-4B8C-83A1-F6EECF244321}">
                <p14:modId xmlns:p14="http://schemas.microsoft.com/office/powerpoint/2010/main" val="1285057113"/>
              </p:ext>
            </p:extLst>
          </p:nvPr>
        </p:nvGraphicFramePr>
        <p:xfrm>
          <a:off x="1746250" y="3634719"/>
          <a:ext cx="7977188" cy="928688"/>
        </p:xfrm>
        <a:graphic>
          <a:graphicData uri="http://schemas.openxmlformats.org/presentationml/2006/ole">
            <mc:AlternateContent xmlns:mc="http://schemas.openxmlformats.org/markup-compatibility/2006">
              <mc:Choice xmlns:v="urn:schemas-microsoft-com:vml" Requires="v">
                <p:oleObj spid="_x0000_s46084" name="Equation" r:id="rId8" imgW="3924000" imgH="457200" progId="Equation.DSMT4">
                  <p:embed/>
                </p:oleObj>
              </mc:Choice>
              <mc:Fallback>
                <p:oleObj name="Equation" r:id="rId8" imgW="3924000" imgH="457200" progId="Equation.DSMT4">
                  <p:embed/>
                  <p:pic>
                    <p:nvPicPr>
                      <p:cNvPr id="147464" name="Object 1032"/>
                      <p:cNvPicPr>
                        <a:picLocks noChangeAspect="1" noChangeArrowheads="1"/>
                      </p:cNvPicPr>
                      <p:nvPr/>
                    </p:nvPicPr>
                    <p:blipFill>
                      <a:blip r:embed="rId9"/>
                      <a:srcRect/>
                      <a:stretch>
                        <a:fillRect/>
                      </a:stretch>
                    </p:blipFill>
                    <p:spPr bwMode="auto">
                      <a:xfrm>
                        <a:off x="1746250" y="3634719"/>
                        <a:ext cx="7977188" cy="928688"/>
                      </a:xfrm>
                      <a:prstGeom prst="rect">
                        <a:avLst/>
                      </a:prstGeom>
                      <a:noFill/>
                      <a:ln>
                        <a:noFill/>
                      </a:ln>
                      <a:effec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80</a:t>
            </a:fld>
            <a:endParaRPr kumimoji="0" lang="en-US" altLang="zh-CN">
              <a:solidFill>
                <a:srgbClr val="000000"/>
              </a:solidFill>
            </a:endParaRPr>
          </a:p>
        </p:txBody>
      </p:sp>
      <p:sp>
        <p:nvSpPr>
          <p:cNvPr id="8" name="Rectangle 6">
            <a:extLst>
              <a:ext uri="{FF2B5EF4-FFF2-40B4-BE49-F238E27FC236}">
                <a16:creationId xmlns:a16="http://schemas.microsoft.com/office/drawing/2014/main" id="{59DB303B-FE85-43D2-9E8B-91756A8D177E}"/>
              </a:ext>
            </a:extLst>
          </p:cNvPr>
          <p:cNvSpPr>
            <a:spLocks noChangeArrowheads="1"/>
          </p:cNvSpPr>
          <p:nvPr/>
        </p:nvSpPr>
        <p:spPr bwMode="auto">
          <a:xfrm>
            <a:off x="1559496" y="544031"/>
            <a:ext cx="4913733" cy="461665"/>
          </a:xfrm>
          <a:prstGeom prst="rect">
            <a:avLst/>
          </a:prstGeom>
          <a:noFill/>
          <a:ln w="9525" algn="ctr">
            <a:noFill/>
            <a:miter lim="800000"/>
            <a:headEnd/>
            <a:tailEnd/>
          </a:ln>
          <a:effectLst/>
        </p:spPr>
        <p:txBody>
          <a:bodyPr wrap="square">
            <a:spAutoFit/>
          </a:bodyPr>
          <a:lstStyle/>
          <a:p>
            <a:pPr eaLnBrk="1" hangingPunct="1">
              <a:defRPr/>
            </a:pPr>
            <a:r>
              <a:rPr lang="en-US" altLang="zh-CN" sz="2400" b="1" dirty="0">
                <a:solidFill>
                  <a:srgbClr val="3333CC"/>
                </a:solidFill>
                <a:effectLst>
                  <a:outerShdw blurRad="38100" dist="38100" dir="2700000" algn="tl">
                    <a:srgbClr val="000000"/>
                  </a:outerShdw>
                </a:effectLst>
              </a:rPr>
              <a:t>1.3.3   </a:t>
            </a:r>
            <a:r>
              <a:rPr lang="zh-CN" altLang="en-US" sz="2400" b="1" dirty="0">
                <a:solidFill>
                  <a:srgbClr val="3333CC"/>
                </a:solidFill>
                <a:effectLst>
                  <a:outerShdw blurRad="38100" dist="38100" dir="2700000" algn="tl">
                    <a:srgbClr val="000000"/>
                  </a:outerShdw>
                </a:effectLst>
              </a:rPr>
              <a:t>子空间的直和、补子空间</a:t>
            </a:r>
          </a:p>
        </p:txBody>
      </p:sp>
    </p:spTree>
    <p:extLst>
      <p:ext uri="{BB962C8B-B14F-4D97-AF65-F5344CB8AC3E}">
        <p14:creationId xmlns:p14="http://schemas.microsoft.com/office/powerpoint/2010/main" val="14241112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7460"/>
                                        </p:tgtEl>
                                        <p:attrNameLst>
                                          <p:attrName>style.visibility</p:attrName>
                                        </p:attrNameLst>
                                      </p:cBhvr>
                                      <p:to>
                                        <p:strVal val="visible"/>
                                      </p:to>
                                    </p:set>
                                    <p:animEffect transition="in" filter="wipe(down)">
                                      <p:cBhvr>
                                        <p:cTn id="7" dur="500"/>
                                        <p:tgtEl>
                                          <p:spTgt spid="147460"/>
                                        </p:tgtEl>
                                      </p:cBhvr>
                                    </p:animEffect>
                                  </p:childTnLst>
                                </p:cTn>
                              </p:par>
                              <p:par>
                                <p:cTn id="8" presetID="22" presetClass="entr" presetSubtype="4" fill="hold" nodeType="withEffect">
                                  <p:stCondLst>
                                    <p:cond delay="0"/>
                                  </p:stCondLst>
                                  <p:childTnLst>
                                    <p:set>
                                      <p:cBhvr>
                                        <p:cTn id="9" dur="1" fill="hold">
                                          <p:stCondLst>
                                            <p:cond delay="0"/>
                                          </p:stCondLst>
                                        </p:cTn>
                                        <p:tgtEl>
                                          <p:spTgt spid="147462"/>
                                        </p:tgtEl>
                                        <p:attrNameLst>
                                          <p:attrName>style.visibility</p:attrName>
                                        </p:attrNameLst>
                                      </p:cBhvr>
                                      <p:to>
                                        <p:strVal val="visible"/>
                                      </p:to>
                                    </p:set>
                                    <p:animEffect transition="in" filter="wipe(down)">
                                      <p:cBhvr>
                                        <p:cTn id="10" dur="500"/>
                                        <p:tgtEl>
                                          <p:spTgt spid="147462"/>
                                        </p:tgtEl>
                                      </p:cBhvr>
                                    </p:animEffect>
                                  </p:childTnLst>
                                </p:cTn>
                              </p:par>
                              <p:par>
                                <p:cTn id="11" presetID="22" presetClass="entr" presetSubtype="4" fill="hold" nodeType="withEffect">
                                  <p:stCondLst>
                                    <p:cond delay="0"/>
                                  </p:stCondLst>
                                  <p:childTnLst>
                                    <p:set>
                                      <p:cBhvr>
                                        <p:cTn id="12" dur="1" fill="hold">
                                          <p:stCondLst>
                                            <p:cond delay="0"/>
                                          </p:stCondLst>
                                        </p:cTn>
                                        <p:tgtEl>
                                          <p:spTgt spid="147463"/>
                                        </p:tgtEl>
                                        <p:attrNameLst>
                                          <p:attrName>style.visibility</p:attrName>
                                        </p:attrNameLst>
                                      </p:cBhvr>
                                      <p:to>
                                        <p:strVal val="visible"/>
                                      </p:to>
                                    </p:set>
                                    <p:animEffect transition="in" filter="wipe(down)">
                                      <p:cBhvr>
                                        <p:cTn id="13" dur="500"/>
                                        <p:tgtEl>
                                          <p:spTgt spid="14746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47464"/>
                                        </p:tgtEl>
                                        <p:attrNameLst>
                                          <p:attrName>style.visibility</p:attrName>
                                        </p:attrNameLst>
                                      </p:cBhvr>
                                      <p:to>
                                        <p:strVal val="visible"/>
                                      </p:to>
                                    </p:set>
                                    <p:animEffect transition="in" filter="wipe(down)">
                                      <p:cBhvr>
                                        <p:cTn id="18" dur="500"/>
                                        <p:tgtEl>
                                          <p:spTgt spid="147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6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2408175-C0AF-4624-AE35-259FCD31C227}"/>
              </a:ext>
            </a:extLst>
          </p:cNvPr>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81</a:t>
            </a:fld>
            <a:endParaRPr kumimoji="0" lang="en-US" altLang="zh-CN">
              <a:solidFill>
                <a:srgbClr val="000000"/>
              </a:solidFill>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C7E6DA9-0499-4721-A8C8-557FADBCECF0}"/>
                  </a:ext>
                </a:extLst>
              </p:cNvPr>
              <p:cNvSpPr txBox="1"/>
              <p:nvPr/>
            </p:nvSpPr>
            <p:spPr>
              <a:xfrm>
                <a:off x="479376" y="1628800"/>
                <a:ext cx="11593288" cy="1955022"/>
              </a:xfrm>
              <a:prstGeom prst="rect">
                <a:avLst/>
              </a:prstGeom>
              <a:noFill/>
            </p:spPr>
            <p:txBody>
              <a:bodyPr wrap="square" rtlCol="0">
                <a:spAutoFit/>
              </a:bodyPr>
              <a:lstStyle/>
              <a:p>
                <a:pPr>
                  <a:lnSpc>
                    <a:spcPct val="150000"/>
                  </a:lnSpc>
                </a:pPr>
                <a:r>
                  <a:rPr lang="zh-CN" altLang="en-US" dirty="0">
                    <a:latin typeface="华文中宋" panose="02010600040101010101" pitchFamily="2" charset="-122"/>
                    <a:ea typeface="华文中宋" panose="02010600040101010101" pitchFamily="2" charset="-122"/>
                  </a:rPr>
                  <a:t>作业</a:t>
                </a:r>
                <a:r>
                  <a:rPr lang="en-US" altLang="zh-CN" dirty="0">
                    <a:latin typeface="华文中宋" panose="02010600040101010101" pitchFamily="2" charset="-122"/>
                    <a:ea typeface="华文中宋" panose="02010600040101010101" pitchFamily="2" charset="-122"/>
                  </a:rPr>
                  <a:t>3</a:t>
                </a:r>
                <a:r>
                  <a:rPr lang="zh-CN" altLang="en-US" dirty="0">
                    <a:latin typeface="华文中宋" panose="02010600040101010101" pitchFamily="2" charset="-122"/>
                    <a:ea typeface="华文中宋" panose="02010600040101010101" pitchFamily="2" charset="-122"/>
                  </a:rPr>
                  <a:t>：</a:t>
                </a:r>
                <a:endParaRPr lang="en-US" altLang="zh-CN" dirty="0">
                  <a:latin typeface="华文中宋" panose="02010600040101010101" pitchFamily="2" charset="-122"/>
                  <a:ea typeface="华文中宋" panose="02010600040101010101" pitchFamily="2" charset="-122"/>
                </a:endParaRPr>
              </a:p>
              <a:p>
                <a:pPr>
                  <a:lnSpc>
                    <a:spcPct val="150000"/>
                  </a:lnSpc>
                </a:pPr>
                <a:r>
                  <a:rPr lang="zh-CN" altLang="en-US" dirty="0">
                    <a:latin typeface="华文中宋" panose="02010600040101010101" pitchFamily="2" charset="-122"/>
                    <a:ea typeface="华文中宋" panose="02010600040101010101" pitchFamily="2" charset="-122"/>
                  </a:rPr>
                  <a:t>已知</a:t>
                </a:r>
                <a14:m>
                  <m:oMath xmlns:m="http://schemas.openxmlformats.org/officeDocument/2006/math">
                    <m:sSub>
                      <m:sSubPr>
                        <m:ctrlPr>
                          <a:rPr lang="en-US" altLang="zh-CN" i="1">
                            <a:latin typeface="Cambria Math" panose="02040503050406030204" pitchFamily="18" charset="0"/>
                            <a:ea typeface="华文中宋" panose="02010600040101010101" pitchFamily="2" charset="-122"/>
                          </a:rPr>
                        </m:ctrlPr>
                      </m:sSubPr>
                      <m:e>
                        <m:r>
                          <a:rPr lang="en-US" altLang="zh-CN" i="1">
                            <a:latin typeface="Cambria Math" panose="02040503050406030204" pitchFamily="18" charset="0"/>
                            <a:ea typeface="华文中宋" panose="02010600040101010101" pitchFamily="2" charset="-122"/>
                          </a:rPr>
                          <m:t>𝛼</m:t>
                        </m:r>
                      </m:e>
                      <m:sub>
                        <m:r>
                          <a:rPr lang="en-US" altLang="zh-CN" i="1">
                            <a:latin typeface="Cambria Math" panose="02040503050406030204" pitchFamily="18" charset="0"/>
                            <a:ea typeface="华文中宋" panose="02010600040101010101" pitchFamily="2" charset="-122"/>
                          </a:rPr>
                          <m:t>1</m:t>
                        </m:r>
                      </m:sub>
                    </m:sSub>
                    <m:r>
                      <a:rPr lang="en-US" altLang="zh-CN" i="1">
                        <a:latin typeface="Cambria Math" panose="02040503050406030204" pitchFamily="18" charset="0"/>
                        <a:ea typeface="华文中宋" panose="02010600040101010101" pitchFamily="2" charset="-122"/>
                      </a:rPr>
                      <m:t>=</m:t>
                    </m:r>
                    <m:sSup>
                      <m:sSupPr>
                        <m:ctrlPr>
                          <a:rPr lang="en-US" altLang="zh-CN" i="1">
                            <a:latin typeface="Cambria Math" panose="02040503050406030204" pitchFamily="18" charset="0"/>
                            <a:ea typeface="华文中宋" panose="02010600040101010101" pitchFamily="2" charset="-122"/>
                          </a:rPr>
                        </m:ctrlPr>
                      </m:sSupPr>
                      <m:e>
                        <m:d>
                          <m:dPr>
                            <m:ctrlPr>
                              <a:rPr lang="en-US" altLang="zh-CN" i="1">
                                <a:latin typeface="Cambria Math" panose="02040503050406030204" pitchFamily="18" charset="0"/>
                                <a:ea typeface="华文中宋" panose="02010600040101010101" pitchFamily="2" charset="-122"/>
                              </a:rPr>
                            </m:ctrlPr>
                          </m:dPr>
                          <m:e>
                            <m:r>
                              <a:rPr lang="en-US" altLang="zh-CN" i="1">
                                <a:latin typeface="Cambria Math" panose="02040503050406030204" pitchFamily="18" charset="0"/>
                                <a:ea typeface="华文中宋" panose="02010600040101010101" pitchFamily="2" charset="-122"/>
                              </a:rPr>
                              <m:t>1,2,1,0</m:t>
                            </m:r>
                          </m:e>
                        </m:d>
                      </m:e>
                      <m:sup>
                        <m:r>
                          <a:rPr lang="en-US" altLang="zh-CN" i="1">
                            <a:latin typeface="Cambria Math" panose="02040503050406030204" pitchFamily="18" charset="0"/>
                            <a:ea typeface="华文中宋" panose="02010600040101010101" pitchFamily="2" charset="-122"/>
                          </a:rPr>
                          <m:t>𝑇</m:t>
                        </m:r>
                      </m:sup>
                    </m:sSup>
                    <m:r>
                      <a:rPr lang="en-US" altLang="zh-CN" i="1">
                        <a:latin typeface="Cambria Math" panose="02040503050406030204" pitchFamily="18" charset="0"/>
                        <a:ea typeface="华文中宋" panose="02010600040101010101" pitchFamily="2" charset="-122"/>
                      </a:rPr>
                      <m:t>,</m:t>
                    </m:r>
                    <m:sSub>
                      <m:sSubPr>
                        <m:ctrlPr>
                          <a:rPr lang="en-US" altLang="zh-CN" i="1">
                            <a:latin typeface="Cambria Math" panose="02040503050406030204" pitchFamily="18" charset="0"/>
                            <a:ea typeface="华文中宋" panose="02010600040101010101" pitchFamily="2" charset="-122"/>
                          </a:rPr>
                        </m:ctrlPr>
                      </m:sSubPr>
                      <m:e>
                        <m:r>
                          <a:rPr lang="en-US" altLang="zh-CN" i="1">
                            <a:latin typeface="Cambria Math" panose="02040503050406030204" pitchFamily="18" charset="0"/>
                            <a:ea typeface="华文中宋" panose="02010600040101010101" pitchFamily="2" charset="-122"/>
                          </a:rPr>
                          <m:t>𝛼</m:t>
                        </m:r>
                      </m:e>
                      <m:sub>
                        <m:r>
                          <a:rPr lang="en-US" altLang="zh-CN" i="1">
                            <a:latin typeface="Cambria Math" panose="02040503050406030204" pitchFamily="18" charset="0"/>
                            <a:ea typeface="华文中宋" panose="02010600040101010101" pitchFamily="2" charset="-122"/>
                          </a:rPr>
                          <m:t>2</m:t>
                        </m:r>
                      </m:sub>
                    </m:sSub>
                    <m:r>
                      <a:rPr lang="en-US" altLang="zh-CN" i="1">
                        <a:latin typeface="Cambria Math" panose="02040503050406030204" pitchFamily="18" charset="0"/>
                        <a:ea typeface="华文中宋" panose="02010600040101010101" pitchFamily="2" charset="-122"/>
                      </a:rPr>
                      <m:t>=</m:t>
                    </m:r>
                    <m:sSup>
                      <m:sSupPr>
                        <m:ctrlPr>
                          <a:rPr lang="en-US" altLang="zh-CN" i="1">
                            <a:latin typeface="Cambria Math" panose="02040503050406030204" pitchFamily="18" charset="0"/>
                            <a:ea typeface="华文中宋" panose="02010600040101010101" pitchFamily="2" charset="-122"/>
                          </a:rPr>
                        </m:ctrlPr>
                      </m:sSupPr>
                      <m:e>
                        <m:d>
                          <m:dPr>
                            <m:ctrlPr>
                              <a:rPr lang="en-US" altLang="zh-CN" i="1">
                                <a:latin typeface="Cambria Math" panose="02040503050406030204" pitchFamily="18" charset="0"/>
                                <a:ea typeface="华文中宋" panose="02010600040101010101" pitchFamily="2" charset="-122"/>
                              </a:rPr>
                            </m:ctrlPr>
                          </m:dPr>
                          <m:e>
                            <m:r>
                              <a:rPr lang="en-US" altLang="zh-CN" i="1">
                                <a:latin typeface="Cambria Math" panose="02040503050406030204" pitchFamily="18" charset="0"/>
                                <a:ea typeface="华文中宋" panose="02010600040101010101" pitchFamily="2" charset="-122"/>
                              </a:rPr>
                              <m:t>−1,1,1,1</m:t>
                            </m:r>
                          </m:e>
                        </m:d>
                      </m:e>
                      <m:sup>
                        <m:r>
                          <a:rPr lang="en-US" altLang="zh-CN" i="1">
                            <a:latin typeface="Cambria Math" panose="02040503050406030204" pitchFamily="18" charset="0"/>
                            <a:ea typeface="华文中宋" panose="02010600040101010101" pitchFamily="2" charset="-122"/>
                          </a:rPr>
                          <m:t>𝑇</m:t>
                        </m:r>
                      </m:sup>
                    </m:sSup>
                    <m:r>
                      <a:rPr lang="en-US" altLang="zh-CN">
                        <a:latin typeface="Cambria Math" panose="02040503050406030204" pitchFamily="18" charset="0"/>
                        <a:ea typeface="华文中宋" panose="02010600040101010101" pitchFamily="2" charset="-122"/>
                      </a:rPr>
                      <m:t>,</m:t>
                    </m:r>
                    <m:sSub>
                      <m:sSubPr>
                        <m:ctrlPr>
                          <a:rPr lang="en-US" altLang="zh-CN" i="1">
                            <a:latin typeface="Cambria Math" panose="02040503050406030204" pitchFamily="18" charset="0"/>
                            <a:ea typeface="华文中宋" panose="02010600040101010101" pitchFamily="2" charset="-122"/>
                          </a:rPr>
                        </m:ctrlPr>
                      </m:sSubPr>
                      <m:e>
                        <m:r>
                          <a:rPr lang="en-US" altLang="zh-CN" i="1">
                            <a:latin typeface="Cambria Math" panose="02040503050406030204" pitchFamily="18" charset="0"/>
                            <a:ea typeface="华文中宋" panose="02010600040101010101" pitchFamily="2" charset="-122"/>
                          </a:rPr>
                          <m:t>𝛽</m:t>
                        </m:r>
                      </m:e>
                      <m:sub>
                        <m:r>
                          <a:rPr lang="en-US" altLang="zh-CN" i="1">
                            <a:latin typeface="Cambria Math" panose="02040503050406030204" pitchFamily="18" charset="0"/>
                            <a:ea typeface="华文中宋" panose="02010600040101010101" pitchFamily="2" charset="-122"/>
                          </a:rPr>
                          <m:t>1</m:t>
                        </m:r>
                      </m:sub>
                    </m:sSub>
                    <m:r>
                      <a:rPr lang="en-US" altLang="zh-CN" i="1">
                        <a:latin typeface="Cambria Math" panose="02040503050406030204" pitchFamily="18" charset="0"/>
                        <a:ea typeface="华文中宋" panose="02010600040101010101" pitchFamily="2" charset="-122"/>
                      </a:rPr>
                      <m:t>=</m:t>
                    </m:r>
                    <m:sSup>
                      <m:sSupPr>
                        <m:ctrlPr>
                          <a:rPr lang="en-US" altLang="zh-CN" i="1">
                            <a:latin typeface="Cambria Math" panose="02040503050406030204" pitchFamily="18" charset="0"/>
                            <a:ea typeface="华文中宋" panose="02010600040101010101" pitchFamily="2" charset="-122"/>
                          </a:rPr>
                        </m:ctrlPr>
                      </m:sSupPr>
                      <m:e>
                        <m:d>
                          <m:dPr>
                            <m:ctrlPr>
                              <a:rPr lang="en-US" altLang="zh-CN" i="1">
                                <a:latin typeface="Cambria Math" panose="02040503050406030204" pitchFamily="18" charset="0"/>
                                <a:ea typeface="华文中宋" panose="02010600040101010101" pitchFamily="2" charset="-122"/>
                              </a:rPr>
                            </m:ctrlPr>
                          </m:dPr>
                          <m:e>
                            <m:r>
                              <a:rPr lang="en-US" altLang="zh-CN" i="1">
                                <a:latin typeface="Cambria Math" panose="02040503050406030204" pitchFamily="18" charset="0"/>
                                <a:ea typeface="华文中宋" panose="02010600040101010101" pitchFamily="2" charset="-122"/>
                              </a:rPr>
                              <m:t>2,−1,0,1</m:t>
                            </m:r>
                          </m:e>
                        </m:d>
                      </m:e>
                      <m:sup>
                        <m:r>
                          <a:rPr lang="en-US" altLang="zh-CN" i="1">
                            <a:latin typeface="Cambria Math" panose="02040503050406030204" pitchFamily="18" charset="0"/>
                            <a:ea typeface="华文中宋" panose="02010600040101010101" pitchFamily="2" charset="-122"/>
                          </a:rPr>
                          <m:t>𝑇</m:t>
                        </m:r>
                      </m:sup>
                    </m:sSup>
                    <m:r>
                      <a:rPr lang="en-US" altLang="zh-CN" i="1">
                        <a:latin typeface="Cambria Math" panose="02040503050406030204" pitchFamily="18" charset="0"/>
                        <a:ea typeface="华文中宋" panose="02010600040101010101" pitchFamily="2" charset="-122"/>
                      </a:rPr>
                      <m:t>,</m:t>
                    </m:r>
                    <m:sSub>
                      <m:sSubPr>
                        <m:ctrlPr>
                          <a:rPr lang="en-US" altLang="zh-CN" i="1">
                            <a:latin typeface="Cambria Math" panose="02040503050406030204" pitchFamily="18" charset="0"/>
                            <a:ea typeface="华文中宋" panose="02010600040101010101" pitchFamily="2" charset="-122"/>
                          </a:rPr>
                        </m:ctrlPr>
                      </m:sSubPr>
                      <m:e>
                        <m:r>
                          <a:rPr lang="en-US" altLang="zh-CN" i="1">
                            <a:latin typeface="Cambria Math" panose="02040503050406030204" pitchFamily="18" charset="0"/>
                            <a:ea typeface="华文中宋" panose="02010600040101010101" pitchFamily="2" charset="-122"/>
                          </a:rPr>
                          <m:t>𝛽</m:t>
                        </m:r>
                      </m:e>
                      <m:sub>
                        <m:r>
                          <a:rPr lang="en-US" altLang="zh-CN" i="1">
                            <a:latin typeface="Cambria Math" panose="02040503050406030204" pitchFamily="18" charset="0"/>
                            <a:ea typeface="华文中宋" panose="02010600040101010101" pitchFamily="2" charset="-122"/>
                          </a:rPr>
                          <m:t>2</m:t>
                        </m:r>
                      </m:sub>
                    </m:sSub>
                    <m:r>
                      <a:rPr lang="en-US" altLang="zh-CN" i="1">
                        <a:latin typeface="Cambria Math" panose="02040503050406030204" pitchFamily="18" charset="0"/>
                        <a:ea typeface="华文中宋" panose="02010600040101010101" pitchFamily="2" charset="-122"/>
                      </a:rPr>
                      <m:t>=</m:t>
                    </m:r>
                    <m:sSup>
                      <m:sSupPr>
                        <m:ctrlPr>
                          <a:rPr lang="en-US" altLang="zh-CN" i="1">
                            <a:latin typeface="Cambria Math" panose="02040503050406030204" pitchFamily="18" charset="0"/>
                            <a:ea typeface="华文中宋" panose="02010600040101010101" pitchFamily="2" charset="-122"/>
                          </a:rPr>
                        </m:ctrlPr>
                      </m:sSupPr>
                      <m:e>
                        <m:d>
                          <m:dPr>
                            <m:ctrlPr>
                              <a:rPr lang="en-US" altLang="zh-CN" i="1">
                                <a:latin typeface="Cambria Math" panose="02040503050406030204" pitchFamily="18" charset="0"/>
                                <a:ea typeface="华文中宋" panose="02010600040101010101" pitchFamily="2" charset="-122"/>
                              </a:rPr>
                            </m:ctrlPr>
                          </m:dPr>
                          <m:e>
                            <m:r>
                              <a:rPr lang="en-US" altLang="zh-CN" i="1">
                                <a:latin typeface="Cambria Math" panose="02040503050406030204" pitchFamily="18" charset="0"/>
                                <a:ea typeface="华文中宋" panose="02010600040101010101" pitchFamily="2" charset="-122"/>
                              </a:rPr>
                              <m:t>1,−1,3,7</m:t>
                            </m:r>
                          </m:e>
                        </m:d>
                      </m:e>
                      <m:sup>
                        <m:r>
                          <a:rPr lang="en-US" altLang="zh-CN" i="1">
                            <a:latin typeface="Cambria Math" panose="02040503050406030204" pitchFamily="18" charset="0"/>
                            <a:ea typeface="华文中宋" panose="02010600040101010101" pitchFamily="2" charset="-122"/>
                          </a:rPr>
                          <m:t>𝑇</m:t>
                        </m:r>
                      </m:sup>
                    </m:sSup>
                    <m:r>
                      <a:rPr lang="en-US" altLang="zh-CN" i="1">
                        <a:latin typeface="Cambria Math" panose="02040503050406030204" pitchFamily="18" charset="0"/>
                        <a:ea typeface="华文中宋" panose="02010600040101010101" pitchFamily="2" charset="-122"/>
                      </a:rPr>
                      <m:t>,</m:t>
                    </m:r>
                  </m:oMath>
                </a14:m>
                <a:r>
                  <a:rPr lang="zh-CN" altLang="en-US" dirty="0">
                    <a:latin typeface="华文中宋" panose="02010600040101010101" pitchFamily="2" charset="-122"/>
                    <a:ea typeface="华文中宋" panose="02010600040101010101" pitchFamily="2" charset="-122"/>
                  </a:rPr>
                  <a:t>求</a:t>
                </a:r>
                <a14:m>
                  <m:oMath xmlns:m="http://schemas.openxmlformats.org/officeDocument/2006/math">
                    <m:r>
                      <a:rPr lang="en-US" altLang="zh-CN" i="1" dirty="0">
                        <a:latin typeface="Cambria Math" panose="02040503050406030204" pitchFamily="18" charset="0"/>
                        <a:ea typeface="华文中宋" panose="02010600040101010101" pitchFamily="2" charset="-122"/>
                      </a:rPr>
                      <m:t>𝑠𝑝𝑎𝑛</m:t>
                    </m:r>
                    <m:r>
                      <a:rPr lang="en-US" altLang="zh-CN" i="1" dirty="0">
                        <a:latin typeface="Cambria Math" panose="02040503050406030204" pitchFamily="18" charset="0"/>
                        <a:ea typeface="华文中宋" panose="02010600040101010101" pitchFamily="2" charset="-122"/>
                      </a:rPr>
                      <m:t>(</m:t>
                    </m:r>
                    <m:sSub>
                      <m:sSubPr>
                        <m:ctrlPr>
                          <a:rPr lang="en-US" altLang="zh-CN" i="1" dirty="0">
                            <a:latin typeface="Cambria Math" panose="02040503050406030204" pitchFamily="18" charset="0"/>
                            <a:ea typeface="华文中宋" panose="02010600040101010101" pitchFamily="2" charset="-122"/>
                          </a:rPr>
                        </m:ctrlPr>
                      </m:sSubPr>
                      <m:e>
                        <m:r>
                          <a:rPr lang="en-US" altLang="zh-CN" i="1" dirty="0">
                            <a:latin typeface="Cambria Math" panose="02040503050406030204" pitchFamily="18" charset="0"/>
                            <a:ea typeface="华文中宋" panose="02010600040101010101" pitchFamily="2" charset="-122"/>
                          </a:rPr>
                          <m:t>𝛼</m:t>
                        </m:r>
                      </m:e>
                      <m:sub>
                        <m:r>
                          <a:rPr lang="en-US" altLang="zh-CN" i="1" dirty="0">
                            <a:latin typeface="Cambria Math" panose="02040503050406030204" pitchFamily="18" charset="0"/>
                            <a:ea typeface="华文中宋" panose="02010600040101010101" pitchFamily="2" charset="-122"/>
                          </a:rPr>
                          <m:t>1</m:t>
                        </m:r>
                      </m:sub>
                    </m:sSub>
                    <m:r>
                      <a:rPr lang="en-US" altLang="zh-CN" i="1" dirty="0">
                        <a:latin typeface="Cambria Math" panose="02040503050406030204" pitchFamily="18" charset="0"/>
                        <a:ea typeface="华文中宋" panose="02010600040101010101" pitchFamily="2" charset="-122"/>
                      </a:rPr>
                      <m:t>,</m:t>
                    </m:r>
                    <m:sSub>
                      <m:sSubPr>
                        <m:ctrlPr>
                          <a:rPr lang="en-US" altLang="zh-CN" i="1" dirty="0">
                            <a:latin typeface="Cambria Math" panose="02040503050406030204" pitchFamily="18" charset="0"/>
                            <a:ea typeface="华文中宋" panose="02010600040101010101" pitchFamily="2" charset="-122"/>
                          </a:rPr>
                        </m:ctrlPr>
                      </m:sSubPr>
                      <m:e>
                        <m:r>
                          <a:rPr lang="en-US" altLang="zh-CN" i="1" dirty="0">
                            <a:latin typeface="Cambria Math" panose="02040503050406030204" pitchFamily="18" charset="0"/>
                            <a:ea typeface="华文中宋" panose="02010600040101010101" pitchFamily="2" charset="-122"/>
                          </a:rPr>
                          <m:t>𝛼</m:t>
                        </m:r>
                      </m:e>
                      <m:sub>
                        <m:r>
                          <a:rPr lang="en-US" altLang="zh-CN" i="1" dirty="0">
                            <a:latin typeface="Cambria Math" panose="02040503050406030204" pitchFamily="18" charset="0"/>
                            <a:ea typeface="华文中宋" panose="02010600040101010101" pitchFamily="2" charset="-122"/>
                          </a:rPr>
                          <m:t>2</m:t>
                        </m:r>
                      </m:sub>
                    </m:sSub>
                    <m:r>
                      <a:rPr lang="en-US" altLang="zh-CN" i="1" dirty="0">
                        <a:latin typeface="Cambria Math" panose="02040503050406030204" pitchFamily="18" charset="0"/>
                        <a:ea typeface="华文中宋" panose="02010600040101010101" pitchFamily="2" charset="-122"/>
                      </a:rPr>
                      <m:t>)</m:t>
                    </m:r>
                  </m:oMath>
                </a14:m>
                <a:r>
                  <a:rPr lang="zh-CN" altLang="en-US" dirty="0">
                    <a:latin typeface="华文中宋" panose="02010600040101010101" pitchFamily="2" charset="-122"/>
                    <a:ea typeface="华文中宋" panose="02010600040101010101" pitchFamily="2" charset="-122"/>
                  </a:rPr>
                  <a:t>和</a:t>
                </a:r>
                <a14:m>
                  <m:oMath xmlns:m="http://schemas.openxmlformats.org/officeDocument/2006/math">
                    <m:r>
                      <a:rPr lang="en-US" altLang="zh-CN" i="1" dirty="0">
                        <a:latin typeface="Cambria Math" panose="02040503050406030204" pitchFamily="18" charset="0"/>
                        <a:ea typeface="华文中宋" panose="02010600040101010101" pitchFamily="2" charset="-122"/>
                      </a:rPr>
                      <m:t>𝑠𝑝𝑎𝑛</m:t>
                    </m:r>
                    <m:r>
                      <a:rPr lang="en-US" altLang="zh-CN" i="1" dirty="0">
                        <a:latin typeface="Cambria Math" panose="02040503050406030204" pitchFamily="18" charset="0"/>
                        <a:ea typeface="华文中宋" panose="02010600040101010101" pitchFamily="2" charset="-122"/>
                      </a:rPr>
                      <m:t>(</m:t>
                    </m:r>
                    <m:sSub>
                      <m:sSubPr>
                        <m:ctrlPr>
                          <a:rPr lang="en-US" altLang="zh-CN" i="1" dirty="0">
                            <a:latin typeface="Cambria Math" panose="02040503050406030204" pitchFamily="18" charset="0"/>
                            <a:ea typeface="华文中宋" panose="02010600040101010101" pitchFamily="2" charset="-122"/>
                          </a:rPr>
                        </m:ctrlPr>
                      </m:sSubPr>
                      <m:e>
                        <m:r>
                          <a:rPr lang="en-US" altLang="zh-CN" i="1" dirty="0">
                            <a:latin typeface="Cambria Math" panose="02040503050406030204" pitchFamily="18" charset="0"/>
                            <a:ea typeface="华文中宋" panose="02010600040101010101" pitchFamily="2" charset="-122"/>
                          </a:rPr>
                          <m:t>𝛽</m:t>
                        </m:r>
                      </m:e>
                      <m:sub>
                        <m:r>
                          <a:rPr lang="en-US" altLang="zh-CN" i="1" dirty="0">
                            <a:latin typeface="Cambria Math" panose="02040503050406030204" pitchFamily="18" charset="0"/>
                            <a:ea typeface="华文中宋" panose="02010600040101010101" pitchFamily="2" charset="-122"/>
                          </a:rPr>
                          <m:t>1</m:t>
                        </m:r>
                      </m:sub>
                    </m:sSub>
                    <m:r>
                      <a:rPr lang="en-US" altLang="zh-CN" i="1" dirty="0">
                        <a:latin typeface="Cambria Math" panose="02040503050406030204" pitchFamily="18" charset="0"/>
                        <a:ea typeface="华文中宋" panose="02010600040101010101" pitchFamily="2" charset="-122"/>
                      </a:rPr>
                      <m:t>,</m:t>
                    </m:r>
                    <m:sSub>
                      <m:sSubPr>
                        <m:ctrlPr>
                          <a:rPr lang="en-US" altLang="zh-CN" i="1" dirty="0">
                            <a:latin typeface="Cambria Math" panose="02040503050406030204" pitchFamily="18" charset="0"/>
                            <a:ea typeface="华文中宋" panose="02010600040101010101" pitchFamily="2" charset="-122"/>
                          </a:rPr>
                        </m:ctrlPr>
                      </m:sSubPr>
                      <m:e>
                        <m:r>
                          <a:rPr lang="en-US" altLang="zh-CN" i="1" dirty="0">
                            <a:latin typeface="Cambria Math" panose="02040503050406030204" pitchFamily="18" charset="0"/>
                            <a:ea typeface="华文中宋" panose="02010600040101010101" pitchFamily="2" charset="-122"/>
                          </a:rPr>
                          <m:t>𝛽</m:t>
                        </m:r>
                      </m:e>
                      <m:sub>
                        <m:r>
                          <a:rPr lang="en-US" altLang="zh-CN" i="1" dirty="0">
                            <a:latin typeface="Cambria Math" panose="02040503050406030204" pitchFamily="18" charset="0"/>
                            <a:ea typeface="华文中宋" panose="02010600040101010101" pitchFamily="2" charset="-122"/>
                          </a:rPr>
                          <m:t>2</m:t>
                        </m:r>
                      </m:sub>
                    </m:sSub>
                    <m:r>
                      <a:rPr lang="en-US" altLang="zh-CN" i="1" dirty="0">
                        <a:latin typeface="Cambria Math" panose="02040503050406030204" pitchFamily="18" charset="0"/>
                        <a:ea typeface="华文中宋" panose="02010600040101010101" pitchFamily="2" charset="-122"/>
                      </a:rPr>
                      <m:t>)</m:t>
                    </m:r>
                  </m:oMath>
                </a14:m>
                <a:r>
                  <a:rPr lang="zh-CN" altLang="en-US" dirty="0">
                    <a:latin typeface="华文中宋" panose="02010600040101010101" pitchFamily="2" charset="-122"/>
                    <a:ea typeface="华文中宋" panose="02010600040101010101" pitchFamily="2" charset="-122"/>
                  </a:rPr>
                  <a:t>的和与交的基与维数。</a:t>
                </a:r>
              </a:p>
            </p:txBody>
          </p:sp>
        </mc:Choice>
        <mc:Fallback xmlns="">
          <p:sp>
            <p:nvSpPr>
              <p:cNvPr id="3" name="文本框 2">
                <a:extLst>
                  <a:ext uri="{FF2B5EF4-FFF2-40B4-BE49-F238E27FC236}">
                    <a16:creationId xmlns:a16="http://schemas.microsoft.com/office/drawing/2014/main" id="{9C7E6DA9-0499-4721-A8C8-557FADBCECF0}"/>
                  </a:ext>
                </a:extLst>
              </p:cNvPr>
              <p:cNvSpPr txBox="1">
                <a:spLocks noRot="1" noChangeAspect="1" noMove="1" noResize="1" noEditPoints="1" noAdjustHandles="1" noChangeArrowheads="1" noChangeShapeType="1" noTextEdit="1"/>
              </p:cNvSpPr>
              <p:nvPr/>
            </p:nvSpPr>
            <p:spPr>
              <a:xfrm>
                <a:off x="479376" y="1628800"/>
                <a:ext cx="11593288" cy="1955022"/>
              </a:xfrm>
              <a:prstGeom prst="rect">
                <a:avLst/>
              </a:prstGeom>
              <a:blipFill>
                <a:blip r:embed="rId2"/>
                <a:stretch>
                  <a:fillRect l="-1105" b="-778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1825707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ctrTitle"/>
          </p:nvPr>
        </p:nvSpPr>
        <p:spPr>
          <a:xfrm>
            <a:off x="4232910" y="2672918"/>
            <a:ext cx="3375258" cy="584775"/>
          </a:xfrm>
        </p:spPr>
        <p:txBody>
          <a:bodyPr wrap="square" anchor="t">
            <a:spAutoFit/>
          </a:bodyPr>
          <a:lstStyle/>
          <a:p>
            <a:pPr eaLnBrk="1" hangingPunct="1">
              <a:defRPr/>
            </a:pPr>
            <a:r>
              <a:rPr lang="en-US" altLang="zh-CN" sz="3200" dirty="0">
                <a:solidFill>
                  <a:schemeClr val="tx1"/>
                </a:solidFill>
                <a:effectLst>
                  <a:outerShdw blurRad="38100" dist="38100" dir="2700000" algn="tl">
                    <a:srgbClr val="FFFFFF"/>
                  </a:outerShdw>
                </a:effectLst>
                <a:latin typeface="华文中宋" panose="02010600040101010101" pitchFamily="2" charset="-122"/>
                <a:ea typeface="华文中宋" panose="02010600040101010101" pitchFamily="2" charset="-122"/>
              </a:rPr>
              <a:t>1.4 </a:t>
            </a:r>
            <a:r>
              <a:rPr lang="zh-CN" altLang="en-US" sz="3200" dirty="0">
                <a:solidFill>
                  <a:schemeClr val="tx1"/>
                </a:solidFill>
                <a:effectLst>
                  <a:outerShdw blurRad="38100" dist="38100" dir="2700000" algn="tl">
                    <a:srgbClr val="FFFFFF"/>
                  </a:outerShdw>
                </a:effectLst>
                <a:latin typeface="华文中宋" panose="02010600040101010101" pitchFamily="2" charset="-122"/>
                <a:ea typeface="华文中宋" panose="02010600040101010101" pitchFamily="2" charset="-122"/>
              </a:rPr>
              <a:t>线性映射</a:t>
            </a:r>
          </a:p>
        </p:txBody>
      </p:sp>
    </p:spTree>
    <p:extLst>
      <p:ext uri="{BB962C8B-B14F-4D97-AF65-F5344CB8AC3E}">
        <p14:creationId xmlns:p14="http://schemas.microsoft.com/office/powerpoint/2010/main" val="267784663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7" name="Text Box 17"/>
          <p:cNvSpPr txBox="1">
            <a:spLocks noChangeArrowheads="1"/>
          </p:cNvSpPr>
          <p:nvPr/>
        </p:nvSpPr>
        <p:spPr bwMode="auto">
          <a:xfrm>
            <a:off x="1415480" y="1965035"/>
            <a:ext cx="1485900" cy="461665"/>
          </a:xfrm>
          <a:prstGeom prst="rect">
            <a:avLst/>
          </a:prstGeom>
          <a:noFill/>
          <a:ln>
            <a:noFill/>
          </a:ln>
          <a:effec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defTabSz="457200" eaLnBrk="1" fontAlgn="auto" hangingPunct="1">
              <a:spcBef>
                <a:spcPts val="0"/>
              </a:spcBef>
              <a:spcAft>
                <a:spcPts val="0"/>
              </a:spcAft>
              <a:defRPr/>
            </a:pPr>
            <a:r>
              <a:rPr lang="en-US" altLang="zh-CN" dirty="0">
                <a:solidFill>
                  <a:srgbClr val="0000FF"/>
                </a:solidFill>
                <a:effectLst>
                  <a:outerShdw blurRad="38100" dist="38100" dir="2700000" algn="tl">
                    <a:srgbClr val="C0C0C0"/>
                  </a:outerShdw>
                </a:effectLst>
                <a:latin typeface="宋体" panose="02010600030101010101" pitchFamily="2" charset="-122"/>
              </a:rPr>
              <a:t>1.</a:t>
            </a:r>
            <a:r>
              <a:rPr lang="zh-CN" altLang="en-US" dirty="0">
                <a:solidFill>
                  <a:srgbClr val="0000FF"/>
                </a:solidFill>
                <a:effectLst>
                  <a:outerShdw blurRad="38100" dist="38100" dir="2700000" algn="tl">
                    <a:srgbClr val="C0C0C0"/>
                  </a:outerShdw>
                </a:effectLst>
                <a:latin typeface="宋体" panose="02010600030101010101" pitchFamily="2" charset="-122"/>
              </a:rPr>
              <a:t>映射</a:t>
            </a:r>
          </a:p>
        </p:txBody>
      </p:sp>
      <p:sp>
        <p:nvSpPr>
          <p:cNvPr id="11" name="Rectangle 6"/>
          <p:cNvSpPr>
            <a:spLocks noChangeArrowheads="1"/>
          </p:cNvSpPr>
          <p:nvPr/>
        </p:nvSpPr>
        <p:spPr bwMode="auto">
          <a:xfrm>
            <a:off x="1703512" y="634366"/>
            <a:ext cx="4103737" cy="461665"/>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400" b="1" dirty="0">
                <a:solidFill>
                  <a:srgbClr val="3333CC"/>
                </a:solidFill>
                <a:effectLst>
                  <a:outerShdw blurRad="38100" dist="38100" dir="2700000" algn="tl">
                    <a:srgbClr val="000000"/>
                  </a:outerShdw>
                </a:effectLst>
                <a:latin typeface="Calibri" panose="020F0502020204030204" pitchFamily="34" charset="0"/>
                <a:ea typeface="宋体"/>
              </a:rPr>
              <a:t>1.4.1   </a:t>
            </a:r>
            <a:r>
              <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rPr>
              <a:t>线性映射的定义</a:t>
            </a:r>
          </a:p>
        </p:txBody>
      </p:sp>
      <mc:AlternateContent xmlns:mc="http://schemas.openxmlformats.org/markup-compatibility/2006" xmlns:a14="http://schemas.microsoft.com/office/drawing/2010/main">
        <mc:Choice Requires="a14">
          <p:sp>
            <p:nvSpPr>
              <p:cNvPr id="4" name="文本框 3"/>
              <p:cNvSpPr txBox="1"/>
              <p:nvPr/>
            </p:nvSpPr>
            <p:spPr>
              <a:xfrm>
                <a:off x="1415480" y="2553967"/>
                <a:ext cx="10009112" cy="2677656"/>
              </a:xfrm>
              <a:prstGeom prst="rect">
                <a:avLst/>
              </a:prstGeom>
              <a:noFill/>
            </p:spPr>
            <p:txBody>
              <a:bodyPr wrap="square" rtlCol="0">
                <a:spAutoFit/>
              </a:bodyPr>
              <a:lstStyle/>
              <a:p>
                <a:pPr defTabSz="457200">
                  <a:lnSpc>
                    <a:spcPct val="150000"/>
                  </a:lnSpc>
                  <a:defRPr/>
                </a:pPr>
                <a:r>
                  <a:rPr kumimoji="0" lang="zh-CN" altLang="en-US" sz="2400" dirty="0">
                    <a:solidFill>
                      <a:srgbClr val="0000FF"/>
                    </a:solidFill>
                    <a:latin typeface="华文中宋" panose="02010600040101010101" pitchFamily="2" charset="-122"/>
                    <a:ea typeface="华文中宋" panose="02010600040101010101" pitchFamily="2" charset="-122"/>
                  </a:rPr>
                  <a:t>定义：</a:t>
                </a:r>
                <a:r>
                  <a:rPr kumimoji="0" lang="zh-CN" altLang="en-US" sz="2400" dirty="0">
                    <a:solidFill>
                      <a:srgbClr val="000000"/>
                    </a:solidFill>
                    <a:latin typeface="华文中宋" panose="02010600040101010101" pitchFamily="2" charset="-122"/>
                    <a:ea typeface="华文中宋" panose="02010600040101010101" pitchFamily="2" charset="-122"/>
                  </a:rPr>
                  <a:t>设有两个非空集合</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𝐴</m:t>
                    </m:r>
                    <m:r>
                      <a:rPr kumimoji="0" lang="zh-CN" altLang="en-US" sz="2400" i="1" dirty="0">
                        <a:solidFill>
                          <a:srgbClr val="000000"/>
                        </a:solidFill>
                        <a:latin typeface="Cambria Math" panose="02040503050406030204" pitchFamily="18" charset="0"/>
                        <a:ea typeface="华文中宋" panose="02010600040101010101" pitchFamily="2" charset="-122"/>
                      </a:rPr>
                      <m:t>、</m:t>
                    </m:r>
                    <m:r>
                      <a:rPr kumimoji="0" lang="en-US" altLang="zh-CN" sz="2400" i="1" dirty="0">
                        <a:solidFill>
                          <a:srgbClr val="000000"/>
                        </a:solidFill>
                        <a:latin typeface="Cambria Math" panose="02040503050406030204" pitchFamily="18" charset="0"/>
                        <a:ea typeface="华文中宋" panose="02010600040101010101" pitchFamily="2" charset="-122"/>
                      </a:rPr>
                      <m:t>𝐵</m:t>
                    </m:r>
                  </m:oMath>
                </a14:m>
                <a:r>
                  <a:rPr kumimoji="0" lang="zh-CN" altLang="en-US" sz="2400" dirty="0">
                    <a:solidFill>
                      <a:srgbClr val="000000"/>
                    </a:solidFill>
                    <a:latin typeface="华文中宋" panose="02010600040101010101" pitchFamily="2" charset="-122"/>
                    <a:ea typeface="华文中宋" panose="02010600040101010101" pitchFamily="2" charset="-122"/>
                  </a:rPr>
                  <a:t>，如果对于</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𝐴</m:t>
                    </m:r>
                  </m:oMath>
                </a14:m>
                <a:r>
                  <a:rPr kumimoji="0" lang="zh-CN" altLang="en-US" sz="2400" dirty="0">
                    <a:solidFill>
                      <a:srgbClr val="000000"/>
                    </a:solidFill>
                    <a:latin typeface="华文中宋" panose="02010600040101010101" pitchFamily="2" charset="-122"/>
                    <a:ea typeface="华文中宋" panose="02010600040101010101" pitchFamily="2" charset="-122"/>
                  </a:rPr>
                  <a:t>中任一元素</a:t>
                </a:r>
                <a14:m>
                  <m:oMath xmlns:m="http://schemas.openxmlformats.org/officeDocument/2006/math">
                    <m:r>
                      <a:rPr kumimoji="0" lang="en-US" altLang="zh-CN" sz="2400" i="1">
                        <a:solidFill>
                          <a:srgbClr val="000000"/>
                        </a:solidFill>
                        <a:latin typeface="Cambria Math" panose="02040503050406030204" pitchFamily="18" charset="0"/>
                        <a:ea typeface="华文中宋" panose="02010600040101010101" pitchFamily="2" charset="-122"/>
                      </a:rPr>
                      <m:t>𝛼</m:t>
                    </m:r>
                    <m:r>
                      <a:rPr kumimoji="0" lang="en-US" altLang="zh-CN" sz="2400" i="1">
                        <a:solidFill>
                          <a:srgbClr val="000000"/>
                        </a:solidFill>
                        <a:latin typeface="Cambria Math" panose="02040503050406030204" pitchFamily="18" charset="0"/>
                        <a:ea typeface="华文中宋" panose="02010600040101010101" pitchFamily="2" charset="-122"/>
                      </a:rPr>
                      <m:t>,</m:t>
                    </m:r>
                  </m:oMath>
                </a14:m>
                <a:r>
                  <a:rPr kumimoji="0" lang="zh-CN" altLang="en-US" sz="2400" dirty="0">
                    <a:solidFill>
                      <a:srgbClr val="000000"/>
                    </a:solidFill>
                    <a:latin typeface="华文中宋" panose="02010600040101010101" pitchFamily="2" charset="-122"/>
                    <a:ea typeface="华文中宋" panose="02010600040101010101" pitchFamily="2" charset="-122"/>
                  </a:rPr>
                  <a:t>按照一定规则，总有</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𝐵</m:t>
                    </m:r>
                  </m:oMath>
                </a14:m>
                <a:r>
                  <a:rPr kumimoji="0" lang="zh-CN" altLang="en-US" sz="2400" dirty="0">
                    <a:solidFill>
                      <a:srgbClr val="000000"/>
                    </a:solidFill>
                    <a:latin typeface="华文中宋" panose="02010600040101010101" pitchFamily="2" charset="-122"/>
                    <a:ea typeface="华文中宋" panose="02010600040101010101" pitchFamily="2" charset="-122"/>
                  </a:rPr>
                  <a:t>中</a:t>
                </a:r>
                <a:r>
                  <a:rPr kumimoji="0" lang="zh-CN" altLang="en-US" sz="2400" dirty="0">
                    <a:solidFill>
                      <a:srgbClr val="FF0000"/>
                    </a:solidFill>
                    <a:latin typeface="华文中宋" panose="02010600040101010101" pitchFamily="2" charset="-122"/>
                    <a:ea typeface="华文中宋" panose="02010600040101010101" pitchFamily="2" charset="-122"/>
                  </a:rPr>
                  <a:t>唯一一个确定的元素</a:t>
                </a:r>
                <a14:m>
                  <m:oMath xmlns:m="http://schemas.openxmlformats.org/officeDocument/2006/math">
                    <m:r>
                      <a:rPr kumimoji="0" lang="en-US" altLang="zh-CN" sz="2400" i="1">
                        <a:solidFill>
                          <a:srgbClr val="000000"/>
                        </a:solidFill>
                        <a:latin typeface="Cambria Math" panose="02040503050406030204" pitchFamily="18" charset="0"/>
                        <a:ea typeface="华文中宋" panose="02010600040101010101" pitchFamily="2" charset="-122"/>
                      </a:rPr>
                      <m:t>𝛽</m:t>
                    </m:r>
                  </m:oMath>
                </a14:m>
                <a:r>
                  <a:rPr kumimoji="0" lang="zh-CN" altLang="en-US" sz="2400" dirty="0">
                    <a:solidFill>
                      <a:srgbClr val="000000"/>
                    </a:solidFill>
                    <a:latin typeface="华文中宋" panose="02010600040101010101" pitchFamily="2" charset="-122"/>
                    <a:ea typeface="华文中宋" panose="02010600040101010101" pitchFamily="2" charset="-122"/>
                  </a:rPr>
                  <a:t>和它对应，那么这个对应法则就称为从集合</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𝐴</m:t>
                    </m:r>
                  </m:oMath>
                </a14:m>
                <a:r>
                  <a:rPr kumimoji="0" lang="zh-CN" altLang="en-US" sz="2400" dirty="0">
                    <a:solidFill>
                      <a:srgbClr val="000000"/>
                    </a:solidFill>
                    <a:latin typeface="华文中宋" panose="02010600040101010101" pitchFamily="2" charset="-122"/>
                    <a:ea typeface="华文中宋" panose="02010600040101010101" pitchFamily="2" charset="-122"/>
                  </a:rPr>
                  <a:t>到集合</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𝐵</m:t>
                    </m:r>
                  </m:oMath>
                </a14:m>
                <a:r>
                  <a:rPr kumimoji="0" lang="zh-CN" altLang="en-US" sz="2400" dirty="0">
                    <a:solidFill>
                      <a:srgbClr val="000000"/>
                    </a:solidFill>
                    <a:latin typeface="华文中宋" panose="02010600040101010101" pitchFamily="2" charset="-122"/>
                    <a:ea typeface="华文中宋" panose="02010600040101010101" pitchFamily="2" charset="-122"/>
                  </a:rPr>
                  <a:t>的映射，记为</a:t>
                </a:r>
                <a:endParaRPr kumimoji="0" lang="en-US" altLang="zh-CN" sz="2400" dirty="0">
                  <a:solidFill>
                    <a:srgbClr val="000000"/>
                  </a:solidFill>
                  <a:latin typeface="华文中宋" panose="02010600040101010101" pitchFamily="2" charset="-122"/>
                  <a:ea typeface="华文中宋" panose="02010600040101010101" pitchFamily="2" charset="-122"/>
                </a:endParaRPr>
              </a:p>
              <a:p>
                <a:pPr defTabSz="457200">
                  <a:lnSpc>
                    <a:spcPct val="150000"/>
                  </a:lnSpc>
                  <a:defRPr/>
                </a:pPr>
                <a:r>
                  <a:rPr kumimoji="0" lang="en-US" altLang="zh-CN" sz="2400" dirty="0">
                    <a:solidFill>
                      <a:srgbClr val="000000"/>
                    </a:solidFill>
                    <a:latin typeface="Calibri" panose="020F0502020204030204" pitchFamily="34" charset="0"/>
                    <a:ea typeface="华文中宋" panose="02010600040101010101" pitchFamily="2" charset="-122"/>
                  </a:rPr>
                  <a:t>                       </a:t>
                </a:r>
                <a14:m>
                  <m:oMath xmlns:m="http://schemas.openxmlformats.org/officeDocument/2006/math">
                    <m:r>
                      <a:rPr kumimoji="0" lang="en-US" altLang="zh-CN" sz="2400" i="1">
                        <a:solidFill>
                          <a:srgbClr val="000000"/>
                        </a:solidFill>
                        <a:latin typeface="Cambria Math" panose="02040503050406030204" pitchFamily="18" charset="0"/>
                        <a:ea typeface="华文中宋" panose="02010600040101010101" pitchFamily="2" charset="-122"/>
                      </a:rPr>
                      <m:t>𝛽</m:t>
                    </m:r>
                    <m:r>
                      <a:rPr kumimoji="0" lang="en-US" altLang="zh-CN" sz="2400" i="1">
                        <a:solidFill>
                          <a:srgbClr val="000000"/>
                        </a:solidFill>
                        <a:latin typeface="Cambria Math" panose="02040503050406030204" pitchFamily="18" charset="0"/>
                        <a:ea typeface="华文中宋" panose="02010600040101010101" pitchFamily="2" charset="-122"/>
                      </a:rPr>
                      <m:t>=</m:t>
                    </m:r>
                    <m:r>
                      <a:rPr kumimoji="0" lang="zh-CN" altLang="en-US" sz="2400" i="1">
                        <a:solidFill>
                          <a:srgbClr val="000000"/>
                        </a:solidFill>
                        <a:latin typeface="Cambria Math" panose="02040503050406030204" pitchFamily="18" charset="0"/>
                        <a:ea typeface="华文中宋" panose="02010600040101010101" pitchFamily="2" charset="-122"/>
                      </a:rPr>
                      <m:t>𝒜</m:t>
                    </m:r>
                    <m:r>
                      <a:rPr kumimoji="0" lang="en-US" altLang="zh-CN" sz="2400" i="1">
                        <a:solidFill>
                          <a:srgbClr val="000000"/>
                        </a:solidFill>
                        <a:latin typeface="Cambria Math" panose="02040503050406030204" pitchFamily="18" charset="0"/>
                        <a:ea typeface="华文中宋" panose="02010600040101010101" pitchFamily="2" charset="-122"/>
                      </a:rPr>
                      <m:t>(</m:t>
                    </m:r>
                    <m:r>
                      <a:rPr kumimoji="0" lang="en-US" altLang="zh-CN" sz="2400" i="1">
                        <a:solidFill>
                          <a:srgbClr val="000000"/>
                        </a:solidFill>
                        <a:latin typeface="Cambria Math" panose="02040503050406030204" pitchFamily="18" charset="0"/>
                        <a:ea typeface="华文中宋" panose="02010600040101010101" pitchFamily="2" charset="-122"/>
                      </a:rPr>
                      <m:t>𝛼</m:t>
                    </m:r>
                    <m:r>
                      <a:rPr kumimoji="0" lang="en-US" altLang="zh-CN" sz="2400" i="1">
                        <a:solidFill>
                          <a:srgbClr val="000000"/>
                        </a:solidFill>
                        <a:latin typeface="Cambria Math" panose="02040503050406030204" pitchFamily="18" charset="0"/>
                        <a:ea typeface="华文中宋" panose="02010600040101010101" pitchFamily="2" charset="-122"/>
                      </a:rPr>
                      <m:t>)</m:t>
                    </m:r>
                  </m:oMath>
                </a14:m>
                <a:r>
                  <a:rPr kumimoji="0" lang="en-US" altLang="zh-CN" sz="2400" dirty="0">
                    <a:solidFill>
                      <a:srgbClr val="000000"/>
                    </a:solidFill>
                    <a:latin typeface="华文中宋" panose="02010600040101010101" pitchFamily="2" charset="-122"/>
                    <a:ea typeface="华文中宋" panose="02010600040101010101" pitchFamily="2" charset="-122"/>
                  </a:rPr>
                  <a:t> </a:t>
                </a:r>
                <a:r>
                  <a:rPr kumimoji="0" lang="zh-CN" altLang="en-US" sz="2400" dirty="0">
                    <a:solidFill>
                      <a:srgbClr val="000000"/>
                    </a:solidFill>
                    <a:latin typeface="华文中宋" panose="02010600040101010101" pitchFamily="2" charset="-122"/>
                    <a:ea typeface="华文中宋" panose="02010600040101010101" pitchFamily="2" charset="-122"/>
                  </a:rPr>
                  <a:t>或  </a:t>
                </a:r>
                <a14:m>
                  <m:oMath xmlns:m="http://schemas.openxmlformats.org/officeDocument/2006/math">
                    <m:r>
                      <a:rPr kumimoji="0" lang="en-US" altLang="zh-CN" sz="2400" i="1">
                        <a:solidFill>
                          <a:srgbClr val="000000"/>
                        </a:solidFill>
                        <a:latin typeface="Cambria Math" panose="02040503050406030204" pitchFamily="18" charset="0"/>
                        <a:ea typeface="华文中宋" panose="02010600040101010101" pitchFamily="2" charset="-122"/>
                      </a:rPr>
                      <m:t>𝛽</m:t>
                    </m:r>
                    <m:r>
                      <a:rPr kumimoji="0" lang="en-US" altLang="zh-CN" sz="2400" i="1">
                        <a:solidFill>
                          <a:srgbClr val="000000"/>
                        </a:solidFill>
                        <a:latin typeface="Cambria Math" panose="02040503050406030204" pitchFamily="18" charset="0"/>
                        <a:ea typeface="华文中宋" panose="02010600040101010101" pitchFamily="2" charset="-122"/>
                      </a:rPr>
                      <m:t>=</m:t>
                    </m:r>
                    <m:r>
                      <a:rPr kumimoji="0" lang="zh-CN" altLang="en-US" sz="2400" i="1">
                        <a:solidFill>
                          <a:srgbClr val="000000"/>
                        </a:solidFill>
                        <a:latin typeface="Cambria Math" panose="02040503050406030204" pitchFamily="18" charset="0"/>
                        <a:ea typeface="华文中宋" panose="02010600040101010101" pitchFamily="2" charset="-122"/>
                      </a:rPr>
                      <m:t>𝒜</m:t>
                    </m:r>
                    <m:r>
                      <a:rPr kumimoji="0" lang="en-US" altLang="zh-CN" sz="2400" i="1">
                        <a:solidFill>
                          <a:srgbClr val="000000"/>
                        </a:solidFill>
                        <a:latin typeface="Cambria Math" panose="02040503050406030204" pitchFamily="18" charset="0"/>
                        <a:ea typeface="华文中宋" panose="02010600040101010101" pitchFamily="2" charset="-122"/>
                      </a:rPr>
                      <m:t>𝛼</m:t>
                    </m:r>
                    <m:r>
                      <a:rPr kumimoji="0" lang="en-US" altLang="zh-CN" sz="2400" i="1">
                        <a:solidFill>
                          <a:srgbClr val="000000"/>
                        </a:solidFill>
                        <a:latin typeface="Cambria Math" panose="02040503050406030204" pitchFamily="18" charset="0"/>
                        <a:ea typeface="华文中宋" panose="02010600040101010101" pitchFamily="2" charset="-122"/>
                      </a:rPr>
                      <m:t>,  (</m:t>
                    </m:r>
                    <m:r>
                      <a:rPr kumimoji="0" lang="en-US" altLang="zh-CN" sz="2400" i="1">
                        <a:solidFill>
                          <a:srgbClr val="000000"/>
                        </a:solidFill>
                        <a:latin typeface="Cambria Math" panose="02040503050406030204" pitchFamily="18" charset="0"/>
                        <a:ea typeface="华文中宋" panose="02010600040101010101" pitchFamily="2" charset="-122"/>
                      </a:rPr>
                      <m:t>𝛼</m:t>
                    </m:r>
                    <m:r>
                      <a:rPr kumimoji="0" lang="en-US" altLang="zh-CN" sz="2400" i="1">
                        <a:solidFill>
                          <a:srgbClr val="000000"/>
                        </a:solidFill>
                        <a:latin typeface="Cambria Math" panose="02040503050406030204" pitchFamily="18" charset="0"/>
                        <a:ea typeface="华文中宋" panose="02010600040101010101" pitchFamily="2" charset="-122"/>
                      </a:rPr>
                      <m:t>∈</m:t>
                    </m:r>
                    <m:r>
                      <a:rPr kumimoji="0" lang="en-US" altLang="zh-CN" sz="2400" i="1">
                        <a:solidFill>
                          <a:srgbClr val="000000"/>
                        </a:solidFill>
                        <a:latin typeface="Cambria Math" panose="02040503050406030204" pitchFamily="18" charset="0"/>
                        <a:ea typeface="华文中宋" panose="02010600040101010101" pitchFamily="2" charset="-122"/>
                      </a:rPr>
                      <m:t>𝐴</m:t>
                    </m:r>
                    <m:r>
                      <a:rPr kumimoji="0" lang="en-US" altLang="zh-CN" sz="2400" i="1">
                        <a:solidFill>
                          <a:srgbClr val="000000"/>
                        </a:solidFill>
                        <a:latin typeface="Cambria Math" panose="02040503050406030204" pitchFamily="18" charset="0"/>
                        <a:ea typeface="华文中宋" panose="02010600040101010101" pitchFamily="2" charset="-122"/>
                      </a:rPr>
                      <m:t>)</m:t>
                    </m:r>
                  </m:oMath>
                </a14:m>
                <a:endParaRPr kumimoji="0" lang="en-US" altLang="zh-CN" sz="2400" dirty="0">
                  <a:solidFill>
                    <a:srgbClr val="000000"/>
                  </a:solidFill>
                  <a:latin typeface="华文中宋" panose="02010600040101010101" pitchFamily="2" charset="-122"/>
                  <a:ea typeface="华文中宋" panose="02010600040101010101" pitchFamily="2" charset="-122"/>
                </a:endParaRPr>
              </a:p>
              <a:p>
                <a:pPr defTabSz="457200">
                  <a:defRPr/>
                </a:pPr>
                <a:endParaRPr kumimoji="0" lang="zh-CN" altLang="en-US" sz="2400" dirty="0">
                  <a:solidFill>
                    <a:srgbClr val="000000"/>
                  </a:solidFill>
                  <a:latin typeface="华文中宋" panose="02010600040101010101" pitchFamily="2" charset="-122"/>
                  <a:ea typeface="华文中宋" panose="02010600040101010101" pitchFamily="2" charset="-122"/>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1415480" y="2553967"/>
                <a:ext cx="10009112" cy="2677656"/>
              </a:xfrm>
              <a:prstGeom prst="rect">
                <a:avLst/>
              </a:prstGeom>
              <a:blipFill>
                <a:blip r:embed="rId2"/>
                <a:stretch>
                  <a:fillRect l="-914"/>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pPr>
              <a:defRPr/>
            </a:pPr>
            <a:fld id="{281FBE21-B40B-4B64-ABBE-395E3EC7A610}" type="slidenum">
              <a:rPr kumimoji="0" lang="en-US" altLang="zh-CN">
                <a:solidFill>
                  <a:srgbClr val="000000"/>
                </a:solidFill>
              </a:rPr>
              <a:pPr>
                <a:defRPr/>
              </a:pPr>
              <a:t>83</a:t>
            </a:fld>
            <a:endParaRPr kumimoji="0" lang="en-US" altLang="zh-CN">
              <a:solidFill>
                <a:srgbClr val="000000"/>
              </a:solidFill>
            </a:endParaRPr>
          </a:p>
        </p:txBody>
      </p:sp>
      <p:sp>
        <p:nvSpPr>
          <p:cNvPr id="6" name="文本框 5"/>
          <p:cNvSpPr txBox="1"/>
          <p:nvPr/>
        </p:nvSpPr>
        <p:spPr>
          <a:xfrm>
            <a:off x="1296071" y="1376103"/>
            <a:ext cx="7704856" cy="461665"/>
          </a:xfrm>
          <a:prstGeom prst="rect">
            <a:avLst/>
          </a:prstGeom>
          <a:noFill/>
        </p:spPr>
        <p:txBody>
          <a:bodyPr wrap="square" rtlCol="0">
            <a:spAutoFit/>
          </a:bodyPr>
          <a:lstStyle/>
          <a:p>
            <a:pPr marL="285750" indent="-285750" defTabSz="457200">
              <a:buFont typeface="Wingdings" panose="05000000000000000000" pitchFamily="2" charset="2"/>
              <a:buChar char="Ø"/>
              <a:defRPr/>
            </a:pPr>
            <a:r>
              <a:rPr kumimoji="0" lang="zh-CN" altLang="en-US" sz="2400" dirty="0">
                <a:solidFill>
                  <a:srgbClr val="0000FF"/>
                </a:solidFill>
                <a:latin typeface="华文中宋" panose="02010600040101010101" pitchFamily="2" charset="-122"/>
                <a:ea typeface="华文中宋" panose="02010600040101010101" pitchFamily="2" charset="-122"/>
              </a:rPr>
              <a:t>线性映射的定义</a:t>
            </a:r>
          </a:p>
        </p:txBody>
      </p:sp>
    </p:spTree>
    <p:extLst>
      <p:ext uri="{BB962C8B-B14F-4D97-AF65-F5344CB8AC3E}">
        <p14:creationId xmlns:p14="http://schemas.microsoft.com/office/powerpoint/2010/main" val="2267045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137"/>
                                        </p:tgtEl>
                                        <p:attrNameLst>
                                          <p:attrName>style.visibility</p:attrName>
                                        </p:attrNameLst>
                                      </p:cBhvr>
                                      <p:to>
                                        <p:strVal val="visible"/>
                                      </p:to>
                                    </p:set>
                                    <p:animEffect transition="in" filter="wipe(down)">
                                      <p:cBhvr>
                                        <p:cTn id="7" dur="500"/>
                                        <p:tgtEl>
                                          <p:spTgt spid="51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7" grpId="0"/>
      <p:bldP spid="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Text Box 1027"/>
          <p:cNvSpPr txBox="1">
            <a:spLocks noChangeArrowheads="1"/>
          </p:cNvSpPr>
          <p:nvPr/>
        </p:nvSpPr>
        <p:spPr bwMode="auto">
          <a:xfrm>
            <a:off x="1487488" y="4772022"/>
            <a:ext cx="44935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0"/>
              </a:spcBef>
              <a:buNone/>
              <a:defRPr/>
            </a:pPr>
            <a:r>
              <a:rPr lang="zh-CN" altLang="en-US" sz="2400" dirty="0">
                <a:solidFill>
                  <a:srgbClr val="000000"/>
                </a:solidFill>
                <a:latin typeface="华文中宋" panose="02010600040101010101" pitchFamily="2" charset="-122"/>
                <a:ea typeface="华文中宋" panose="02010600040101010101" pitchFamily="2" charset="-122"/>
              </a:rPr>
              <a:t>映射的概念是函数概念的推广．</a:t>
            </a:r>
          </a:p>
        </p:txBody>
      </p:sp>
      <mc:AlternateContent xmlns:mc="http://schemas.openxmlformats.org/markup-compatibility/2006" xmlns:a14="http://schemas.microsoft.com/office/drawing/2010/main">
        <mc:Choice Requires="a14">
          <p:sp>
            <p:nvSpPr>
              <p:cNvPr id="2" name="文本框 1"/>
              <p:cNvSpPr txBox="1"/>
              <p:nvPr/>
            </p:nvSpPr>
            <p:spPr>
              <a:xfrm>
                <a:off x="767408" y="1292814"/>
                <a:ext cx="10729192" cy="2308324"/>
              </a:xfrm>
              <a:prstGeom prst="rect">
                <a:avLst/>
              </a:prstGeom>
              <a:noFill/>
            </p:spPr>
            <p:txBody>
              <a:bodyPr wrap="square" rtlCol="0">
                <a:spAutoFit/>
              </a:bodyPr>
              <a:lstStyle/>
              <a:p>
                <a:pPr defTabSz="457200">
                  <a:lnSpc>
                    <a:spcPct val="150000"/>
                  </a:lnSpc>
                  <a:defRPr/>
                </a:pPr>
                <a:r>
                  <a:rPr kumimoji="0" lang="zh-CN" altLang="en-US" sz="1800" dirty="0">
                    <a:solidFill>
                      <a:srgbClr val="000000"/>
                    </a:solidFill>
                    <a:latin typeface="Calibri" panose="020F0502020204030204" pitchFamily="34" charset="0"/>
                    <a:ea typeface="宋体"/>
                  </a:rPr>
                  <a:t>         </a:t>
                </a:r>
                <a:r>
                  <a:rPr kumimoji="0" lang="zh-CN" altLang="en-US" sz="2400" dirty="0">
                    <a:solidFill>
                      <a:srgbClr val="000000"/>
                    </a:solidFill>
                    <a:latin typeface="华文中宋" panose="02010600040101010101" pitchFamily="2" charset="-122"/>
                    <a:ea typeface="华文中宋" panose="02010600040101010101" pitchFamily="2" charset="-122"/>
                  </a:rPr>
                  <a:t>设</a:t>
                </a:r>
                <a14:m>
                  <m:oMath xmlns:m="http://schemas.openxmlformats.org/officeDocument/2006/math">
                    <m:r>
                      <a:rPr kumimoji="0" lang="en-US" altLang="zh-CN" sz="2400" i="1">
                        <a:solidFill>
                          <a:srgbClr val="000000"/>
                        </a:solidFill>
                        <a:latin typeface="Cambria Math" panose="02040503050406030204" pitchFamily="18" charset="0"/>
                        <a:ea typeface="华文中宋" panose="02010600040101010101" pitchFamily="2" charset="-122"/>
                      </a:rPr>
                      <m:t>𝛼</m:t>
                    </m:r>
                    <m:r>
                      <a:rPr kumimoji="0" lang="en-US" altLang="zh-CN" sz="2400" i="1">
                        <a:solidFill>
                          <a:srgbClr val="000000"/>
                        </a:solidFill>
                        <a:latin typeface="Cambria Math" panose="02040503050406030204" pitchFamily="18" charset="0"/>
                        <a:ea typeface="华文中宋" panose="02010600040101010101" pitchFamily="2" charset="-122"/>
                      </a:rPr>
                      <m:t>∈</m:t>
                    </m:r>
                    <m:r>
                      <a:rPr kumimoji="0" lang="en-US" altLang="zh-CN" sz="2400" i="1">
                        <a:solidFill>
                          <a:srgbClr val="000000"/>
                        </a:solidFill>
                        <a:latin typeface="Cambria Math" panose="02040503050406030204" pitchFamily="18" charset="0"/>
                        <a:ea typeface="华文中宋" panose="02010600040101010101" pitchFamily="2" charset="-122"/>
                      </a:rPr>
                      <m:t>𝐴</m:t>
                    </m:r>
                    <m:r>
                      <a:rPr kumimoji="0" lang="en-US" altLang="zh-CN" sz="2400" i="1">
                        <a:solidFill>
                          <a:srgbClr val="000000"/>
                        </a:solidFill>
                        <a:latin typeface="Cambria Math" panose="02040503050406030204" pitchFamily="18" charset="0"/>
                        <a:ea typeface="华文中宋" panose="02010600040101010101" pitchFamily="2" charset="-122"/>
                      </a:rPr>
                      <m:t>,   </m:t>
                    </m:r>
                    <m:r>
                      <a:rPr kumimoji="0" lang="zh-CN" altLang="en-US" sz="2400" i="1">
                        <a:solidFill>
                          <a:srgbClr val="000000"/>
                        </a:solidFill>
                        <a:latin typeface="Cambria Math" panose="02040503050406030204" pitchFamily="18" charset="0"/>
                        <a:ea typeface="华文中宋" panose="02010600040101010101" pitchFamily="2" charset="-122"/>
                      </a:rPr>
                      <m:t>𝒜</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r>
                          <a:rPr kumimoji="0" lang="en-US" altLang="zh-CN" sz="2400" i="1">
                            <a:solidFill>
                              <a:srgbClr val="000000"/>
                            </a:solidFill>
                            <a:latin typeface="Cambria Math" panose="02040503050406030204" pitchFamily="18" charset="0"/>
                            <a:ea typeface="华文中宋" panose="02010600040101010101" pitchFamily="2" charset="-122"/>
                          </a:rPr>
                          <m:t>𝛼</m:t>
                        </m:r>
                      </m:e>
                    </m:d>
                    <m:r>
                      <a:rPr kumimoji="0" lang="en-US" altLang="zh-CN" sz="2400" i="1">
                        <a:solidFill>
                          <a:srgbClr val="000000"/>
                        </a:solidFill>
                        <a:latin typeface="Cambria Math" panose="02040503050406030204" pitchFamily="18" charset="0"/>
                        <a:ea typeface="华文中宋" panose="02010600040101010101" pitchFamily="2" charset="-122"/>
                      </a:rPr>
                      <m:t>=</m:t>
                    </m:r>
                    <m:r>
                      <a:rPr kumimoji="0" lang="en-US" altLang="zh-CN" sz="2400" i="1">
                        <a:solidFill>
                          <a:srgbClr val="000000"/>
                        </a:solidFill>
                        <a:latin typeface="Cambria Math" panose="02040503050406030204" pitchFamily="18" charset="0"/>
                        <a:ea typeface="华文中宋" panose="02010600040101010101" pitchFamily="2" charset="-122"/>
                      </a:rPr>
                      <m:t>𝛽</m:t>
                    </m:r>
                    <m:r>
                      <a:rPr kumimoji="0" lang="zh-CN" altLang="en-US" sz="2400" i="1">
                        <a:solidFill>
                          <a:srgbClr val="000000"/>
                        </a:solidFill>
                        <a:latin typeface="Cambria Math" panose="02040503050406030204" pitchFamily="18" charset="0"/>
                        <a:ea typeface="华文中宋" panose="02010600040101010101" pitchFamily="2" charset="-122"/>
                      </a:rPr>
                      <m:t>，</m:t>
                    </m:r>
                  </m:oMath>
                </a14:m>
                <a:r>
                  <a:rPr kumimoji="0" lang="zh-CN" altLang="en-US" sz="2400" dirty="0">
                    <a:solidFill>
                      <a:srgbClr val="000000"/>
                    </a:solidFill>
                    <a:latin typeface="华文中宋" panose="02010600040101010101" pitchFamily="2" charset="-122"/>
                    <a:ea typeface="华文中宋" panose="02010600040101010101" pitchFamily="2" charset="-122"/>
                  </a:rPr>
                  <a:t>就说映射</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r>
                      <a:rPr kumimoji="0" lang="zh-CN" altLang="en-US" sz="2400" i="1">
                        <a:solidFill>
                          <a:srgbClr val="000000"/>
                        </a:solidFill>
                        <a:latin typeface="Cambria Math" panose="02040503050406030204" pitchFamily="18" charset="0"/>
                        <a:ea typeface="华文中宋" panose="02010600040101010101" pitchFamily="2" charset="-122"/>
                      </a:rPr>
                      <m:t>把</m:t>
                    </m:r>
                  </m:oMath>
                </a14:m>
                <a:r>
                  <a:rPr kumimoji="0" lang="zh-CN" altLang="en-US" sz="2400" dirty="0">
                    <a:solidFill>
                      <a:srgbClr val="000000"/>
                    </a:solidFill>
                    <a:latin typeface="华文中宋" panose="02010600040101010101" pitchFamily="2" charset="-122"/>
                    <a:ea typeface="华文中宋" panose="02010600040101010101" pitchFamily="2" charset="-122"/>
                  </a:rPr>
                  <a:t>元素</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𝛼</m:t>
                    </m:r>
                  </m:oMath>
                </a14:m>
                <a:r>
                  <a:rPr kumimoji="0" lang="zh-CN" altLang="en-US" sz="2400" dirty="0">
                    <a:solidFill>
                      <a:srgbClr val="000000"/>
                    </a:solidFill>
                    <a:latin typeface="华文中宋" panose="02010600040101010101" pitchFamily="2" charset="-122"/>
                    <a:ea typeface="华文中宋" panose="02010600040101010101" pitchFamily="2" charset="-122"/>
                  </a:rPr>
                  <a:t>变为</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𝛽</m:t>
                    </m:r>
                    <m:r>
                      <a:rPr kumimoji="0" lang="zh-CN" altLang="en-US" sz="2400" i="1" dirty="0">
                        <a:solidFill>
                          <a:srgbClr val="000000"/>
                        </a:solidFill>
                        <a:latin typeface="Cambria Math" panose="02040503050406030204" pitchFamily="18" charset="0"/>
                        <a:ea typeface="华文中宋" panose="02010600040101010101" pitchFamily="2" charset="-122"/>
                      </a:rPr>
                      <m:t>，</m:t>
                    </m:r>
                    <m:r>
                      <a:rPr kumimoji="0" lang="en-US" altLang="zh-CN" sz="2400" i="1" dirty="0">
                        <a:solidFill>
                          <a:srgbClr val="000000"/>
                        </a:solidFill>
                        <a:latin typeface="Cambria Math" panose="02040503050406030204" pitchFamily="18" charset="0"/>
                        <a:ea typeface="华文中宋" panose="02010600040101010101" pitchFamily="2" charset="-122"/>
                      </a:rPr>
                      <m:t>𝛽</m:t>
                    </m:r>
                  </m:oMath>
                </a14:m>
                <a:r>
                  <a:rPr kumimoji="0" lang="zh-CN" altLang="en-US" sz="2400" dirty="0">
                    <a:solidFill>
                      <a:srgbClr val="000000"/>
                    </a:solidFill>
                    <a:latin typeface="华文中宋" panose="02010600040101010101" pitchFamily="2" charset="-122"/>
                    <a:ea typeface="华文中宋" panose="02010600040101010101" pitchFamily="2" charset="-122"/>
                  </a:rPr>
                  <a:t>称为</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𝛼</m:t>
                    </m:r>
                    <m:r>
                      <a:rPr kumimoji="0" lang="zh-CN" altLang="en-US" sz="2400" i="1" dirty="0">
                        <a:solidFill>
                          <a:srgbClr val="000000"/>
                        </a:solidFill>
                        <a:latin typeface="Cambria Math" panose="02040503050406030204" pitchFamily="18" charset="0"/>
                        <a:ea typeface="华文中宋" panose="02010600040101010101" pitchFamily="2" charset="-122"/>
                      </a:rPr>
                      <m:t>在映射</m:t>
                    </m:r>
                    <m:r>
                      <a:rPr kumimoji="0" lang="zh-CN" altLang="en-US" sz="2400" i="1">
                        <a:solidFill>
                          <a:srgbClr val="000000"/>
                        </a:solidFill>
                        <a:latin typeface="Cambria Math" panose="02040503050406030204" pitchFamily="18" charset="0"/>
                        <a:ea typeface="华文中宋" panose="02010600040101010101" pitchFamily="2" charset="-122"/>
                      </a:rPr>
                      <m:t>𝒜</m:t>
                    </m:r>
                  </m:oMath>
                </a14:m>
                <a:r>
                  <a:rPr kumimoji="0" lang="zh-CN" altLang="en-US" sz="2400" dirty="0">
                    <a:solidFill>
                      <a:srgbClr val="000000"/>
                    </a:solidFill>
                    <a:latin typeface="华文中宋" panose="02010600040101010101" pitchFamily="2" charset="-122"/>
                    <a:ea typeface="华文中宋" panose="02010600040101010101" pitchFamily="2" charset="-122"/>
                  </a:rPr>
                  <a:t>下的</a:t>
                </a:r>
                <a:r>
                  <a:rPr kumimoji="0" lang="zh-CN" altLang="en-US" sz="2400" dirty="0">
                    <a:solidFill>
                      <a:srgbClr val="FF0000"/>
                    </a:solidFill>
                    <a:latin typeface="华文中宋" panose="02010600040101010101" pitchFamily="2" charset="-122"/>
                    <a:ea typeface="华文中宋" panose="02010600040101010101" pitchFamily="2" charset="-122"/>
                  </a:rPr>
                  <a:t>像</a:t>
                </a:r>
                <a:r>
                  <a:rPr kumimoji="0" lang="zh-CN" altLang="en-US" sz="2400" dirty="0">
                    <a:solidFill>
                      <a:srgbClr val="000000"/>
                    </a:solidFill>
                    <a:latin typeface="华文中宋" panose="02010600040101010101" pitchFamily="2" charset="-122"/>
                    <a:ea typeface="华文中宋" panose="02010600040101010101" pitchFamily="2" charset="-122"/>
                  </a:rPr>
                  <a:t>，</a:t>
                </a:r>
                <a14:m>
                  <m:oMath xmlns:m="http://schemas.openxmlformats.org/officeDocument/2006/math">
                    <m:r>
                      <a:rPr kumimoji="0" lang="en-US" altLang="zh-CN" sz="2400" i="1">
                        <a:solidFill>
                          <a:srgbClr val="000000"/>
                        </a:solidFill>
                        <a:latin typeface="Cambria Math" panose="02040503050406030204" pitchFamily="18" charset="0"/>
                        <a:ea typeface="华文中宋" panose="02010600040101010101" pitchFamily="2" charset="-122"/>
                      </a:rPr>
                      <m:t>𝛼</m:t>
                    </m:r>
                  </m:oMath>
                </a14:m>
                <a:r>
                  <a:rPr kumimoji="0" lang="zh-CN" altLang="en-US" sz="2400" dirty="0">
                    <a:solidFill>
                      <a:srgbClr val="000000"/>
                    </a:solidFill>
                    <a:latin typeface="华文中宋" panose="02010600040101010101" pitchFamily="2" charset="-122"/>
                    <a:ea typeface="华文中宋" panose="02010600040101010101" pitchFamily="2" charset="-122"/>
                  </a:rPr>
                  <a:t>称为</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𝛽</m:t>
                    </m:r>
                  </m:oMath>
                </a14:m>
                <a:r>
                  <a:rPr kumimoji="0" lang="zh-CN" altLang="en-US" sz="2400" dirty="0">
                    <a:solidFill>
                      <a:srgbClr val="000000"/>
                    </a:solidFill>
                    <a:latin typeface="华文中宋" panose="02010600040101010101" pitchFamily="2" charset="-122"/>
                    <a:ea typeface="华文中宋" panose="02010600040101010101" pitchFamily="2" charset="-122"/>
                  </a:rPr>
                  <a:t>在映射</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oMath>
                </a14:m>
                <a:r>
                  <a:rPr kumimoji="0" lang="zh-CN" altLang="en-US" sz="2400" dirty="0">
                    <a:solidFill>
                      <a:srgbClr val="000000"/>
                    </a:solidFill>
                    <a:latin typeface="华文中宋" panose="02010600040101010101" pitchFamily="2" charset="-122"/>
                    <a:ea typeface="华文中宋" panose="02010600040101010101" pitchFamily="2" charset="-122"/>
                  </a:rPr>
                  <a:t>下的</a:t>
                </a:r>
                <a:r>
                  <a:rPr kumimoji="0" lang="zh-CN" altLang="en-US" sz="2400" dirty="0">
                    <a:solidFill>
                      <a:srgbClr val="FF0000"/>
                    </a:solidFill>
                    <a:latin typeface="华文中宋" panose="02010600040101010101" pitchFamily="2" charset="-122"/>
                    <a:ea typeface="华文中宋" panose="02010600040101010101" pitchFamily="2" charset="-122"/>
                  </a:rPr>
                  <a:t>原像</a:t>
                </a:r>
                <a:r>
                  <a:rPr kumimoji="0" lang="zh-CN" altLang="en-US" sz="2400" dirty="0">
                    <a:solidFill>
                      <a:srgbClr val="000000"/>
                    </a:solidFill>
                    <a:latin typeface="华文中宋" panose="02010600040101010101" pitchFamily="2" charset="-122"/>
                    <a:ea typeface="华文中宋" panose="02010600040101010101" pitchFamily="2" charset="-122"/>
                  </a:rPr>
                  <a:t>。</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𝐴</m:t>
                    </m:r>
                  </m:oMath>
                </a14:m>
                <a:r>
                  <a:rPr kumimoji="0" lang="zh-CN" altLang="en-US" sz="2400" dirty="0">
                    <a:solidFill>
                      <a:srgbClr val="000000"/>
                    </a:solidFill>
                    <a:latin typeface="华文中宋" panose="02010600040101010101" pitchFamily="2" charset="-122"/>
                    <a:ea typeface="华文中宋" panose="02010600040101010101" pitchFamily="2" charset="-122"/>
                  </a:rPr>
                  <a:t>称为映射</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r>
                      <a:rPr kumimoji="0" lang="zh-CN" altLang="en-US" sz="2400" i="1">
                        <a:solidFill>
                          <a:srgbClr val="000000"/>
                        </a:solidFill>
                        <a:latin typeface="Cambria Math" panose="02040503050406030204" pitchFamily="18" charset="0"/>
                        <a:ea typeface="华文中宋" panose="02010600040101010101" pitchFamily="2" charset="-122"/>
                      </a:rPr>
                      <m:t>的</m:t>
                    </m:r>
                  </m:oMath>
                </a14:m>
                <a:r>
                  <a:rPr kumimoji="0" lang="zh-CN" altLang="en-US" sz="2400" dirty="0">
                    <a:solidFill>
                      <a:srgbClr val="FF0000"/>
                    </a:solidFill>
                    <a:latin typeface="华文中宋" panose="02010600040101010101" pitchFamily="2" charset="-122"/>
                    <a:ea typeface="华文中宋" panose="02010600040101010101" pitchFamily="2" charset="-122"/>
                  </a:rPr>
                  <a:t>原集（定义域）</a:t>
                </a:r>
                <a:r>
                  <a:rPr kumimoji="0" lang="zh-CN" altLang="en-US" sz="2400" dirty="0">
                    <a:solidFill>
                      <a:srgbClr val="000000"/>
                    </a:solidFill>
                    <a:latin typeface="华文中宋" panose="02010600040101010101" pitchFamily="2" charset="-122"/>
                    <a:ea typeface="华文中宋" panose="02010600040101010101" pitchFamily="2" charset="-122"/>
                  </a:rPr>
                  <a:t>，像的全体所构成的集合称为</a:t>
                </a:r>
                <a:r>
                  <a:rPr kumimoji="0" lang="zh-CN" altLang="en-US" sz="2400" dirty="0">
                    <a:solidFill>
                      <a:srgbClr val="FF0000"/>
                    </a:solidFill>
                    <a:latin typeface="华文中宋" panose="02010600040101010101" pitchFamily="2" charset="-122"/>
                    <a:ea typeface="华文中宋" panose="02010600040101010101" pitchFamily="2" charset="-122"/>
                  </a:rPr>
                  <a:t>像集（值域）</a:t>
                </a:r>
                <a:r>
                  <a:rPr kumimoji="0" lang="zh-CN" altLang="en-US" sz="2400" dirty="0">
                    <a:solidFill>
                      <a:srgbClr val="000000"/>
                    </a:solidFill>
                    <a:latin typeface="华文中宋" panose="02010600040101010101" pitchFamily="2" charset="-122"/>
                    <a:ea typeface="华文中宋" panose="02010600040101010101" pitchFamily="2" charset="-122"/>
                  </a:rPr>
                  <a:t>，记作</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r>
                          <a:rPr kumimoji="0" lang="en-US" altLang="zh-CN" sz="2400" i="1">
                            <a:solidFill>
                              <a:srgbClr val="000000"/>
                            </a:solidFill>
                            <a:latin typeface="Cambria Math" panose="02040503050406030204" pitchFamily="18" charset="0"/>
                            <a:ea typeface="华文中宋" panose="02010600040101010101" pitchFamily="2" charset="-122"/>
                          </a:rPr>
                          <m:t>𝐴</m:t>
                        </m:r>
                      </m:e>
                    </m:d>
                    <m:r>
                      <a:rPr kumimoji="0" lang="en-US" altLang="zh-CN" sz="2400" i="1">
                        <a:solidFill>
                          <a:srgbClr val="000000"/>
                        </a:solidFill>
                        <a:latin typeface="Cambria Math" panose="02040503050406030204" pitchFamily="18" charset="0"/>
                        <a:ea typeface="华文中宋" panose="02010600040101010101" pitchFamily="2" charset="-122"/>
                      </a:rPr>
                      <m:t>,</m:t>
                    </m:r>
                  </m:oMath>
                </a14:m>
                <a:r>
                  <a:rPr kumimoji="0" lang="zh-CN" altLang="en-US" sz="2400" dirty="0">
                    <a:solidFill>
                      <a:srgbClr val="000000"/>
                    </a:solidFill>
                    <a:latin typeface="华文中宋" panose="02010600040101010101" pitchFamily="2" charset="-122"/>
                    <a:ea typeface="华文中宋" panose="02010600040101010101" pitchFamily="2" charset="-122"/>
                  </a:rPr>
                  <a:t> 即</a:t>
                </a:r>
                <a:endParaRPr kumimoji="0" lang="en-US" altLang="zh-CN" sz="2400" dirty="0">
                  <a:solidFill>
                    <a:srgbClr val="000000"/>
                  </a:solidFill>
                  <a:latin typeface="华文中宋" panose="02010600040101010101" pitchFamily="2" charset="-122"/>
                  <a:ea typeface="华文中宋" panose="02010600040101010101" pitchFamily="2" charset="-122"/>
                </a:endParaRPr>
              </a:p>
              <a:p>
                <a:pPr defTabSz="457200">
                  <a:lnSpc>
                    <a:spcPct val="150000"/>
                  </a:lnSpc>
                  <a:defRPr/>
                </a:pPr>
                <a14:m>
                  <m:oMathPara xmlns:m="http://schemas.openxmlformats.org/officeDocument/2006/math">
                    <m:oMathParaPr>
                      <m:jc m:val="centerGroup"/>
                    </m:oMathParaPr>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r>
                            <a:rPr kumimoji="0" lang="en-US" altLang="zh-CN" sz="2400" i="1">
                              <a:solidFill>
                                <a:srgbClr val="000000"/>
                              </a:solidFill>
                              <a:latin typeface="Cambria Math" panose="02040503050406030204" pitchFamily="18" charset="0"/>
                              <a:ea typeface="华文中宋" panose="02010600040101010101" pitchFamily="2" charset="-122"/>
                            </a:rPr>
                            <m:t>𝐴</m:t>
                          </m:r>
                        </m:e>
                      </m:d>
                      <m:r>
                        <a:rPr kumimoji="0" lang="en-US" altLang="zh-CN" sz="2400" i="1">
                          <a:solidFill>
                            <a:srgbClr val="000000"/>
                          </a:solidFill>
                          <a:latin typeface="Cambria Math" panose="02040503050406030204" pitchFamily="18" charset="0"/>
                          <a:ea typeface="华文中宋" panose="02010600040101010101" pitchFamily="2" charset="-122"/>
                        </a:rPr>
                        <m:t>=</m:t>
                      </m:r>
                      <m:d>
                        <m:dPr>
                          <m:begChr m:val="{"/>
                          <m:endChr m:val="}"/>
                          <m:ctrlPr>
                            <a:rPr kumimoji="0" lang="en-US" altLang="zh-CN" sz="2400" i="1">
                              <a:solidFill>
                                <a:srgbClr val="000000"/>
                              </a:solidFill>
                              <a:latin typeface="Cambria Math" panose="02040503050406030204" pitchFamily="18" charset="0"/>
                              <a:ea typeface="华文中宋" panose="02010600040101010101" pitchFamily="2" charset="-122"/>
                            </a:rPr>
                          </m:ctrlPr>
                        </m:dPr>
                        <m:e>
                          <m:r>
                            <a:rPr kumimoji="0" lang="en-US" altLang="zh-CN" sz="2400" i="1">
                              <a:solidFill>
                                <a:srgbClr val="000000"/>
                              </a:solidFill>
                              <a:latin typeface="Cambria Math" panose="02040503050406030204" pitchFamily="18" charset="0"/>
                              <a:ea typeface="华文中宋" panose="02010600040101010101" pitchFamily="2" charset="-122"/>
                            </a:rPr>
                            <m:t>𝛽</m:t>
                          </m:r>
                          <m:r>
                            <a:rPr kumimoji="0" lang="en-US" altLang="zh-CN" sz="2400" i="1">
                              <a:solidFill>
                                <a:srgbClr val="000000"/>
                              </a:solidFill>
                              <a:latin typeface="Cambria Math" panose="02040503050406030204" pitchFamily="18" charset="0"/>
                              <a:ea typeface="华文中宋" panose="02010600040101010101" pitchFamily="2" charset="-122"/>
                            </a:rPr>
                            <m:t>=</m:t>
                          </m:r>
                          <m:r>
                            <a:rPr kumimoji="0" lang="zh-CN" altLang="en-US" sz="2400" i="1">
                              <a:solidFill>
                                <a:srgbClr val="000000"/>
                              </a:solidFill>
                              <a:latin typeface="Cambria Math" panose="02040503050406030204" pitchFamily="18" charset="0"/>
                              <a:ea typeface="华文中宋" panose="02010600040101010101" pitchFamily="2" charset="-122"/>
                            </a:rPr>
                            <m:t>𝒜</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r>
                                <a:rPr kumimoji="0" lang="en-US" altLang="zh-CN" sz="2400" i="1">
                                  <a:solidFill>
                                    <a:srgbClr val="000000"/>
                                  </a:solidFill>
                                  <a:latin typeface="Cambria Math" panose="02040503050406030204" pitchFamily="18" charset="0"/>
                                  <a:ea typeface="华文中宋" panose="02010600040101010101" pitchFamily="2" charset="-122"/>
                                </a:rPr>
                                <m:t>𝛼</m:t>
                              </m:r>
                            </m:e>
                          </m:d>
                        </m:e>
                        <m:e>
                          <m:r>
                            <a:rPr kumimoji="0" lang="en-US" altLang="zh-CN" sz="2400" i="1">
                              <a:solidFill>
                                <a:srgbClr val="000000"/>
                              </a:solidFill>
                              <a:latin typeface="Cambria Math" panose="02040503050406030204" pitchFamily="18" charset="0"/>
                              <a:ea typeface="华文中宋" panose="02010600040101010101" pitchFamily="2" charset="-122"/>
                            </a:rPr>
                            <m:t>𝛼</m:t>
                          </m:r>
                          <m:r>
                            <a:rPr kumimoji="0" lang="en-US" altLang="zh-CN" sz="2400" i="1">
                              <a:solidFill>
                                <a:srgbClr val="000000"/>
                              </a:solidFill>
                              <a:latin typeface="Cambria Math" panose="02040503050406030204" pitchFamily="18" charset="0"/>
                              <a:ea typeface="华文中宋" panose="02010600040101010101" pitchFamily="2" charset="-122"/>
                            </a:rPr>
                            <m:t>∈</m:t>
                          </m:r>
                          <m:r>
                            <a:rPr kumimoji="0" lang="en-US" altLang="zh-CN" sz="2400" i="1">
                              <a:solidFill>
                                <a:srgbClr val="000000"/>
                              </a:solidFill>
                              <a:latin typeface="Cambria Math" panose="02040503050406030204" pitchFamily="18" charset="0"/>
                              <a:ea typeface="华文中宋" panose="02010600040101010101" pitchFamily="2" charset="-122"/>
                            </a:rPr>
                            <m:t>𝐴</m:t>
                          </m:r>
                        </m:e>
                      </m:d>
                    </m:oMath>
                  </m:oMathPara>
                </a14:m>
                <a:endParaRPr kumimoji="0" lang="zh-CN" altLang="en-US" sz="2400" dirty="0">
                  <a:solidFill>
                    <a:srgbClr val="000000"/>
                  </a:solidFill>
                  <a:latin typeface="华文中宋" panose="02010600040101010101" pitchFamily="2" charset="-122"/>
                  <a:ea typeface="华文中宋" panose="02010600040101010101" pitchFamily="2" charset="-122"/>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767408" y="1292814"/>
                <a:ext cx="10729192" cy="2308324"/>
              </a:xfrm>
              <a:prstGeom prst="rect">
                <a:avLst/>
              </a:prstGeom>
              <a:blipFill>
                <a:blip r:embed="rId2"/>
                <a:stretch>
                  <a:fillRect l="-909" r="-5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1415480" y="4004317"/>
                <a:ext cx="5688632" cy="461665"/>
              </a:xfrm>
              <a:prstGeom prst="rect">
                <a:avLst/>
              </a:prstGeom>
              <a:noFill/>
            </p:spPr>
            <p:txBody>
              <a:bodyPr wrap="square" rtlCol="0">
                <a:spAutoFit/>
              </a:bodyPr>
              <a:lstStyle/>
              <a:p>
                <a:pPr defTabSz="457200">
                  <a:defRPr/>
                </a:pPr>
                <a:r>
                  <a:rPr kumimoji="0" lang="zh-CN" altLang="en-US" sz="2400" dirty="0">
                    <a:solidFill>
                      <a:srgbClr val="000000"/>
                    </a:solidFill>
                    <a:latin typeface="华文中宋" panose="02010600040101010101" pitchFamily="2" charset="-122"/>
                    <a:ea typeface="华文中宋" panose="02010600040101010101" pitchFamily="2" charset="-122"/>
                  </a:rPr>
                  <a:t>显然，</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r>
                          <a:rPr kumimoji="0" lang="en-US" altLang="zh-CN" sz="2400" i="1">
                            <a:solidFill>
                              <a:srgbClr val="000000"/>
                            </a:solidFill>
                            <a:latin typeface="Cambria Math" panose="02040503050406030204" pitchFamily="18" charset="0"/>
                            <a:ea typeface="华文中宋" panose="02010600040101010101" pitchFamily="2" charset="-122"/>
                          </a:rPr>
                          <m:t>𝐴</m:t>
                        </m:r>
                      </m:e>
                    </m:d>
                    <m:r>
                      <a:rPr kumimoji="0" lang="zh-CN" altLang="en-US" sz="2400" i="1">
                        <a:solidFill>
                          <a:srgbClr val="000000"/>
                        </a:solidFill>
                        <a:latin typeface="Cambria Math" panose="02040503050406030204" pitchFamily="18" charset="0"/>
                      </a:rPr>
                      <m:t>⊂</m:t>
                    </m:r>
                    <m:r>
                      <a:rPr kumimoji="0" lang="en-US" altLang="zh-CN" sz="2400" i="1">
                        <a:solidFill>
                          <a:srgbClr val="000000"/>
                        </a:solidFill>
                        <a:latin typeface="Cambria Math" panose="02040503050406030204" pitchFamily="18" charset="0"/>
                        <a:ea typeface="华文中宋" panose="02010600040101010101" pitchFamily="2" charset="-122"/>
                      </a:rPr>
                      <m:t>𝐵</m:t>
                    </m:r>
                    <m:r>
                      <a:rPr kumimoji="0" lang="en-US" altLang="zh-CN" sz="2400" i="1">
                        <a:solidFill>
                          <a:srgbClr val="000000"/>
                        </a:solidFill>
                        <a:latin typeface="Cambria Math" panose="02040503050406030204" pitchFamily="18" charset="0"/>
                        <a:ea typeface="华文中宋" panose="02010600040101010101" pitchFamily="2" charset="-122"/>
                      </a:rPr>
                      <m:t>.</m:t>
                    </m:r>
                  </m:oMath>
                </a14:m>
                <a:endParaRPr kumimoji="0" lang="zh-CN" altLang="en-US" sz="2400" dirty="0">
                  <a:solidFill>
                    <a:srgbClr val="000000"/>
                  </a:solidFill>
                  <a:latin typeface="华文中宋" panose="02010600040101010101" pitchFamily="2" charset="-122"/>
                  <a:ea typeface="华文中宋" panose="02010600040101010101" pitchFamily="2" charset="-122"/>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1415480" y="4004317"/>
                <a:ext cx="5688632" cy="461665"/>
              </a:xfrm>
              <a:prstGeom prst="rect">
                <a:avLst/>
              </a:prstGeom>
              <a:blipFill>
                <a:blip r:embed="rId3"/>
                <a:stretch>
                  <a:fillRect l="-1608" t="-10526" b="-28947"/>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84</a:t>
            </a:fld>
            <a:endParaRPr kumimoji="0" lang="en-US" altLang="zh-CN">
              <a:solidFill>
                <a:srgbClr val="000000"/>
              </a:solidFill>
            </a:endParaRPr>
          </a:p>
        </p:txBody>
      </p:sp>
      <p:sp>
        <p:nvSpPr>
          <p:cNvPr id="12" name="Rectangle 6"/>
          <p:cNvSpPr>
            <a:spLocks noChangeArrowheads="1"/>
          </p:cNvSpPr>
          <p:nvPr/>
        </p:nvSpPr>
        <p:spPr bwMode="auto">
          <a:xfrm>
            <a:off x="1631504" y="603080"/>
            <a:ext cx="4103737" cy="461665"/>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400" b="1" dirty="0">
                <a:solidFill>
                  <a:srgbClr val="3333CC"/>
                </a:solidFill>
                <a:effectLst>
                  <a:outerShdw blurRad="38100" dist="38100" dir="2700000" algn="tl">
                    <a:srgbClr val="000000"/>
                  </a:outerShdw>
                </a:effectLst>
                <a:latin typeface="Calibri" panose="020F0502020204030204" pitchFamily="34" charset="0"/>
                <a:ea typeface="宋体"/>
              </a:rPr>
              <a:t>1.4.1   </a:t>
            </a:r>
            <a:r>
              <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rPr>
              <a:t>线性映射的定义</a:t>
            </a:r>
          </a:p>
        </p:txBody>
      </p:sp>
    </p:spTree>
    <p:extLst>
      <p:ext uri="{BB962C8B-B14F-4D97-AF65-F5344CB8AC3E}">
        <p14:creationId xmlns:p14="http://schemas.microsoft.com/office/powerpoint/2010/main" val="2464760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2771"/>
                                        </p:tgtEl>
                                        <p:attrNameLst>
                                          <p:attrName>style.visibility</p:attrName>
                                        </p:attrNameLst>
                                      </p:cBhvr>
                                      <p:to>
                                        <p:strVal val="visible"/>
                                      </p:to>
                                    </p:set>
                                    <p:animEffect transition="in" filter="wipe(down)">
                                      <p:cBhvr>
                                        <p:cTn id="12" dur="500"/>
                                        <p:tgtEl>
                                          <p:spTgt spid="32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p:bldP spid="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7" name="Text Box 17"/>
          <p:cNvSpPr txBox="1">
            <a:spLocks noChangeArrowheads="1"/>
          </p:cNvSpPr>
          <p:nvPr/>
        </p:nvSpPr>
        <p:spPr bwMode="auto">
          <a:xfrm>
            <a:off x="990302" y="1412776"/>
            <a:ext cx="1944216" cy="461665"/>
          </a:xfrm>
          <a:prstGeom prst="rect">
            <a:avLst/>
          </a:prstGeom>
          <a:noFill/>
          <a:ln>
            <a:noFill/>
          </a:ln>
          <a:effectLst/>
        </p:spPr>
        <p:txBody>
          <a:bodyPr wrap="squar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defTabSz="457200" eaLnBrk="1" fontAlgn="auto" hangingPunct="1">
              <a:spcBef>
                <a:spcPts val="0"/>
              </a:spcBef>
              <a:spcAft>
                <a:spcPts val="0"/>
              </a:spcAft>
              <a:defRPr/>
            </a:pPr>
            <a:r>
              <a:rPr lang="en-US" altLang="zh-CN" dirty="0">
                <a:solidFill>
                  <a:srgbClr val="0000FF"/>
                </a:solidFill>
                <a:effectLst>
                  <a:outerShdw blurRad="38100" dist="38100" dir="2700000" algn="tl">
                    <a:srgbClr val="C0C0C0"/>
                  </a:outerShdw>
                </a:effectLst>
                <a:latin typeface="宋体" panose="02010600030101010101" pitchFamily="2" charset="-122"/>
              </a:rPr>
              <a:t>2.</a:t>
            </a:r>
            <a:r>
              <a:rPr lang="zh-CN" altLang="en-US" dirty="0">
                <a:solidFill>
                  <a:srgbClr val="0000FF"/>
                </a:solidFill>
                <a:effectLst>
                  <a:outerShdw blurRad="38100" dist="38100" dir="2700000" algn="tl">
                    <a:srgbClr val="C0C0C0"/>
                  </a:outerShdw>
                </a:effectLst>
                <a:latin typeface="宋体" panose="02010600030101010101" pitchFamily="2" charset="-122"/>
              </a:rPr>
              <a:t>线性映射</a:t>
            </a:r>
          </a:p>
        </p:txBody>
      </p:sp>
      <p:sp>
        <p:nvSpPr>
          <p:cNvPr id="11" name="Rectangle 6"/>
          <p:cNvSpPr>
            <a:spLocks noChangeArrowheads="1"/>
          </p:cNvSpPr>
          <p:nvPr/>
        </p:nvSpPr>
        <p:spPr bwMode="auto">
          <a:xfrm>
            <a:off x="1487488" y="587186"/>
            <a:ext cx="4103737" cy="461665"/>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400" b="1" dirty="0">
                <a:solidFill>
                  <a:srgbClr val="3333CC"/>
                </a:solidFill>
                <a:effectLst>
                  <a:outerShdw blurRad="38100" dist="38100" dir="2700000" algn="tl">
                    <a:srgbClr val="000000"/>
                  </a:outerShdw>
                </a:effectLst>
                <a:latin typeface="Calibri" panose="020F0502020204030204" pitchFamily="34" charset="0"/>
                <a:ea typeface="宋体"/>
              </a:rPr>
              <a:t>1.4.1   </a:t>
            </a:r>
            <a:r>
              <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rPr>
              <a:t>线性映射的定义</a:t>
            </a:r>
          </a:p>
        </p:txBody>
      </p:sp>
      <mc:AlternateContent xmlns:mc="http://schemas.openxmlformats.org/markup-compatibility/2006" xmlns:a14="http://schemas.microsoft.com/office/drawing/2010/main">
        <mc:Choice Requires="a14">
          <p:sp>
            <p:nvSpPr>
              <p:cNvPr id="4" name="文本框 3"/>
              <p:cNvSpPr txBox="1"/>
              <p:nvPr/>
            </p:nvSpPr>
            <p:spPr>
              <a:xfrm>
                <a:off x="990302" y="2023555"/>
                <a:ext cx="10506297" cy="2796920"/>
              </a:xfrm>
              <a:prstGeom prst="rect">
                <a:avLst/>
              </a:prstGeom>
              <a:noFill/>
            </p:spPr>
            <p:txBody>
              <a:bodyPr wrap="square" rtlCol="0">
                <a:spAutoFit/>
              </a:bodyPr>
              <a:lstStyle/>
              <a:p>
                <a:pPr defTabSz="457200">
                  <a:lnSpc>
                    <a:spcPct val="150000"/>
                  </a:lnSpc>
                  <a:defRPr/>
                </a:pPr>
                <a:r>
                  <a:rPr kumimoji="0" lang="zh-CN" altLang="en-US" sz="2400" dirty="0">
                    <a:solidFill>
                      <a:srgbClr val="0000FF"/>
                    </a:solidFill>
                    <a:latin typeface="华文中宋" panose="02010600040101010101" pitchFamily="2" charset="-122"/>
                    <a:ea typeface="华文中宋" panose="02010600040101010101" pitchFamily="2" charset="-122"/>
                  </a:rPr>
                  <a:t>定义</a:t>
                </a:r>
                <a:r>
                  <a:rPr kumimoji="0" lang="en-US" altLang="zh-CN" sz="2400" dirty="0">
                    <a:solidFill>
                      <a:srgbClr val="0000FF"/>
                    </a:solidFill>
                    <a:latin typeface="华文中宋" panose="02010600040101010101" pitchFamily="2" charset="-122"/>
                    <a:ea typeface="华文中宋" panose="02010600040101010101" pitchFamily="2" charset="-122"/>
                  </a:rPr>
                  <a:t>4.1</a:t>
                </a:r>
                <a:r>
                  <a:rPr kumimoji="0" lang="zh-CN" altLang="en-US" sz="2400" dirty="0">
                    <a:solidFill>
                      <a:srgbClr val="0000FF"/>
                    </a:solidFill>
                    <a:latin typeface="华文中宋" panose="02010600040101010101" pitchFamily="2" charset="-122"/>
                    <a:ea typeface="华文中宋" panose="02010600040101010101" pitchFamily="2" charset="-122"/>
                  </a:rPr>
                  <a:t>：</a:t>
                </a:r>
                <a:r>
                  <a:rPr kumimoji="0" lang="zh-CN" altLang="en-US" sz="2400" dirty="0">
                    <a:solidFill>
                      <a:srgbClr val="000000"/>
                    </a:solidFill>
                    <a:latin typeface="华文中宋" panose="02010600040101010101" pitchFamily="2" charset="-122"/>
                    <a:ea typeface="华文中宋" panose="02010600040101010101" pitchFamily="2" charset="-122"/>
                  </a:rPr>
                  <a:t>设</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𝑉</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zh-CN" altLang="en-US" sz="2400" i="1">
                        <a:solidFill>
                          <a:srgbClr val="000000"/>
                        </a:solidFill>
                        <a:latin typeface="Cambria Math" panose="02040503050406030204" pitchFamily="18" charset="0"/>
                        <a:ea typeface="华文中宋" panose="02010600040101010101" pitchFamily="2" charset="-122"/>
                      </a:rPr>
                      <m:t>和</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𝑉</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r>
                      <a:rPr kumimoji="0" lang="zh-CN" altLang="en-US" sz="2400" i="1">
                        <a:solidFill>
                          <a:srgbClr val="000000"/>
                        </a:solidFill>
                        <a:latin typeface="Cambria Math" panose="02040503050406030204" pitchFamily="18" charset="0"/>
                        <a:ea typeface="华文中宋" panose="02010600040101010101" pitchFamily="2" charset="-122"/>
                      </a:rPr>
                      <m:t>是</m:t>
                    </m:r>
                  </m:oMath>
                </a14:m>
                <a:r>
                  <a:rPr kumimoji="0" lang="zh-CN" altLang="en-US" sz="2400" dirty="0">
                    <a:solidFill>
                      <a:srgbClr val="000000"/>
                    </a:solidFill>
                    <a:latin typeface="华文中宋" panose="02010600040101010101" pitchFamily="2" charset="-122"/>
                    <a:ea typeface="华文中宋" panose="02010600040101010101" pitchFamily="2" charset="-122"/>
                  </a:rPr>
                  <a:t>数域</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𝐹</m:t>
                    </m:r>
                  </m:oMath>
                </a14:m>
                <a:r>
                  <a:rPr kumimoji="0" lang="zh-CN" altLang="en-US" sz="2400" dirty="0">
                    <a:solidFill>
                      <a:srgbClr val="000000"/>
                    </a:solidFill>
                    <a:latin typeface="华文中宋" panose="02010600040101010101" pitchFamily="2" charset="-122"/>
                    <a:ea typeface="华文中宋" panose="02010600040101010101" pitchFamily="2" charset="-122"/>
                  </a:rPr>
                  <a:t>上的两个线性空间，映射</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oMath>
                </a14:m>
                <a:r>
                  <a:rPr kumimoji="0" lang="zh-CN" altLang="en-US" sz="2400" dirty="0">
                    <a:solidFill>
                      <a:srgbClr val="000000"/>
                    </a:solidFill>
                    <a:latin typeface="华文中宋" panose="02010600040101010101" pitchFamily="2" charset="-122"/>
                    <a:ea typeface="华文中宋" panose="02010600040101010101" pitchFamily="2" charset="-122"/>
                  </a:rPr>
                  <a:t>：</a:t>
                </a:r>
                <a14:m>
                  <m:oMath xmlns:m="http://schemas.openxmlformats.org/officeDocument/2006/math">
                    <m:sSub>
                      <m:sSubPr>
                        <m:ctrlPr>
                          <a:rPr kumimoji="0" lang="en-US" altLang="zh-CN" sz="2400" i="1" dirty="0">
                            <a:solidFill>
                              <a:srgbClr val="000000"/>
                            </a:solidFill>
                            <a:latin typeface="Cambria Math" panose="02040503050406030204" pitchFamily="18" charset="0"/>
                            <a:ea typeface="华文中宋" panose="02010600040101010101" pitchFamily="2" charset="-122"/>
                          </a:rPr>
                        </m:ctrlPr>
                      </m:sSubPr>
                      <m:e>
                        <m:r>
                          <a:rPr kumimoji="0" lang="en-US" altLang="zh-CN" sz="2400" i="1" dirty="0">
                            <a:solidFill>
                              <a:srgbClr val="000000"/>
                            </a:solidFill>
                            <a:latin typeface="Cambria Math" panose="02040503050406030204" pitchFamily="18" charset="0"/>
                            <a:ea typeface="华文中宋" panose="02010600040101010101" pitchFamily="2" charset="-122"/>
                          </a:rPr>
                          <m:t>𝑉</m:t>
                        </m:r>
                      </m:e>
                      <m:sub>
                        <m:r>
                          <a:rPr kumimoji="0" lang="en-US" altLang="zh-CN" sz="2400" i="1" dirty="0">
                            <a:solidFill>
                              <a:srgbClr val="000000"/>
                            </a:solidFill>
                            <a:latin typeface="Cambria Math" panose="02040503050406030204" pitchFamily="18" charset="0"/>
                            <a:ea typeface="华文中宋" panose="02010600040101010101" pitchFamily="2" charset="-122"/>
                          </a:rPr>
                          <m:t>1</m:t>
                        </m:r>
                      </m:sub>
                    </m:sSub>
                    <m:r>
                      <a:rPr kumimoji="0" lang="en-US" altLang="zh-CN" sz="2400" i="1" dirty="0">
                        <a:solidFill>
                          <a:srgbClr val="000000"/>
                        </a:solidFill>
                        <a:latin typeface="Cambria Math" panose="02040503050406030204" pitchFamily="18" charset="0"/>
                        <a:ea typeface="Cambria Math" panose="02040503050406030204" pitchFamily="18" charset="0"/>
                      </a:rPr>
                      <m:t>⟶</m:t>
                    </m:r>
                    <m:sSub>
                      <m:sSubPr>
                        <m:ctrlPr>
                          <a:rPr kumimoji="0" lang="en-US" altLang="zh-CN" sz="2400" i="1" dirty="0">
                            <a:solidFill>
                              <a:srgbClr val="000000"/>
                            </a:solidFill>
                            <a:latin typeface="Cambria Math" panose="02040503050406030204" pitchFamily="18" charset="0"/>
                            <a:ea typeface="Cambria Math" panose="02040503050406030204" pitchFamily="18" charset="0"/>
                          </a:rPr>
                        </m:ctrlPr>
                      </m:sSubPr>
                      <m:e>
                        <m:r>
                          <a:rPr kumimoji="0" lang="en-US" altLang="zh-CN" sz="2400" i="1" dirty="0">
                            <a:solidFill>
                              <a:srgbClr val="000000"/>
                            </a:solidFill>
                            <a:latin typeface="Cambria Math" panose="02040503050406030204" pitchFamily="18" charset="0"/>
                            <a:ea typeface="Cambria Math" panose="02040503050406030204" pitchFamily="18" charset="0"/>
                          </a:rPr>
                          <m:t>𝑉</m:t>
                        </m:r>
                      </m:e>
                      <m:sub>
                        <m:r>
                          <a:rPr kumimoji="0" lang="en-US" altLang="zh-CN" sz="2400" i="1" dirty="0">
                            <a:solidFill>
                              <a:srgbClr val="000000"/>
                            </a:solidFill>
                            <a:latin typeface="Cambria Math" panose="02040503050406030204" pitchFamily="18" charset="0"/>
                            <a:ea typeface="Cambria Math" panose="02040503050406030204" pitchFamily="18" charset="0"/>
                          </a:rPr>
                          <m:t>2</m:t>
                        </m:r>
                      </m:sub>
                    </m:sSub>
                    <m:r>
                      <a:rPr kumimoji="0" lang="en-US" altLang="zh-CN" sz="2400" i="1" dirty="0">
                        <a:solidFill>
                          <a:srgbClr val="000000"/>
                        </a:solidFill>
                        <a:latin typeface="Cambria Math" panose="02040503050406030204" pitchFamily="18" charset="0"/>
                        <a:ea typeface="Cambria Math" panose="02040503050406030204" pitchFamily="18" charset="0"/>
                      </a:rPr>
                      <m:t>,</m:t>
                    </m:r>
                  </m:oMath>
                </a14:m>
                <a:r>
                  <a:rPr kumimoji="0" lang="zh-CN" altLang="en-US" sz="2400" dirty="0">
                    <a:solidFill>
                      <a:srgbClr val="000000"/>
                    </a:solidFill>
                    <a:latin typeface="华文中宋" panose="02010600040101010101" pitchFamily="2" charset="-122"/>
                    <a:ea typeface="华文中宋" panose="02010600040101010101" pitchFamily="2" charset="-122"/>
                  </a:rPr>
                  <a:t>如果对于任何两个向量</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𝑉</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zh-CN" altLang="en-US" sz="2400" i="1">
                        <a:solidFill>
                          <a:srgbClr val="000000"/>
                        </a:solidFill>
                        <a:latin typeface="Cambria Math" panose="02040503050406030204" pitchFamily="18" charset="0"/>
                        <a:ea typeface="华文中宋" panose="02010600040101010101" pitchFamily="2" charset="-122"/>
                      </a:rPr>
                      <m:t>和</m:t>
                    </m:r>
                  </m:oMath>
                </a14:m>
                <a:r>
                  <a:rPr kumimoji="0" lang="zh-CN" altLang="en-US" sz="2400" dirty="0">
                    <a:solidFill>
                      <a:srgbClr val="000000"/>
                    </a:solidFill>
                    <a:latin typeface="华文中宋" panose="02010600040101010101" pitchFamily="2" charset="-122"/>
                    <a:ea typeface="华文中宋" panose="02010600040101010101" pitchFamily="2" charset="-122"/>
                  </a:rPr>
                  <a:t>任何数</a:t>
                </a:r>
                <a14:m>
                  <m:oMath xmlns:m="http://schemas.openxmlformats.org/officeDocument/2006/math">
                    <m:r>
                      <a:rPr kumimoji="0" lang="en-US" altLang="zh-CN" sz="2400" i="1">
                        <a:solidFill>
                          <a:srgbClr val="000000"/>
                        </a:solidFill>
                        <a:latin typeface="Cambria Math" panose="02040503050406030204" pitchFamily="18" charset="0"/>
                        <a:ea typeface="华文中宋" panose="02010600040101010101" pitchFamily="2" charset="-122"/>
                      </a:rPr>
                      <m:t>𝜆</m:t>
                    </m:r>
                    <m:r>
                      <a:rPr kumimoji="0" lang="en-US" altLang="zh-CN" sz="2400" i="1">
                        <a:solidFill>
                          <a:srgbClr val="000000"/>
                        </a:solidFill>
                        <a:latin typeface="Cambria Math" panose="02040503050406030204" pitchFamily="18" charset="0"/>
                        <a:ea typeface="华文中宋" panose="02010600040101010101" pitchFamily="2" charset="-122"/>
                      </a:rPr>
                      <m:t>∈</m:t>
                    </m:r>
                    <m:r>
                      <a:rPr kumimoji="0" lang="en-US" altLang="zh-CN" sz="2400" i="1">
                        <a:solidFill>
                          <a:srgbClr val="000000"/>
                        </a:solidFill>
                        <a:latin typeface="Cambria Math" panose="02040503050406030204" pitchFamily="18" charset="0"/>
                        <a:ea typeface="华文中宋" panose="02010600040101010101" pitchFamily="2" charset="-122"/>
                      </a:rPr>
                      <m:t>𝐹</m:t>
                    </m:r>
                    <m:r>
                      <a:rPr kumimoji="0" lang="en-US" altLang="zh-CN" sz="2400" i="1">
                        <a:solidFill>
                          <a:srgbClr val="000000"/>
                        </a:solidFill>
                        <a:latin typeface="Cambria Math" panose="02040503050406030204" pitchFamily="18" charset="0"/>
                        <a:ea typeface="华文中宋" panose="02010600040101010101" pitchFamily="2" charset="-122"/>
                      </a:rPr>
                      <m:t>,</m:t>
                    </m:r>
                  </m:oMath>
                </a14:m>
                <a:r>
                  <a:rPr kumimoji="0" lang="zh-CN" altLang="en-US" sz="2400" dirty="0">
                    <a:solidFill>
                      <a:srgbClr val="000000"/>
                    </a:solidFill>
                    <a:latin typeface="华文中宋" panose="02010600040101010101" pitchFamily="2" charset="-122"/>
                    <a:ea typeface="华文中宋" panose="02010600040101010101" pitchFamily="2" charset="-122"/>
                  </a:rPr>
                  <a:t>都有</a:t>
                </a:r>
                <a:endParaRPr kumimoji="0" lang="en-US" altLang="zh-CN" sz="2400" dirty="0">
                  <a:solidFill>
                    <a:srgbClr val="000000"/>
                  </a:solidFill>
                  <a:latin typeface="华文中宋" panose="02010600040101010101" pitchFamily="2" charset="-122"/>
                  <a:ea typeface="华文中宋" panose="02010600040101010101" pitchFamily="2" charset="-122"/>
                </a:endParaRPr>
              </a:p>
              <a:p>
                <a:pPr defTabSz="457200">
                  <a:lnSpc>
                    <a:spcPct val="150000"/>
                  </a:lnSpc>
                  <a:defRPr/>
                </a:pPr>
                <a14:m>
                  <m:oMathPara xmlns:m="http://schemas.openxmlformats.org/officeDocument/2006/math">
                    <m:oMathParaPr>
                      <m:jc m:val="centerGroup"/>
                    </m:oMathParaPr>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e>
                      </m:d>
                      <m:r>
                        <a:rPr kumimoji="0" lang="en-US" altLang="zh-CN" sz="2400" i="1">
                          <a:solidFill>
                            <a:srgbClr val="000000"/>
                          </a:solidFill>
                          <a:latin typeface="Cambria Math" panose="02040503050406030204" pitchFamily="18" charset="0"/>
                          <a:ea typeface="华文中宋" panose="02010600040101010101" pitchFamily="2" charset="-122"/>
                        </a:rPr>
                        <m:t>=</m:t>
                      </m:r>
                      <m:r>
                        <a:rPr kumimoji="0" lang="zh-CN" altLang="en-US" sz="2400" i="1">
                          <a:solidFill>
                            <a:srgbClr val="000000"/>
                          </a:solidFill>
                          <a:latin typeface="Cambria Math" panose="02040503050406030204" pitchFamily="18" charset="0"/>
                          <a:ea typeface="华文中宋" panose="02010600040101010101" pitchFamily="2" charset="-122"/>
                        </a:rPr>
                        <m:t>𝒜</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e>
                      </m:d>
                      <m:r>
                        <a:rPr kumimoji="0" lang="en-US" altLang="zh-CN" sz="2400" i="1">
                          <a:solidFill>
                            <a:srgbClr val="000000"/>
                          </a:solidFill>
                          <a:latin typeface="Cambria Math" panose="02040503050406030204" pitchFamily="18" charset="0"/>
                          <a:ea typeface="华文中宋" panose="02010600040101010101" pitchFamily="2" charset="-122"/>
                        </a:rPr>
                        <m:t>+</m:t>
                      </m:r>
                      <m:r>
                        <a:rPr kumimoji="0" lang="zh-CN" altLang="en-US" sz="2400" i="1">
                          <a:solidFill>
                            <a:srgbClr val="000000"/>
                          </a:solidFill>
                          <a:latin typeface="Cambria Math" panose="02040503050406030204" pitchFamily="18" charset="0"/>
                          <a:ea typeface="华文中宋" panose="02010600040101010101" pitchFamily="2" charset="-122"/>
                        </a:rPr>
                        <m:t>𝒜</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e>
                      </m:d>
                      <m:r>
                        <a:rPr kumimoji="0" lang="en-US" altLang="zh-CN" sz="2400" i="1">
                          <a:solidFill>
                            <a:srgbClr val="000000"/>
                          </a:solidFill>
                          <a:latin typeface="Cambria Math" panose="02040503050406030204" pitchFamily="18" charset="0"/>
                          <a:ea typeface="华文中宋" panose="02010600040101010101" pitchFamily="2" charset="-122"/>
                        </a:rPr>
                        <m:t>,</m:t>
                      </m:r>
                    </m:oMath>
                  </m:oMathPara>
                </a14:m>
                <a:endParaRPr kumimoji="0" lang="en-US" altLang="zh-CN" sz="2400" dirty="0">
                  <a:solidFill>
                    <a:srgbClr val="000000"/>
                  </a:solidFill>
                  <a:latin typeface="华文中宋" panose="02010600040101010101" pitchFamily="2" charset="-122"/>
                  <a:ea typeface="华文中宋" panose="02010600040101010101" pitchFamily="2" charset="-122"/>
                </a:endParaRPr>
              </a:p>
              <a:p>
                <a:pPr defTabSz="457200">
                  <a:lnSpc>
                    <a:spcPct val="150000"/>
                  </a:lnSpc>
                  <a:defRPr/>
                </a:pPr>
                <a14:m>
                  <m:oMathPara xmlns:m="http://schemas.openxmlformats.org/officeDocument/2006/math">
                    <m:oMathParaPr>
                      <m:jc m:val="centerGroup"/>
                    </m:oMathParaPr>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r>
                            <a:rPr kumimoji="0" lang="en-US" altLang="zh-CN" sz="2400" i="1">
                              <a:solidFill>
                                <a:srgbClr val="000000"/>
                              </a:solidFill>
                              <a:latin typeface="Cambria Math" panose="02040503050406030204" pitchFamily="18" charset="0"/>
                              <a:ea typeface="华文中宋" panose="02010600040101010101" pitchFamily="2" charset="-122"/>
                            </a:rPr>
                            <m:t>𝜆</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e>
                      </m:d>
                      <m:r>
                        <a:rPr kumimoji="0" lang="en-US" altLang="zh-CN" sz="2400" i="1">
                          <a:solidFill>
                            <a:srgbClr val="000000"/>
                          </a:solidFill>
                          <a:latin typeface="Cambria Math" panose="02040503050406030204" pitchFamily="18" charset="0"/>
                          <a:ea typeface="华文中宋" panose="02010600040101010101" pitchFamily="2" charset="-122"/>
                        </a:rPr>
                        <m:t>=</m:t>
                      </m:r>
                      <m:r>
                        <a:rPr kumimoji="0" lang="en-US" altLang="zh-CN" sz="2400" i="1">
                          <a:solidFill>
                            <a:srgbClr val="000000"/>
                          </a:solidFill>
                          <a:latin typeface="Cambria Math" panose="02040503050406030204" pitchFamily="18" charset="0"/>
                          <a:ea typeface="华文中宋" panose="02010600040101010101" pitchFamily="2" charset="-122"/>
                        </a:rPr>
                        <m:t>𝜆</m:t>
                      </m:r>
                      <m:r>
                        <a:rPr kumimoji="0" lang="zh-CN" altLang="en-US" sz="2400" i="1">
                          <a:solidFill>
                            <a:srgbClr val="000000"/>
                          </a:solidFill>
                          <a:latin typeface="Cambria Math" panose="02040503050406030204" pitchFamily="18" charset="0"/>
                          <a:ea typeface="华文中宋" panose="02010600040101010101" pitchFamily="2" charset="-122"/>
                        </a:rPr>
                        <m:t>𝒜</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e>
                      </m:d>
                      <m:r>
                        <a:rPr kumimoji="0" lang="en-US" altLang="zh-CN" sz="2400" i="1">
                          <a:solidFill>
                            <a:srgbClr val="000000"/>
                          </a:solidFill>
                          <a:latin typeface="Cambria Math" panose="02040503050406030204" pitchFamily="18" charset="0"/>
                          <a:ea typeface="华文中宋" panose="02010600040101010101" pitchFamily="2" charset="-122"/>
                        </a:rPr>
                        <m:t>,</m:t>
                      </m:r>
                    </m:oMath>
                  </m:oMathPara>
                </a14:m>
                <a:endParaRPr kumimoji="0" lang="en-US" altLang="zh-CN" sz="2400" dirty="0">
                  <a:solidFill>
                    <a:srgbClr val="000000"/>
                  </a:solidFill>
                  <a:latin typeface="华文中宋" panose="02010600040101010101" pitchFamily="2" charset="-122"/>
                  <a:ea typeface="华文中宋" panose="02010600040101010101" pitchFamily="2" charset="-122"/>
                </a:endParaRPr>
              </a:p>
              <a:p>
                <a:pPr defTabSz="457200">
                  <a:lnSpc>
                    <a:spcPct val="150000"/>
                  </a:lnSpc>
                  <a:defRPr/>
                </a:pPr>
                <a:r>
                  <a:rPr kumimoji="0" lang="zh-CN" altLang="en-US" sz="2400" dirty="0">
                    <a:solidFill>
                      <a:srgbClr val="000000"/>
                    </a:solidFill>
                    <a:latin typeface="华文中宋" panose="02010600040101010101" pitchFamily="2" charset="-122"/>
                    <a:ea typeface="华文中宋" panose="02010600040101010101" pitchFamily="2" charset="-122"/>
                  </a:rPr>
                  <a:t>便称映射</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r>
                      <a:rPr kumimoji="0" lang="zh-CN" altLang="en-US" sz="2400" i="1">
                        <a:solidFill>
                          <a:srgbClr val="000000"/>
                        </a:solidFill>
                        <a:latin typeface="Cambria Math" panose="02040503050406030204" pitchFamily="18" charset="0"/>
                        <a:ea typeface="华文中宋" panose="02010600040101010101" pitchFamily="2" charset="-122"/>
                      </a:rPr>
                      <m:t>是</m:t>
                    </m:r>
                  </m:oMath>
                </a14:m>
                <a:r>
                  <a:rPr kumimoji="0" lang="zh-CN" altLang="en-US" sz="2400" dirty="0">
                    <a:solidFill>
                      <a:srgbClr val="000000"/>
                    </a:solidFill>
                    <a:latin typeface="华文中宋" panose="02010600040101010101" pitchFamily="2" charset="-122"/>
                    <a:ea typeface="华文中宋" panose="02010600040101010101" pitchFamily="2" charset="-122"/>
                  </a:rPr>
                  <a:t>由</a:t>
                </a:r>
                <a14:m>
                  <m:oMath xmlns:m="http://schemas.openxmlformats.org/officeDocument/2006/math">
                    <m:sSub>
                      <m:sSubPr>
                        <m:ctrlPr>
                          <a:rPr kumimoji="0" lang="en-US" altLang="zh-CN" sz="2400" i="1" dirty="0">
                            <a:solidFill>
                              <a:srgbClr val="000000"/>
                            </a:solidFill>
                            <a:latin typeface="Cambria Math" panose="02040503050406030204" pitchFamily="18" charset="0"/>
                            <a:ea typeface="华文中宋" panose="02010600040101010101" pitchFamily="2" charset="-122"/>
                          </a:rPr>
                        </m:ctrlPr>
                      </m:sSubPr>
                      <m:e>
                        <m:r>
                          <a:rPr kumimoji="0" lang="en-US" altLang="zh-CN" sz="2400" i="1" dirty="0">
                            <a:solidFill>
                              <a:srgbClr val="000000"/>
                            </a:solidFill>
                            <a:latin typeface="Cambria Math" panose="02040503050406030204" pitchFamily="18" charset="0"/>
                            <a:ea typeface="华文中宋" panose="02010600040101010101" pitchFamily="2" charset="-122"/>
                          </a:rPr>
                          <m:t>𝑉</m:t>
                        </m:r>
                      </m:e>
                      <m:sub>
                        <m:r>
                          <a:rPr kumimoji="0" lang="en-US" altLang="zh-CN" sz="2400" i="1" dirty="0">
                            <a:solidFill>
                              <a:srgbClr val="000000"/>
                            </a:solidFill>
                            <a:latin typeface="Cambria Math" panose="02040503050406030204" pitchFamily="18" charset="0"/>
                            <a:ea typeface="华文中宋" panose="02010600040101010101" pitchFamily="2" charset="-122"/>
                          </a:rPr>
                          <m:t>1</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（定义域）到</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𝑉</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的</a:t>
                </a:r>
                <a:r>
                  <a:rPr kumimoji="0" lang="zh-CN" altLang="en-US" sz="2400" dirty="0">
                    <a:solidFill>
                      <a:srgbClr val="FF0000"/>
                    </a:solidFill>
                    <a:latin typeface="华文中宋" panose="02010600040101010101" pitchFamily="2" charset="-122"/>
                    <a:ea typeface="华文中宋" panose="02010600040101010101" pitchFamily="2" charset="-122"/>
                  </a:rPr>
                  <a:t>线性映射</a:t>
                </a:r>
                <a:r>
                  <a:rPr kumimoji="0" lang="zh-CN" altLang="en-US" sz="2400" dirty="0">
                    <a:solidFill>
                      <a:srgbClr val="000000"/>
                    </a:solidFill>
                    <a:latin typeface="华文中宋" panose="02010600040101010101" pitchFamily="2" charset="-122"/>
                    <a:ea typeface="华文中宋" panose="02010600040101010101" pitchFamily="2" charset="-122"/>
                  </a:rPr>
                  <a:t>。</a:t>
                </a:r>
              </a:p>
            </p:txBody>
          </p:sp>
        </mc:Choice>
        <mc:Fallback xmlns="">
          <p:sp>
            <p:nvSpPr>
              <p:cNvPr id="4" name="文本框 3"/>
              <p:cNvSpPr txBox="1">
                <a:spLocks noRot="1" noChangeAspect="1" noMove="1" noResize="1" noEditPoints="1" noAdjustHandles="1" noChangeArrowheads="1" noChangeShapeType="1" noTextEdit="1"/>
              </p:cNvSpPr>
              <p:nvPr/>
            </p:nvSpPr>
            <p:spPr>
              <a:xfrm>
                <a:off x="990302" y="2023555"/>
                <a:ext cx="10506297" cy="2796920"/>
              </a:xfrm>
              <a:prstGeom prst="rect">
                <a:avLst/>
              </a:prstGeom>
              <a:blipFill>
                <a:blip r:embed="rId2"/>
                <a:stretch>
                  <a:fillRect l="-870" r="-754" b="-4139"/>
                </a:stretch>
              </a:blipFill>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a:defRPr/>
            </a:pPr>
            <a:fld id="{281FBE21-B40B-4B64-ABBE-395E3EC7A610}" type="slidenum">
              <a:rPr kumimoji="0" lang="en-US" altLang="zh-CN">
                <a:solidFill>
                  <a:srgbClr val="000000"/>
                </a:solidFill>
              </a:rPr>
              <a:pPr>
                <a:defRPr/>
              </a:pPr>
              <a:t>85</a:t>
            </a:fld>
            <a:endParaRPr kumimoji="0" lang="en-US" altLang="zh-CN">
              <a:solidFill>
                <a:srgbClr val="000000"/>
              </a:solidFill>
            </a:endParaRPr>
          </a:p>
        </p:txBody>
      </p:sp>
    </p:spTree>
    <p:extLst>
      <p:ext uri="{BB962C8B-B14F-4D97-AF65-F5344CB8AC3E}">
        <p14:creationId xmlns:p14="http://schemas.microsoft.com/office/powerpoint/2010/main" val="3287335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p:cNvSpPr>
            <a:spLocks noChangeArrowheads="1"/>
          </p:cNvSpPr>
          <p:nvPr/>
        </p:nvSpPr>
        <p:spPr bwMode="auto">
          <a:xfrm>
            <a:off x="1631504" y="628053"/>
            <a:ext cx="4103737" cy="461665"/>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400" b="1" dirty="0">
                <a:solidFill>
                  <a:srgbClr val="3333CC"/>
                </a:solidFill>
                <a:effectLst>
                  <a:outerShdw blurRad="38100" dist="38100" dir="2700000" algn="tl">
                    <a:srgbClr val="000000"/>
                  </a:outerShdw>
                </a:effectLst>
                <a:latin typeface="Calibri" panose="020F0502020204030204" pitchFamily="34" charset="0"/>
                <a:ea typeface="宋体"/>
              </a:rPr>
              <a:t>1.4.1   </a:t>
            </a:r>
            <a:r>
              <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rPr>
              <a:t>线性映射的定义</a:t>
            </a:r>
          </a:p>
        </p:txBody>
      </p:sp>
      <p:sp>
        <p:nvSpPr>
          <p:cNvPr id="2" name="灯片编号占位符 1"/>
          <p:cNvSpPr>
            <a:spLocks noGrp="1"/>
          </p:cNvSpPr>
          <p:nvPr>
            <p:ph type="sldNum" sz="quarter" idx="12"/>
          </p:nvPr>
        </p:nvSpPr>
        <p:spPr/>
        <p:txBody>
          <a:bodyPr/>
          <a:lstStyle/>
          <a:p>
            <a:pPr>
              <a:defRPr/>
            </a:pPr>
            <a:fld id="{281FBE21-B40B-4B64-ABBE-395E3EC7A610}" type="slidenum">
              <a:rPr kumimoji="0" lang="en-US" altLang="zh-CN">
                <a:solidFill>
                  <a:srgbClr val="000000"/>
                </a:solidFill>
              </a:rPr>
              <a:pPr>
                <a:defRPr/>
              </a:pPr>
              <a:t>86</a:t>
            </a:fld>
            <a:endParaRPr kumimoji="0" lang="en-US" altLang="zh-CN">
              <a:solidFill>
                <a:srgbClr val="000000"/>
              </a:solidFill>
            </a:endParaRPr>
          </a:p>
        </p:txBody>
      </p:sp>
      <p:sp>
        <p:nvSpPr>
          <p:cNvPr id="7" name="Rectangle 20"/>
          <p:cNvSpPr>
            <a:spLocks noGrp="1" noChangeArrowheads="1"/>
          </p:cNvSpPr>
          <p:nvPr>
            <p:ph type="title"/>
          </p:nvPr>
        </p:nvSpPr>
        <p:spPr>
          <a:xfrm>
            <a:off x="911424" y="1395405"/>
            <a:ext cx="7886700" cy="475061"/>
          </a:xfrm>
        </p:spPr>
        <p:txBody>
          <a:bodyPr rtlCol="0">
            <a:normAutofit fontScale="90000"/>
          </a:bodyPr>
          <a:lstStyle/>
          <a:p>
            <a:pPr eaLnBrk="1" fontAlgn="auto" hangingPunct="1">
              <a:spcAft>
                <a:spcPts val="0"/>
              </a:spcAft>
              <a:defRPr/>
            </a:pPr>
            <a:r>
              <a:rPr lang="en-US" altLang="zh-CN" sz="2700" dirty="0">
                <a:solidFill>
                  <a:srgbClr val="0000FF"/>
                </a:solidFill>
                <a:effectLst>
                  <a:outerShdw blurRad="38100" dist="38100" dir="2700000" algn="tl">
                    <a:srgbClr val="C0C0C0"/>
                  </a:outerShdw>
                </a:effectLst>
                <a:latin typeface="宋体" panose="02010600030101010101" pitchFamily="2" charset="-122"/>
                <a:ea typeface="宋体" panose="02010600030101010101" pitchFamily="2" charset="-122"/>
              </a:rPr>
              <a:t>3.</a:t>
            </a:r>
            <a:r>
              <a:rPr lang="zh-CN" altLang="en-US" sz="2700" dirty="0">
                <a:solidFill>
                  <a:srgbClr val="0000FF"/>
                </a:solidFill>
                <a:effectLst>
                  <a:outerShdw blurRad="38100" dist="38100" dir="2700000" algn="tl">
                    <a:srgbClr val="C0C0C0"/>
                  </a:outerShdw>
                </a:effectLst>
                <a:latin typeface="宋体" panose="02010600030101010101" pitchFamily="2" charset="-122"/>
                <a:ea typeface="宋体" panose="02010600030101010101" pitchFamily="2" charset="-122"/>
              </a:rPr>
              <a:t>线性映射的简单性质</a:t>
            </a:r>
          </a:p>
        </p:txBody>
      </p:sp>
      <mc:AlternateContent xmlns:mc="http://schemas.openxmlformats.org/markup-compatibility/2006" xmlns:a14="http://schemas.microsoft.com/office/drawing/2010/main">
        <mc:Choice Requires="a14">
          <p:sp>
            <p:nvSpPr>
              <p:cNvPr id="3" name="文本框 2"/>
              <p:cNvSpPr txBox="1"/>
              <p:nvPr/>
            </p:nvSpPr>
            <p:spPr>
              <a:xfrm>
                <a:off x="1127448" y="2043813"/>
                <a:ext cx="6984776" cy="461665"/>
              </a:xfrm>
              <a:prstGeom prst="rect">
                <a:avLst/>
              </a:prstGeom>
              <a:noFill/>
            </p:spPr>
            <p:txBody>
              <a:bodyPr wrap="square" rtlCol="0">
                <a:spAutoFit/>
              </a:bodyPr>
              <a:lstStyle/>
              <a:p>
                <a:pPr defTabSz="457200">
                  <a:defRPr/>
                </a:pPr>
                <a:r>
                  <a:rPr kumimoji="0" lang="zh-CN" altLang="en-US" sz="2400" dirty="0">
                    <a:solidFill>
                      <a:srgbClr val="000000"/>
                    </a:solidFill>
                    <a:latin typeface="华文中宋" panose="02010600040101010101" pitchFamily="2" charset="-122"/>
                    <a:ea typeface="华文中宋" panose="02010600040101010101" pitchFamily="2" charset="-122"/>
                  </a:rPr>
                  <a:t>（</a:t>
                </a:r>
                <a:r>
                  <a:rPr kumimoji="0" lang="en-US" altLang="zh-CN" sz="2400" dirty="0">
                    <a:solidFill>
                      <a:srgbClr val="000000"/>
                    </a:solidFill>
                    <a:latin typeface="华文中宋" panose="02010600040101010101" pitchFamily="2" charset="-122"/>
                    <a:ea typeface="华文中宋" panose="02010600040101010101" pitchFamily="2" charset="-122"/>
                  </a:rPr>
                  <a:t>1</a:t>
                </a:r>
                <a:r>
                  <a:rPr kumimoji="0" lang="zh-CN" altLang="en-US" sz="2400" dirty="0">
                    <a:solidFill>
                      <a:srgbClr val="000000"/>
                    </a:solidFill>
                    <a:latin typeface="华文中宋" panose="02010600040101010101" pitchFamily="2" charset="-122"/>
                    <a:ea typeface="华文中宋" panose="02010600040101010101" pitchFamily="2" charset="-122"/>
                  </a:rPr>
                  <a:t>）</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r>
                          <a:rPr kumimoji="0" lang="en-US" altLang="zh-CN" sz="2400" i="1">
                            <a:solidFill>
                              <a:srgbClr val="000000"/>
                            </a:solidFill>
                            <a:latin typeface="Cambria Math" panose="02040503050406030204" pitchFamily="18" charset="0"/>
                            <a:ea typeface="华文中宋" panose="02010600040101010101" pitchFamily="2" charset="-122"/>
                          </a:rPr>
                          <m:t>𝜃</m:t>
                        </m:r>
                      </m:e>
                    </m:d>
                    <m:r>
                      <a:rPr kumimoji="0" lang="en-US" altLang="zh-CN" sz="2400" i="1">
                        <a:solidFill>
                          <a:srgbClr val="000000"/>
                        </a:solidFill>
                        <a:latin typeface="Cambria Math" panose="02040503050406030204" pitchFamily="18" charset="0"/>
                        <a:ea typeface="华文中宋" panose="02010600040101010101" pitchFamily="2" charset="-122"/>
                      </a:rPr>
                      <m:t>=</m:t>
                    </m:r>
                    <m:r>
                      <a:rPr kumimoji="0" lang="en-US" altLang="zh-CN" sz="2400" i="1">
                        <a:solidFill>
                          <a:srgbClr val="000000"/>
                        </a:solidFill>
                        <a:latin typeface="Cambria Math" panose="02040503050406030204" pitchFamily="18" charset="0"/>
                        <a:ea typeface="华文中宋" panose="02010600040101010101" pitchFamily="2" charset="-122"/>
                      </a:rPr>
                      <m:t>𝜃</m:t>
                    </m:r>
                    <m:r>
                      <a:rPr kumimoji="0" lang="en-US" altLang="zh-CN" sz="2400" i="1">
                        <a:solidFill>
                          <a:srgbClr val="000000"/>
                        </a:solidFill>
                        <a:latin typeface="Cambria Math" panose="02040503050406030204" pitchFamily="18" charset="0"/>
                        <a:ea typeface="华文中宋" panose="02010600040101010101" pitchFamily="2" charset="-122"/>
                      </a:rPr>
                      <m:t>; </m:t>
                    </m:r>
                  </m:oMath>
                </a14:m>
                <a:r>
                  <a:rPr kumimoji="0" lang="zh-CN" altLang="en-US" sz="2400" dirty="0">
                    <a:solidFill>
                      <a:srgbClr val="000000"/>
                    </a:solidFill>
                    <a:latin typeface="华文中宋" panose="02010600040101010101" pitchFamily="2" charset="-122"/>
                    <a:ea typeface="华文中宋" panose="02010600040101010101" pitchFamily="2" charset="-122"/>
                  </a:rPr>
                  <a:t>      </a:t>
                </a:r>
                <a14:m>
                  <m:oMath xmlns:m="http://schemas.openxmlformats.org/officeDocument/2006/math">
                    <m:r>
                      <a:rPr kumimoji="0" lang="zh-CN" altLang="en-US" sz="2400" i="1" dirty="0">
                        <a:solidFill>
                          <a:srgbClr val="000000"/>
                        </a:solidFill>
                        <a:latin typeface="Cambria Math" panose="02040503050406030204" pitchFamily="18" charset="0"/>
                        <a:ea typeface="华文中宋" panose="02010600040101010101" pitchFamily="2" charset="-122"/>
                      </a:rPr>
                      <m:t>𝒜</m:t>
                    </m:r>
                    <m:d>
                      <m:dPr>
                        <m:ctrlPr>
                          <a:rPr kumimoji="0" lang="en-US" altLang="zh-CN" sz="2400" i="1" dirty="0">
                            <a:solidFill>
                              <a:srgbClr val="000000"/>
                            </a:solidFill>
                            <a:latin typeface="Cambria Math" panose="02040503050406030204" pitchFamily="18" charset="0"/>
                            <a:ea typeface="华文中宋" panose="02010600040101010101" pitchFamily="2" charset="-122"/>
                          </a:rPr>
                        </m:ctrlPr>
                      </m:dPr>
                      <m:e>
                        <m:r>
                          <a:rPr kumimoji="0" lang="en-US" altLang="zh-CN" sz="2400" i="1" dirty="0">
                            <a:solidFill>
                              <a:srgbClr val="000000"/>
                            </a:solidFill>
                            <a:latin typeface="Cambria Math" panose="02040503050406030204" pitchFamily="18" charset="0"/>
                            <a:ea typeface="华文中宋" panose="02010600040101010101" pitchFamily="2" charset="-122"/>
                          </a:rPr>
                          <m:t>−</m:t>
                        </m:r>
                        <m:r>
                          <a:rPr kumimoji="0" lang="en-US" altLang="zh-CN" sz="2400" i="1" dirty="0">
                            <a:solidFill>
                              <a:srgbClr val="000000"/>
                            </a:solidFill>
                            <a:latin typeface="Cambria Math" panose="02040503050406030204" pitchFamily="18" charset="0"/>
                            <a:ea typeface="华文中宋" panose="02010600040101010101" pitchFamily="2" charset="-122"/>
                          </a:rPr>
                          <m:t>𝛼</m:t>
                        </m:r>
                      </m:e>
                    </m:d>
                    <m:r>
                      <a:rPr kumimoji="0" lang="en-US" altLang="zh-CN" sz="2400" i="1" dirty="0">
                        <a:solidFill>
                          <a:srgbClr val="000000"/>
                        </a:solidFill>
                        <a:latin typeface="Cambria Math" panose="02040503050406030204" pitchFamily="18" charset="0"/>
                        <a:ea typeface="华文中宋" panose="02010600040101010101" pitchFamily="2" charset="-122"/>
                      </a:rPr>
                      <m:t>=−</m:t>
                    </m:r>
                    <m:r>
                      <a:rPr kumimoji="0" lang="zh-CN" altLang="en-US" sz="2400" i="1" dirty="0">
                        <a:solidFill>
                          <a:srgbClr val="000000"/>
                        </a:solidFill>
                        <a:latin typeface="Cambria Math" panose="02040503050406030204" pitchFamily="18" charset="0"/>
                        <a:ea typeface="华文中宋" panose="02010600040101010101" pitchFamily="2" charset="-122"/>
                      </a:rPr>
                      <m:t>𝒜</m:t>
                    </m:r>
                    <m:d>
                      <m:dPr>
                        <m:ctrlPr>
                          <a:rPr kumimoji="0" lang="en-US" altLang="zh-CN" sz="2400" i="1" dirty="0">
                            <a:solidFill>
                              <a:srgbClr val="000000"/>
                            </a:solidFill>
                            <a:latin typeface="Cambria Math" panose="02040503050406030204" pitchFamily="18" charset="0"/>
                            <a:ea typeface="华文中宋" panose="02010600040101010101" pitchFamily="2" charset="-122"/>
                          </a:rPr>
                        </m:ctrlPr>
                      </m:dPr>
                      <m:e>
                        <m:r>
                          <a:rPr kumimoji="0" lang="en-US" altLang="zh-CN" sz="2400" i="1" dirty="0">
                            <a:solidFill>
                              <a:srgbClr val="000000"/>
                            </a:solidFill>
                            <a:latin typeface="Cambria Math" panose="02040503050406030204" pitchFamily="18" charset="0"/>
                            <a:ea typeface="华文中宋" panose="02010600040101010101" pitchFamily="2" charset="-122"/>
                          </a:rPr>
                          <m:t>𝛼</m:t>
                        </m:r>
                      </m:e>
                    </m:d>
                    <m:r>
                      <a:rPr kumimoji="0" lang="en-US" altLang="zh-CN" sz="2400" i="1" dirty="0">
                        <a:solidFill>
                          <a:srgbClr val="000000"/>
                        </a:solidFill>
                        <a:latin typeface="Cambria Math" panose="02040503050406030204" pitchFamily="18" charset="0"/>
                        <a:ea typeface="华文中宋" panose="02010600040101010101" pitchFamily="2" charset="-122"/>
                      </a:rPr>
                      <m:t>;</m:t>
                    </m:r>
                  </m:oMath>
                </a14:m>
                <a:endParaRPr kumimoji="0" lang="zh-CN" altLang="en-US" sz="2400" dirty="0">
                  <a:solidFill>
                    <a:srgbClr val="000000"/>
                  </a:solidFill>
                  <a:latin typeface="华文中宋" panose="02010600040101010101" pitchFamily="2" charset="-122"/>
                  <a:ea typeface="华文中宋" panose="02010600040101010101" pitchFamily="2" charset="-122"/>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1127448" y="2043813"/>
                <a:ext cx="6984776" cy="461665"/>
              </a:xfrm>
              <a:prstGeom prst="rect">
                <a:avLst/>
              </a:prstGeom>
              <a:blipFill>
                <a:blip r:embed="rId2"/>
                <a:stretch>
                  <a:fillRect l="-1396"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1100808" y="2721758"/>
                <a:ext cx="7852055" cy="462947"/>
              </a:xfrm>
              <a:prstGeom prst="rect">
                <a:avLst/>
              </a:prstGeom>
              <a:noFill/>
            </p:spPr>
            <p:txBody>
              <a:bodyPr wrap="square" rtlCol="0">
                <a:spAutoFit/>
              </a:bodyPr>
              <a:lstStyle/>
              <a:p>
                <a:pPr defTabSz="457200">
                  <a:defRPr/>
                </a:pPr>
                <a:r>
                  <a:rPr kumimoji="0" lang="zh-CN" altLang="en-US" sz="2400" dirty="0">
                    <a:solidFill>
                      <a:srgbClr val="000000"/>
                    </a:solidFill>
                    <a:latin typeface="华文中宋" panose="02010600040101010101" pitchFamily="2" charset="-122"/>
                    <a:ea typeface="华文中宋" panose="02010600040101010101" pitchFamily="2" charset="-122"/>
                  </a:rPr>
                  <a:t>（</a:t>
                </a:r>
                <a:r>
                  <a:rPr kumimoji="0" lang="en-US" altLang="zh-CN" sz="2400" dirty="0">
                    <a:solidFill>
                      <a:srgbClr val="000000"/>
                    </a:solidFill>
                    <a:latin typeface="华文中宋" panose="02010600040101010101" pitchFamily="2" charset="-122"/>
                    <a:ea typeface="华文中宋" panose="02010600040101010101" pitchFamily="2" charset="-122"/>
                  </a:rPr>
                  <a:t>2</a:t>
                </a:r>
                <a:r>
                  <a:rPr kumimoji="0" lang="zh-CN" altLang="en-US" sz="2400" dirty="0">
                    <a:solidFill>
                      <a:srgbClr val="000000"/>
                    </a:solidFill>
                    <a:latin typeface="华文中宋" panose="02010600040101010101" pitchFamily="2" charset="-122"/>
                    <a:ea typeface="华文中宋" panose="02010600040101010101" pitchFamily="2" charset="-122"/>
                  </a:rPr>
                  <a:t>）</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nary>
                          <m:naryPr>
                            <m:chr m:val="∑"/>
                            <m:ctrlPr>
                              <a:rPr kumimoji="0" lang="en-US" altLang="zh-CN" sz="2400" i="1">
                                <a:solidFill>
                                  <a:srgbClr val="000000"/>
                                </a:solidFill>
                                <a:latin typeface="Cambria Math" panose="02040503050406030204" pitchFamily="18" charset="0"/>
                                <a:ea typeface="华文中宋" panose="02010600040101010101" pitchFamily="2" charset="-122"/>
                              </a:rPr>
                            </m:ctrlPr>
                          </m:naryPr>
                          <m:sub>
                            <m:r>
                              <a:rPr kumimoji="0" lang="en-US" altLang="zh-CN" sz="2400" i="1">
                                <a:solidFill>
                                  <a:srgbClr val="000000"/>
                                </a:solidFill>
                                <a:latin typeface="Cambria Math" panose="02040503050406030204" pitchFamily="18" charset="0"/>
                                <a:ea typeface="华文中宋" panose="02010600040101010101" pitchFamily="2" charset="-122"/>
                              </a:rPr>
                              <m:t>𝑖</m:t>
                            </m:r>
                            <m:r>
                              <a:rPr kumimoji="0" lang="en-US" altLang="zh-CN" sz="2400" i="1">
                                <a:solidFill>
                                  <a:srgbClr val="000000"/>
                                </a:solidFill>
                                <a:latin typeface="Cambria Math" panose="02040503050406030204" pitchFamily="18" charset="0"/>
                                <a:ea typeface="华文中宋" panose="02010600040101010101" pitchFamily="2" charset="-122"/>
                              </a:rPr>
                              <m:t>=1</m:t>
                            </m:r>
                          </m:sub>
                          <m:sup>
                            <m:r>
                              <a:rPr kumimoji="0" lang="en-US" altLang="zh-CN" sz="2400" i="1">
                                <a:solidFill>
                                  <a:srgbClr val="000000"/>
                                </a:solidFill>
                                <a:latin typeface="Cambria Math" panose="02040503050406030204" pitchFamily="18" charset="0"/>
                                <a:ea typeface="华文中宋" panose="02010600040101010101" pitchFamily="2" charset="-122"/>
                              </a:rPr>
                              <m:t>𝑠</m:t>
                            </m:r>
                          </m:sup>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𝑘</m:t>
                                </m:r>
                              </m:e>
                              <m:sub>
                                <m:r>
                                  <a:rPr kumimoji="0" lang="en-US" altLang="zh-CN" sz="2400" i="1">
                                    <a:solidFill>
                                      <a:srgbClr val="000000"/>
                                    </a:solidFill>
                                    <a:latin typeface="Cambria Math" panose="02040503050406030204" pitchFamily="18" charset="0"/>
                                    <a:ea typeface="华文中宋" panose="02010600040101010101" pitchFamily="2" charset="-122"/>
                                  </a:rPr>
                                  <m:t>𝑖</m:t>
                                </m:r>
                              </m:sub>
                            </m:sSub>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𝑖</m:t>
                                </m:r>
                              </m:sub>
                            </m:sSub>
                          </m:e>
                        </m:nary>
                      </m:e>
                    </m:d>
                    <m:r>
                      <a:rPr kumimoji="0" lang="en-US" altLang="zh-CN" sz="2400" i="1">
                        <a:solidFill>
                          <a:srgbClr val="000000"/>
                        </a:solidFill>
                        <a:latin typeface="Cambria Math" panose="02040503050406030204" pitchFamily="18" charset="0"/>
                        <a:ea typeface="华文中宋" panose="02010600040101010101" pitchFamily="2" charset="-122"/>
                      </a:rPr>
                      <m:t>=</m:t>
                    </m:r>
                    <m:nary>
                      <m:naryPr>
                        <m:chr m:val="∑"/>
                        <m:ctrlPr>
                          <a:rPr kumimoji="0" lang="en-US" altLang="zh-CN" sz="2400" i="1">
                            <a:solidFill>
                              <a:srgbClr val="000000"/>
                            </a:solidFill>
                            <a:latin typeface="Cambria Math" panose="02040503050406030204" pitchFamily="18" charset="0"/>
                            <a:ea typeface="华文中宋" panose="02010600040101010101" pitchFamily="2" charset="-122"/>
                          </a:rPr>
                        </m:ctrlPr>
                      </m:naryPr>
                      <m:sub>
                        <m:r>
                          <a:rPr kumimoji="0" lang="en-US" altLang="zh-CN" sz="2400" i="1">
                            <a:solidFill>
                              <a:srgbClr val="000000"/>
                            </a:solidFill>
                            <a:latin typeface="Cambria Math" panose="02040503050406030204" pitchFamily="18" charset="0"/>
                            <a:ea typeface="华文中宋" panose="02010600040101010101" pitchFamily="2" charset="-122"/>
                          </a:rPr>
                          <m:t>𝑖</m:t>
                        </m:r>
                        <m:r>
                          <a:rPr kumimoji="0" lang="en-US" altLang="zh-CN" sz="2400" i="1">
                            <a:solidFill>
                              <a:srgbClr val="000000"/>
                            </a:solidFill>
                            <a:latin typeface="Cambria Math" panose="02040503050406030204" pitchFamily="18" charset="0"/>
                            <a:ea typeface="华文中宋" panose="02010600040101010101" pitchFamily="2" charset="-122"/>
                          </a:rPr>
                          <m:t>=1</m:t>
                        </m:r>
                      </m:sub>
                      <m:sup>
                        <m:r>
                          <a:rPr kumimoji="0" lang="en-US" altLang="zh-CN" sz="2400" i="1">
                            <a:solidFill>
                              <a:srgbClr val="000000"/>
                            </a:solidFill>
                            <a:latin typeface="Cambria Math" panose="02040503050406030204" pitchFamily="18" charset="0"/>
                            <a:ea typeface="华文中宋" panose="02010600040101010101" pitchFamily="2" charset="-122"/>
                          </a:rPr>
                          <m:t>𝑠</m:t>
                        </m:r>
                      </m:sup>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𝑘</m:t>
                            </m:r>
                          </m:e>
                          <m:sub>
                            <m:r>
                              <a:rPr kumimoji="0" lang="en-US" altLang="zh-CN" sz="2400" i="1">
                                <a:solidFill>
                                  <a:srgbClr val="000000"/>
                                </a:solidFill>
                                <a:latin typeface="Cambria Math" panose="02040503050406030204" pitchFamily="18" charset="0"/>
                                <a:ea typeface="华文中宋" panose="02010600040101010101" pitchFamily="2" charset="-122"/>
                              </a:rPr>
                              <m:t>𝑖</m:t>
                            </m:r>
                          </m:sub>
                        </m:sSub>
                      </m:e>
                    </m:nary>
                    <m:r>
                      <a:rPr kumimoji="0" lang="zh-CN" altLang="en-US" sz="2400" i="1">
                        <a:solidFill>
                          <a:srgbClr val="000000"/>
                        </a:solidFill>
                        <a:latin typeface="Cambria Math" panose="02040503050406030204" pitchFamily="18" charset="0"/>
                        <a:ea typeface="华文中宋" panose="02010600040101010101" pitchFamily="2" charset="-122"/>
                      </a:rPr>
                      <m:t>𝒜</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𝑖</m:t>
                            </m:r>
                          </m:sub>
                        </m:sSub>
                      </m:e>
                    </m:d>
                    <m:r>
                      <a:rPr kumimoji="0" lang="en-US" altLang="zh-CN" sz="2400" i="1">
                        <a:solidFill>
                          <a:srgbClr val="000000"/>
                        </a:solidFill>
                        <a:latin typeface="Cambria Math" panose="02040503050406030204" pitchFamily="18" charset="0"/>
                        <a:ea typeface="华文中宋" panose="02010600040101010101" pitchFamily="2" charset="-122"/>
                      </a:rPr>
                      <m:t>     (</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𝑖</m:t>
                        </m:r>
                      </m:sub>
                    </m:sSub>
                    <m:r>
                      <a:rPr kumimoji="0" lang="en-US" altLang="zh-CN" sz="2400" i="1">
                        <a:solidFill>
                          <a:srgbClr val="000000"/>
                        </a:solidFill>
                        <a:latin typeface="Cambria Math" panose="02040503050406030204" pitchFamily="18" charset="0"/>
                        <a:ea typeface="华文中宋" panose="02010600040101010101" pitchFamily="2" charset="-122"/>
                      </a:rPr>
                      <m:t>∈</m:t>
                    </m:r>
                    <m:r>
                      <a:rPr kumimoji="0" lang="en-US" altLang="zh-CN" sz="2400" i="1">
                        <a:solidFill>
                          <a:srgbClr val="000000"/>
                        </a:solidFill>
                        <a:latin typeface="Cambria Math" panose="02040503050406030204" pitchFamily="18" charset="0"/>
                        <a:ea typeface="华文中宋" panose="02010600040101010101" pitchFamily="2" charset="-122"/>
                      </a:rPr>
                      <m:t>𝑉</m:t>
                    </m:r>
                    <m:r>
                      <a:rPr kumimoji="0" lang="en-US" altLang="zh-CN" sz="2400" i="1">
                        <a:solidFill>
                          <a:srgbClr val="000000"/>
                        </a:solidFill>
                        <a:latin typeface="Cambria Math" panose="02040503050406030204" pitchFamily="18" charset="0"/>
                        <a:ea typeface="华文中宋" panose="02010600040101010101" pitchFamily="2" charset="-122"/>
                      </a:rPr>
                      <m:t>, </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𝑘</m:t>
                        </m:r>
                      </m:e>
                      <m:sub>
                        <m:r>
                          <a:rPr kumimoji="0" lang="en-US" altLang="zh-CN" sz="2400" i="1">
                            <a:solidFill>
                              <a:srgbClr val="000000"/>
                            </a:solidFill>
                            <a:latin typeface="Cambria Math" panose="02040503050406030204" pitchFamily="18" charset="0"/>
                            <a:ea typeface="华文中宋" panose="02010600040101010101" pitchFamily="2" charset="-122"/>
                          </a:rPr>
                          <m:t>𝑖</m:t>
                        </m:r>
                      </m:sub>
                    </m:sSub>
                    <m:r>
                      <a:rPr kumimoji="0" lang="en-US" altLang="zh-CN" sz="2400" i="1">
                        <a:solidFill>
                          <a:srgbClr val="000000"/>
                        </a:solidFill>
                        <a:latin typeface="Cambria Math" panose="02040503050406030204" pitchFamily="18" charset="0"/>
                        <a:ea typeface="华文中宋" panose="02010600040101010101" pitchFamily="2" charset="-122"/>
                      </a:rPr>
                      <m:t>∈</m:t>
                    </m:r>
                    <m:r>
                      <a:rPr kumimoji="0" lang="en-US" altLang="zh-CN" sz="2400" i="1">
                        <a:solidFill>
                          <a:srgbClr val="000000"/>
                        </a:solidFill>
                        <a:latin typeface="Cambria Math" panose="02040503050406030204" pitchFamily="18" charset="0"/>
                        <a:ea typeface="华文中宋" panose="02010600040101010101" pitchFamily="2" charset="-122"/>
                      </a:rPr>
                      <m:t>𝐹</m:t>
                    </m:r>
                    <m:r>
                      <a:rPr kumimoji="0" lang="en-US" altLang="zh-CN" sz="2400" i="1">
                        <a:solidFill>
                          <a:srgbClr val="000000"/>
                        </a:solidFill>
                        <a:latin typeface="Cambria Math" panose="02040503050406030204" pitchFamily="18" charset="0"/>
                        <a:ea typeface="华文中宋" panose="02010600040101010101" pitchFamily="2" charset="-122"/>
                      </a:rPr>
                      <m:t>); </m:t>
                    </m:r>
                  </m:oMath>
                </a14:m>
                <a:r>
                  <a:rPr kumimoji="0" lang="zh-CN" altLang="en-US" sz="2400" dirty="0">
                    <a:solidFill>
                      <a:srgbClr val="000000"/>
                    </a:solidFill>
                    <a:latin typeface="华文中宋" panose="02010600040101010101" pitchFamily="2" charset="-122"/>
                    <a:ea typeface="华文中宋" panose="02010600040101010101" pitchFamily="2" charset="-122"/>
                  </a:rPr>
                  <a:t>      </a:t>
                </a:r>
              </a:p>
            </p:txBody>
          </p:sp>
        </mc:Choice>
        <mc:Fallback xmlns="">
          <p:sp>
            <p:nvSpPr>
              <p:cNvPr id="10" name="文本框 9"/>
              <p:cNvSpPr txBox="1">
                <a:spLocks noRot="1" noChangeAspect="1" noMove="1" noResize="1" noEditPoints="1" noAdjustHandles="1" noChangeArrowheads="1" noChangeShapeType="1" noTextEdit="1"/>
              </p:cNvSpPr>
              <p:nvPr/>
            </p:nvSpPr>
            <p:spPr>
              <a:xfrm>
                <a:off x="1100808" y="2721758"/>
                <a:ext cx="7852055" cy="462947"/>
              </a:xfrm>
              <a:prstGeom prst="rect">
                <a:avLst/>
              </a:prstGeom>
              <a:blipFill>
                <a:blip r:embed="rId3"/>
                <a:stretch>
                  <a:fillRect l="-1242" t="-128947" b="-1960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1100807" y="3350545"/>
                <a:ext cx="10539809" cy="1134926"/>
              </a:xfrm>
              <a:prstGeom prst="rect">
                <a:avLst/>
              </a:prstGeom>
              <a:noFill/>
            </p:spPr>
            <p:txBody>
              <a:bodyPr wrap="square" rtlCol="0">
                <a:spAutoFit/>
              </a:bodyPr>
              <a:lstStyle/>
              <a:p>
                <a:pPr defTabSz="457200">
                  <a:lnSpc>
                    <a:spcPct val="150000"/>
                  </a:lnSpc>
                  <a:defRPr/>
                </a:pPr>
                <a:r>
                  <a:rPr kumimoji="0" lang="zh-CN" altLang="en-US" sz="2400" dirty="0">
                    <a:solidFill>
                      <a:srgbClr val="000000"/>
                    </a:solidFill>
                    <a:latin typeface="华文中宋" panose="02010600040101010101" pitchFamily="2" charset="-122"/>
                    <a:ea typeface="华文中宋" panose="02010600040101010101" pitchFamily="2" charset="-122"/>
                  </a:rPr>
                  <a:t>（</a:t>
                </a:r>
                <a:r>
                  <a:rPr kumimoji="0" lang="en-US" altLang="zh-CN" sz="2400" dirty="0">
                    <a:solidFill>
                      <a:srgbClr val="000000"/>
                    </a:solidFill>
                    <a:latin typeface="华文中宋" panose="02010600040101010101" pitchFamily="2" charset="-122"/>
                    <a:ea typeface="华文中宋" panose="02010600040101010101" pitchFamily="2" charset="-122"/>
                  </a:rPr>
                  <a:t>3</a:t>
                </a:r>
                <a:r>
                  <a:rPr kumimoji="0" lang="zh-CN" altLang="en-US" sz="2400" dirty="0">
                    <a:solidFill>
                      <a:srgbClr val="000000"/>
                    </a:solidFill>
                    <a:latin typeface="华文中宋" panose="02010600040101010101" pitchFamily="2" charset="-122"/>
                    <a:ea typeface="华文中宋" panose="02010600040101010101" pitchFamily="2" charset="-122"/>
                  </a:rPr>
                  <a:t>）设</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𝑠</m:t>
                        </m:r>
                      </m:sub>
                    </m:sSub>
                    <m:r>
                      <a:rPr kumimoji="0" lang="en-US" altLang="zh-CN" sz="2400" i="1">
                        <a:solidFill>
                          <a:srgbClr val="000000"/>
                        </a:solidFill>
                        <a:latin typeface="Cambria Math" panose="02040503050406030204" pitchFamily="18" charset="0"/>
                        <a:ea typeface="华文中宋" panose="02010600040101010101" pitchFamily="2" charset="-122"/>
                      </a:rPr>
                      <m:t>∈</m:t>
                    </m:r>
                    <m:r>
                      <a:rPr kumimoji="0" lang="en-US" altLang="zh-CN" sz="2400" i="1">
                        <a:solidFill>
                          <a:srgbClr val="000000"/>
                        </a:solidFill>
                        <a:latin typeface="Cambria Math" panose="02040503050406030204" pitchFamily="18" charset="0"/>
                        <a:ea typeface="华文中宋" panose="02010600040101010101" pitchFamily="2" charset="-122"/>
                      </a:rPr>
                      <m:t>𝑉</m:t>
                    </m:r>
                    <m:r>
                      <a:rPr kumimoji="0" lang="en-US" altLang="zh-CN" sz="2400" i="1">
                        <a:solidFill>
                          <a:srgbClr val="000000"/>
                        </a:solidFill>
                        <a:latin typeface="Cambria Math" panose="02040503050406030204" pitchFamily="18" charset="0"/>
                        <a:ea typeface="华文中宋" panose="02010600040101010101" pitchFamily="2" charset="-122"/>
                      </a:rPr>
                      <m:t> ,</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𝑠</m:t>
                        </m:r>
                      </m:sub>
                    </m:sSub>
                  </m:oMath>
                </a14:m>
                <a:r>
                  <a:rPr kumimoji="0" lang="zh-CN" altLang="en-US" sz="2400" dirty="0">
                    <a:solidFill>
                      <a:srgbClr val="FF0000"/>
                    </a:solidFill>
                    <a:latin typeface="华文中宋" panose="02010600040101010101" pitchFamily="2" charset="-122"/>
                    <a:ea typeface="华文中宋" panose="02010600040101010101" pitchFamily="2" charset="-122"/>
                  </a:rPr>
                  <a:t>线性相关</a:t>
                </a:r>
                <a:r>
                  <a:rPr kumimoji="0" lang="zh-CN" altLang="en-US" sz="2400" dirty="0">
                    <a:solidFill>
                      <a:srgbClr val="000000"/>
                    </a:solidFill>
                    <a:latin typeface="华文中宋" panose="02010600040101010101" pitchFamily="2" charset="-122"/>
                    <a:ea typeface="华文中宋" panose="02010600040101010101" pitchFamily="2" charset="-122"/>
                  </a:rPr>
                  <a:t>，则</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e>
                    </m:d>
                    <m:r>
                      <a:rPr kumimoji="0" lang="en-US" altLang="zh-CN" sz="2400" i="1">
                        <a:solidFill>
                          <a:srgbClr val="000000"/>
                        </a:solidFill>
                        <a:latin typeface="Cambria Math" panose="02040503050406030204" pitchFamily="18" charset="0"/>
                        <a:ea typeface="华文中宋" panose="02010600040101010101" pitchFamily="2" charset="-122"/>
                      </a:rPr>
                      <m:t>,</m:t>
                    </m:r>
                    <m:r>
                      <a:rPr kumimoji="0" lang="zh-CN" altLang="en-US" sz="2400" i="1">
                        <a:solidFill>
                          <a:srgbClr val="000000"/>
                        </a:solidFill>
                        <a:latin typeface="Cambria Math" panose="02040503050406030204" pitchFamily="18" charset="0"/>
                        <a:ea typeface="华文中宋" panose="02010600040101010101" pitchFamily="2" charset="-122"/>
                      </a:rPr>
                      <m:t>𝒜</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e>
                    </m:d>
                    <m:r>
                      <a:rPr kumimoji="0" lang="en-US" altLang="zh-CN" sz="2400" i="1">
                        <a:solidFill>
                          <a:srgbClr val="000000"/>
                        </a:solidFill>
                        <a:latin typeface="Cambria Math" panose="02040503050406030204" pitchFamily="18" charset="0"/>
                        <a:ea typeface="华文中宋" panose="02010600040101010101" pitchFamily="2" charset="-122"/>
                      </a:rPr>
                      <m:t>,⋯,</m:t>
                    </m:r>
                    <m:r>
                      <a:rPr kumimoji="0" lang="zh-CN" altLang="en-US" sz="2400" i="1">
                        <a:solidFill>
                          <a:srgbClr val="000000"/>
                        </a:solidFill>
                        <a:latin typeface="Cambria Math" panose="02040503050406030204" pitchFamily="18" charset="0"/>
                        <a:ea typeface="华文中宋" panose="02010600040101010101" pitchFamily="2" charset="-122"/>
                      </a:rPr>
                      <m:t>𝒜</m:t>
                    </m:r>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𝑠</m:t>
                        </m:r>
                      </m:sub>
                    </m:sSub>
                    <m:r>
                      <a:rPr kumimoji="0" lang="en-US" altLang="zh-CN" sz="2400" i="1">
                        <a:solidFill>
                          <a:srgbClr val="000000"/>
                        </a:solidFill>
                        <a:latin typeface="Cambria Math" panose="02040503050406030204" pitchFamily="18" charset="0"/>
                        <a:ea typeface="华文中宋" panose="02010600040101010101" pitchFamily="2" charset="-122"/>
                      </a:rPr>
                      <m:t>)</m:t>
                    </m:r>
                  </m:oMath>
                </a14:m>
                <a:r>
                  <a:rPr kumimoji="0" lang="zh-CN" altLang="en-US" sz="2400" dirty="0">
                    <a:solidFill>
                      <a:srgbClr val="000000"/>
                    </a:solidFill>
                    <a:latin typeface="华文中宋" panose="02010600040101010101" pitchFamily="2" charset="-122"/>
                    <a:ea typeface="华文中宋" panose="02010600040101010101" pitchFamily="2" charset="-122"/>
                  </a:rPr>
                  <a:t>也</a:t>
                </a:r>
                <a:r>
                  <a:rPr kumimoji="0" lang="zh-CN" altLang="en-US" sz="2400" dirty="0">
                    <a:solidFill>
                      <a:srgbClr val="FF0000"/>
                    </a:solidFill>
                    <a:latin typeface="华文中宋" panose="02010600040101010101" pitchFamily="2" charset="-122"/>
                    <a:ea typeface="华文中宋" panose="02010600040101010101" pitchFamily="2" charset="-122"/>
                  </a:rPr>
                  <a:t>线性相关</a:t>
                </a:r>
                <a:r>
                  <a:rPr kumimoji="0" lang="zh-CN" altLang="en-US" sz="2400" dirty="0">
                    <a:solidFill>
                      <a:srgbClr val="000000"/>
                    </a:solidFill>
                    <a:latin typeface="华文中宋" panose="02010600040101010101" pitchFamily="2" charset="-122"/>
                    <a:ea typeface="华文中宋" panose="02010600040101010101" pitchFamily="2" charset="-122"/>
                  </a:rPr>
                  <a:t>。</a:t>
                </a:r>
              </a:p>
            </p:txBody>
          </p:sp>
        </mc:Choice>
        <mc:Fallback xmlns="">
          <p:sp>
            <p:nvSpPr>
              <p:cNvPr id="12" name="文本框 11"/>
              <p:cNvSpPr txBox="1">
                <a:spLocks noRot="1" noChangeAspect="1" noMove="1" noResize="1" noEditPoints="1" noAdjustHandles="1" noChangeArrowheads="1" noChangeShapeType="1" noTextEdit="1"/>
              </p:cNvSpPr>
              <p:nvPr/>
            </p:nvSpPr>
            <p:spPr>
              <a:xfrm>
                <a:off x="1100807" y="3350545"/>
                <a:ext cx="10539809" cy="1134926"/>
              </a:xfrm>
              <a:prstGeom prst="rect">
                <a:avLst/>
              </a:prstGeom>
              <a:blipFill>
                <a:blip r:embed="rId4"/>
                <a:stretch>
                  <a:fillRect l="-925" b="-118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1152997" y="4680386"/>
                <a:ext cx="10055571" cy="1134926"/>
              </a:xfrm>
              <a:prstGeom prst="rect">
                <a:avLst/>
              </a:prstGeom>
              <a:noFill/>
            </p:spPr>
            <p:txBody>
              <a:bodyPr wrap="square" rtlCol="0">
                <a:spAutoFit/>
              </a:bodyPr>
              <a:lstStyle/>
              <a:p>
                <a:pPr defTabSz="457200">
                  <a:lnSpc>
                    <a:spcPct val="150000"/>
                  </a:lnSpc>
                  <a:defRPr/>
                </a:pPr>
                <a:r>
                  <a:rPr kumimoji="0" lang="en-US" altLang="zh-CN" sz="2400" dirty="0">
                    <a:solidFill>
                      <a:srgbClr val="FF0000"/>
                    </a:solidFill>
                    <a:latin typeface="华文中宋" panose="02010600040101010101" pitchFamily="2" charset="-122"/>
                    <a:ea typeface="华文中宋" panose="02010600040101010101" pitchFamily="2" charset="-122"/>
                  </a:rPr>
                  <a:t>Remark</a:t>
                </a:r>
                <a:r>
                  <a:rPr kumimoji="0" lang="zh-CN" altLang="en-US" sz="2400" dirty="0">
                    <a:solidFill>
                      <a:srgbClr val="FF0000"/>
                    </a:solidFill>
                    <a:latin typeface="华文中宋" panose="02010600040101010101" pitchFamily="2" charset="-122"/>
                    <a:ea typeface="华文中宋" panose="02010600040101010101" pitchFamily="2" charset="-122"/>
                  </a:rPr>
                  <a:t>：</a:t>
                </a:r>
                <a:r>
                  <a:rPr kumimoji="0" lang="zh-CN" altLang="en-US" sz="2400" dirty="0">
                    <a:solidFill>
                      <a:srgbClr val="000000"/>
                    </a:solidFill>
                    <a:latin typeface="华文中宋" panose="02010600040101010101" pitchFamily="2" charset="-122"/>
                    <a:ea typeface="华文中宋" panose="02010600040101010101" pitchFamily="2" charset="-122"/>
                  </a:rPr>
                  <a:t>若</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𝑚</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线性无关，则</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e>
                    </m:d>
                    <m:r>
                      <a:rPr kumimoji="0" lang="en-US" altLang="zh-CN" sz="2400" i="1">
                        <a:solidFill>
                          <a:srgbClr val="000000"/>
                        </a:solidFill>
                        <a:latin typeface="Cambria Math" panose="02040503050406030204" pitchFamily="18" charset="0"/>
                        <a:ea typeface="华文中宋" panose="02010600040101010101" pitchFamily="2" charset="-122"/>
                      </a:rPr>
                      <m:t>,</m:t>
                    </m:r>
                    <m:r>
                      <a:rPr kumimoji="0" lang="zh-CN" altLang="en-US" sz="2400" i="1">
                        <a:solidFill>
                          <a:srgbClr val="000000"/>
                        </a:solidFill>
                        <a:latin typeface="Cambria Math" panose="02040503050406030204" pitchFamily="18" charset="0"/>
                        <a:ea typeface="华文中宋" panose="02010600040101010101" pitchFamily="2" charset="-122"/>
                      </a:rPr>
                      <m:t>𝒜</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e>
                    </m:d>
                    <m:r>
                      <a:rPr kumimoji="0" lang="en-US" altLang="zh-CN" sz="2400" i="1">
                        <a:solidFill>
                          <a:srgbClr val="000000"/>
                        </a:solidFill>
                        <a:latin typeface="Cambria Math" panose="02040503050406030204" pitchFamily="18" charset="0"/>
                        <a:ea typeface="华文中宋" panose="02010600040101010101" pitchFamily="2" charset="-122"/>
                      </a:rPr>
                      <m:t>,⋯,</m:t>
                    </m:r>
                    <m:r>
                      <a:rPr kumimoji="0" lang="zh-CN" altLang="en-US" sz="2400" i="1">
                        <a:solidFill>
                          <a:srgbClr val="000000"/>
                        </a:solidFill>
                        <a:latin typeface="Cambria Math" panose="02040503050406030204" pitchFamily="18" charset="0"/>
                        <a:ea typeface="华文中宋" panose="02010600040101010101" pitchFamily="2" charset="-122"/>
                      </a:rPr>
                      <m:t>𝒜</m:t>
                    </m:r>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𝑚</m:t>
                        </m:r>
                      </m:sub>
                    </m:sSub>
                    <m:r>
                      <a:rPr kumimoji="0" lang="en-US" altLang="zh-CN" sz="2400" i="1">
                        <a:solidFill>
                          <a:srgbClr val="000000"/>
                        </a:solidFill>
                        <a:latin typeface="Cambria Math" panose="02040503050406030204" pitchFamily="18" charset="0"/>
                        <a:ea typeface="华文中宋" panose="02010600040101010101" pitchFamily="2" charset="-122"/>
                      </a:rPr>
                      <m:t>)</m:t>
                    </m:r>
                  </m:oMath>
                </a14:m>
                <a:r>
                  <a:rPr kumimoji="0" lang="zh-CN" altLang="en-US" sz="2400" dirty="0">
                    <a:solidFill>
                      <a:srgbClr val="000000"/>
                    </a:solidFill>
                    <a:latin typeface="华文中宋" panose="02010600040101010101" pitchFamily="2" charset="-122"/>
                    <a:ea typeface="华文中宋" panose="02010600040101010101" pitchFamily="2" charset="-122"/>
                  </a:rPr>
                  <a:t>不一定线性无关。</a:t>
                </a:r>
              </a:p>
            </p:txBody>
          </p:sp>
        </mc:Choice>
        <mc:Fallback xmlns="">
          <p:sp>
            <p:nvSpPr>
              <p:cNvPr id="13" name="文本框 12"/>
              <p:cNvSpPr txBox="1">
                <a:spLocks noRot="1" noChangeAspect="1" noMove="1" noResize="1" noEditPoints="1" noAdjustHandles="1" noChangeArrowheads="1" noChangeShapeType="1" noTextEdit="1"/>
              </p:cNvSpPr>
              <p:nvPr/>
            </p:nvSpPr>
            <p:spPr>
              <a:xfrm>
                <a:off x="1152997" y="4680386"/>
                <a:ext cx="10055571" cy="1134926"/>
              </a:xfrm>
              <a:prstGeom prst="rect">
                <a:avLst/>
              </a:prstGeom>
              <a:blipFill>
                <a:blip r:embed="rId5"/>
                <a:stretch>
                  <a:fillRect l="-909" r="-424" b="-118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02455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2" grpId="0"/>
      <p:bldP spid="1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p:cNvSpPr>
            <a:spLocks noChangeArrowheads="1"/>
          </p:cNvSpPr>
          <p:nvPr/>
        </p:nvSpPr>
        <p:spPr bwMode="auto">
          <a:xfrm>
            <a:off x="1559496" y="620688"/>
            <a:ext cx="4103737" cy="461665"/>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400" b="1" dirty="0">
                <a:solidFill>
                  <a:srgbClr val="3333CC"/>
                </a:solidFill>
                <a:effectLst>
                  <a:outerShdw blurRad="38100" dist="38100" dir="2700000" algn="tl">
                    <a:srgbClr val="000000"/>
                  </a:outerShdw>
                </a:effectLst>
                <a:latin typeface="Calibri" panose="020F0502020204030204" pitchFamily="34" charset="0"/>
                <a:ea typeface="宋体"/>
              </a:rPr>
              <a:t>1.4.1   </a:t>
            </a:r>
            <a:r>
              <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rPr>
              <a:t>线性映射的定义</a:t>
            </a:r>
          </a:p>
        </p:txBody>
      </p:sp>
      <p:sp>
        <p:nvSpPr>
          <p:cNvPr id="2" name="灯片编号占位符 1"/>
          <p:cNvSpPr>
            <a:spLocks noGrp="1"/>
          </p:cNvSpPr>
          <p:nvPr>
            <p:ph type="sldNum" sz="quarter" idx="12"/>
          </p:nvPr>
        </p:nvSpPr>
        <p:spPr/>
        <p:txBody>
          <a:bodyPr/>
          <a:lstStyle/>
          <a:p>
            <a:pPr>
              <a:defRPr/>
            </a:pPr>
            <a:fld id="{281FBE21-B40B-4B64-ABBE-395E3EC7A610}" type="slidenum">
              <a:rPr kumimoji="0" lang="en-US" altLang="zh-CN">
                <a:solidFill>
                  <a:srgbClr val="000000"/>
                </a:solidFill>
              </a:rPr>
              <a:pPr>
                <a:defRPr/>
              </a:pPr>
              <a:t>87</a:t>
            </a:fld>
            <a:endParaRPr kumimoji="0" lang="en-US" altLang="zh-CN">
              <a:solidFill>
                <a:srgbClr val="000000"/>
              </a:solidFill>
            </a:endParaRPr>
          </a:p>
        </p:txBody>
      </p:sp>
      <mc:AlternateContent xmlns:mc="http://schemas.openxmlformats.org/markup-compatibility/2006" xmlns:a14="http://schemas.microsoft.com/office/drawing/2010/main">
        <mc:Choice Requires="a14">
          <p:sp>
            <p:nvSpPr>
              <p:cNvPr id="4" name="文本框 3"/>
              <p:cNvSpPr txBox="1"/>
              <p:nvPr/>
            </p:nvSpPr>
            <p:spPr>
              <a:xfrm>
                <a:off x="945530" y="1484784"/>
                <a:ext cx="10263037" cy="3980129"/>
              </a:xfrm>
              <a:prstGeom prst="rect">
                <a:avLst/>
              </a:prstGeom>
              <a:noFill/>
            </p:spPr>
            <p:txBody>
              <a:bodyPr wrap="square" rtlCol="0">
                <a:spAutoFit/>
              </a:bodyPr>
              <a:lstStyle/>
              <a:p>
                <a:pPr defTabSz="457200">
                  <a:lnSpc>
                    <a:spcPct val="150000"/>
                  </a:lnSpc>
                  <a:defRPr/>
                </a:pPr>
                <a:r>
                  <a:rPr lang="zh-CN" altLang="en-US" sz="2400" dirty="0">
                    <a:solidFill>
                      <a:srgbClr val="0000FF"/>
                    </a:solidFill>
                    <a:effectLst>
                      <a:outerShdw blurRad="38100" dist="38100" dir="2700000" algn="tl">
                        <a:srgbClr val="C0C0C0"/>
                      </a:outerShdw>
                    </a:effectLst>
                    <a:latin typeface="华文中宋" panose="02010600040101010101" pitchFamily="2" charset="-122"/>
                    <a:ea typeface="华文中宋" panose="02010600040101010101" pitchFamily="2" charset="-122"/>
                  </a:rPr>
                  <a:t>例</a:t>
                </a:r>
                <a:r>
                  <a:rPr lang="en-US" altLang="zh-CN" sz="2400" dirty="0">
                    <a:solidFill>
                      <a:srgbClr val="0000FF"/>
                    </a:solidFill>
                    <a:effectLst>
                      <a:outerShdw blurRad="38100" dist="38100" dir="2700000" algn="tl">
                        <a:srgbClr val="C0C0C0"/>
                      </a:outerShdw>
                    </a:effectLst>
                    <a:latin typeface="华文中宋" panose="02010600040101010101" pitchFamily="2" charset="-122"/>
                    <a:ea typeface="华文中宋" panose="02010600040101010101" pitchFamily="2" charset="-122"/>
                  </a:rPr>
                  <a:t>. </a:t>
                </a:r>
                <a:r>
                  <a:rPr lang="zh-CN" altLang="en-US" sz="2400" dirty="0">
                    <a:solidFill>
                      <a:srgbClr val="000000"/>
                    </a:solidFill>
                    <a:effectLst>
                      <a:outerShdw blurRad="38100" dist="38100" dir="2700000" algn="tl">
                        <a:srgbClr val="C0C0C0"/>
                      </a:outerShdw>
                    </a:effectLst>
                    <a:latin typeface="华文中宋" panose="02010600040101010101" pitchFamily="2" charset="-122"/>
                    <a:ea typeface="华文中宋" panose="02010600040101010101" pitchFamily="2" charset="-122"/>
                  </a:rPr>
                  <a:t>设线性映射</a:t>
                </a:r>
                <a14:m>
                  <m:oMath xmlns:m="http://schemas.openxmlformats.org/officeDocument/2006/math">
                    <m:r>
                      <a:rPr lang="zh-CN" altLang="en-US" sz="2400" i="1">
                        <a:solidFill>
                          <a:srgbClr val="000000"/>
                        </a:solidFill>
                        <a:effectLst>
                          <a:outerShdw blurRad="38100" dist="38100" dir="2700000" algn="tl">
                            <a:srgbClr val="C0C0C0"/>
                          </a:outerShdw>
                        </a:effectLst>
                        <a:latin typeface="Cambria Math" panose="02040503050406030204" pitchFamily="18" charset="0"/>
                      </a:rPr>
                      <m:t>𝒫</m:t>
                    </m:r>
                    <m:r>
                      <a:rPr lang="en-US" altLang="zh-CN" sz="2400" i="1">
                        <a:solidFill>
                          <a:srgbClr val="000000"/>
                        </a:solidFill>
                        <a:effectLst>
                          <a:outerShdw blurRad="38100" dist="38100" dir="2700000" algn="tl">
                            <a:srgbClr val="C0C0C0"/>
                          </a:outerShdw>
                        </a:effectLst>
                        <a:latin typeface="Cambria Math" panose="02040503050406030204" pitchFamily="18" charset="0"/>
                      </a:rPr>
                      <m:t>:</m:t>
                    </m:r>
                    <m:sSup>
                      <m:sSupPr>
                        <m:ctrlPr>
                          <a:rPr lang="en-US" altLang="zh-CN" sz="2400" i="1">
                            <a:solidFill>
                              <a:srgbClr val="000000"/>
                            </a:solidFill>
                            <a:effectLst>
                              <a:outerShdw blurRad="38100" dist="38100" dir="2700000" algn="tl">
                                <a:srgbClr val="C0C0C0"/>
                              </a:outerShdw>
                            </a:effectLst>
                            <a:latin typeface="Cambria Math" panose="02040503050406030204" pitchFamily="18" charset="0"/>
                          </a:rPr>
                        </m:ctrlPr>
                      </m:sSupPr>
                      <m:e>
                        <m:r>
                          <a:rPr lang="en-US" altLang="zh-CN" sz="2400" i="1">
                            <a:solidFill>
                              <a:srgbClr val="000000"/>
                            </a:solidFill>
                            <a:effectLst>
                              <a:outerShdw blurRad="38100" dist="38100" dir="2700000" algn="tl">
                                <a:srgbClr val="C0C0C0"/>
                              </a:outerShdw>
                            </a:effectLst>
                            <a:latin typeface="Cambria Math" panose="02040503050406030204" pitchFamily="18" charset="0"/>
                          </a:rPr>
                          <m:t>𝑅</m:t>
                        </m:r>
                      </m:e>
                      <m:sup>
                        <m:r>
                          <a:rPr lang="en-US" altLang="zh-CN" sz="2400" i="1">
                            <a:solidFill>
                              <a:srgbClr val="000000"/>
                            </a:solidFill>
                            <a:effectLst>
                              <a:outerShdw blurRad="38100" dist="38100" dir="2700000" algn="tl">
                                <a:srgbClr val="C0C0C0"/>
                              </a:outerShdw>
                            </a:effectLst>
                            <a:latin typeface="Cambria Math" panose="02040503050406030204" pitchFamily="18" charset="0"/>
                          </a:rPr>
                          <m:t>3</m:t>
                        </m:r>
                      </m:sup>
                    </m:sSup>
                    <m:r>
                      <a:rPr lang="en-US" altLang="zh-CN" sz="2400" i="1">
                        <a:solidFill>
                          <a:srgbClr val="000000"/>
                        </a:solidFill>
                        <a:effectLst>
                          <a:outerShdw blurRad="38100" dist="38100" dir="2700000" algn="tl">
                            <a:srgbClr val="C0C0C0"/>
                          </a:outerShdw>
                        </a:effectLst>
                        <a:latin typeface="Cambria Math" panose="02040503050406030204" pitchFamily="18" charset="0"/>
                        <a:ea typeface="Cambria Math" panose="02040503050406030204" pitchFamily="18" charset="0"/>
                      </a:rPr>
                      <m:t>⟶</m:t>
                    </m:r>
                    <m:sSup>
                      <m:sSupPr>
                        <m:ctrlPr>
                          <a:rPr lang="en-US" altLang="zh-CN" sz="2400" i="1">
                            <a:solidFill>
                              <a:srgbClr val="000000"/>
                            </a:solidFill>
                            <a:effectLst>
                              <a:outerShdw blurRad="38100" dist="38100" dir="2700000" algn="tl">
                                <a:srgbClr val="C0C0C0"/>
                              </a:outerShdw>
                            </a:effectLst>
                            <a:latin typeface="Cambria Math" panose="02040503050406030204" pitchFamily="18" charset="0"/>
                            <a:ea typeface="Cambria Math" panose="02040503050406030204" pitchFamily="18" charset="0"/>
                          </a:rPr>
                        </m:ctrlPr>
                      </m:sSupPr>
                      <m:e>
                        <m:r>
                          <a:rPr lang="en-US" altLang="zh-CN" sz="2400" i="1">
                            <a:solidFill>
                              <a:srgbClr val="000000"/>
                            </a:solidFill>
                            <a:effectLst>
                              <a:outerShdw blurRad="38100" dist="38100" dir="2700000" algn="tl">
                                <a:srgbClr val="C0C0C0"/>
                              </a:outerShdw>
                            </a:effectLst>
                            <a:latin typeface="Cambria Math" panose="02040503050406030204" pitchFamily="18" charset="0"/>
                            <a:ea typeface="Cambria Math" panose="02040503050406030204" pitchFamily="18" charset="0"/>
                          </a:rPr>
                          <m:t>𝑅</m:t>
                        </m:r>
                      </m:e>
                      <m:sup>
                        <m:r>
                          <a:rPr lang="en-US" altLang="zh-CN" sz="2400" i="1">
                            <a:solidFill>
                              <a:srgbClr val="000000"/>
                            </a:solidFill>
                            <a:effectLst>
                              <a:outerShdw blurRad="38100" dist="38100" dir="2700000" algn="tl">
                                <a:srgbClr val="C0C0C0"/>
                              </a:outerShdw>
                            </a:effectLst>
                            <a:latin typeface="Cambria Math" panose="02040503050406030204" pitchFamily="18" charset="0"/>
                            <a:ea typeface="Cambria Math" panose="02040503050406030204" pitchFamily="18" charset="0"/>
                          </a:rPr>
                          <m:t>2</m:t>
                        </m:r>
                      </m:sup>
                    </m:sSup>
                    <m:r>
                      <a:rPr kumimoji="0" lang="zh-CN" altLang="en-US" sz="2400" i="1">
                        <a:solidFill>
                          <a:srgbClr val="000000"/>
                        </a:solidFill>
                        <a:effectLst>
                          <a:outerShdw blurRad="38100" dist="38100" dir="2700000" algn="tl">
                            <a:srgbClr val="C0C0C0"/>
                          </a:outerShdw>
                        </a:effectLst>
                        <a:latin typeface="Cambria Math" panose="02040503050406030204" pitchFamily="18" charset="0"/>
                        <a:ea typeface="Cambria Math" panose="02040503050406030204" pitchFamily="18" charset="0"/>
                      </a:rPr>
                      <m:t>由</m:t>
                    </m:r>
                  </m:oMath>
                </a14:m>
                <a:r>
                  <a:rPr lang="zh-CN" altLang="en-US" sz="2400" dirty="0">
                    <a:solidFill>
                      <a:srgbClr val="000000"/>
                    </a:solidFill>
                    <a:effectLst>
                      <a:outerShdw blurRad="38100" dist="38100" dir="2700000" algn="tl">
                        <a:srgbClr val="C0C0C0"/>
                      </a:outerShdw>
                    </a:effectLst>
                    <a:latin typeface="华文中宋" panose="02010600040101010101" pitchFamily="2" charset="-122"/>
                    <a:ea typeface="华文中宋" panose="02010600040101010101" pitchFamily="2" charset="-122"/>
                  </a:rPr>
                  <a:t>下式确定：</a:t>
                </a:r>
                <a:r>
                  <a:rPr lang="en-US" altLang="zh-CN" sz="2400" dirty="0">
                    <a:solidFill>
                      <a:srgbClr val="000000"/>
                    </a:solidFill>
                    <a:effectLst>
                      <a:outerShdw blurRad="38100" dist="38100" dir="2700000" algn="tl">
                        <a:srgbClr val="C0C0C0"/>
                      </a:outerShdw>
                    </a:effectLst>
                    <a:latin typeface="华文中宋" panose="02010600040101010101" pitchFamily="2" charset="-122"/>
                    <a:ea typeface="华文中宋" panose="02010600040101010101" pitchFamily="2" charset="-122"/>
                  </a:rPr>
                  <a:t/>
                </a:r>
                <a:br>
                  <a:rPr lang="en-US" altLang="zh-CN" sz="2400" dirty="0">
                    <a:solidFill>
                      <a:srgbClr val="000000"/>
                    </a:solidFill>
                    <a:effectLst>
                      <a:outerShdw blurRad="38100" dist="38100" dir="2700000" algn="tl">
                        <a:srgbClr val="C0C0C0"/>
                      </a:outerShdw>
                    </a:effectLst>
                    <a:latin typeface="华文中宋" panose="02010600040101010101" pitchFamily="2" charset="-122"/>
                    <a:ea typeface="华文中宋" panose="02010600040101010101" pitchFamily="2" charset="-122"/>
                  </a:rPr>
                </a:br>
                <a14:m>
                  <m:oMathPara xmlns:m="http://schemas.openxmlformats.org/officeDocument/2006/math">
                    <m:oMathParaPr>
                      <m:jc m:val="centerGroup"/>
                    </m:oMathParaPr>
                    <m:oMath xmlns:m="http://schemas.openxmlformats.org/officeDocument/2006/math">
                      <m:r>
                        <a:rPr lang="en-US" altLang="zh-CN" sz="2400" i="1">
                          <a:solidFill>
                            <a:srgbClr val="000000"/>
                          </a:solidFill>
                          <a:effectLst>
                            <a:outerShdw blurRad="38100" dist="38100" dir="2700000" algn="tl">
                              <a:srgbClr val="C0C0C0"/>
                            </a:outerShdw>
                          </a:effectLst>
                          <a:latin typeface="Cambria Math" panose="02040503050406030204" pitchFamily="18" charset="0"/>
                        </a:rPr>
                        <m:t>𝛼</m:t>
                      </m:r>
                      <m:r>
                        <a:rPr lang="en-US" altLang="zh-CN" sz="2400" i="1">
                          <a:solidFill>
                            <a:srgbClr val="000000"/>
                          </a:solidFill>
                          <a:effectLst>
                            <a:outerShdw blurRad="38100" dist="38100" dir="2700000" algn="tl">
                              <a:srgbClr val="C0C0C0"/>
                            </a:outerShdw>
                          </a:effectLst>
                          <a:latin typeface="Cambria Math" panose="02040503050406030204" pitchFamily="18" charset="0"/>
                        </a:rPr>
                        <m:t>=</m:t>
                      </m:r>
                      <m:sSup>
                        <m:sSupPr>
                          <m:ctrlPr>
                            <a:rPr lang="en-US" altLang="zh-CN" sz="2400" i="1">
                              <a:solidFill>
                                <a:srgbClr val="000000"/>
                              </a:solidFill>
                              <a:effectLst>
                                <a:outerShdw blurRad="38100" dist="38100" dir="2700000" algn="tl">
                                  <a:srgbClr val="C0C0C0"/>
                                </a:outerShdw>
                              </a:effectLst>
                              <a:latin typeface="Cambria Math" panose="02040503050406030204" pitchFamily="18" charset="0"/>
                            </a:rPr>
                          </m:ctrlPr>
                        </m:sSupPr>
                        <m:e>
                          <m:d>
                            <m:dPr>
                              <m:ctrlPr>
                                <a:rPr lang="en-US" altLang="zh-CN" sz="2400" i="1">
                                  <a:solidFill>
                                    <a:srgbClr val="000000"/>
                                  </a:solidFill>
                                  <a:effectLst>
                                    <a:outerShdw blurRad="38100" dist="38100" dir="2700000" algn="tl">
                                      <a:srgbClr val="C0C0C0"/>
                                    </a:outerShdw>
                                  </a:effectLst>
                                  <a:latin typeface="Cambria Math" panose="02040503050406030204" pitchFamily="18" charset="0"/>
                                </a:rPr>
                              </m:ctrlPr>
                            </m:dPr>
                            <m:e>
                              <m:sSub>
                                <m:sSubPr>
                                  <m:ctrlPr>
                                    <a:rPr lang="en-US" altLang="zh-CN" sz="2400" i="1">
                                      <a:solidFill>
                                        <a:srgbClr val="000000"/>
                                      </a:solidFill>
                                      <a:effectLst>
                                        <a:outerShdw blurRad="38100" dist="38100" dir="2700000" algn="tl">
                                          <a:srgbClr val="C0C0C0"/>
                                        </a:outerShdw>
                                      </a:effectLst>
                                      <a:latin typeface="Cambria Math" panose="02040503050406030204" pitchFamily="18" charset="0"/>
                                    </a:rPr>
                                  </m:ctrlPr>
                                </m:sSubPr>
                                <m:e>
                                  <m:r>
                                    <a:rPr lang="en-US" altLang="zh-CN" sz="2400" i="1">
                                      <a:solidFill>
                                        <a:srgbClr val="000000"/>
                                      </a:solidFill>
                                      <a:effectLst>
                                        <a:outerShdw blurRad="38100" dist="38100" dir="2700000" algn="tl">
                                          <a:srgbClr val="C0C0C0"/>
                                        </a:outerShdw>
                                      </a:effectLst>
                                      <a:latin typeface="Cambria Math" panose="02040503050406030204" pitchFamily="18" charset="0"/>
                                    </a:rPr>
                                    <m:t>𝛼</m:t>
                                  </m:r>
                                </m:e>
                                <m:sub>
                                  <m:r>
                                    <a:rPr lang="en-US" altLang="zh-CN" sz="2400" i="1">
                                      <a:solidFill>
                                        <a:srgbClr val="000000"/>
                                      </a:solidFill>
                                      <a:effectLst>
                                        <a:outerShdw blurRad="38100" dist="38100" dir="2700000" algn="tl">
                                          <a:srgbClr val="C0C0C0"/>
                                        </a:outerShdw>
                                      </a:effectLst>
                                      <a:latin typeface="Cambria Math" panose="02040503050406030204" pitchFamily="18" charset="0"/>
                                    </a:rPr>
                                    <m:t>1</m:t>
                                  </m:r>
                                </m:sub>
                              </m:sSub>
                              <m:r>
                                <a:rPr lang="en-US" altLang="zh-CN" sz="2400" i="1">
                                  <a:solidFill>
                                    <a:srgbClr val="000000"/>
                                  </a:solidFill>
                                  <a:effectLst>
                                    <a:outerShdw blurRad="38100" dist="38100" dir="2700000" algn="tl">
                                      <a:srgbClr val="C0C0C0"/>
                                    </a:outerShdw>
                                  </a:effectLst>
                                  <a:latin typeface="Cambria Math" panose="02040503050406030204" pitchFamily="18" charset="0"/>
                                </a:rPr>
                                <m:t>,</m:t>
                              </m:r>
                              <m:sSub>
                                <m:sSubPr>
                                  <m:ctrlPr>
                                    <a:rPr lang="en-US" altLang="zh-CN" sz="2400" i="1">
                                      <a:solidFill>
                                        <a:srgbClr val="000000"/>
                                      </a:solidFill>
                                      <a:effectLst>
                                        <a:outerShdw blurRad="38100" dist="38100" dir="2700000" algn="tl">
                                          <a:srgbClr val="C0C0C0"/>
                                        </a:outerShdw>
                                      </a:effectLst>
                                      <a:latin typeface="Cambria Math" panose="02040503050406030204" pitchFamily="18" charset="0"/>
                                    </a:rPr>
                                  </m:ctrlPr>
                                </m:sSubPr>
                                <m:e>
                                  <m:r>
                                    <a:rPr lang="en-US" altLang="zh-CN" sz="2400" i="1">
                                      <a:solidFill>
                                        <a:srgbClr val="000000"/>
                                      </a:solidFill>
                                      <a:effectLst>
                                        <a:outerShdw blurRad="38100" dist="38100" dir="2700000" algn="tl">
                                          <a:srgbClr val="C0C0C0"/>
                                        </a:outerShdw>
                                      </a:effectLst>
                                      <a:latin typeface="Cambria Math" panose="02040503050406030204" pitchFamily="18" charset="0"/>
                                    </a:rPr>
                                    <m:t>𝛼</m:t>
                                  </m:r>
                                </m:e>
                                <m:sub>
                                  <m:r>
                                    <a:rPr lang="en-US" altLang="zh-CN" sz="2400" i="1">
                                      <a:solidFill>
                                        <a:srgbClr val="000000"/>
                                      </a:solidFill>
                                      <a:effectLst>
                                        <a:outerShdw blurRad="38100" dist="38100" dir="2700000" algn="tl">
                                          <a:srgbClr val="C0C0C0"/>
                                        </a:outerShdw>
                                      </a:effectLst>
                                      <a:latin typeface="Cambria Math" panose="02040503050406030204" pitchFamily="18" charset="0"/>
                                    </a:rPr>
                                    <m:t>2</m:t>
                                  </m:r>
                                </m:sub>
                              </m:sSub>
                              <m:r>
                                <a:rPr lang="en-US" altLang="zh-CN" sz="2400" i="1">
                                  <a:solidFill>
                                    <a:srgbClr val="000000"/>
                                  </a:solidFill>
                                  <a:effectLst>
                                    <a:outerShdw blurRad="38100" dist="38100" dir="2700000" algn="tl">
                                      <a:srgbClr val="C0C0C0"/>
                                    </a:outerShdw>
                                  </a:effectLst>
                                  <a:latin typeface="Cambria Math" panose="02040503050406030204" pitchFamily="18" charset="0"/>
                                </a:rPr>
                                <m:t>,</m:t>
                              </m:r>
                              <m:sSub>
                                <m:sSubPr>
                                  <m:ctrlPr>
                                    <a:rPr lang="en-US" altLang="zh-CN" sz="2400" i="1">
                                      <a:solidFill>
                                        <a:srgbClr val="000000"/>
                                      </a:solidFill>
                                      <a:effectLst>
                                        <a:outerShdw blurRad="38100" dist="38100" dir="2700000" algn="tl">
                                          <a:srgbClr val="C0C0C0"/>
                                        </a:outerShdw>
                                      </a:effectLst>
                                      <a:latin typeface="Cambria Math" panose="02040503050406030204" pitchFamily="18" charset="0"/>
                                    </a:rPr>
                                  </m:ctrlPr>
                                </m:sSubPr>
                                <m:e>
                                  <m:r>
                                    <a:rPr lang="en-US" altLang="zh-CN" sz="2400" i="1">
                                      <a:solidFill>
                                        <a:srgbClr val="000000"/>
                                      </a:solidFill>
                                      <a:effectLst>
                                        <a:outerShdw blurRad="38100" dist="38100" dir="2700000" algn="tl">
                                          <a:srgbClr val="C0C0C0"/>
                                        </a:outerShdw>
                                      </a:effectLst>
                                      <a:latin typeface="Cambria Math" panose="02040503050406030204" pitchFamily="18" charset="0"/>
                                    </a:rPr>
                                    <m:t>𝛼</m:t>
                                  </m:r>
                                </m:e>
                                <m:sub>
                                  <m:r>
                                    <a:rPr lang="en-US" altLang="zh-CN" sz="2400" i="1">
                                      <a:solidFill>
                                        <a:srgbClr val="000000"/>
                                      </a:solidFill>
                                      <a:effectLst>
                                        <a:outerShdw blurRad="38100" dist="38100" dir="2700000" algn="tl">
                                          <a:srgbClr val="C0C0C0"/>
                                        </a:outerShdw>
                                      </a:effectLst>
                                      <a:latin typeface="Cambria Math" panose="02040503050406030204" pitchFamily="18" charset="0"/>
                                    </a:rPr>
                                    <m:t>3</m:t>
                                  </m:r>
                                </m:sub>
                              </m:sSub>
                            </m:e>
                          </m:d>
                        </m:e>
                        <m:sup>
                          <m:r>
                            <a:rPr lang="en-US" altLang="zh-CN" sz="2400" i="1">
                              <a:solidFill>
                                <a:srgbClr val="000000"/>
                              </a:solidFill>
                              <a:effectLst>
                                <a:outerShdw blurRad="38100" dist="38100" dir="2700000" algn="tl">
                                  <a:srgbClr val="C0C0C0"/>
                                </a:outerShdw>
                              </a:effectLst>
                              <a:latin typeface="Cambria Math" panose="02040503050406030204" pitchFamily="18" charset="0"/>
                            </a:rPr>
                            <m:t>𝑇</m:t>
                          </m:r>
                        </m:sup>
                      </m:sSup>
                      <m:r>
                        <a:rPr lang="en-US" altLang="zh-CN" sz="2400" i="1">
                          <a:solidFill>
                            <a:srgbClr val="000000"/>
                          </a:solidFill>
                          <a:effectLst>
                            <a:outerShdw blurRad="38100" dist="38100" dir="2700000" algn="tl">
                              <a:srgbClr val="C0C0C0"/>
                            </a:outerShdw>
                          </a:effectLst>
                          <a:latin typeface="Cambria Math" panose="02040503050406030204" pitchFamily="18" charset="0"/>
                        </a:rPr>
                        <m:t>∈</m:t>
                      </m:r>
                      <m:sSup>
                        <m:sSupPr>
                          <m:ctrlPr>
                            <a:rPr lang="en-US" altLang="zh-CN" sz="2400" i="1">
                              <a:solidFill>
                                <a:srgbClr val="000000"/>
                              </a:solidFill>
                              <a:effectLst>
                                <a:outerShdw blurRad="38100" dist="38100" dir="2700000" algn="tl">
                                  <a:srgbClr val="C0C0C0"/>
                                </a:outerShdw>
                              </a:effectLst>
                              <a:latin typeface="Cambria Math" panose="02040503050406030204" pitchFamily="18" charset="0"/>
                            </a:rPr>
                          </m:ctrlPr>
                        </m:sSupPr>
                        <m:e>
                          <m:r>
                            <a:rPr lang="en-US" altLang="zh-CN" sz="2400" i="1">
                              <a:solidFill>
                                <a:srgbClr val="000000"/>
                              </a:solidFill>
                              <a:effectLst>
                                <a:outerShdw blurRad="38100" dist="38100" dir="2700000" algn="tl">
                                  <a:srgbClr val="C0C0C0"/>
                                </a:outerShdw>
                              </a:effectLst>
                              <a:latin typeface="Cambria Math" panose="02040503050406030204" pitchFamily="18" charset="0"/>
                            </a:rPr>
                            <m:t>𝑅</m:t>
                          </m:r>
                        </m:e>
                        <m:sup>
                          <m:r>
                            <a:rPr lang="en-US" altLang="zh-CN" sz="2400" i="1">
                              <a:solidFill>
                                <a:srgbClr val="000000"/>
                              </a:solidFill>
                              <a:effectLst>
                                <a:outerShdw blurRad="38100" dist="38100" dir="2700000" algn="tl">
                                  <a:srgbClr val="C0C0C0"/>
                                </a:outerShdw>
                              </a:effectLst>
                              <a:latin typeface="Cambria Math" panose="02040503050406030204" pitchFamily="18" charset="0"/>
                            </a:rPr>
                            <m:t>3</m:t>
                          </m:r>
                        </m:sup>
                      </m:sSup>
                      <m:r>
                        <a:rPr lang="en-US" altLang="zh-CN" sz="2400" i="1">
                          <a:solidFill>
                            <a:srgbClr val="000000"/>
                          </a:solidFill>
                          <a:effectLst>
                            <a:outerShdw blurRad="38100" dist="38100" dir="2700000" algn="tl">
                              <a:srgbClr val="C0C0C0"/>
                            </a:outerShdw>
                          </a:effectLst>
                          <a:latin typeface="Cambria Math" panose="02040503050406030204" pitchFamily="18" charset="0"/>
                          <a:ea typeface="Cambria Math" panose="02040503050406030204" pitchFamily="18" charset="0"/>
                        </a:rPr>
                        <m:t>⟼</m:t>
                      </m:r>
                      <m:r>
                        <a:rPr kumimoji="0" lang="zh-CN" altLang="en-US" sz="2400" i="1">
                          <a:solidFill>
                            <a:srgbClr val="000000"/>
                          </a:solidFill>
                          <a:effectLst>
                            <a:outerShdw blurRad="38100" dist="38100" dir="2700000" algn="tl">
                              <a:srgbClr val="C0C0C0"/>
                            </a:outerShdw>
                          </a:effectLst>
                          <a:latin typeface="Cambria Math" panose="02040503050406030204" pitchFamily="18" charset="0"/>
                        </a:rPr>
                        <m:t>𝒫</m:t>
                      </m:r>
                      <m:d>
                        <m:dPr>
                          <m:ctrlPr>
                            <a:rPr kumimoji="0" lang="en-US" altLang="zh-CN" sz="2400" i="1">
                              <a:solidFill>
                                <a:srgbClr val="000000"/>
                              </a:solidFill>
                              <a:effectLst>
                                <a:outerShdw blurRad="38100" dist="38100" dir="2700000" algn="tl">
                                  <a:srgbClr val="C0C0C0"/>
                                </a:outerShdw>
                              </a:effectLst>
                              <a:latin typeface="Cambria Math" panose="02040503050406030204" pitchFamily="18" charset="0"/>
                            </a:rPr>
                          </m:ctrlPr>
                        </m:dPr>
                        <m:e>
                          <m:r>
                            <a:rPr kumimoji="0" lang="en-US" altLang="zh-CN" sz="2400" i="1">
                              <a:solidFill>
                                <a:srgbClr val="000000"/>
                              </a:solidFill>
                              <a:effectLst>
                                <a:outerShdw blurRad="38100" dist="38100" dir="2700000" algn="tl">
                                  <a:srgbClr val="C0C0C0"/>
                                </a:outerShdw>
                              </a:effectLst>
                              <a:latin typeface="Cambria Math" panose="02040503050406030204" pitchFamily="18" charset="0"/>
                            </a:rPr>
                            <m:t>𝛼</m:t>
                          </m:r>
                        </m:e>
                      </m:d>
                      <m:r>
                        <a:rPr kumimoji="0" lang="en-US" altLang="zh-CN" sz="2400" i="1">
                          <a:solidFill>
                            <a:srgbClr val="000000"/>
                          </a:solidFill>
                          <a:effectLst>
                            <a:outerShdw blurRad="38100" dist="38100" dir="2700000" algn="tl">
                              <a:srgbClr val="C0C0C0"/>
                            </a:outerShdw>
                          </a:effectLst>
                          <a:latin typeface="Cambria Math" panose="02040503050406030204" pitchFamily="18" charset="0"/>
                        </a:rPr>
                        <m:t>=</m:t>
                      </m:r>
                      <m:sSup>
                        <m:sSupPr>
                          <m:ctrlPr>
                            <a:rPr kumimoji="0" lang="en-US" altLang="zh-CN" sz="2400" i="1">
                              <a:solidFill>
                                <a:srgbClr val="000000"/>
                              </a:solidFill>
                              <a:effectLst>
                                <a:outerShdw blurRad="38100" dist="38100" dir="2700000" algn="tl">
                                  <a:srgbClr val="C0C0C0"/>
                                </a:outerShdw>
                              </a:effectLst>
                              <a:latin typeface="Cambria Math" panose="02040503050406030204" pitchFamily="18" charset="0"/>
                            </a:rPr>
                          </m:ctrlPr>
                        </m:sSupPr>
                        <m:e>
                          <m:d>
                            <m:dPr>
                              <m:ctrlPr>
                                <a:rPr kumimoji="0" lang="en-US" altLang="zh-CN" sz="2400" i="1">
                                  <a:solidFill>
                                    <a:srgbClr val="000000"/>
                                  </a:solidFill>
                                  <a:effectLst>
                                    <a:outerShdw blurRad="38100" dist="38100" dir="2700000" algn="tl">
                                      <a:srgbClr val="C0C0C0"/>
                                    </a:outerShdw>
                                  </a:effectLst>
                                  <a:latin typeface="Cambria Math" panose="02040503050406030204" pitchFamily="18" charset="0"/>
                                </a:rPr>
                              </m:ctrlPr>
                            </m:dPr>
                            <m:e>
                              <m:sSub>
                                <m:sSubPr>
                                  <m:ctrlPr>
                                    <a:rPr kumimoji="0" lang="en-US" altLang="zh-CN" sz="2400" i="1">
                                      <a:solidFill>
                                        <a:srgbClr val="000000"/>
                                      </a:solidFill>
                                      <a:effectLst>
                                        <a:outerShdw blurRad="38100" dist="38100" dir="2700000" algn="tl">
                                          <a:srgbClr val="C0C0C0"/>
                                        </a:outerShdw>
                                      </a:effectLst>
                                      <a:latin typeface="Cambria Math" panose="02040503050406030204" pitchFamily="18" charset="0"/>
                                    </a:rPr>
                                  </m:ctrlPr>
                                </m:sSubPr>
                                <m:e>
                                  <m:r>
                                    <a:rPr kumimoji="0" lang="en-US" altLang="zh-CN" sz="2400" i="1">
                                      <a:solidFill>
                                        <a:srgbClr val="000000"/>
                                      </a:solidFill>
                                      <a:effectLst>
                                        <a:outerShdw blurRad="38100" dist="38100" dir="2700000" algn="tl">
                                          <a:srgbClr val="C0C0C0"/>
                                        </a:outerShdw>
                                      </a:effectLst>
                                      <a:latin typeface="Cambria Math" panose="02040503050406030204" pitchFamily="18" charset="0"/>
                                    </a:rPr>
                                    <m:t>𝛼</m:t>
                                  </m:r>
                                </m:e>
                                <m:sub>
                                  <m:r>
                                    <a:rPr kumimoji="0" lang="en-US" altLang="zh-CN" sz="2400" i="1">
                                      <a:solidFill>
                                        <a:srgbClr val="000000"/>
                                      </a:solidFill>
                                      <a:effectLst>
                                        <a:outerShdw blurRad="38100" dist="38100" dir="2700000" algn="tl">
                                          <a:srgbClr val="C0C0C0"/>
                                        </a:outerShdw>
                                      </a:effectLst>
                                      <a:latin typeface="Cambria Math" panose="02040503050406030204" pitchFamily="18" charset="0"/>
                                    </a:rPr>
                                    <m:t>1</m:t>
                                  </m:r>
                                </m:sub>
                              </m:sSub>
                              <m:r>
                                <a:rPr kumimoji="0" lang="en-US" altLang="zh-CN" sz="2400" i="1">
                                  <a:solidFill>
                                    <a:srgbClr val="000000"/>
                                  </a:solidFill>
                                  <a:effectLst>
                                    <a:outerShdw blurRad="38100" dist="38100" dir="2700000" algn="tl">
                                      <a:srgbClr val="C0C0C0"/>
                                    </a:outerShdw>
                                  </a:effectLst>
                                  <a:latin typeface="Cambria Math" panose="02040503050406030204" pitchFamily="18" charset="0"/>
                                </a:rPr>
                                <m:t>,</m:t>
                              </m:r>
                              <m:sSub>
                                <m:sSubPr>
                                  <m:ctrlPr>
                                    <a:rPr kumimoji="0" lang="en-US" altLang="zh-CN" sz="2400" i="1">
                                      <a:solidFill>
                                        <a:srgbClr val="000000"/>
                                      </a:solidFill>
                                      <a:effectLst>
                                        <a:outerShdw blurRad="38100" dist="38100" dir="2700000" algn="tl">
                                          <a:srgbClr val="C0C0C0"/>
                                        </a:outerShdw>
                                      </a:effectLst>
                                      <a:latin typeface="Cambria Math" panose="02040503050406030204" pitchFamily="18" charset="0"/>
                                    </a:rPr>
                                  </m:ctrlPr>
                                </m:sSubPr>
                                <m:e>
                                  <m:r>
                                    <a:rPr kumimoji="0" lang="en-US" altLang="zh-CN" sz="2400" i="1">
                                      <a:solidFill>
                                        <a:srgbClr val="000000"/>
                                      </a:solidFill>
                                      <a:effectLst>
                                        <a:outerShdw blurRad="38100" dist="38100" dir="2700000" algn="tl">
                                          <a:srgbClr val="C0C0C0"/>
                                        </a:outerShdw>
                                      </a:effectLst>
                                      <a:latin typeface="Cambria Math" panose="02040503050406030204" pitchFamily="18" charset="0"/>
                                    </a:rPr>
                                    <m:t>𝛼</m:t>
                                  </m:r>
                                </m:e>
                                <m:sub>
                                  <m:r>
                                    <a:rPr kumimoji="0" lang="en-US" altLang="zh-CN" sz="2400" i="1">
                                      <a:solidFill>
                                        <a:srgbClr val="000000"/>
                                      </a:solidFill>
                                      <a:effectLst>
                                        <a:outerShdw blurRad="38100" dist="38100" dir="2700000" algn="tl">
                                          <a:srgbClr val="C0C0C0"/>
                                        </a:outerShdw>
                                      </a:effectLst>
                                      <a:latin typeface="Cambria Math" panose="02040503050406030204" pitchFamily="18" charset="0"/>
                                    </a:rPr>
                                    <m:t>2</m:t>
                                  </m:r>
                                </m:sub>
                              </m:sSub>
                            </m:e>
                          </m:d>
                        </m:e>
                        <m:sup>
                          <m:r>
                            <a:rPr kumimoji="0" lang="en-US" altLang="zh-CN" sz="2400" i="1">
                              <a:solidFill>
                                <a:srgbClr val="000000"/>
                              </a:solidFill>
                              <a:effectLst>
                                <a:outerShdw blurRad="38100" dist="38100" dir="2700000" algn="tl">
                                  <a:srgbClr val="C0C0C0"/>
                                </a:outerShdw>
                              </a:effectLst>
                              <a:latin typeface="Cambria Math" panose="02040503050406030204" pitchFamily="18" charset="0"/>
                            </a:rPr>
                            <m:t>𝑇</m:t>
                          </m:r>
                        </m:sup>
                      </m:sSup>
                      <m:r>
                        <a:rPr kumimoji="0" lang="en-US" altLang="zh-CN" sz="2400" i="1">
                          <a:solidFill>
                            <a:srgbClr val="000000"/>
                          </a:solidFill>
                          <a:effectLst>
                            <a:outerShdw blurRad="38100" dist="38100" dir="2700000" algn="tl">
                              <a:srgbClr val="C0C0C0"/>
                            </a:outerShdw>
                          </a:effectLst>
                          <a:latin typeface="Cambria Math" panose="02040503050406030204" pitchFamily="18" charset="0"/>
                        </a:rPr>
                        <m:t>∈</m:t>
                      </m:r>
                      <m:sSup>
                        <m:sSupPr>
                          <m:ctrlPr>
                            <a:rPr kumimoji="0" lang="en-US" altLang="zh-CN" sz="2400" i="1">
                              <a:solidFill>
                                <a:srgbClr val="000000"/>
                              </a:solidFill>
                              <a:effectLst>
                                <a:outerShdw blurRad="38100" dist="38100" dir="2700000" algn="tl">
                                  <a:srgbClr val="C0C0C0"/>
                                </a:outerShdw>
                              </a:effectLst>
                              <a:latin typeface="Cambria Math" panose="02040503050406030204" pitchFamily="18" charset="0"/>
                            </a:rPr>
                          </m:ctrlPr>
                        </m:sSupPr>
                        <m:e>
                          <m:r>
                            <a:rPr kumimoji="0" lang="en-US" altLang="zh-CN" sz="2400" i="1">
                              <a:solidFill>
                                <a:srgbClr val="000000"/>
                              </a:solidFill>
                              <a:effectLst>
                                <a:outerShdw blurRad="38100" dist="38100" dir="2700000" algn="tl">
                                  <a:srgbClr val="C0C0C0"/>
                                </a:outerShdw>
                              </a:effectLst>
                              <a:latin typeface="Cambria Math" panose="02040503050406030204" pitchFamily="18" charset="0"/>
                            </a:rPr>
                            <m:t>𝑅</m:t>
                          </m:r>
                        </m:e>
                        <m:sup>
                          <m:r>
                            <a:rPr kumimoji="0" lang="en-US" altLang="zh-CN" sz="2400" i="1">
                              <a:solidFill>
                                <a:srgbClr val="000000"/>
                              </a:solidFill>
                              <a:effectLst>
                                <a:outerShdw blurRad="38100" dist="38100" dir="2700000" algn="tl">
                                  <a:srgbClr val="C0C0C0"/>
                                </a:outerShdw>
                              </a:effectLst>
                              <a:latin typeface="Cambria Math" panose="02040503050406030204" pitchFamily="18" charset="0"/>
                            </a:rPr>
                            <m:t>2</m:t>
                          </m:r>
                        </m:sup>
                      </m:sSup>
                    </m:oMath>
                  </m:oMathPara>
                </a14:m>
                <a:r>
                  <a:rPr lang="en-US" altLang="zh-CN" sz="2400" dirty="0">
                    <a:solidFill>
                      <a:srgbClr val="000000"/>
                    </a:solidFill>
                    <a:effectLst>
                      <a:outerShdw blurRad="38100" dist="38100" dir="2700000" algn="tl">
                        <a:srgbClr val="C0C0C0"/>
                      </a:outerShdw>
                    </a:effectLst>
                    <a:latin typeface="华文中宋" panose="02010600040101010101" pitchFamily="2" charset="-122"/>
                    <a:ea typeface="华文中宋" panose="02010600040101010101" pitchFamily="2" charset="-122"/>
                  </a:rPr>
                  <a:t/>
                </a:r>
                <a:br>
                  <a:rPr lang="en-US" altLang="zh-CN" sz="2400" dirty="0">
                    <a:solidFill>
                      <a:srgbClr val="000000"/>
                    </a:solidFill>
                    <a:effectLst>
                      <a:outerShdw blurRad="38100" dist="38100" dir="2700000" algn="tl">
                        <a:srgbClr val="C0C0C0"/>
                      </a:outerShdw>
                    </a:effectLst>
                    <a:latin typeface="华文中宋" panose="02010600040101010101" pitchFamily="2" charset="-122"/>
                    <a:ea typeface="华文中宋" panose="02010600040101010101" pitchFamily="2" charset="-122"/>
                  </a:rPr>
                </a:br>
                <a:r>
                  <a:rPr kumimoji="0" lang="zh-CN" altLang="en-US" sz="2400" dirty="0">
                    <a:solidFill>
                      <a:srgbClr val="000000"/>
                    </a:solidFill>
                    <a:effectLst>
                      <a:outerShdw blurRad="38100" dist="38100" dir="2700000" algn="tl">
                        <a:srgbClr val="C0C0C0"/>
                      </a:outerShdw>
                    </a:effectLst>
                    <a:latin typeface="华文中宋" panose="02010600040101010101" pitchFamily="2" charset="-122"/>
                    <a:ea typeface="华文中宋" panose="02010600040101010101" pitchFamily="2" charset="-122"/>
                  </a:rPr>
                  <a:t>容易验证：</a:t>
                </a:r>
                <a14:m>
                  <m:oMath xmlns:m="http://schemas.openxmlformats.org/officeDocument/2006/math">
                    <m:sSup>
                      <m:sSupPr>
                        <m:ctrlPr>
                          <a:rPr kumimoji="0" lang="en-US" altLang="zh-CN" sz="2400" i="1">
                            <a:solidFill>
                              <a:srgbClr val="000000"/>
                            </a:solidFill>
                            <a:effectLst>
                              <a:outerShdw blurRad="38100" dist="38100" dir="2700000" algn="tl">
                                <a:srgbClr val="C0C0C0"/>
                              </a:outerShdw>
                            </a:effectLst>
                            <a:latin typeface="Cambria Math" panose="02040503050406030204" pitchFamily="18" charset="0"/>
                          </a:rPr>
                        </m:ctrlPr>
                      </m:sSupPr>
                      <m:e>
                        <m:r>
                          <a:rPr kumimoji="0" lang="en-US" altLang="zh-CN" sz="2400" i="1">
                            <a:solidFill>
                              <a:srgbClr val="000000"/>
                            </a:solidFill>
                            <a:effectLst>
                              <a:outerShdw blurRad="38100" dist="38100" dir="2700000" algn="tl">
                                <a:srgbClr val="C0C0C0"/>
                              </a:outerShdw>
                            </a:effectLst>
                            <a:latin typeface="Cambria Math" panose="02040503050406030204" pitchFamily="18" charset="0"/>
                          </a:rPr>
                          <m:t>𝑅</m:t>
                        </m:r>
                      </m:e>
                      <m:sup>
                        <m:r>
                          <a:rPr kumimoji="0" lang="en-US" altLang="zh-CN" sz="2400" i="1">
                            <a:solidFill>
                              <a:srgbClr val="000000"/>
                            </a:solidFill>
                            <a:effectLst>
                              <a:outerShdw blurRad="38100" dist="38100" dir="2700000" algn="tl">
                                <a:srgbClr val="C0C0C0"/>
                              </a:outerShdw>
                            </a:effectLst>
                            <a:latin typeface="Cambria Math" panose="02040503050406030204" pitchFamily="18" charset="0"/>
                          </a:rPr>
                          <m:t>3</m:t>
                        </m:r>
                      </m:sup>
                    </m:sSup>
                  </m:oMath>
                </a14:m>
                <a:r>
                  <a:rPr lang="zh-CN" altLang="en-US" sz="2400" dirty="0">
                    <a:solidFill>
                      <a:srgbClr val="000000"/>
                    </a:solidFill>
                    <a:effectLst>
                      <a:outerShdw blurRad="38100" dist="38100" dir="2700000" algn="tl">
                        <a:srgbClr val="C0C0C0"/>
                      </a:outerShdw>
                    </a:effectLst>
                    <a:latin typeface="华文中宋" panose="02010600040101010101" pitchFamily="2" charset="-122"/>
                    <a:ea typeface="华文中宋" panose="02010600040101010101" pitchFamily="2" charset="-122"/>
                  </a:rPr>
                  <a:t>中的三个线性无关向量</a:t>
                </a:r>
                <a:endParaRPr lang="en-US" altLang="zh-CN" sz="2400" dirty="0">
                  <a:solidFill>
                    <a:srgbClr val="000000"/>
                  </a:solidFill>
                  <a:effectLst>
                    <a:outerShdw blurRad="38100" dist="38100" dir="2700000" algn="tl">
                      <a:srgbClr val="C0C0C0"/>
                    </a:outerShdw>
                  </a:effectLst>
                  <a:latin typeface="华文中宋" panose="02010600040101010101" pitchFamily="2" charset="-122"/>
                  <a:ea typeface="华文中宋" panose="02010600040101010101" pitchFamily="2" charset="-122"/>
                </a:endParaRPr>
              </a:p>
              <a:p>
                <a:pPr defTabSz="457200">
                  <a:lnSpc>
                    <a:spcPct val="150000"/>
                  </a:lnSpc>
                  <a:defRPr/>
                </a:pPr>
                <a14:m>
                  <m:oMathPara xmlns:m="http://schemas.openxmlformats.org/officeDocument/2006/math">
                    <m:oMathParaPr>
                      <m:jc m:val="centerGroup"/>
                    </m:oMathParaPr>
                    <m:oMath xmlns:m="http://schemas.openxmlformats.org/officeDocument/2006/math">
                      <m:sSub>
                        <m:sSubPr>
                          <m:ctrlPr>
                            <a:rPr lang="en-US" altLang="zh-CN" sz="2400" i="1">
                              <a:solidFill>
                                <a:srgbClr val="000000"/>
                              </a:solidFill>
                              <a:effectLst>
                                <a:outerShdw blurRad="38100" dist="38100" dir="2700000" algn="tl">
                                  <a:srgbClr val="C0C0C0"/>
                                </a:outerShdw>
                              </a:effectLst>
                              <a:latin typeface="Cambria Math" panose="02040503050406030204" pitchFamily="18" charset="0"/>
                              <a:ea typeface="华文中宋" panose="02010600040101010101" pitchFamily="2" charset="-122"/>
                            </a:rPr>
                          </m:ctrlPr>
                        </m:sSubPr>
                        <m:e>
                          <m:r>
                            <a:rPr lang="en-US" altLang="zh-CN" sz="2400" i="1">
                              <a:solidFill>
                                <a:srgbClr val="000000"/>
                              </a:solidFill>
                              <a:effectLst>
                                <a:outerShdw blurRad="38100" dist="38100" dir="2700000" algn="tl">
                                  <a:srgbClr val="C0C0C0"/>
                                </a:outerShdw>
                              </a:effectLst>
                              <a:latin typeface="Cambria Math" panose="02040503050406030204" pitchFamily="18" charset="0"/>
                              <a:ea typeface="华文中宋" panose="02010600040101010101" pitchFamily="2" charset="-122"/>
                            </a:rPr>
                            <m:t>𝛼</m:t>
                          </m:r>
                        </m:e>
                        <m:sub>
                          <m:r>
                            <a:rPr lang="en-US" altLang="zh-CN" sz="2400" i="1">
                              <a:solidFill>
                                <a:srgbClr val="000000"/>
                              </a:solidFill>
                              <a:effectLst>
                                <a:outerShdw blurRad="38100" dist="38100" dir="2700000" algn="tl">
                                  <a:srgbClr val="C0C0C0"/>
                                </a:outerShdw>
                              </a:effectLst>
                              <a:latin typeface="Cambria Math" panose="02040503050406030204" pitchFamily="18" charset="0"/>
                              <a:ea typeface="华文中宋" panose="02010600040101010101" pitchFamily="2" charset="-122"/>
                            </a:rPr>
                            <m:t>1</m:t>
                          </m:r>
                        </m:sub>
                      </m:sSub>
                      <m:r>
                        <a:rPr lang="en-US" altLang="zh-CN" sz="2400" i="1">
                          <a:solidFill>
                            <a:srgbClr val="000000"/>
                          </a:solidFill>
                          <a:effectLst>
                            <a:outerShdw blurRad="38100" dist="38100" dir="2700000" algn="tl">
                              <a:srgbClr val="C0C0C0"/>
                            </a:outerShdw>
                          </a:effectLst>
                          <a:latin typeface="Cambria Math" panose="02040503050406030204" pitchFamily="18" charset="0"/>
                          <a:ea typeface="华文中宋" panose="02010600040101010101" pitchFamily="2" charset="-122"/>
                        </a:rPr>
                        <m:t>=</m:t>
                      </m:r>
                      <m:sSup>
                        <m:sSupPr>
                          <m:ctrlPr>
                            <a:rPr lang="en-US" altLang="zh-CN" sz="2400" i="1">
                              <a:solidFill>
                                <a:srgbClr val="000000"/>
                              </a:solidFill>
                              <a:effectLst>
                                <a:outerShdw blurRad="38100" dist="38100" dir="2700000" algn="tl">
                                  <a:srgbClr val="C0C0C0"/>
                                </a:outerShdw>
                              </a:effectLst>
                              <a:latin typeface="Cambria Math" panose="02040503050406030204" pitchFamily="18" charset="0"/>
                              <a:ea typeface="华文中宋" panose="02010600040101010101" pitchFamily="2" charset="-122"/>
                            </a:rPr>
                          </m:ctrlPr>
                        </m:sSupPr>
                        <m:e>
                          <m:d>
                            <m:dPr>
                              <m:ctrlPr>
                                <a:rPr lang="en-US" altLang="zh-CN" sz="2400" i="1">
                                  <a:solidFill>
                                    <a:srgbClr val="000000"/>
                                  </a:solidFill>
                                  <a:effectLst>
                                    <a:outerShdw blurRad="38100" dist="38100" dir="2700000" algn="tl">
                                      <a:srgbClr val="C0C0C0"/>
                                    </a:outerShdw>
                                  </a:effectLst>
                                  <a:latin typeface="Cambria Math" panose="02040503050406030204" pitchFamily="18" charset="0"/>
                                  <a:ea typeface="华文中宋" panose="02010600040101010101" pitchFamily="2" charset="-122"/>
                                </a:rPr>
                              </m:ctrlPr>
                            </m:dPr>
                            <m:e>
                              <m:r>
                                <a:rPr lang="en-US" altLang="zh-CN" sz="2400">
                                  <a:solidFill>
                                    <a:srgbClr val="000000"/>
                                  </a:solidFill>
                                  <a:effectLst>
                                    <a:outerShdw blurRad="38100" dist="38100" dir="2700000" algn="tl">
                                      <a:srgbClr val="C0C0C0"/>
                                    </a:outerShdw>
                                  </a:effectLst>
                                  <a:latin typeface="Cambria Math" panose="02040503050406030204" pitchFamily="18" charset="0"/>
                                  <a:ea typeface="华文中宋" panose="02010600040101010101" pitchFamily="2" charset="-122"/>
                                </a:rPr>
                                <m:t>1,1,1</m:t>
                              </m:r>
                            </m:e>
                          </m:d>
                        </m:e>
                        <m:sup>
                          <m:r>
                            <m:rPr>
                              <m:sty m:val="p"/>
                            </m:rPr>
                            <a:rPr lang="en-US" altLang="zh-CN" sz="2400">
                              <a:solidFill>
                                <a:srgbClr val="000000"/>
                              </a:solidFill>
                              <a:effectLst>
                                <a:outerShdw blurRad="38100" dist="38100" dir="2700000" algn="tl">
                                  <a:srgbClr val="C0C0C0"/>
                                </a:outerShdw>
                              </a:effectLst>
                              <a:latin typeface="Cambria Math" panose="02040503050406030204" pitchFamily="18" charset="0"/>
                              <a:ea typeface="华文中宋" panose="02010600040101010101" pitchFamily="2" charset="-122"/>
                            </a:rPr>
                            <m:t>T</m:t>
                          </m:r>
                        </m:sup>
                      </m:sSup>
                      <m:r>
                        <a:rPr lang="en-US" altLang="zh-CN" sz="2400">
                          <a:solidFill>
                            <a:srgbClr val="000000"/>
                          </a:solidFill>
                          <a:effectLst>
                            <a:outerShdw blurRad="38100" dist="38100" dir="2700000" algn="tl">
                              <a:srgbClr val="C0C0C0"/>
                            </a:outerShdw>
                          </a:effectLst>
                          <a:latin typeface="Cambria Math" panose="02040503050406030204" pitchFamily="18" charset="0"/>
                          <a:ea typeface="华文中宋" panose="02010600040101010101" pitchFamily="2" charset="-122"/>
                        </a:rPr>
                        <m:t>,</m:t>
                      </m:r>
                      <m:sSub>
                        <m:sSubPr>
                          <m:ctrlPr>
                            <a:rPr lang="en-US" altLang="zh-CN" sz="2400" i="1">
                              <a:solidFill>
                                <a:srgbClr val="000000"/>
                              </a:solidFill>
                              <a:effectLst>
                                <a:outerShdw blurRad="38100" dist="38100" dir="2700000" algn="tl">
                                  <a:srgbClr val="C0C0C0"/>
                                </a:outerShdw>
                              </a:effectLst>
                              <a:latin typeface="Cambria Math" panose="02040503050406030204" pitchFamily="18" charset="0"/>
                              <a:ea typeface="华文中宋" panose="02010600040101010101" pitchFamily="2" charset="-122"/>
                            </a:rPr>
                          </m:ctrlPr>
                        </m:sSubPr>
                        <m:e>
                          <m:r>
                            <a:rPr lang="en-US" altLang="zh-CN" sz="2400" i="1">
                              <a:solidFill>
                                <a:srgbClr val="000000"/>
                              </a:solidFill>
                              <a:effectLst>
                                <a:outerShdw blurRad="38100" dist="38100" dir="2700000" algn="tl">
                                  <a:srgbClr val="C0C0C0"/>
                                </a:outerShdw>
                              </a:effectLst>
                              <a:latin typeface="Cambria Math" panose="02040503050406030204" pitchFamily="18" charset="0"/>
                              <a:ea typeface="华文中宋" panose="02010600040101010101" pitchFamily="2" charset="-122"/>
                            </a:rPr>
                            <m:t>𝛼</m:t>
                          </m:r>
                        </m:e>
                        <m:sub>
                          <m:r>
                            <a:rPr lang="en-US" altLang="zh-CN" sz="2400" i="1">
                              <a:solidFill>
                                <a:srgbClr val="000000"/>
                              </a:solidFill>
                              <a:effectLst>
                                <a:outerShdw blurRad="38100" dist="38100" dir="2700000" algn="tl">
                                  <a:srgbClr val="C0C0C0"/>
                                </a:outerShdw>
                              </a:effectLst>
                              <a:latin typeface="Cambria Math" panose="02040503050406030204" pitchFamily="18" charset="0"/>
                              <a:ea typeface="华文中宋" panose="02010600040101010101" pitchFamily="2" charset="-122"/>
                            </a:rPr>
                            <m:t>2</m:t>
                          </m:r>
                        </m:sub>
                      </m:sSub>
                      <m:r>
                        <a:rPr lang="en-US" altLang="zh-CN" sz="2400" i="1">
                          <a:solidFill>
                            <a:srgbClr val="000000"/>
                          </a:solidFill>
                          <a:effectLst>
                            <a:outerShdw blurRad="38100" dist="38100" dir="2700000" algn="tl">
                              <a:srgbClr val="C0C0C0"/>
                            </a:outerShdw>
                          </a:effectLst>
                          <a:latin typeface="Cambria Math" panose="02040503050406030204" pitchFamily="18" charset="0"/>
                          <a:ea typeface="华文中宋" panose="02010600040101010101" pitchFamily="2" charset="-122"/>
                        </a:rPr>
                        <m:t>=</m:t>
                      </m:r>
                      <m:sSup>
                        <m:sSupPr>
                          <m:ctrlPr>
                            <a:rPr lang="en-US" altLang="zh-CN" sz="2400" i="1">
                              <a:solidFill>
                                <a:srgbClr val="000000"/>
                              </a:solidFill>
                              <a:effectLst>
                                <a:outerShdw blurRad="38100" dist="38100" dir="2700000" algn="tl">
                                  <a:srgbClr val="C0C0C0"/>
                                </a:outerShdw>
                              </a:effectLst>
                              <a:latin typeface="Cambria Math" panose="02040503050406030204" pitchFamily="18" charset="0"/>
                              <a:ea typeface="华文中宋" panose="02010600040101010101" pitchFamily="2" charset="-122"/>
                            </a:rPr>
                          </m:ctrlPr>
                        </m:sSupPr>
                        <m:e>
                          <m:d>
                            <m:dPr>
                              <m:ctrlPr>
                                <a:rPr lang="en-US" altLang="zh-CN" sz="2400" i="1">
                                  <a:solidFill>
                                    <a:srgbClr val="000000"/>
                                  </a:solidFill>
                                  <a:effectLst>
                                    <a:outerShdw blurRad="38100" dist="38100" dir="2700000" algn="tl">
                                      <a:srgbClr val="C0C0C0"/>
                                    </a:outerShdw>
                                  </a:effectLst>
                                  <a:latin typeface="Cambria Math" panose="02040503050406030204" pitchFamily="18" charset="0"/>
                                  <a:ea typeface="华文中宋" panose="02010600040101010101" pitchFamily="2" charset="-122"/>
                                </a:rPr>
                              </m:ctrlPr>
                            </m:dPr>
                            <m:e>
                              <m:r>
                                <a:rPr lang="en-US" altLang="zh-CN" sz="2400" i="1">
                                  <a:solidFill>
                                    <a:srgbClr val="000000"/>
                                  </a:solidFill>
                                  <a:effectLst>
                                    <a:outerShdw blurRad="38100" dist="38100" dir="2700000" algn="tl">
                                      <a:srgbClr val="C0C0C0"/>
                                    </a:outerShdw>
                                  </a:effectLst>
                                  <a:latin typeface="Cambria Math" panose="02040503050406030204" pitchFamily="18" charset="0"/>
                                  <a:ea typeface="华文中宋" panose="02010600040101010101" pitchFamily="2" charset="-122"/>
                                </a:rPr>
                                <m:t>1,1,0</m:t>
                              </m:r>
                            </m:e>
                          </m:d>
                        </m:e>
                        <m:sup>
                          <m:r>
                            <a:rPr lang="en-US" altLang="zh-CN" sz="2400" i="1">
                              <a:solidFill>
                                <a:srgbClr val="000000"/>
                              </a:solidFill>
                              <a:effectLst>
                                <a:outerShdw blurRad="38100" dist="38100" dir="2700000" algn="tl">
                                  <a:srgbClr val="C0C0C0"/>
                                </a:outerShdw>
                              </a:effectLst>
                              <a:latin typeface="Cambria Math" panose="02040503050406030204" pitchFamily="18" charset="0"/>
                              <a:ea typeface="华文中宋" panose="02010600040101010101" pitchFamily="2" charset="-122"/>
                            </a:rPr>
                            <m:t>𝑇</m:t>
                          </m:r>
                        </m:sup>
                      </m:sSup>
                      <m:r>
                        <a:rPr lang="en-US" altLang="zh-CN" sz="2400" i="1">
                          <a:solidFill>
                            <a:srgbClr val="000000"/>
                          </a:solidFill>
                          <a:effectLst>
                            <a:outerShdw blurRad="38100" dist="38100" dir="2700000" algn="tl">
                              <a:srgbClr val="C0C0C0"/>
                            </a:outerShdw>
                          </a:effectLst>
                          <a:latin typeface="Cambria Math" panose="02040503050406030204" pitchFamily="18" charset="0"/>
                          <a:ea typeface="华文中宋" panose="02010600040101010101" pitchFamily="2" charset="-122"/>
                        </a:rPr>
                        <m:t>, </m:t>
                      </m:r>
                      <m:sSub>
                        <m:sSubPr>
                          <m:ctrlPr>
                            <a:rPr lang="en-US" altLang="zh-CN" sz="2400" i="1">
                              <a:solidFill>
                                <a:srgbClr val="000000"/>
                              </a:solidFill>
                              <a:effectLst>
                                <a:outerShdw blurRad="38100" dist="38100" dir="2700000" algn="tl">
                                  <a:srgbClr val="C0C0C0"/>
                                </a:outerShdw>
                              </a:effectLst>
                              <a:latin typeface="Cambria Math" panose="02040503050406030204" pitchFamily="18" charset="0"/>
                              <a:ea typeface="华文中宋" panose="02010600040101010101" pitchFamily="2" charset="-122"/>
                            </a:rPr>
                          </m:ctrlPr>
                        </m:sSubPr>
                        <m:e>
                          <m:r>
                            <a:rPr lang="en-US" altLang="zh-CN" sz="2400" i="1">
                              <a:solidFill>
                                <a:srgbClr val="000000"/>
                              </a:solidFill>
                              <a:effectLst>
                                <a:outerShdw blurRad="38100" dist="38100" dir="2700000" algn="tl">
                                  <a:srgbClr val="C0C0C0"/>
                                </a:outerShdw>
                              </a:effectLst>
                              <a:latin typeface="Cambria Math" panose="02040503050406030204" pitchFamily="18" charset="0"/>
                              <a:ea typeface="华文中宋" panose="02010600040101010101" pitchFamily="2" charset="-122"/>
                            </a:rPr>
                            <m:t>𝛼</m:t>
                          </m:r>
                        </m:e>
                        <m:sub>
                          <m:r>
                            <a:rPr lang="en-US" altLang="zh-CN" sz="2400" i="1">
                              <a:solidFill>
                                <a:srgbClr val="000000"/>
                              </a:solidFill>
                              <a:effectLst>
                                <a:outerShdw blurRad="38100" dist="38100" dir="2700000" algn="tl">
                                  <a:srgbClr val="C0C0C0"/>
                                </a:outerShdw>
                              </a:effectLst>
                              <a:latin typeface="Cambria Math" panose="02040503050406030204" pitchFamily="18" charset="0"/>
                              <a:ea typeface="华文中宋" panose="02010600040101010101" pitchFamily="2" charset="-122"/>
                            </a:rPr>
                            <m:t>3</m:t>
                          </m:r>
                        </m:sub>
                      </m:sSub>
                      <m:r>
                        <a:rPr lang="en-US" altLang="zh-CN" sz="2400" i="1">
                          <a:solidFill>
                            <a:srgbClr val="000000"/>
                          </a:solidFill>
                          <a:effectLst>
                            <a:outerShdw blurRad="38100" dist="38100" dir="2700000" algn="tl">
                              <a:srgbClr val="C0C0C0"/>
                            </a:outerShdw>
                          </a:effectLst>
                          <a:latin typeface="Cambria Math" panose="02040503050406030204" pitchFamily="18" charset="0"/>
                          <a:ea typeface="华文中宋" panose="02010600040101010101" pitchFamily="2" charset="-122"/>
                        </a:rPr>
                        <m:t>=</m:t>
                      </m:r>
                      <m:sSup>
                        <m:sSupPr>
                          <m:ctrlPr>
                            <a:rPr lang="en-US" altLang="zh-CN" sz="2400" i="1">
                              <a:solidFill>
                                <a:srgbClr val="000000"/>
                              </a:solidFill>
                              <a:effectLst>
                                <a:outerShdw blurRad="38100" dist="38100" dir="2700000" algn="tl">
                                  <a:srgbClr val="C0C0C0"/>
                                </a:outerShdw>
                              </a:effectLst>
                              <a:latin typeface="Cambria Math" panose="02040503050406030204" pitchFamily="18" charset="0"/>
                              <a:ea typeface="华文中宋" panose="02010600040101010101" pitchFamily="2" charset="-122"/>
                            </a:rPr>
                          </m:ctrlPr>
                        </m:sSupPr>
                        <m:e>
                          <m:d>
                            <m:dPr>
                              <m:ctrlPr>
                                <a:rPr lang="en-US" altLang="zh-CN" sz="2400" i="1">
                                  <a:solidFill>
                                    <a:srgbClr val="000000"/>
                                  </a:solidFill>
                                  <a:effectLst>
                                    <a:outerShdw blurRad="38100" dist="38100" dir="2700000" algn="tl">
                                      <a:srgbClr val="C0C0C0"/>
                                    </a:outerShdw>
                                  </a:effectLst>
                                  <a:latin typeface="Cambria Math" panose="02040503050406030204" pitchFamily="18" charset="0"/>
                                  <a:ea typeface="华文中宋" panose="02010600040101010101" pitchFamily="2" charset="-122"/>
                                </a:rPr>
                              </m:ctrlPr>
                            </m:dPr>
                            <m:e>
                              <m:r>
                                <a:rPr lang="en-US" altLang="zh-CN" sz="2400" i="1">
                                  <a:solidFill>
                                    <a:srgbClr val="000000"/>
                                  </a:solidFill>
                                  <a:effectLst>
                                    <a:outerShdw blurRad="38100" dist="38100" dir="2700000" algn="tl">
                                      <a:srgbClr val="C0C0C0"/>
                                    </a:outerShdw>
                                  </a:effectLst>
                                  <a:latin typeface="Cambria Math" panose="02040503050406030204" pitchFamily="18" charset="0"/>
                                  <a:ea typeface="华文中宋" panose="02010600040101010101" pitchFamily="2" charset="-122"/>
                                </a:rPr>
                                <m:t>1,0,0</m:t>
                              </m:r>
                            </m:e>
                          </m:d>
                        </m:e>
                        <m:sup>
                          <m:r>
                            <a:rPr lang="en-US" altLang="zh-CN" sz="2400" i="1">
                              <a:solidFill>
                                <a:srgbClr val="000000"/>
                              </a:solidFill>
                              <a:effectLst>
                                <a:outerShdw blurRad="38100" dist="38100" dir="2700000" algn="tl">
                                  <a:srgbClr val="C0C0C0"/>
                                </a:outerShdw>
                              </a:effectLst>
                              <a:latin typeface="Cambria Math" panose="02040503050406030204" pitchFamily="18" charset="0"/>
                              <a:ea typeface="华文中宋" panose="02010600040101010101" pitchFamily="2" charset="-122"/>
                            </a:rPr>
                            <m:t>𝑇</m:t>
                          </m:r>
                        </m:sup>
                      </m:sSup>
                    </m:oMath>
                  </m:oMathPara>
                </a14:m>
                <a:endParaRPr lang="en-US" altLang="zh-CN" sz="2400" dirty="0">
                  <a:solidFill>
                    <a:srgbClr val="000000"/>
                  </a:solidFill>
                  <a:effectLst>
                    <a:outerShdw blurRad="38100" dist="38100" dir="2700000" algn="tl">
                      <a:srgbClr val="C0C0C0"/>
                    </a:outerShdw>
                  </a:effectLst>
                  <a:latin typeface="宋体" panose="02010600030101010101" pitchFamily="2" charset="-122"/>
                  <a:ea typeface="华文中宋" panose="02010600040101010101" pitchFamily="2" charset="-122"/>
                </a:endParaRPr>
              </a:p>
              <a:p>
                <a:pPr defTabSz="457200">
                  <a:lnSpc>
                    <a:spcPct val="150000"/>
                  </a:lnSpc>
                  <a:defRPr/>
                </a:pPr>
                <a:r>
                  <a:rPr lang="zh-CN" altLang="en-US" sz="2400" dirty="0">
                    <a:solidFill>
                      <a:srgbClr val="000000"/>
                    </a:solidFill>
                    <a:effectLst>
                      <a:outerShdw blurRad="38100" dist="38100" dir="2700000" algn="tl">
                        <a:srgbClr val="C0C0C0"/>
                      </a:outerShdw>
                    </a:effectLst>
                    <a:latin typeface="华文中宋" panose="02010600040101010101" pitchFamily="2" charset="-122"/>
                    <a:ea typeface="华文中宋" panose="02010600040101010101" pitchFamily="2" charset="-122"/>
                  </a:rPr>
                  <a:t>的像</a:t>
                </a:r>
                <a:endParaRPr lang="en-US" altLang="zh-CN" sz="2400" dirty="0">
                  <a:solidFill>
                    <a:srgbClr val="000000"/>
                  </a:solidFill>
                  <a:effectLst>
                    <a:outerShdw blurRad="38100" dist="38100" dir="2700000" algn="tl">
                      <a:srgbClr val="C0C0C0"/>
                    </a:outerShdw>
                  </a:effectLst>
                  <a:latin typeface="华文中宋" panose="02010600040101010101" pitchFamily="2" charset="-122"/>
                  <a:ea typeface="华文中宋" panose="02010600040101010101" pitchFamily="2" charset="-122"/>
                </a:endParaRPr>
              </a:p>
              <a:p>
                <a:pPr defTabSz="457200">
                  <a:lnSpc>
                    <a:spcPct val="150000"/>
                  </a:lnSpc>
                  <a:defRPr/>
                </a:pPr>
                <a14:m>
                  <m:oMathPara xmlns:m="http://schemas.openxmlformats.org/officeDocument/2006/math">
                    <m:oMathParaPr>
                      <m:jc m:val="centerGroup"/>
                    </m:oMathParaPr>
                    <m:oMath xmlns:m="http://schemas.openxmlformats.org/officeDocument/2006/math">
                      <m:r>
                        <a:rPr lang="zh-CN" altLang="en-US" sz="2400" i="1">
                          <a:solidFill>
                            <a:srgbClr val="000000"/>
                          </a:solidFill>
                          <a:effectLst>
                            <a:outerShdw blurRad="38100" dist="38100" dir="2700000" algn="tl">
                              <a:srgbClr val="C0C0C0"/>
                            </a:outerShdw>
                          </a:effectLst>
                          <a:latin typeface="Cambria Math" panose="02040503050406030204" pitchFamily="18" charset="0"/>
                        </a:rPr>
                        <m:t>𝒫</m:t>
                      </m:r>
                      <m:d>
                        <m:dPr>
                          <m:ctrlPr>
                            <a:rPr lang="en-US" altLang="zh-CN" sz="2400" i="1">
                              <a:solidFill>
                                <a:srgbClr val="000000"/>
                              </a:solidFill>
                              <a:effectLst>
                                <a:outerShdw blurRad="38100" dist="38100" dir="2700000" algn="tl">
                                  <a:srgbClr val="C0C0C0"/>
                                </a:outerShdw>
                              </a:effectLst>
                              <a:latin typeface="Cambria Math" panose="02040503050406030204" pitchFamily="18" charset="0"/>
                            </a:rPr>
                          </m:ctrlPr>
                        </m:dPr>
                        <m:e>
                          <m:sSub>
                            <m:sSubPr>
                              <m:ctrlPr>
                                <a:rPr lang="en-US" altLang="zh-CN" sz="2400" i="1">
                                  <a:solidFill>
                                    <a:srgbClr val="000000"/>
                                  </a:solidFill>
                                  <a:effectLst>
                                    <a:outerShdw blurRad="38100" dist="38100" dir="2700000" algn="tl">
                                      <a:srgbClr val="C0C0C0"/>
                                    </a:outerShdw>
                                  </a:effectLst>
                                  <a:latin typeface="Cambria Math" panose="02040503050406030204" pitchFamily="18" charset="0"/>
                                </a:rPr>
                              </m:ctrlPr>
                            </m:sSubPr>
                            <m:e>
                              <m:r>
                                <a:rPr lang="en-US" altLang="zh-CN" sz="2400" i="1">
                                  <a:solidFill>
                                    <a:srgbClr val="000000"/>
                                  </a:solidFill>
                                  <a:effectLst>
                                    <a:outerShdw blurRad="38100" dist="38100" dir="2700000" algn="tl">
                                      <a:srgbClr val="C0C0C0"/>
                                    </a:outerShdw>
                                  </a:effectLst>
                                  <a:latin typeface="Cambria Math" panose="02040503050406030204" pitchFamily="18" charset="0"/>
                                </a:rPr>
                                <m:t>𝛼</m:t>
                              </m:r>
                            </m:e>
                            <m:sub>
                              <m:r>
                                <a:rPr lang="en-US" altLang="zh-CN" sz="2400" i="1">
                                  <a:solidFill>
                                    <a:srgbClr val="000000"/>
                                  </a:solidFill>
                                  <a:effectLst>
                                    <a:outerShdw blurRad="38100" dist="38100" dir="2700000" algn="tl">
                                      <a:srgbClr val="C0C0C0"/>
                                    </a:outerShdw>
                                  </a:effectLst>
                                  <a:latin typeface="Cambria Math" panose="02040503050406030204" pitchFamily="18" charset="0"/>
                                </a:rPr>
                                <m:t>1</m:t>
                              </m:r>
                            </m:sub>
                          </m:sSub>
                        </m:e>
                      </m:d>
                      <m:r>
                        <a:rPr lang="en-US" altLang="zh-CN" sz="2400" i="1">
                          <a:solidFill>
                            <a:srgbClr val="000000"/>
                          </a:solidFill>
                          <a:effectLst>
                            <a:outerShdw blurRad="38100" dist="38100" dir="2700000" algn="tl">
                              <a:srgbClr val="C0C0C0"/>
                            </a:outerShdw>
                          </a:effectLst>
                          <a:latin typeface="Cambria Math" panose="02040503050406030204" pitchFamily="18" charset="0"/>
                        </a:rPr>
                        <m:t>=</m:t>
                      </m:r>
                      <m:sSup>
                        <m:sSupPr>
                          <m:ctrlPr>
                            <a:rPr lang="en-US" altLang="zh-CN" sz="2400" i="1">
                              <a:solidFill>
                                <a:srgbClr val="000000"/>
                              </a:solidFill>
                              <a:effectLst>
                                <a:outerShdw blurRad="38100" dist="38100" dir="2700000" algn="tl">
                                  <a:srgbClr val="C0C0C0"/>
                                </a:outerShdw>
                              </a:effectLst>
                              <a:latin typeface="Cambria Math" panose="02040503050406030204" pitchFamily="18" charset="0"/>
                            </a:rPr>
                          </m:ctrlPr>
                        </m:sSupPr>
                        <m:e>
                          <m:d>
                            <m:dPr>
                              <m:ctrlPr>
                                <a:rPr lang="en-US" altLang="zh-CN" sz="2400" i="1">
                                  <a:solidFill>
                                    <a:srgbClr val="000000"/>
                                  </a:solidFill>
                                  <a:effectLst>
                                    <a:outerShdw blurRad="38100" dist="38100" dir="2700000" algn="tl">
                                      <a:srgbClr val="C0C0C0"/>
                                    </a:outerShdw>
                                  </a:effectLst>
                                  <a:latin typeface="Cambria Math" panose="02040503050406030204" pitchFamily="18" charset="0"/>
                                </a:rPr>
                              </m:ctrlPr>
                            </m:dPr>
                            <m:e>
                              <m:r>
                                <a:rPr lang="en-US" altLang="zh-CN" sz="2400" i="1">
                                  <a:solidFill>
                                    <a:srgbClr val="000000"/>
                                  </a:solidFill>
                                  <a:effectLst>
                                    <a:outerShdw blurRad="38100" dist="38100" dir="2700000" algn="tl">
                                      <a:srgbClr val="C0C0C0"/>
                                    </a:outerShdw>
                                  </a:effectLst>
                                  <a:latin typeface="Cambria Math" panose="02040503050406030204" pitchFamily="18" charset="0"/>
                                </a:rPr>
                                <m:t>1,1</m:t>
                              </m:r>
                            </m:e>
                          </m:d>
                        </m:e>
                        <m:sup>
                          <m:r>
                            <a:rPr lang="en-US" altLang="zh-CN" sz="2400" i="1">
                              <a:solidFill>
                                <a:srgbClr val="000000"/>
                              </a:solidFill>
                              <a:effectLst>
                                <a:outerShdw blurRad="38100" dist="38100" dir="2700000" algn="tl">
                                  <a:srgbClr val="C0C0C0"/>
                                </a:outerShdw>
                              </a:effectLst>
                              <a:latin typeface="Cambria Math" panose="02040503050406030204" pitchFamily="18" charset="0"/>
                            </a:rPr>
                            <m:t>𝑇</m:t>
                          </m:r>
                        </m:sup>
                      </m:sSup>
                      <m:r>
                        <a:rPr lang="en-US" altLang="zh-CN" sz="2400" i="1">
                          <a:solidFill>
                            <a:srgbClr val="000000"/>
                          </a:solidFill>
                          <a:effectLst>
                            <a:outerShdw blurRad="38100" dist="38100" dir="2700000" algn="tl">
                              <a:srgbClr val="C0C0C0"/>
                            </a:outerShdw>
                          </a:effectLst>
                          <a:latin typeface="Cambria Math" panose="02040503050406030204" pitchFamily="18" charset="0"/>
                        </a:rPr>
                        <m:t>,</m:t>
                      </m:r>
                      <m:r>
                        <a:rPr lang="zh-CN" altLang="en-US" sz="2400" i="1">
                          <a:solidFill>
                            <a:srgbClr val="000000"/>
                          </a:solidFill>
                          <a:effectLst>
                            <a:outerShdw blurRad="38100" dist="38100" dir="2700000" algn="tl">
                              <a:srgbClr val="C0C0C0"/>
                            </a:outerShdw>
                          </a:effectLst>
                          <a:latin typeface="Cambria Math" panose="02040503050406030204" pitchFamily="18" charset="0"/>
                        </a:rPr>
                        <m:t>𝒫</m:t>
                      </m:r>
                      <m:d>
                        <m:dPr>
                          <m:ctrlPr>
                            <a:rPr lang="en-US" altLang="zh-CN" sz="2400" i="1">
                              <a:solidFill>
                                <a:srgbClr val="000000"/>
                              </a:solidFill>
                              <a:effectLst>
                                <a:outerShdw blurRad="38100" dist="38100" dir="2700000" algn="tl">
                                  <a:srgbClr val="C0C0C0"/>
                                </a:outerShdw>
                              </a:effectLst>
                              <a:latin typeface="Cambria Math" panose="02040503050406030204" pitchFamily="18" charset="0"/>
                            </a:rPr>
                          </m:ctrlPr>
                        </m:dPr>
                        <m:e>
                          <m:sSub>
                            <m:sSubPr>
                              <m:ctrlPr>
                                <a:rPr lang="en-US" altLang="zh-CN" sz="2400" i="1">
                                  <a:solidFill>
                                    <a:srgbClr val="000000"/>
                                  </a:solidFill>
                                  <a:effectLst>
                                    <a:outerShdw blurRad="38100" dist="38100" dir="2700000" algn="tl">
                                      <a:srgbClr val="C0C0C0"/>
                                    </a:outerShdw>
                                  </a:effectLst>
                                  <a:latin typeface="Cambria Math" panose="02040503050406030204" pitchFamily="18" charset="0"/>
                                </a:rPr>
                              </m:ctrlPr>
                            </m:sSubPr>
                            <m:e>
                              <m:r>
                                <a:rPr lang="en-US" altLang="zh-CN" sz="2400" i="1">
                                  <a:solidFill>
                                    <a:srgbClr val="000000"/>
                                  </a:solidFill>
                                  <a:effectLst>
                                    <a:outerShdw blurRad="38100" dist="38100" dir="2700000" algn="tl">
                                      <a:srgbClr val="C0C0C0"/>
                                    </a:outerShdw>
                                  </a:effectLst>
                                  <a:latin typeface="Cambria Math" panose="02040503050406030204" pitchFamily="18" charset="0"/>
                                </a:rPr>
                                <m:t>𝛼</m:t>
                              </m:r>
                            </m:e>
                            <m:sub>
                              <m:r>
                                <a:rPr lang="en-US" altLang="zh-CN" sz="2400" i="1">
                                  <a:solidFill>
                                    <a:srgbClr val="000000"/>
                                  </a:solidFill>
                                  <a:effectLst>
                                    <a:outerShdw blurRad="38100" dist="38100" dir="2700000" algn="tl">
                                      <a:srgbClr val="C0C0C0"/>
                                    </a:outerShdw>
                                  </a:effectLst>
                                  <a:latin typeface="Cambria Math" panose="02040503050406030204" pitchFamily="18" charset="0"/>
                                </a:rPr>
                                <m:t>2</m:t>
                              </m:r>
                            </m:sub>
                          </m:sSub>
                        </m:e>
                      </m:d>
                      <m:r>
                        <a:rPr lang="en-US" altLang="zh-CN" sz="2400" i="1">
                          <a:solidFill>
                            <a:srgbClr val="000000"/>
                          </a:solidFill>
                          <a:effectLst>
                            <a:outerShdw blurRad="38100" dist="38100" dir="2700000" algn="tl">
                              <a:srgbClr val="C0C0C0"/>
                            </a:outerShdw>
                          </a:effectLst>
                          <a:latin typeface="Cambria Math" panose="02040503050406030204" pitchFamily="18" charset="0"/>
                        </a:rPr>
                        <m:t>=</m:t>
                      </m:r>
                      <m:sSup>
                        <m:sSupPr>
                          <m:ctrlPr>
                            <a:rPr lang="en-US" altLang="zh-CN" sz="2400" i="1">
                              <a:solidFill>
                                <a:srgbClr val="000000"/>
                              </a:solidFill>
                              <a:effectLst>
                                <a:outerShdw blurRad="38100" dist="38100" dir="2700000" algn="tl">
                                  <a:srgbClr val="C0C0C0"/>
                                </a:outerShdw>
                              </a:effectLst>
                              <a:latin typeface="Cambria Math" panose="02040503050406030204" pitchFamily="18" charset="0"/>
                            </a:rPr>
                          </m:ctrlPr>
                        </m:sSupPr>
                        <m:e>
                          <m:d>
                            <m:dPr>
                              <m:ctrlPr>
                                <a:rPr lang="en-US" altLang="zh-CN" sz="2400" i="1">
                                  <a:solidFill>
                                    <a:srgbClr val="000000"/>
                                  </a:solidFill>
                                  <a:effectLst>
                                    <a:outerShdw blurRad="38100" dist="38100" dir="2700000" algn="tl">
                                      <a:srgbClr val="C0C0C0"/>
                                    </a:outerShdw>
                                  </a:effectLst>
                                  <a:latin typeface="Cambria Math" panose="02040503050406030204" pitchFamily="18" charset="0"/>
                                </a:rPr>
                              </m:ctrlPr>
                            </m:dPr>
                            <m:e>
                              <m:r>
                                <a:rPr lang="en-US" altLang="zh-CN" sz="2400" i="1">
                                  <a:solidFill>
                                    <a:srgbClr val="000000"/>
                                  </a:solidFill>
                                  <a:effectLst>
                                    <a:outerShdw blurRad="38100" dist="38100" dir="2700000" algn="tl">
                                      <a:srgbClr val="C0C0C0"/>
                                    </a:outerShdw>
                                  </a:effectLst>
                                  <a:latin typeface="Cambria Math" panose="02040503050406030204" pitchFamily="18" charset="0"/>
                                </a:rPr>
                                <m:t>1,1</m:t>
                              </m:r>
                            </m:e>
                          </m:d>
                        </m:e>
                        <m:sup>
                          <m:r>
                            <a:rPr lang="en-US" altLang="zh-CN" sz="2400" i="1">
                              <a:solidFill>
                                <a:srgbClr val="000000"/>
                              </a:solidFill>
                              <a:effectLst>
                                <a:outerShdw blurRad="38100" dist="38100" dir="2700000" algn="tl">
                                  <a:srgbClr val="C0C0C0"/>
                                </a:outerShdw>
                              </a:effectLst>
                              <a:latin typeface="Cambria Math" panose="02040503050406030204" pitchFamily="18" charset="0"/>
                            </a:rPr>
                            <m:t>𝑇</m:t>
                          </m:r>
                        </m:sup>
                      </m:sSup>
                      <m:r>
                        <a:rPr lang="en-US" altLang="zh-CN" sz="2400" i="1">
                          <a:solidFill>
                            <a:srgbClr val="000000"/>
                          </a:solidFill>
                          <a:effectLst>
                            <a:outerShdw blurRad="38100" dist="38100" dir="2700000" algn="tl">
                              <a:srgbClr val="C0C0C0"/>
                            </a:outerShdw>
                          </a:effectLst>
                          <a:latin typeface="Cambria Math" panose="02040503050406030204" pitchFamily="18" charset="0"/>
                        </a:rPr>
                        <m:t>,</m:t>
                      </m:r>
                      <m:r>
                        <a:rPr lang="zh-CN" altLang="en-US" sz="2400" i="1">
                          <a:solidFill>
                            <a:srgbClr val="000000"/>
                          </a:solidFill>
                          <a:effectLst>
                            <a:outerShdw blurRad="38100" dist="38100" dir="2700000" algn="tl">
                              <a:srgbClr val="C0C0C0"/>
                            </a:outerShdw>
                          </a:effectLst>
                          <a:latin typeface="Cambria Math" panose="02040503050406030204" pitchFamily="18" charset="0"/>
                        </a:rPr>
                        <m:t>𝒫</m:t>
                      </m:r>
                      <m:d>
                        <m:dPr>
                          <m:ctrlPr>
                            <a:rPr lang="en-US" altLang="zh-CN" sz="2400" i="1">
                              <a:solidFill>
                                <a:srgbClr val="000000"/>
                              </a:solidFill>
                              <a:effectLst>
                                <a:outerShdw blurRad="38100" dist="38100" dir="2700000" algn="tl">
                                  <a:srgbClr val="C0C0C0"/>
                                </a:outerShdw>
                              </a:effectLst>
                              <a:latin typeface="Cambria Math" panose="02040503050406030204" pitchFamily="18" charset="0"/>
                            </a:rPr>
                          </m:ctrlPr>
                        </m:dPr>
                        <m:e>
                          <m:sSub>
                            <m:sSubPr>
                              <m:ctrlPr>
                                <a:rPr lang="en-US" altLang="zh-CN" sz="2400" i="1">
                                  <a:solidFill>
                                    <a:srgbClr val="000000"/>
                                  </a:solidFill>
                                  <a:effectLst>
                                    <a:outerShdw blurRad="38100" dist="38100" dir="2700000" algn="tl">
                                      <a:srgbClr val="C0C0C0"/>
                                    </a:outerShdw>
                                  </a:effectLst>
                                  <a:latin typeface="Cambria Math" panose="02040503050406030204" pitchFamily="18" charset="0"/>
                                </a:rPr>
                              </m:ctrlPr>
                            </m:sSubPr>
                            <m:e>
                              <m:r>
                                <a:rPr lang="en-US" altLang="zh-CN" sz="2400" i="1">
                                  <a:solidFill>
                                    <a:srgbClr val="000000"/>
                                  </a:solidFill>
                                  <a:effectLst>
                                    <a:outerShdw blurRad="38100" dist="38100" dir="2700000" algn="tl">
                                      <a:srgbClr val="C0C0C0"/>
                                    </a:outerShdw>
                                  </a:effectLst>
                                  <a:latin typeface="Cambria Math" panose="02040503050406030204" pitchFamily="18" charset="0"/>
                                </a:rPr>
                                <m:t>𝛼</m:t>
                              </m:r>
                            </m:e>
                            <m:sub>
                              <m:r>
                                <a:rPr lang="en-US" altLang="zh-CN" sz="2400" i="1">
                                  <a:solidFill>
                                    <a:srgbClr val="000000"/>
                                  </a:solidFill>
                                  <a:effectLst>
                                    <a:outerShdw blurRad="38100" dist="38100" dir="2700000" algn="tl">
                                      <a:srgbClr val="C0C0C0"/>
                                    </a:outerShdw>
                                  </a:effectLst>
                                  <a:latin typeface="Cambria Math" panose="02040503050406030204" pitchFamily="18" charset="0"/>
                                </a:rPr>
                                <m:t>3</m:t>
                              </m:r>
                            </m:sub>
                          </m:sSub>
                        </m:e>
                      </m:d>
                      <m:r>
                        <a:rPr lang="en-US" altLang="zh-CN" sz="2400" i="1">
                          <a:solidFill>
                            <a:srgbClr val="000000"/>
                          </a:solidFill>
                          <a:effectLst>
                            <a:outerShdw blurRad="38100" dist="38100" dir="2700000" algn="tl">
                              <a:srgbClr val="C0C0C0"/>
                            </a:outerShdw>
                          </a:effectLst>
                          <a:latin typeface="Cambria Math" panose="02040503050406030204" pitchFamily="18" charset="0"/>
                        </a:rPr>
                        <m:t>=</m:t>
                      </m:r>
                      <m:sSup>
                        <m:sSupPr>
                          <m:ctrlPr>
                            <a:rPr lang="en-US" altLang="zh-CN" sz="2400" i="1">
                              <a:solidFill>
                                <a:srgbClr val="000000"/>
                              </a:solidFill>
                              <a:effectLst>
                                <a:outerShdw blurRad="38100" dist="38100" dir="2700000" algn="tl">
                                  <a:srgbClr val="C0C0C0"/>
                                </a:outerShdw>
                              </a:effectLst>
                              <a:latin typeface="Cambria Math" panose="02040503050406030204" pitchFamily="18" charset="0"/>
                            </a:rPr>
                          </m:ctrlPr>
                        </m:sSupPr>
                        <m:e>
                          <m:d>
                            <m:dPr>
                              <m:ctrlPr>
                                <a:rPr lang="en-US" altLang="zh-CN" sz="2400" i="1">
                                  <a:solidFill>
                                    <a:srgbClr val="000000"/>
                                  </a:solidFill>
                                  <a:effectLst>
                                    <a:outerShdw blurRad="38100" dist="38100" dir="2700000" algn="tl">
                                      <a:srgbClr val="C0C0C0"/>
                                    </a:outerShdw>
                                  </a:effectLst>
                                  <a:latin typeface="Cambria Math" panose="02040503050406030204" pitchFamily="18" charset="0"/>
                                </a:rPr>
                              </m:ctrlPr>
                            </m:dPr>
                            <m:e>
                              <m:r>
                                <a:rPr lang="en-US" altLang="zh-CN" sz="2400" i="1">
                                  <a:solidFill>
                                    <a:srgbClr val="000000"/>
                                  </a:solidFill>
                                  <a:effectLst>
                                    <a:outerShdw blurRad="38100" dist="38100" dir="2700000" algn="tl">
                                      <a:srgbClr val="C0C0C0"/>
                                    </a:outerShdw>
                                  </a:effectLst>
                                  <a:latin typeface="Cambria Math" panose="02040503050406030204" pitchFamily="18" charset="0"/>
                                </a:rPr>
                                <m:t>1,0</m:t>
                              </m:r>
                            </m:e>
                          </m:d>
                        </m:e>
                        <m:sup>
                          <m:r>
                            <a:rPr lang="en-US" altLang="zh-CN" sz="2400" i="1">
                              <a:solidFill>
                                <a:srgbClr val="000000"/>
                              </a:solidFill>
                              <a:effectLst>
                                <a:outerShdw blurRad="38100" dist="38100" dir="2700000" algn="tl">
                                  <a:srgbClr val="C0C0C0"/>
                                </a:outerShdw>
                              </a:effectLst>
                              <a:latin typeface="Cambria Math" panose="02040503050406030204" pitchFamily="18" charset="0"/>
                            </a:rPr>
                            <m:t>𝑇</m:t>
                          </m:r>
                        </m:sup>
                      </m:sSup>
                    </m:oMath>
                  </m:oMathPara>
                </a14:m>
                <a:endParaRPr lang="en-US" altLang="zh-CN" sz="2400" dirty="0">
                  <a:solidFill>
                    <a:srgbClr val="000000"/>
                  </a:solidFill>
                  <a:effectLst>
                    <a:outerShdw blurRad="38100" dist="38100" dir="2700000" algn="tl">
                      <a:srgbClr val="C0C0C0"/>
                    </a:outerShdw>
                  </a:effectLst>
                  <a:latin typeface="宋体" panose="02010600030101010101" pitchFamily="2" charset="-122"/>
                </a:endParaRPr>
              </a:p>
              <a:p>
                <a:pPr defTabSz="457200">
                  <a:lnSpc>
                    <a:spcPct val="150000"/>
                  </a:lnSpc>
                  <a:defRPr/>
                </a:pPr>
                <a:r>
                  <a:rPr lang="zh-CN" altLang="en-US" sz="2400" dirty="0">
                    <a:solidFill>
                      <a:srgbClr val="000000"/>
                    </a:solidFill>
                    <a:effectLst>
                      <a:outerShdw blurRad="38100" dist="38100" dir="2700000" algn="tl">
                        <a:srgbClr val="C0C0C0"/>
                      </a:outerShdw>
                    </a:effectLst>
                    <a:latin typeface="华文中宋" panose="02010600040101010101" pitchFamily="2" charset="-122"/>
                    <a:ea typeface="华文中宋" panose="02010600040101010101" pitchFamily="2" charset="-122"/>
                  </a:rPr>
                  <a:t>是线性相关的。</a:t>
                </a:r>
                <a:endParaRPr kumimoji="0" lang="zh-CN" altLang="en-US" sz="2400" dirty="0">
                  <a:solidFill>
                    <a:srgbClr val="000000"/>
                  </a:solidFill>
                  <a:latin typeface="华文中宋" panose="02010600040101010101" pitchFamily="2" charset="-122"/>
                  <a:ea typeface="华文中宋" panose="02010600040101010101" pitchFamily="2" charset="-122"/>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945530" y="1484784"/>
                <a:ext cx="10263037" cy="3980129"/>
              </a:xfrm>
              <a:prstGeom prst="rect">
                <a:avLst/>
              </a:prstGeom>
              <a:blipFill>
                <a:blip r:embed="rId2"/>
                <a:stretch>
                  <a:fillRect l="-950" b="-184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5114706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767408" y="1343152"/>
            <a:ext cx="5657850" cy="548848"/>
          </a:xfrm>
        </p:spPr>
        <p:txBody>
          <a:bodyPr/>
          <a:lstStyle/>
          <a:p>
            <a:pPr marL="457200" indent="-457200" eaLnBrk="1" hangingPunct="1">
              <a:buFont typeface="Wingdings" panose="05000000000000000000" pitchFamily="2" charset="2"/>
              <a:buChar char="Ø"/>
            </a:pPr>
            <a:r>
              <a:rPr lang="zh-CN" altLang="en-US" sz="2700" dirty="0">
                <a:solidFill>
                  <a:srgbClr val="0000FF"/>
                </a:solidFill>
              </a:rPr>
              <a:t>线性映射在一对基下的矩阵表示</a:t>
            </a:r>
          </a:p>
        </p:txBody>
      </p:sp>
      <mc:AlternateContent xmlns:mc="http://schemas.openxmlformats.org/markup-compatibility/2006" xmlns:a14="http://schemas.microsoft.com/office/drawing/2010/main">
        <mc:Choice Requires="a14">
          <p:sp>
            <p:nvSpPr>
              <p:cNvPr id="12306" name="Text Box 3"/>
              <p:cNvSpPr txBox="1">
                <a:spLocks noChangeArrowheads="1"/>
              </p:cNvSpPr>
              <p:nvPr/>
            </p:nvSpPr>
            <p:spPr bwMode="auto">
              <a:xfrm>
                <a:off x="839416" y="1917485"/>
                <a:ext cx="10657184" cy="113492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50000"/>
                  </a:lnSpc>
                  <a:spcBef>
                    <a:spcPct val="0"/>
                  </a:spcBef>
                  <a:buNone/>
                  <a:defRPr/>
                </a:pPr>
                <a:r>
                  <a:rPr lang="zh-CN" altLang="en-US" sz="1800" b="1" dirty="0">
                    <a:solidFill>
                      <a:srgbClr val="000000"/>
                    </a:solidFill>
                    <a:latin typeface="Times New Roman" panose="02020603050405020304" pitchFamily="18" charset="0"/>
                  </a:rPr>
                  <a:t>　    </a:t>
                </a:r>
                <a:r>
                  <a:rPr lang="zh-CN" altLang="en-US" sz="2400" dirty="0">
                    <a:solidFill>
                      <a:srgbClr val="000000"/>
                    </a:solidFill>
                    <a:latin typeface="华文中宋" panose="02010600040101010101" pitchFamily="2" charset="-122"/>
                    <a:ea typeface="华文中宋" panose="02010600040101010101" pitchFamily="2" charset="-122"/>
                  </a:rPr>
                  <a:t>设</a:t>
                </a:r>
                <a14:m>
                  <m:oMath xmlns:m="http://schemas.openxmlformats.org/officeDocument/2006/math">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𝛼</m:t>
                        </m:r>
                      </m:e>
                      <m:sub>
                        <m:r>
                          <a:rPr lang="en-US" altLang="zh-CN" sz="2400" i="1">
                            <a:solidFill>
                              <a:srgbClr val="000000"/>
                            </a:solidFill>
                            <a:latin typeface="Cambria Math" panose="02040503050406030204" pitchFamily="18" charset="0"/>
                          </a:rPr>
                          <m:t>1</m:t>
                        </m:r>
                      </m:sub>
                    </m:sSub>
                    <m:r>
                      <a:rPr lang="en-US" altLang="zh-CN" sz="2400" i="1">
                        <a:solidFill>
                          <a:srgbClr val="000000"/>
                        </a:solidFill>
                        <a:latin typeface="Cambria Math" panose="02040503050406030204" pitchFamily="18" charset="0"/>
                      </a:rPr>
                      <m:t>,</m:t>
                    </m:r>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𝛼</m:t>
                        </m:r>
                      </m:e>
                      <m:sub>
                        <m:r>
                          <a:rPr lang="en-US" altLang="zh-CN" sz="2400" i="1">
                            <a:solidFill>
                              <a:srgbClr val="000000"/>
                            </a:solidFill>
                            <a:latin typeface="Cambria Math" panose="02040503050406030204" pitchFamily="18" charset="0"/>
                          </a:rPr>
                          <m:t>2</m:t>
                        </m:r>
                      </m:sub>
                    </m:sSub>
                    <m:r>
                      <a:rPr lang="en-US" altLang="zh-CN" sz="2400" i="1">
                        <a:solidFill>
                          <a:srgbClr val="000000"/>
                        </a:solidFill>
                        <a:latin typeface="Cambria Math" panose="02040503050406030204" pitchFamily="18" charset="0"/>
                      </a:rPr>
                      <m:t>,⋯,</m:t>
                    </m:r>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𝛼</m:t>
                        </m:r>
                      </m:e>
                      <m:sub>
                        <m:r>
                          <a:rPr lang="en-US" altLang="zh-CN" sz="2400" i="1">
                            <a:solidFill>
                              <a:srgbClr val="000000"/>
                            </a:solidFill>
                            <a:latin typeface="Cambria Math" panose="02040503050406030204" pitchFamily="18" charset="0"/>
                          </a:rPr>
                          <m:t>𝑛</m:t>
                        </m:r>
                      </m:sub>
                    </m:sSub>
                  </m:oMath>
                </a14:m>
                <a:r>
                  <a:rPr lang="zh-CN" altLang="en-US" sz="2400" dirty="0">
                    <a:solidFill>
                      <a:srgbClr val="000000"/>
                    </a:solidFill>
                    <a:latin typeface="华文中宋" panose="02010600040101010101" pitchFamily="2" charset="-122"/>
                    <a:ea typeface="华文中宋" panose="02010600040101010101" pitchFamily="2" charset="-122"/>
                  </a:rPr>
                  <a:t>是</a:t>
                </a:r>
                <a14:m>
                  <m:oMath xmlns:m="http://schemas.openxmlformats.org/officeDocument/2006/math">
                    <m:r>
                      <a:rPr lang="en-US" altLang="zh-CN" sz="2400" i="1" dirty="0">
                        <a:solidFill>
                          <a:srgbClr val="000000"/>
                        </a:solidFill>
                        <a:latin typeface="Cambria Math" panose="02040503050406030204" pitchFamily="18" charset="0"/>
                      </a:rPr>
                      <m:t>𝑉</m:t>
                    </m:r>
                    <m:r>
                      <a:rPr lang="en-US" altLang="zh-CN" sz="2400" i="1" baseline="-25000" dirty="0">
                        <a:solidFill>
                          <a:srgbClr val="000000"/>
                        </a:solidFill>
                        <a:latin typeface="Cambria Math" panose="02040503050406030204" pitchFamily="18" charset="0"/>
                      </a:rPr>
                      <m:t>1</m:t>
                    </m:r>
                  </m:oMath>
                </a14:m>
                <a:r>
                  <a:rPr lang="zh-CN" altLang="en-US" sz="2400" dirty="0">
                    <a:solidFill>
                      <a:srgbClr val="000000"/>
                    </a:solidFill>
                    <a:latin typeface="华文中宋" panose="02010600040101010101" pitchFamily="2" charset="-122"/>
                    <a:ea typeface="华文中宋" panose="02010600040101010101" pitchFamily="2" charset="-122"/>
                  </a:rPr>
                  <a:t>的一组基</a:t>
                </a:r>
                <a:r>
                  <a:rPr lang="en-US" altLang="zh-CN" sz="2400" dirty="0">
                    <a:solidFill>
                      <a:srgbClr val="000000"/>
                    </a:solidFill>
                    <a:latin typeface="华文中宋" panose="02010600040101010101" pitchFamily="2" charset="-122"/>
                    <a:ea typeface="华文中宋" panose="02010600040101010101" pitchFamily="2" charset="-122"/>
                  </a:rPr>
                  <a:t>, </a:t>
                </a:r>
                <a14:m>
                  <m:oMath xmlns:m="http://schemas.openxmlformats.org/officeDocument/2006/math">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𝛽</m:t>
                        </m:r>
                      </m:e>
                      <m:sub>
                        <m:r>
                          <a:rPr lang="en-US" altLang="zh-CN" sz="2400" i="1">
                            <a:solidFill>
                              <a:srgbClr val="000000"/>
                            </a:solidFill>
                            <a:latin typeface="Cambria Math" panose="02040503050406030204" pitchFamily="18" charset="0"/>
                          </a:rPr>
                          <m:t>1</m:t>
                        </m:r>
                      </m:sub>
                    </m:sSub>
                    <m:r>
                      <a:rPr lang="en-US" altLang="zh-CN" sz="2400" i="1">
                        <a:solidFill>
                          <a:srgbClr val="000000"/>
                        </a:solidFill>
                        <a:latin typeface="Cambria Math" panose="02040503050406030204" pitchFamily="18" charset="0"/>
                      </a:rPr>
                      <m:t>,</m:t>
                    </m:r>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𝛽</m:t>
                        </m:r>
                      </m:e>
                      <m:sub>
                        <m:r>
                          <a:rPr lang="en-US" altLang="zh-CN" sz="2400" i="1">
                            <a:solidFill>
                              <a:srgbClr val="000000"/>
                            </a:solidFill>
                            <a:latin typeface="Cambria Math" panose="02040503050406030204" pitchFamily="18" charset="0"/>
                          </a:rPr>
                          <m:t>2</m:t>
                        </m:r>
                      </m:sub>
                    </m:sSub>
                    <m:r>
                      <a:rPr lang="en-US" altLang="zh-CN" sz="2400" i="1">
                        <a:solidFill>
                          <a:srgbClr val="000000"/>
                        </a:solidFill>
                        <a:latin typeface="Cambria Math" panose="02040503050406030204" pitchFamily="18" charset="0"/>
                      </a:rPr>
                      <m:t>,⋯,</m:t>
                    </m:r>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𝛽</m:t>
                        </m:r>
                      </m:e>
                      <m:sub>
                        <m:r>
                          <a:rPr lang="en-US" altLang="zh-CN" sz="2400" i="1">
                            <a:solidFill>
                              <a:srgbClr val="000000"/>
                            </a:solidFill>
                            <a:latin typeface="Cambria Math" panose="02040503050406030204" pitchFamily="18" charset="0"/>
                          </a:rPr>
                          <m:t>𝑚</m:t>
                        </m:r>
                      </m:sub>
                    </m:sSub>
                  </m:oMath>
                </a14:m>
                <a:r>
                  <a:rPr lang="zh-CN" altLang="en-US" sz="2400" dirty="0">
                    <a:solidFill>
                      <a:srgbClr val="000000"/>
                    </a:solidFill>
                    <a:latin typeface="华文中宋" panose="02010600040101010101" pitchFamily="2" charset="-122"/>
                    <a:ea typeface="华文中宋" panose="02010600040101010101" pitchFamily="2" charset="-122"/>
                  </a:rPr>
                  <a:t>是</a:t>
                </a:r>
                <a14:m>
                  <m:oMath xmlns:m="http://schemas.openxmlformats.org/officeDocument/2006/math">
                    <m:r>
                      <a:rPr lang="en-US" altLang="zh-CN" sz="2400" i="1" dirty="0">
                        <a:solidFill>
                          <a:srgbClr val="000000"/>
                        </a:solidFill>
                        <a:latin typeface="Cambria Math" panose="02040503050406030204" pitchFamily="18" charset="0"/>
                      </a:rPr>
                      <m:t>𝑉</m:t>
                    </m:r>
                    <m:r>
                      <a:rPr lang="en-US" altLang="zh-CN" sz="2400" i="1" baseline="-25000" dirty="0">
                        <a:solidFill>
                          <a:srgbClr val="000000"/>
                        </a:solidFill>
                        <a:latin typeface="Cambria Math" panose="02040503050406030204" pitchFamily="18" charset="0"/>
                      </a:rPr>
                      <m:t>2</m:t>
                    </m:r>
                  </m:oMath>
                </a14:m>
                <a:r>
                  <a:rPr lang="zh-CN" altLang="en-US" sz="2400" dirty="0">
                    <a:solidFill>
                      <a:srgbClr val="000000"/>
                    </a:solidFill>
                    <a:latin typeface="华文中宋" panose="02010600040101010101" pitchFamily="2" charset="-122"/>
                    <a:ea typeface="华文中宋" panose="02010600040101010101" pitchFamily="2" charset="-122"/>
                  </a:rPr>
                  <a:t>的一组基</a:t>
                </a:r>
                <a:r>
                  <a:rPr lang="en-US" altLang="zh-CN" sz="2400" dirty="0">
                    <a:solidFill>
                      <a:srgbClr val="000000"/>
                    </a:solidFill>
                    <a:latin typeface="华文中宋" panose="02010600040101010101" pitchFamily="2" charset="-122"/>
                    <a:ea typeface="华文中宋" panose="02010600040101010101" pitchFamily="2" charset="-122"/>
                  </a:rPr>
                  <a:t>, </a:t>
                </a:r>
                <a14:m>
                  <m:oMath xmlns:m="http://schemas.openxmlformats.org/officeDocument/2006/math">
                    <m:r>
                      <a:rPr lang="zh-CN" altLang="en-US" sz="2400" i="1">
                        <a:solidFill>
                          <a:srgbClr val="000000"/>
                        </a:solidFill>
                        <a:latin typeface="Cambria Math" panose="02040503050406030204" pitchFamily="18" charset="0"/>
                      </a:rPr>
                      <m:t>𝒜</m:t>
                    </m:r>
                  </m:oMath>
                </a14:m>
                <a:r>
                  <a:rPr lang="zh-CN" altLang="en-US" sz="2400" dirty="0">
                    <a:solidFill>
                      <a:srgbClr val="000000"/>
                    </a:solidFill>
                    <a:latin typeface="华文中宋" panose="02010600040101010101" pitchFamily="2" charset="-122"/>
                    <a:ea typeface="华文中宋" panose="02010600040101010101" pitchFamily="2" charset="-122"/>
                  </a:rPr>
                  <a:t>是</a:t>
                </a:r>
                <a14:m>
                  <m:oMath xmlns:m="http://schemas.openxmlformats.org/officeDocument/2006/math">
                    <m:sSub>
                      <m:sSubPr>
                        <m:ctrlPr>
                          <a:rPr lang="en-US" altLang="zh-CN" sz="2400" i="1" dirty="0">
                            <a:solidFill>
                              <a:srgbClr val="000000"/>
                            </a:solidFill>
                            <a:latin typeface="Cambria Math" panose="02040503050406030204" pitchFamily="18" charset="0"/>
                          </a:rPr>
                        </m:ctrlPr>
                      </m:sSubPr>
                      <m:e>
                        <m:r>
                          <a:rPr lang="en-US" altLang="zh-CN" sz="2400" i="1" dirty="0">
                            <a:solidFill>
                              <a:srgbClr val="000000"/>
                            </a:solidFill>
                            <a:latin typeface="Cambria Math" panose="02040503050406030204" pitchFamily="18" charset="0"/>
                          </a:rPr>
                          <m:t>𝑉</m:t>
                        </m:r>
                      </m:e>
                      <m:sub>
                        <m:r>
                          <a:rPr lang="en-US" altLang="zh-CN" sz="2400" i="1" dirty="0">
                            <a:solidFill>
                              <a:srgbClr val="000000"/>
                            </a:solidFill>
                            <a:latin typeface="Cambria Math" panose="02040503050406030204" pitchFamily="18" charset="0"/>
                          </a:rPr>
                          <m:t>1</m:t>
                        </m:r>
                      </m:sub>
                    </m:sSub>
                  </m:oMath>
                </a14:m>
                <a:r>
                  <a:rPr lang="zh-CN" altLang="en-US" sz="2400" dirty="0">
                    <a:solidFill>
                      <a:srgbClr val="000000"/>
                    </a:solidFill>
                    <a:latin typeface="华文中宋" panose="02010600040101010101" pitchFamily="2" charset="-122"/>
                    <a:ea typeface="华文中宋" panose="02010600040101010101" pitchFamily="2" charset="-122"/>
                  </a:rPr>
                  <a:t>到</a:t>
                </a:r>
                <a14:m>
                  <m:oMath xmlns:m="http://schemas.openxmlformats.org/officeDocument/2006/math">
                    <m:sSub>
                      <m:sSubPr>
                        <m:ctrlPr>
                          <a:rPr lang="en-US" altLang="zh-CN" sz="2400" i="1" dirty="0">
                            <a:solidFill>
                              <a:srgbClr val="000000"/>
                            </a:solidFill>
                            <a:latin typeface="Cambria Math" panose="02040503050406030204" pitchFamily="18" charset="0"/>
                          </a:rPr>
                        </m:ctrlPr>
                      </m:sSubPr>
                      <m:e>
                        <m:r>
                          <a:rPr lang="en-US" altLang="zh-CN" sz="2400" i="1" dirty="0">
                            <a:solidFill>
                              <a:srgbClr val="000000"/>
                            </a:solidFill>
                            <a:latin typeface="Cambria Math" panose="02040503050406030204" pitchFamily="18" charset="0"/>
                          </a:rPr>
                          <m:t>𝑉</m:t>
                        </m:r>
                      </m:e>
                      <m:sub>
                        <m:r>
                          <a:rPr lang="en-US" altLang="zh-CN" sz="2400" i="1" dirty="0">
                            <a:solidFill>
                              <a:srgbClr val="000000"/>
                            </a:solidFill>
                            <a:latin typeface="Cambria Math" panose="02040503050406030204" pitchFamily="18" charset="0"/>
                          </a:rPr>
                          <m:t>2</m:t>
                        </m:r>
                      </m:sub>
                    </m:sSub>
                  </m:oMath>
                </a14:m>
                <a:r>
                  <a:rPr lang="zh-CN" altLang="en-US" sz="2400" dirty="0">
                    <a:solidFill>
                      <a:srgbClr val="000000"/>
                    </a:solidFill>
                    <a:latin typeface="华文中宋" panose="02010600040101010101" pitchFamily="2" charset="-122"/>
                    <a:ea typeface="华文中宋" panose="02010600040101010101" pitchFamily="2" charset="-122"/>
                  </a:rPr>
                  <a:t>的一个线性映射，则</a:t>
                </a:r>
                <a:endParaRPr lang="en-US" altLang="zh-CN" sz="2400" dirty="0">
                  <a:solidFill>
                    <a:srgbClr val="000000"/>
                  </a:solidFill>
                  <a:latin typeface="华文中宋" panose="02010600040101010101" pitchFamily="2" charset="-122"/>
                  <a:ea typeface="华文中宋" panose="02010600040101010101" pitchFamily="2" charset="-122"/>
                </a:endParaRPr>
              </a:p>
            </p:txBody>
          </p:sp>
        </mc:Choice>
        <mc:Fallback xmlns="">
          <p:sp>
            <p:nvSpPr>
              <p:cNvPr id="12306" name="Text Box 3"/>
              <p:cNvSpPr txBox="1">
                <a:spLocks noRot="1" noChangeAspect="1" noMove="1" noResize="1" noEditPoints="1" noAdjustHandles="1" noChangeArrowheads="1" noChangeShapeType="1" noTextEdit="1"/>
              </p:cNvSpPr>
              <p:nvPr/>
            </p:nvSpPr>
            <p:spPr bwMode="auto">
              <a:xfrm>
                <a:off x="839416" y="1917485"/>
                <a:ext cx="10657184" cy="1134926"/>
              </a:xfrm>
              <a:prstGeom prst="rect">
                <a:avLst/>
              </a:prstGeom>
              <a:blipFill>
                <a:blip r:embed="rId2"/>
                <a:stretch>
                  <a:fillRect l="-915" r="-858" b="-1182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a:defRPr/>
            </a:pPr>
            <a:fld id="{281FBE21-B40B-4B64-ABBE-395E3EC7A610}" type="slidenum">
              <a:rPr kumimoji="0" lang="en-US" altLang="zh-CN">
                <a:solidFill>
                  <a:srgbClr val="000000"/>
                </a:solidFill>
              </a:rPr>
              <a:pPr>
                <a:defRPr/>
              </a:pPr>
              <a:t>88</a:t>
            </a:fld>
            <a:endParaRPr kumimoji="0" lang="en-US" altLang="zh-CN">
              <a:solidFill>
                <a:srgbClr val="000000"/>
              </a:solidFill>
            </a:endParaRPr>
          </a:p>
        </p:txBody>
      </p:sp>
      <p:sp>
        <p:nvSpPr>
          <p:cNvPr id="22" name="Rectangle 6"/>
          <p:cNvSpPr>
            <a:spLocks noChangeArrowheads="1"/>
          </p:cNvSpPr>
          <p:nvPr/>
        </p:nvSpPr>
        <p:spPr bwMode="auto">
          <a:xfrm>
            <a:off x="1631504" y="624804"/>
            <a:ext cx="4103737" cy="461665"/>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400" b="1" dirty="0">
                <a:solidFill>
                  <a:srgbClr val="3333CC"/>
                </a:solidFill>
                <a:effectLst>
                  <a:outerShdw blurRad="38100" dist="38100" dir="2700000" algn="tl">
                    <a:srgbClr val="000000"/>
                  </a:outerShdw>
                </a:effectLst>
                <a:latin typeface="Calibri" panose="020F0502020204030204" pitchFamily="34" charset="0"/>
                <a:ea typeface="宋体"/>
              </a:rPr>
              <a:t>1.4.2   </a:t>
            </a:r>
            <a:r>
              <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rPr>
              <a:t>线性映射的矩阵表示</a:t>
            </a:r>
          </a:p>
        </p:txBody>
      </p:sp>
      <mc:AlternateContent xmlns:mc="http://schemas.openxmlformats.org/markup-compatibility/2006" xmlns:a14="http://schemas.microsoft.com/office/drawing/2010/main">
        <mc:Choice Requires="a14">
          <p:sp>
            <p:nvSpPr>
              <p:cNvPr id="3" name="文本框 2"/>
              <p:cNvSpPr txBox="1"/>
              <p:nvPr/>
            </p:nvSpPr>
            <p:spPr>
              <a:xfrm>
                <a:off x="839416" y="3772205"/>
                <a:ext cx="8352928" cy="2783967"/>
              </a:xfrm>
              <a:prstGeom prst="rect">
                <a:avLst/>
              </a:prstGeom>
              <a:noFill/>
            </p:spPr>
            <p:txBody>
              <a:bodyPr wrap="square" rtlCol="0">
                <a:spAutoFit/>
              </a:bodyPr>
              <a:lstStyle/>
              <a:p>
                <a:pPr defTabSz="457200">
                  <a:lnSpc>
                    <a:spcPct val="150000"/>
                  </a:lnSpc>
                  <a:defRPr/>
                </a:pPr>
                <a:r>
                  <a:rPr kumimoji="0" lang="zh-CN" altLang="en-US" sz="2400" dirty="0">
                    <a:solidFill>
                      <a:srgbClr val="000000"/>
                    </a:solidFill>
                    <a:latin typeface="华文中宋" panose="02010600040101010101" pitchFamily="2" charset="-122"/>
                    <a:ea typeface="华文中宋" panose="02010600040101010101" pitchFamily="2" charset="-122"/>
                  </a:rPr>
                  <a:t>或写成</a:t>
                </a:r>
                <a:endParaRPr kumimoji="0" lang="en-US" altLang="zh-CN" sz="2400" dirty="0">
                  <a:solidFill>
                    <a:srgbClr val="000000"/>
                  </a:solidFill>
                  <a:latin typeface="华文中宋" panose="02010600040101010101" pitchFamily="2" charset="-122"/>
                  <a:ea typeface="华文中宋" panose="02010600040101010101" pitchFamily="2" charset="-122"/>
                </a:endParaRPr>
              </a:p>
              <a:p>
                <a:pPr defTabSz="457200">
                  <a:lnSpc>
                    <a:spcPct val="150000"/>
                  </a:lnSpc>
                  <a:defRPr/>
                </a:pPr>
                <a14:m>
                  <m:oMathPara xmlns:m="http://schemas.openxmlformats.org/officeDocument/2006/math">
                    <m:oMathParaPr>
                      <m:jc m:val="centerGroup"/>
                    </m:oMathParaPr>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𝑛</m:t>
                              </m:r>
                            </m:sub>
                          </m:sSub>
                        </m:e>
                      </m:d>
                      <m:r>
                        <a:rPr kumimoji="0" lang="en-US" altLang="zh-CN" sz="2400" i="1">
                          <a:solidFill>
                            <a:srgbClr val="000000"/>
                          </a:solidFill>
                          <a:latin typeface="Cambria Math" panose="02040503050406030204" pitchFamily="18" charset="0"/>
                          <a:ea typeface="华文中宋" panose="02010600040101010101" pitchFamily="2" charset="-122"/>
                        </a:rPr>
                        <m:t>=</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r>
                            <a:rPr kumimoji="0" lang="zh-CN" altLang="en-US" sz="2400" i="1">
                              <a:solidFill>
                                <a:srgbClr val="000000"/>
                              </a:solidFill>
                              <a:latin typeface="Cambria Math" panose="02040503050406030204" pitchFamily="18" charset="0"/>
                              <a:ea typeface="华文中宋" panose="02010600040101010101" pitchFamily="2" charset="-122"/>
                            </a:rPr>
                            <m:t>𝒜</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e>
                          </m:d>
                          <m:r>
                            <a:rPr kumimoji="0" lang="en-US" altLang="zh-CN" sz="2400" i="1">
                              <a:solidFill>
                                <a:srgbClr val="000000"/>
                              </a:solidFill>
                              <a:latin typeface="Cambria Math" panose="02040503050406030204" pitchFamily="18" charset="0"/>
                              <a:ea typeface="华文中宋" panose="02010600040101010101" pitchFamily="2" charset="-122"/>
                            </a:rPr>
                            <m:t>,</m:t>
                          </m:r>
                          <m:r>
                            <a:rPr kumimoji="0" lang="zh-CN" altLang="en-US" sz="2400" i="1">
                              <a:solidFill>
                                <a:srgbClr val="000000"/>
                              </a:solidFill>
                              <a:latin typeface="Cambria Math" panose="02040503050406030204" pitchFamily="18" charset="0"/>
                              <a:ea typeface="华文中宋" panose="02010600040101010101" pitchFamily="2" charset="-122"/>
                            </a:rPr>
                            <m:t>𝒜</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e>
                          </m:d>
                          <m:r>
                            <a:rPr kumimoji="0" lang="en-US" altLang="zh-CN" sz="2400" i="1">
                              <a:solidFill>
                                <a:srgbClr val="000000"/>
                              </a:solidFill>
                              <a:latin typeface="Cambria Math" panose="02040503050406030204" pitchFamily="18" charset="0"/>
                              <a:ea typeface="华文中宋" panose="02010600040101010101" pitchFamily="2" charset="-122"/>
                            </a:rPr>
                            <m:t>,⋯,</m:t>
                          </m:r>
                          <m:r>
                            <a:rPr kumimoji="0" lang="zh-CN" altLang="en-US" sz="2400" i="1">
                              <a:solidFill>
                                <a:srgbClr val="000000"/>
                              </a:solidFill>
                              <a:latin typeface="Cambria Math" panose="02040503050406030204" pitchFamily="18" charset="0"/>
                              <a:ea typeface="华文中宋" panose="02010600040101010101" pitchFamily="2" charset="-122"/>
                            </a:rPr>
                            <m:t>𝒜</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𝑛</m:t>
                                  </m:r>
                                </m:sub>
                              </m:sSub>
                            </m:e>
                          </m:d>
                        </m:e>
                      </m:d>
                    </m:oMath>
                  </m:oMathPara>
                </a14:m>
                <a:endParaRPr kumimoji="0" lang="en-US" altLang="zh-CN" sz="2400" dirty="0">
                  <a:solidFill>
                    <a:srgbClr val="000000"/>
                  </a:solidFill>
                  <a:latin typeface="华文中宋" panose="02010600040101010101" pitchFamily="2" charset="-122"/>
                  <a:ea typeface="华文中宋" panose="02010600040101010101" pitchFamily="2" charset="-122"/>
                </a:endParaRPr>
              </a:p>
              <a:p>
                <a:pPr defTabSz="457200">
                  <a:lnSpc>
                    <a:spcPct val="150000"/>
                  </a:lnSpc>
                  <a:defRPr/>
                </a:pPr>
                <a14:m>
                  <m:oMathPara xmlns:m="http://schemas.openxmlformats.org/officeDocument/2006/math">
                    <m:oMathParaPr>
                      <m:jc m:val="centerGroup"/>
                    </m:oMathParaPr>
                    <m:oMath xmlns:m="http://schemas.openxmlformats.org/officeDocument/2006/math">
                      <m:r>
                        <a:rPr kumimoji="0" lang="en-US" altLang="zh-CN" sz="2400" i="1">
                          <a:solidFill>
                            <a:srgbClr val="000000"/>
                          </a:solidFill>
                          <a:latin typeface="Cambria Math" panose="02040503050406030204" pitchFamily="18" charset="0"/>
                          <a:ea typeface="华文中宋" panose="02010600040101010101" pitchFamily="2" charset="-122"/>
                        </a:rPr>
                        <m:t>                                               =</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nary>
                            <m:naryPr>
                              <m:chr m:val="∑"/>
                              <m:ctrlPr>
                                <a:rPr kumimoji="0" lang="en-US" altLang="zh-CN" sz="2400" i="1" smtClean="0">
                                  <a:solidFill>
                                    <a:srgbClr val="000000"/>
                                  </a:solidFill>
                                  <a:latin typeface="Cambria Math" panose="02040503050406030204" pitchFamily="18" charset="0"/>
                                  <a:ea typeface="华文中宋" panose="02010600040101010101" pitchFamily="2" charset="-122"/>
                                </a:rPr>
                              </m:ctrlPr>
                            </m:naryPr>
                            <m:sub>
                              <m:r>
                                <a:rPr kumimoji="0" lang="en-US" altLang="zh-CN" sz="2400" i="1">
                                  <a:solidFill>
                                    <a:srgbClr val="000000"/>
                                  </a:solidFill>
                                  <a:latin typeface="Cambria Math" panose="02040503050406030204" pitchFamily="18" charset="0"/>
                                  <a:ea typeface="华文中宋" panose="02010600040101010101" pitchFamily="2" charset="-122"/>
                                </a:rPr>
                                <m:t>𝑖</m:t>
                              </m:r>
                              <m:r>
                                <a:rPr kumimoji="0" lang="en-US" altLang="zh-CN" sz="2400" i="1">
                                  <a:solidFill>
                                    <a:srgbClr val="000000"/>
                                  </a:solidFill>
                                  <a:latin typeface="Cambria Math" panose="02040503050406030204" pitchFamily="18" charset="0"/>
                                  <a:ea typeface="华文中宋" panose="02010600040101010101" pitchFamily="2" charset="-122"/>
                                </a:rPr>
                                <m:t>=1</m:t>
                              </m:r>
                            </m:sub>
                            <m:sup>
                              <m:r>
                                <a:rPr kumimoji="0" lang="en-US" altLang="zh-CN" sz="2400" i="1">
                                  <a:solidFill>
                                    <a:srgbClr val="000000"/>
                                  </a:solidFill>
                                  <a:latin typeface="Cambria Math" panose="02040503050406030204" pitchFamily="18" charset="0"/>
                                  <a:ea typeface="华文中宋" panose="02010600040101010101" pitchFamily="2" charset="-122"/>
                                </a:rPr>
                                <m:t>𝑚</m:t>
                              </m:r>
                            </m:sup>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𝑎</m:t>
                                  </m:r>
                                </m:e>
                                <m:sub>
                                  <m:r>
                                    <a:rPr kumimoji="0" lang="en-US" altLang="zh-CN" sz="2400" i="1">
                                      <a:solidFill>
                                        <a:srgbClr val="000000"/>
                                      </a:solidFill>
                                      <a:latin typeface="Cambria Math" panose="02040503050406030204" pitchFamily="18" charset="0"/>
                                      <a:ea typeface="华文中宋" panose="02010600040101010101" pitchFamily="2" charset="-122"/>
                                    </a:rPr>
                                    <m:t>𝑖</m:t>
                                  </m:r>
                                  <m:r>
                                    <a:rPr kumimoji="0" lang="en-US" altLang="zh-CN" sz="2400" i="1">
                                      <a:solidFill>
                                        <a:srgbClr val="000000"/>
                                      </a:solidFill>
                                      <a:latin typeface="Cambria Math" panose="02040503050406030204" pitchFamily="18" charset="0"/>
                                      <a:ea typeface="华文中宋" panose="02010600040101010101" pitchFamily="2" charset="-122"/>
                                    </a:rPr>
                                    <m:t>1</m:t>
                                  </m:r>
                                </m:sub>
                              </m:sSub>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𝛽</m:t>
                                  </m:r>
                                </m:e>
                                <m:sub>
                                  <m:r>
                                    <a:rPr kumimoji="0" lang="en-US" altLang="zh-CN" sz="2400" i="1">
                                      <a:solidFill>
                                        <a:srgbClr val="000000"/>
                                      </a:solidFill>
                                      <a:latin typeface="Cambria Math" panose="02040503050406030204" pitchFamily="18" charset="0"/>
                                      <a:ea typeface="华文中宋" panose="02010600040101010101" pitchFamily="2" charset="-122"/>
                                    </a:rPr>
                                    <m:t>𝑖</m:t>
                                  </m:r>
                                </m:sub>
                              </m:sSub>
                              <m:r>
                                <a:rPr kumimoji="0" lang="en-US" altLang="zh-CN" sz="2400" i="1">
                                  <a:solidFill>
                                    <a:srgbClr val="000000"/>
                                  </a:solidFill>
                                  <a:latin typeface="Cambria Math" panose="02040503050406030204" pitchFamily="18" charset="0"/>
                                  <a:ea typeface="华文中宋" panose="02010600040101010101" pitchFamily="2" charset="-122"/>
                                </a:rPr>
                                <m:t>, </m:t>
                              </m:r>
                              <m:nary>
                                <m:naryPr>
                                  <m:chr m:val="∑"/>
                                  <m:ctrlPr>
                                    <a:rPr kumimoji="0" lang="en-US" altLang="zh-CN" sz="2400" i="1">
                                      <a:solidFill>
                                        <a:srgbClr val="000000"/>
                                      </a:solidFill>
                                      <a:latin typeface="Cambria Math" panose="02040503050406030204" pitchFamily="18" charset="0"/>
                                      <a:ea typeface="华文中宋" panose="02010600040101010101" pitchFamily="2" charset="-122"/>
                                    </a:rPr>
                                  </m:ctrlPr>
                                </m:naryPr>
                                <m:sub>
                                  <m:r>
                                    <a:rPr kumimoji="0" lang="en-US" altLang="zh-CN" sz="2400" i="1">
                                      <a:solidFill>
                                        <a:srgbClr val="000000"/>
                                      </a:solidFill>
                                      <a:latin typeface="Cambria Math" panose="02040503050406030204" pitchFamily="18" charset="0"/>
                                      <a:ea typeface="华文中宋" panose="02010600040101010101" pitchFamily="2" charset="-122"/>
                                    </a:rPr>
                                    <m:t>𝑖</m:t>
                                  </m:r>
                                  <m:r>
                                    <a:rPr kumimoji="0" lang="en-US" altLang="zh-CN" sz="2400" i="1">
                                      <a:solidFill>
                                        <a:srgbClr val="000000"/>
                                      </a:solidFill>
                                      <a:latin typeface="Cambria Math" panose="02040503050406030204" pitchFamily="18" charset="0"/>
                                      <a:ea typeface="华文中宋" panose="02010600040101010101" pitchFamily="2" charset="-122"/>
                                    </a:rPr>
                                    <m:t>=1</m:t>
                                  </m:r>
                                </m:sub>
                                <m:sup>
                                  <m:r>
                                    <a:rPr kumimoji="0" lang="en-US" altLang="zh-CN" sz="2400" i="1">
                                      <a:solidFill>
                                        <a:srgbClr val="000000"/>
                                      </a:solidFill>
                                      <a:latin typeface="Cambria Math" panose="02040503050406030204" pitchFamily="18" charset="0"/>
                                      <a:ea typeface="华文中宋" panose="02010600040101010101" pitchFamily="2" charset="-122"/>
                                    </a:rPr>
                                    <m:t>𝑚</m:t>
                                  </m:r>
                                </m:sup>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𝑎</m:t>
                                      </m:r>
                                    </m:e>
                                    <m:sub>
                                      <m:r>
                                        <a:rPr kumimoji="0" lang="en-US" altLang="zh-CN" sz="2400" i="1">
                                          <a:solidFill>
                                            <a:srgbClr val="000000"/>
                                          </a:solidFill>
                                          <a:latin typeface="Cambria Math" panose="02040503050406030204" pitchFamily="18" charset="0"/>
                                          <a:ea typeface="华文中宋" panose="02010600040101010101" pitchFamily="2" charset="-122"/>
                                        </a:rPr>
                                        <m:t>𝑖</m:t>
                                      </m:r>
                                      <m:r>
                                        <a:rPr kumimoji="0" lang="en-US" altLang="zh-CN" sz="2400" i="1">
                                          <a:solidFill>
                                            <a:srgbClr val="000000"/>
                                          </a:solidFill>
                                          <a:latin typeface="Cambria Math" panose="02040503050406030204" pitchFamily="18" charset="0"/>
                                          <a:ea typeface="华文中宋" panose="02010600040101010101" pitchFamily="2" charset="-122"/>
                                        </a:rPr>
                                        <m:t>2</m:t>
                                      </m:r>
                                    </m:sub>
                                  </m:sSub>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𝛽</m:t>
                                      </m:r>
                                    </m:e>
                                    <m:sub>
                                      <m:r>
                                        <a:rPr kumimoji="0" lang="en-US" altLang="zh-CN" sz="2400" i="1">
                                          <a:solidFill>
                                            <a:srgbClr val="000000"/>
                                          </a:solidFill>
                                          <a:latin typeface="Cambria Math" panose="02040503050406030204" pitchFamily="18" charset="0"/>
                                          <a:ea typeface="华文中宋" panose="02010600040101010101" pitchFamily="2" charset="-122"/>
                                        </a:rPr>
                                        <m:t>𝑖</m:t>
                                      </m:r>
                                    </m:sub>
                                  </m:sSub>
                                  <m:r>
                                    <a:rPr kumimoji="0" lang="en-US" altLang="zh-CN" sz="2400" i="1">
                                      <a:solidFill>
                                        <a:srgbClr val="000000"/>
                                      </a:solidFill>
                                      <a:latin typeface="Cambria Math" panose="02040503050406030204" pitchFamily="18" charset="0"/>
                                      <a:ea typeface="华文中宋" panose="02010600040101010101" pitchFamily="2" charset="-122"/>
                                    </a:rPr>
                                    <m:t>,⋯,</m:t>
                                  </m:r>
                                </m:e>
                              </m:nary>
                              <m:nary>
                                <m:naryPr>
                                  <m:chr m:val="∑"/>
                                  <m:ctrlPr>
                                    <a:rPr kumimoji="0" lang="en-US" altLang="zh-CN" sz="2400" i="1">
                                      <a:solidFill>
                                        <a:srgbClr val="000000"/>
                                      </a:solidFill>
                                      <a:latin typeface="Cambria Math" panose="02040503050406030204" pitchFamily="18" charset="0"/>
                                      <a:ea typeface="华文中宋" panose="02010600040101010101" pitchFamily="2" charset="-122"/>
                                    </a:rPr>
                                  </m:ctrlPr>
                                </m:naryPr>
                                <m:sub>
                                  <m:r>
                                    <a:rPr kumimoji="0" lang="en-US" altLang="zh-CN" sz="2400" i="1">
                                      <a:solidFill>
                                        <a:srgbClr val="000000"/>
                                      </a:solidFill>
                                      <a:latin typeface="Cambria Math" panose="02040503050406030204" pitchFamily="18" charset="0"/>
                                      <a:ea typeface="华文中宋" panose="02010600040101010101" pitchFamily="2" charset="-122"/>
                                    </a:rPr>
                                    <m:t>𝑖</m:t>
                                  </m:r>
                                  <m:r>
                                    <a:rPr kumimoji="0" lang="en-US" altLang="zh-CN" sz="2400" i="1">
                                      <a:solidFill>
                                        <a:srgbClr val="000000"/>
                                      </a:solidFill>
                                      <a:latin typeface="Cambria Math" panose="02040503050406030204" pitchFamily="18" charset="0"/>
                                      <a:ea typeface="华文中宋" panose="02010600040101010101" pitchFamily="2" charset="-122"/>
                                    </a:rPr>
                                    <m:t>=1</m:t>
                                  </m:r>
                                </m:sub>
                                <m:sup>
                                  <m:r>
                                    <a:rPr kumimoji="0" lang="en-US" altLang="zh-CN" sz="2400" i="1">
                                      <a:solidFill>
                                        <a:srgbClr val="000000"/>
                                      </a:solidFill>
                                      <a:latin typeface="Cambria Math" panose="02040503050406030204" pitchFamily="18" charset="0"/>
                                      <a:ea typeface="华文中宋" panose="02010600040101010101" pitchFamily="2" charset="-122"/>
                                    </a:rPr>
                                    <m:t>𝑚</m:t>
                                  </m:r>
                                </m:sup>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𝑎</m:t>
                                      </m:r>
                                    </m:e>
                                    <m:sub>
                                      <m:r>
                                        <a:rPr kumimoji="0" lang="en-US" altLang="zh-CN" sz="2400" i="1">
                                          <a:solidFill>
                                            <a:srgbClr val="000000"/>
                                          </a:solidFill>
                                          <a:latin typeface="Cambria Math" panose="02040503050406030204" pitchFamily="18" charset="0"/>
                                          <a:ea typeface="华文中宋" panose="02010600040101010101" pitchFamily="2" charset="-122"/>
                                        </a:rPr>
                                        <m:t>𝑖𝑛</m:t>
                                      </m:r>
                                    </m:sub>
                                  </m:sSub>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𝛽</m:t>
                                      </m:r>
                                    </m:e>
                                    <m:sub>
                                      <m:r>
                                        <a:rPr kumimoji="0" lang="en-US" altLang="zh-CN" sz="2400" i="1">
                                          <a:solidFill>
                                            <a:srgbClr val="000000"/>
                                          </a:solidFill>
                                          <a:latin typeface="Cambria Math" panose="02040503050406030204" pitchFamily="18" charset="0"/>
                                          <a:ea typeface="华文中宋" panose="02010600040101010101" pitchFamily="2" charset="-122"/>
                                        </a:rPr>
                                        <m:t>𝑖</m:t>
                                      </m:r>
                                    </m:sub>
                                  </m:sSub>
                                </m:e>
                              </m:nary>
                            </m:e>
                          </m:nary>
                        </m:e>
                      </m:d>
                    </m:oMath>
                  </m:oMathPara>
                </a14:m>
                <a:endParaRPr kumimoji="0" lang="zh-CN" altLang="en-US" sz="2400" dirty="0">
                  <a:solidFill>
                    <a:srgbClr val="000000"/>
                  </a:solidFill>
                  <a:latin typeface="华文中宋" panose="02010600040101010101" pitchFamily="2" charset="-122"/>
                  <a:ea typeface="华文中宋" panose="02010600040101010101" pitchFamily="2" charset="-122"/>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839416" y="3772205"/>
                <a:ext cx="8352928" cy="2783967"/>
              </a:xfrm>
              <a:prstGeom prst="rect">
                <a:avLst/>
              </a:prstGeom>
              <a:blipFill>
                <a:blip r:embed="rId3"/>
                <a:stretch>
                  <a:fillRect l="-11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1868166" y="2878721"/>
                <a:ext cx="8352928" cy="1100558"/>
              </a:xfrm>
              <a:prstGeom prst="rect">
                <a:avLst/>
              </a:prstGeom>
              <a:noFill/>
            </p:spPr>
            <p:txBody>
              <a:bodyPr wrap="square" rtlCol="0">
                <a:spAutoFit/>
              </a:bodyPr>
              <a:lstStyle/>
              <a:p>
                <a:pPr defTabSz="457200">
                  <a:defRPr/>
                </a:pPr>
                <a14:m>
                  <m:oMathPara xmlns:m="http://schemas.openxmlformats.org/officeDocument/2006/math">
                    <m:oMathParaPr>
                      <m:jc m:val="centerGroup"/>
                    </m:oMathParaPr>
                    <m:oMath xmlns:m="http://schemas.openxmlformats.org/officeDocument/2006/math">
                      <m:r>
                        <a:rPr lang="zh-CN" altLang="en-US" sz="2400" i="1">
                          <a:solidFill>
                            <a:srgbClr val="000000"/>
                          </a:solidFill>
                          <a:latin typeface="Cambria Math" panose="02040503050406030204" pitchFamily="18" charset="0"/>
                          <a:ea typeface="华文中宋" panose="02010600040101010101" pitchFamily="2" charset="-122"/>
                        </a:rPr>
                        <m:t>𝒜</m:t>
                      </m:r>
                      <m:d>
                        <m:dPr>
                          <m:ctrlPr>
                            <a:rPr lang="en-US" altLang="zh-CN" sz="2400" i="1">
                              <a:solidFill>
                                <a:srgbClr val="000000"/>
                              </a:solidFill>
                              <a:latin typeface="Cambria Math" panose="02040503050406030204" pitchFamily="18" charset="0"/>
                              <a:ea typeface="华文中宋" panose="02010600040101010101" pitchFamily="2" charset="-122"/>
                            </a:rPr>
                          </m:ctrlPr>
                        </m:dPr>
                        <m:e>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𝛼</m:t>
                              </m:r>
                            </m:e>
                            <m:sub>
                              <m:r>
                                <a:rPr lang="en-US" altLang="zh-CN" sz="2400" i="1">
                                  <a:solidFill>
                                    <a:srgbClr val="000000"/>
                                  </a:solidFill>
                                  <a:latin typeface="Cambria Math" panose="02040503050406030204" pitchFamily="18" charset="0"/>
                                  <a:ea typeface="华文中宋" panose="02010600040101010101" pitchFamily="2" charset="-122"/>
                                </a:rPr>
                                <m:t>𝑗</m:t>
                              </m:r>
                            </m:sub>
                          </m:sSub>
                        </m:e>
                      </m:d>
                      <m:r>
                        <a:rPr lang="en-US" altLang="zh-CN" sz="2400" i="1">
                          <a:solidFill>
                            <a:srgbClr val="000000"/>
                          </a:solidFill>
                          <a:latin typeface="Cambria Math" panose="02040503050406030204" pitchFamily="18" charset="0"/>
                          <a:ea typeface="华文中宋" panose="02010600040101010101" pitchFamily="2" charset="-122"/>
                        </a:rPr>
                        <m:t>=</m:t>
                      </m:r>
                      <m:nary>
                        <m:naryPr>
                          <m:chr m:val="∑"/>
                          <m:ctrlPr>
                            <a:rPr lang="en-US" altLang="zh-CN" sz="2400" i="1">
                              <a:solidFill>
                                <a:srgbClr val="000000"/>
                              </a:solidFill>
                              <a:latin typeface="Cambria Math" panose="02040503050406030204" pitchFamily="18" charset="0"/>
                              <a:ea typeface="华文中宋" panose="02010600040101010101" pitchFamily="2" charset="-122"/>
                            </a:rPr>
                          </m:ctrlPr>
                        </m:naryPr>
                        <m:sub>
                          <m:r>
                            <a:rPr lang="en-US" altLang="zh-CN" sz="2400" i="1">
                              <a:solidFill>
                                <a:srgbClr val="000000"/>
                              </a:solidFill>
                              <a:latin typeface="Cambria Math" panose="02040503050406030204" pitchFamily="18" charset="0"/>
                              <a:ea typeface="华文中宋" panose="02010600040101010101" pitchFamily="2" charset="-122"/>
                            </a:rPr>
                            <m:t>𝑖</m:t>
                          </m:r>
                          <m:r>
                            <a:rPr lang="en-US" altLang="zh-CN" sz="2400" i="1">
                              <a:solidFill>
                                <a:srgbClr val="000000"/>
                              </a:solidFill>
                              <a:latin typeface="Cambria Math" panose="02040503050406030204" pitchFamily="18" charset="0"/>
                              <a:ea typeface="华文中宋" panose="02010600040101010101" pitchFamily="2" charset="-122"/>
                            </a:rPr>
                            <m:t>=1</m:t>
                          </m:r>
                        </m:sub>
                        <m:sup>
                          <m:r>
                            <a:rPr lang="en-US" altLang="zh-CN" sz="2400" i="1">
                              <a:solidFill>
                                <a:srgbClr val="000000"/>
                              </a:solidFill>
                              <a:latin typeface="Cambria Math" panose="02040503050406030204" pitchFamily="18" charset="0"/>
                              <a:ea typeface="华文中宋" panose="02010600040101010101" pitchFamily="2" charset="-122"/>
                            </a:rPr>
                            <m:t>𝑚</m:t>
                          </m:r>
                        </m:sup>
                        <m:e>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𝑎</m:t>
                              </m:r>
                            </m:e>
                            <m:sub>
                              <m:r>
                                <a:rPr lang="en-US" altLang="zh-CN" sz="2400" i="1">
                                  <a:solidFill>
                                    <a:srgbClr val="000000"/>
                                  </a:solidFill>
                                  <a:latin typeface="Cambria Math" panose="02040503050406030204" pitchFamily="18" charset="0"/>
                                  <a:ea typeface="华文中宋" panose="02010600040101010101" pitchFamily="2" charset="-122"/>
                                </a:rPr>
                                <m:t>𝑖𝑗</m:t>
                              </m:r>
                            </m:sub>
                          </m:sSub>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𝛽</m:t>
                              </m:r>
                            </m:e>
                            <m:sub>
                              <m:r>
                                <a:rPr lang="en-US" altLang="zh-CN" sz="2400" i="1">
                                  <a:solidFill>
                                    <a:srgbClr val="000000"/>
                                  </a:solidFill>
                                  <a:latin typeface="Cambria Math" panose="02040503050406030204" pitchFamily="18" charset="0"/>
                                  <a:ea typeface="华文中宋" panose="02010600040101010101" pitchFamily="2" charset="-122"/>
                                </a:rPr>
                                <m:t>𝑖</m:t>
                              </m:r>
                            </m:sub>
                          </m:sSub>
                          <m:r>
                            <a:rPr lang="en-US" altLang="zh-CN" sz="2400" i="1">
                              <a:solidFill>
                                <a:srgbClr val="000000"/>
                              </a:solidFill>
                              <a:latin typeface="Cambria Math" panose="02040503050406030204" pitchFamily="18" charset="0"/>
                              <a:ea typeface="华文中宋" panose="02010600040101010101" pitchFamily="2" charset="-122"/>
                            </a:rPr>
                            <m:t>          (</m:t>
                          </m:r>
                          <m:r>
                            <a:rPr lang="en-US" altLang="zh-CN" sz="2400" i="1">
                              <a:solidFill>
                                <a:srgbClr val="000000"/>
                              </a:solidFill>
                              <a:latin typeface="Cambria Math" panose="02040503050406030204" pitchFamily="18" charset="0"/>
                              <a:ea typeface="华文中宋" panose="02010600040101010101" pitchFamily="2" charset="-122"/>
                            </a:rPr>
                            <m:t>𝑗</m:t>
                          </m:r>
                          <m:r>
                            <a:rPr lang="en-US" altLang="zh-CN" sz="2400" i="1">
                              <a:solidFill>
                                <a:srgbClr val="000000"/>
                              </a:solidFill>
                              <a:latin typeface="Cambria Math" panose="02040503050406030204" pitchFamily="18" charset="0"/>
                              <a:ea typeface="华文中宋" panose="02010600040101010101" pitchFamily="2" charset="-122"/>
                            </a:rPr>
                            <m:t>=1,2,⋯,</m:t>
                          </m:r>
                          <m:r>
                            <a:rPr lang="en-US" altLang="zh-CN" sz="2400" i="1">
                              <a:solidFill>
                                <a:srgbClr val="000000"/>
                              </a:solidFill>
                              <a:latin typeface="Cambria Math" panose="02040503050406030204" pitchFamily="18" charset="0"/>
                              <a:ea typeface="华文中宋" panose="02010600040101010101" pitchFamily="2" charset="-122"/>
                            </a:rPr>
                            <m:t>𝑛</m:t>
                          </m:r>
                          <m:r>
                            <a:rPr lang="en-US" altLang="zh-CN" sz="2400" i="1">
                              <a:solidFill>
                                <a:srgbClr val="000000"/>
                              </a:solidFill>
                              <a:latin typeface="Cambria Math" panose="02040503050406030204" pitchFamily="18" charset="0"/>
                              <a:ea typeface="华文中宋" panose="02010600040101010101" pitchFamily="2" charset="-122"/>
                            </a:rPr>
                            <m:t>)</m:t>
                          </m:r>
                        </m:e>
                      </m:nary>
                    </m:oMath>
                  </m:oMathPara>
                </a14:m>
                <a:endParaRPr kumimoji="0" lang="zh-CN" altLang="en-US" sz="1800" dirty="0">
                  <a:solidFill>
                    <a:srgbClr val="000000"/>
                  </a:solidFill>
                  <a:latin typeface="Calibri" panose="020F0502020204030204" pitchFamily="34" charset="0"/>
                  <a:ea typeface="宋体"/>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1868166" y="2878721"/>
                <a:ext cx="8352928" cy="1100558"/>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34089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306"/>
                                        </p:tgtEl>
                                        <p:attrNameLst>
                                          <p:attrName>style.visibility</p:attrName>
                                        </p:attrNameLst>
                                      </p:cBhvr>
                                      <p:to>
                                        <p:strVal val="visible"/>
                                      </p:to>
                                    </p:set>
                                    <p:animEffect transition="in" filter="wipe(down)">
                                      <p:cBhvr>
                                        <p:cTn id="7" dur="500"/>
                                        <p:tgtEl>
                                          <p:spTgt spid="1230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06" grpId="0"/>
      <p:bldP spid="3" grpId="0"/>
      <p:bldP spid="4"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Object 1027"/>
          <p:cNvGraphicFramePr>
            <a:graphicFrameLocks noChangeAspect="1"/>
          </p:cNvGraphicFramePr>
          <p:nvPr>
            <p:extLst>
              <p:ext uri="{D42A27DB-BD31-4B8C-83A1-F6EECF244321}">
                <p14:modId xmlns:p14="http://schemas.microsoft.com/office/powerpoint/2010/main" val="3043731842"/>
              </p:ext>
            </p:extLst>
          </p:nvPr>
        </p:nvGraphicFramePr>
        <p:xfrm>
          <a:off x="2385615" y="1337863"/>
          <a:ext cx="5116513" cy="2495550"/>
        </p:xfrm>
        <a:graphic>
          <a:graphicData uri="http://schemas.openxmlformats.org/presentationml/2006/ole">
            <mc:AlternateContent xmlns:mc="http://schemas.openxmlformats.org/markup-compatibility/2006">
              <mc:Choice xmlns:v="urn:schemas-microsoft-com:vml" Requires="v">
                <p:oleObj spid="_x0000_s47106" name="Equation" r:id="rId3" imgW="2552400" imgH="1244520" progId="Equation.DSMT4">
                  <p:embed/>
                </p:oleObj>
              </mc:Choice>
              <mc:Fallback>
                <p:oleObj name="Equation" r:id="rId3" imgW="2552400" imgH="1244520" progId="Equation.DSMT4">
                  <p:embed/>
                  <p:pic>
                    <p:nvPicPr>
                      <p:cNvPr id="13314" name="Object 1027"/>
                      <p:cNvPicPr>
                        <a:picLocks noChangeAspect="1" noChangeArrowheads="1"/>
                      </p:cNvPicPr>
                      <p:nvPr/>
                    </p:nvPicPr>
                    <p:blipFill>
                      <a:blip r:embed="rId4"/>
                      <a:srcRect/>
                      <a:stretch>
                        <a:fillRect/>
                      </a:stretch>
                    </p:blipFill>
                    <p:spPr bwMode="auto">
                      <a:xfrm>
                        <a:off x="2385615" y="1337863"/>
                        <a:ext cx="5116513" cy="2495550"/>
                      </a:xfrm>
                      <a:prstGeom prst="rect">
                        <a:avLst/>
                      </a:prstGeom>
                      <a:noFill/>
                      <a:ln>
                        <a:noFill/>
                      </a:ln>
                      <a:effec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89</a:t>
            </a:fld>
            <a:endParaRPr kumimoji="0" lang="en-US" altLang="zh-CN">
              <a:solidFill>
                <a:srgbClr val="000000"/>
              </a:solidFill>
            </a:endParaRPr>
          </a:p>
        </p:txBody>
      </p:sp>
      <mc:AlternateContent xmlns:mc="http://schemas.openxmlformats.org/markup-compatibility/2006" xmlns:a14="http://schemas.microsoft.com/office/drawing/2010/main">
        <mc:Choice Requires="a14">
          <p:sp>
            <p:nvSpPr>
              <p:cNvPr id="3" name="文本框 2"/>
              <p:cNvSpPr txBox="1"/>
              <p:nvPr/>
            </p:nvSpPr>
            <p:spPr>
              <a:xfrm>
                <a:off x="1473843" y="3933030"/>
                <a:ext cx="6579299" cy="461665"/>
              </a:xfrm>
              <a:prstGeom prst="rect">
                <a:avLst/>
              </a:prstGeom>
              <a:noFill/>
            </p:spPr>
            <p:txBody>
              <a:bodyPr wrap="square" rtlCol="0">
                <a:spAutoFit/>
              </a:bodyPr>
              <a:lstStyle/>
              <a:p>
                <a:pPr defTabSz="457200">
                  <a:defRPr/>
                </a:pPr>
                <a:r>
                  <a:rPr kumimoji="0" lang="zh-CN" altLang="en-US" sz="2400" dirty="0">
                    <a:solidFill>
                      <a:srgbClr val="000000"/>
                    </a:solidFill>
                    <a:latin typeface="华文中宋" panose="02010600040101010101" pitchFamily="2" charset="-122"/>
                    <a:ea typeface="华文中宋" panose="02010600040101010101" pitchFamily="2" charset="-122"/>
                  </a:rPr>
                  <a:t>即      </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𝑛</m:t>
                            </m:r>
                          </m:sub>
                        </m:sSub>
                      </m:e>
                    </m:d>
                    <m:r>
                      <a:rPr kumimoji="0" lang="en-US" altLang="zh-CN" sz="2400" i="1">
                        <a:solidFill>
                          <a:srgbClr val="000000"/>
                        </a:solidFill>
                        <a:latin typeface="Cambria Math" panose="02040503050406030204" pitchFamily="18" charset="0"/>
                        <a:ea typeface="华文中宋" panose="02010600040101010101" pitchFamily="2" charset="-122"/>
                      </a:rPr>
                      <m:t>=</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𝛽</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𝛽</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𝛽</m:t>
                            </m:r>
                          </m:e>
                          <m:sub>
                            <m:r>
                              <a:rPr kumimoji="0" lang="en-US" altLang="zh-CN" sz="2400" i="1">
                                <a:solidFill>
                                  <a:srgbClr val="000000"/>
                                </a:solidFill>
                                <a:latin typeface="Cambria Math" panose="02040503050406030204" pitchFamily="18" charset="0"/>
                                <a:ea typeface="华文中宋" panose="02010600040101010101" pitchFamily="2" charset="-122"/>
                              </a:rPr>
                              <m:t>𝑚</m:t>
                            </m:r>
                          </m:sub>
                        </m:sSub>
                      </m:e>
                    </m:d>
                    <m:r>
                      <a:rPr kumimoji="0" lang="en-US" altLang="zh-CN" sz="2400" i="1">
                        <a:solidFill>
                          <a:srgbClr val="000000"/>
                        </a:solidFill>
                        <a:latin typeface="Cambria Math" panose="02040503050406030204" pitchFamily="18" charset="0"/>
                        <a:ea typeface="华文中宋" panose="02010600040101010101" pitchFamily="2" charset="-122"/>
                      </a:rPr>
                      <m:t>𝐴</m:t>
                    </m:r>
                    <m:r>
                      <a:rPr kumimoji="0" lang="en-US" altLang="zh-CN" sz="2400" i="1">
                        <a:solidFill>
                          <a:srgbClr val="000000"/>
                        </a:solidFill>
                        <a:latin typeface="Cambria Math" panose="02040503050406030204" pitchFamily="18" charset="0"/>
                        <a:ea typeface="华文中宋" panose="02010600040101010101" pitchFamily="2" charset="-122"/>
                      </a:rPr>
                      <m:t>.</m:t>
                    </m:r>
                  </m:oMath>
                </a14:m>
                <a:endParaRPr kumimoji="0" lang="zh-CN" altLang="en-US" sz="2400" dirty="0">
                  <a:solidFill>
                    <a:srgbClr val="000000"/>
                  </a:solidFill>
                  <a:latin typeface="华文中宋" panose="02010600040101010101" pitchFamily="2" charset="-122"/>
                  <a:ea typeface="华文中宋" panose="02010600040101010101" pitchFamily="2" charset="-122"/>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1473843" y="3933030"/>
                <a:ext cx="6579299" cy="461665"/>
              </a:xfrm>
              <a:prstGeom prst="rect">
                <a:avLst/>
              </a:prstGeom>
              <a:blipFill>
                <a:blip r:embed="rId5"/>
                <a:stretch>
                  <a:fillRect l="-1483"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551384" y="4725144"/>
                <a:ext cx="10945216" cy="580928"/>
              </a:xfrm>
              <a:prstGeom prst="rect">
                <a:avLst/>
              </a:prstGeom>
              <a:noFill/>
            </p:spPr>
            <p:txBody>
              <a:bodyPr wrap="square" rtlCol="0">
                <a:spAutoFit/>
              </a:bodyPr>
              <a:lstStyle/>
              <a:p>
                <a:pPr defTabSz="457200">
                  <a:lnSpc>
                    <a:spcPct val="150000"/>
                  </a:lnSpc>
                  <a:defRPr/>
                </a:pPr>
                <a:r>
                  <a:rPr kumimoji="0" lang="zh-CN" altLang="en-US" sz="2400" dirty="0">
                    <a:solidFill>
                      <a:srgbClr val="000000"/>
                    </a:solidFill>
                    <a:latin typeface="华文中宋" panose="02010600040101010101" pitchFamily="2" charset="-122"/>
                    <a:ea typeface="华文中宋" panose="02010600040101010101" pitchFamily="2" charset="-122"/>
                  </a:rPr>
                  <a:t>      矩阵</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𝐴</m:t>
                    </m:r>
                  </m:oMath>
                </a14:m>
                <a:r>
                  <a:rPr kumimoji="0" lang="zh-CN" altLang="en-US" sz="2400" dirty="0">
                    <a:solidFill>
                      <a:srgbClr val="000000"/>
                    </a:solidFill>
                    <a:latin typeface="楷体_GB2312"/>
                    <a:ea typeface="华文中宋" panose="02010600040101010101" pitchFamily="2" charset="-122"/>
                  </a:rPr>
                  <a:t>称为线性映射</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r>
                      <a:rPr kumimoji="0" lang="zh-CN" altLang="en-US" sz="2400" i="1">
                        <a:solidFill>
                          <a:srgbClr val="000000"/>
                        </a:solidFill>
                        <a:latin typeface="Cambria Math" panose="02040503050406030204" pitchFamily="18" charset="0"/>
                        <a:ea typeface="华文中宋" panose="02010600040101010101" pitchFamily="2" charset="-122"/>
                      </a:rPr>
                      <m:t>在基</m:t>
                    </m:r>
                    <m:r>
                      <a:rPr kumimoji="0" lang="en-US" altLang="zh-CN" sz="2400" i="1">
                        <a:solidFill>
                          <a:srgbClr val="000000"/>
                        </a:solidFill>
                        <a:latin typeface="Cambria Math" panose="02040503050406030204" pitchFamily="18" charset="0"/>
                        <a:ea typeface="华文中宋" panose="02010600040101010101" pitchFamily="2" charset="-122"/>
                      </a:rPr>
                      <m:t> </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𝑛</m:t>
                            </m:r>
                          </m:sub>
                        </m:sSub>
                      </m:e>
                    </m:d>
                    <m:r>
                      <a:rPr kumimoji="0" lang="zh-CN" altLang="en-US" sz="2400" i="1">
                        <a:solidFill>
                          <a:srgbClr val="000000"/>
                        </a:solidFill>
                        <a:latin typeface="Cambria Math" panose="02040503050406030204" pitchFamily="18" charset="0"/>
                        <a:ea typeface="华文中宋" panose="02010600040101010101" pitchFamily="2" charset="-122"/>
                      </a:rPr>
                      <m:t>与基</m:t>
                    </m:r>
                    <m:d>
                      <m:dPr>
                        <m:ctrlPr>
                          <a:rPr kumimoji="0" lang="en-US" altLang="zh-CN" sz="2400" i="1">
                            <a:solidFill>
                              <a:srgbClr val="000000"/>
                            </a:solidFill>
                            <a:latin typeface="Cambria Math" panose="02040503050406030204" pitchFamily="18" charset="0"/>
                            <a:ea typeface="华文中宋" panose="02010600040101010101" pitchFamily="2" charset="-122"/>
                          </a:rPr>
                        </m:ctrlPr>
                      </m:dPr>
                      <m:e>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𝛽</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𝛽</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𝛽</m:t>
                            </m:r>
                          </m:e>
                          <m:sub>
                            <m:r>
                              <a:rPr kumimoji="0" lang="en-US" altLang="zh-CN" sz="2400" i="1">
                                <a:solidFill>
                                  <a:srgbClr val="000000"/>
                                </a:solidFill>
                                <a:latin typeface="Cambria Math" panose="02040503050406030204" pitchFamily="18" charset="0"/>
                                <a:ea typeface="华文中宋" panose="02010600040101010101" pitchFamily="2" charset="-122"/>
                              </a:rPr>
                              <m:t>𝑚</m:t>
                            </m:r>
                          </m:sub>
                        </m:sSub>
                      </m:e>
                    </m:d>
                    <m:r>
                      <a:rPr kumimoji="0" lang="zh-CN" altLang="en-US" sz="2400" i="1">
                        <a:solidFill>
                          <a:srgbClr val="000000"/>
                        </a:solidFill>
                        <a:latin typeface="Cambria Math" panose="02040503050406030204" pitchFamily="18" charset="0"/>
                        <a:ea typeface="华文中宋" panose="02010600040101010101" pitchFamily="2" charset="-122"/>
                      </a:rPr>
                      <m:t>下</m:t>
                    </m:r>
                  </m:oMath>
                </a14:m>
                <a:r>
                  <a:rPr kumimoji="0" lang="zh-CN" altLang="en-US" sz="2400" dirty="0">
                    <a:solidFill>
                      <a:srgbClr val="000000"/>
                    </a:solidFill>
                    <a:latin typeface="华文中宋" panose="02010600040101010101" pitchFamily="2" charset="-122"/>
                    <a:ea typeface="华文中宋" panose="02010600040101010101" pitchFamily="2" charset="-122"/>
                  </a:rPr>
                  <a:t>的</a:t>
                </a:r>
                <a:r>
                  <a:rPr kumimoji="0" lang="zh-CN" altLang="en-US" sz="2400" dirty="0">
                    <a:solidFill>
                      <a:srgbClr val="FF0000"/>
                    </a:solidFill>
                    <a:latin typeface="华文中宋" panose="02010600040101010101" pitchFamily="2" charset="-122"/>
                    <a:ea typeface="华文中宋" panose="02010600040101010101" pitchFamily="2" charset="-122"/>
                  </a:rPr>
                  <a:t>矩阵表示</a:t>
                </a:r>
                <a:r>
                  <a:rPr kumimoji="0" lang="zh-CN" altLang="en-US" sz="2400" dirty="0">
                    <a:solidFill>
                      <a:srgbClr val="000000"/>
                    </a:solidFill>
                    <a:latin typeface="华文中宋" panose="02010600040101010101" pitchFamily="2" charset="-122"/>
                    <a:ea typeface="华文中宋" panose="02010600040101010101" pitchFamily="2" charset="-122"/>
                  </a:rPr>
                  <a:t>。</a:t>
                </a:r>
              </a:p>
            </p:txBody>
          </p:sp>
        </mc:Choice>
        <mc:Fallback xmlns="">
          <p:sp>
            <p:nvSpPr>
              <p:cNvPr id="10" name="文本框 9"/>
              <p:cNvSpPr txBox="1">
                <a:spLocks noRot="1" noChangeAspect="1" noMove="1" noResize="1" noEditPoints="1" noAdjustHandles="1" noChangeArrowheads="1" noChangeShapeType="1" noTextEdit="1"/>
              </p:cNvSpPr>
              <p:nvPr/>
            </p:nvSpPr>
            <p:spPr>
              <a:xfrm>
                <a:off x="551384" y="4725144"/>
                <a:ext cx="10945216" cy="580928"/>
              </a:xfrm>
              <a:prstGeom prst="rect">
                <a:avLst/>
              </a:prstGeom>
              <a:blipFill>
                <a:blip r:embed="rId6"/>
                <a:stretch>
                  <a:fillRect r="-167" b="-24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1199456" y="5505306"/>
                <a:ext cx="7488832" cy="461665"/>
              </a:xfrm>
              <a:prstGeom prst="rect">
                <a:avLst/>
              </a:prstGeom>
              <a:noFill/>
            </p:spPr>
            <p:txBody>
              <a:bodyPr wrap="square" rtlCol="0">
                <a:spAutoFit/>
              </a:bodyPr>
              <a:lstStyle/>
              <a:p>
                <a:pPr defTabSz="457200">
                  <a:defRPr/>
                </a:pPr>
                <a:r>
                  <a:rPr kumimoji="0" lang="en-US" altLang="zh-CN" sz="2400" dirty="0">
                    <a:solidFill>
                      <a:srgbClr val="FF0000"/>
                    </a:solidFill>
                    <a:latin typeface="华文中宋" panose="02010600040101010101" pitchFamily="2" charset="-122"/>
                    <a:ea typeface="华文中宋" panose="02010600040101010101" pitchFamily="2" charset="-122"/>
                  </a:rPr>
                  <a:t>Remark</a:t>
                </a:r>
                <a:r>
                  <a:rPr kumimoji="0" lang="zh-CN" altLang="en-US" sz="2400" dirty="0">
                    <a:solidFill>
                      <a:srgbClr val="FF0000"/>
                    </a:solidFill>
                    <a:latin typeface="华文中宋" panose="02010600040101010101" pitchFamily="2" charset="-122"/>
                    <a:ea typeface="华文中宋" panose="02010600040101010101" pitchFamily="2" charset="-122"/>
                  </a:rPr>
                  <a:t>：</a:t>
                </a:r>
                <a14:m>
                  <m:oMath xmlns:m="http://schemas.openxmlformats.org/officeDocument/2006/math">
                    <m:r>
                      <a:rPr kumimoji="0" lang="zh-CN" altLang="en-US" sz="2400" i="1">
                        <a:solidFill>
                          <a:srgbClr val="000000"/>
                        </a:solidFill>
                        <a:latin typeface="Cambria Math" panose="02040503050406030204" pitchFamily="18" charset="0"/>
                      </a:rPr>
                      <m:t>𝒜</m:t>
                    </m:r>
                  </m:oMath>
                </a14:m>
                <a:r>
                  <a:rPr kumimoji="0" lang="zh-CN" altLang="en-US" sz="2400" dirty="0">
                    <a:solidFill>
                      <a:srgbClr val="000000"/>
                    </a:solidFill>
                    <a:latin typeface="华文中宋" panose="02010600040101010101" pitchFamily="2" charset="-122"/>
                    <a:ea typeface="华文中宋" panose="02010600040101010101" pitchFamily="2" charset="-122"/>
                  </a:rPr>
                  <a:t>在确定一对基下的矩阵表示是唯一的。</a:t>
                </a:r>
              </a:p>
            </p:txBody>
          </p:sp>
        </mc:Choice>
        <mc:Fallback xmlns="">
          <p:sp>
            <p:nvSpPr>
              <p:cNvPr id="4" name="文本框 3"/>
              <p:cNvSpPr txBox="1">
                <a:spLocks noRot="1" noChangeAspect="1" noMove="1" noResize="1" noEditPoints="1" noAdjustHandles="1" noChangeArrowheads="1" noChangeShapeType="1" noTextEdit="1"/>
              </p:cNvSpPr>
              <p:nvPr/>
            </p:nvSpPr>
            <p:spPr>
              <a:xfrm>
                <a:off x="1199456" y="5505306"/>
                <a:ext cx="7488832" cy="461665"/>
              </a:xfrm>
              <a:prstGeom prst="rect">
                <a:avLst/>
              </a:prstGeom>
              <a:blipFill>
                <a:blip r:embed="rId7"/>
                <a:stretch>
                  <a:fillRect l="-1303" t="-10526" b="-28947"/>
                </a:stretch>
              </a:blipFill>
            </p:spPr>
            <p:txBody>
              <a:bodyPr/>
              <a:lstStyle/>
              <a:p>
                <a:r>
                  <a:rPr lang="zh-CN" altLang="en-US">
                    <a:noFill/>
                  </a:rPr>
                  <a:t> </a:t>
                </a:r>
              </a:p>
            </p:txBody>
          </p:sp>
        </mc:Fallback>
      </mc:AlternateContent>
      <p:sp>
        <p:nvSpPr>
          <p:cNvPr id="12" name="Rectangle 6"/>
          <p:cNvSpPr>
            <a:spLocks noChangeArrowheads="1"/>
          </p:cNvSpPr>
          <p:nvPr/>
        </p:nvSpPr>
        <p:spPr bwMode="auto">
          <a:xfrm>
            <a:off x="1496713" y="611978"/>
            <a:ext cx="4103737" cy="461665"/>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400" b="1" dirty="0">
                <a:solidFill>
                  <a:srgbClr val="3333CC"/>
                </a:solidFill>
                <a:effectLst>
                  <a:outerShdw blurRad="38100" dist="38100" dir="2700000" algn="tl">
                    <a:srgbClr val="000000"/>
                  </a:outerShdw>
                </a:effectLst>
                <a:latin typeface="Calibri" panose="020F0502020204030204" pitchFamily="34" charset="0"/>
                <a:ea typeface="宋体"/>
              </a:rPr>
              <a:t>1.4.2   </a:t>
            </a:r>
            <a:r>
              <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rPr>
              <a:t>线性映射的矩阵表示</a:t>
            </a:r>
          </a:p>
        </p:txBody>
      </p:sp>
    </p:spTree>
    <p:extLst>
      <p:ext uri="{BB962C8B-B14F-4D97-AF65-F5344CB8AC3E}">
        <p14:creationId xmlns:p14="http://schemas.microsoft.com/office/powerpoint/2010/main" val="92586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933450" y="1348044"/>
            <a:ext cx="10203109" cy="1001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marL="342900" indent="-342900" eaLnBrk="1" hangingPunct="1">
              <a:lnSpc>
                <a:spcPct val="130000"/>
              </a:lnSpc>
              <a:buFont typeface="Wingdings" panose="05000000000000000000" pitchFamily="2" charset="2"/>
              <a:buChar char="Ø"/>
            </a:pPr>
            <a:r>
              <a:rPr lang="zh-CN" altLang="en-US" sz="2400" dirty="0">
                <a:solidFill>
                  <a:srgbClr val="0000FF"/>
                </a:solidFill>
                <a:latin typeface="华文中宋" panose="02010600040101010101" pitchFamily="2" charset="-122"/>
                <a:ea typeface="华文中宋" panose="02010600040101010101" pitchFamily="2" charset="-122"/>
              </a:rPr>
              <a:t>一个集合，如果定义的加法和数乘运算是通常的实数间的加法和数乘运算，则只需检验对</a:t>
            </a:r>
            <a:r>
              <a:rPr lang="zh-CN" altLang="en-US" sz="2400" b="1" dirty="0">
                <a:solidFill>
                  <a:srgbClr val="0000FF"/>
                </a:solidFill>
                <a:latin typeface="华文中宋" panose="02010600040101010101" pitchFamily="2" charset="-122"/>
                <a:ea typeface="华文中宋" panose="02010600040101010101" pitchFamily="2" charset="-122"/>
              </a:rPr>
              <a:t>运算的封闭性</a:t>
            </a:r>
            <a:r>
              <a:rPr lang="zh-CN" altLang="en-US" sz="2400" b="1" dirty="0">
                <a:solidFill>
                  <a:srgbClr val="0000FF"/>
                </a:solidFill>
              </a:rPr>
              <a:t>．</a:t>
            </a:r>
          </a:p>
        </p:txBody>
      </p:sp>
      <mc:AlternateContent xmlns:mc="http://schemas.openxmlformats.org/markup-compatibility/2006" xmlns:a14="http://schemas.microsoft.com/office/drawing/2010/main">
        <mc:Choice Requires="a14">
          <p:sp>
            <p:nvSpPr>
              <p:cNvPr id="18444" name="Text Box 4"/>
              <p:cNvSpPr txBox="1">
                <a:spLocks noChangeArrowheads="1"/>
              </p:cNvSpPr>
              <p:nvPr/>
            </p:nvSpPr>
            <p:spPr bwMode="auto">
              <a:xfrm>
                <a:off x="931836" y="2515642"/>
                <a:ext cx="10348740" cy="113492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zh-CN" altLang="en-US" sz="2400" dirty="0">
                    <a:solidFill>
                      <a:srgbClr val="0000FF"/>
                    </a:solidFill>
                    <a:latin typeface="华文中宋" panose="02010600040101010101" pitchFamily="2" charset="-122"/>
                    <a:ea typeface="华文中宋" panose="02010600040101010101" pitchFamily="2" charset="-122"/>
                  </a:rPr>
                  <a:t>例</a:t>
                </a:r>
                <a:r>
                  <a:rPr lang="en-US" altLang="zh-CN" sz="2400" dirty="0">
                    <a:solidFill>
                      <a:srgbClr val="0000FF"/>
                    </a:solidFill>
                    <a:latin typeface="华文中宋" panose="02010600040101010101" pitchFamily="2" charset="-122"/>
                    <a:ea typeface="华文中宋" panose="02010600040101010101" pitchFamily="2" charset="-122"/>
                  </a:rPr>
                  <a:t>4.</a:t>
                </a:r>
                <a:r>
                  <a:rPr lang="en-US" altLang="zh-CN" sz="2400" dirty="0">
                    <a:latin typeface="华文中宋" panose="02010600040101010101" pitchFamily="2" charset="-122"/>
                    <a:ea typeface="华文中宋" panose="02010600040101010101" pitchFamily="2" charset="-122"/>
                  </a:rPr>
                  <a:t> </a:t>
                </a:r>
                <a:r>
                  <a:rPr lang="zh-CN" altLang="en-US" sz="2400" dirty="0">
                    <a:latin typeface="华文中宋" panose="02010600040101010101" pitchFamily="2" charset="-122"/>
                    <a:ea typeface="华文中宋" panose="02010600040101010101" pitchFamily="2" charset="-122"/>
                  </a:rPr>
                  <a:t>实数域上的全体</a:t>
                </a:r>
                <a14:m>
                  <m:oMath xmlns:m="http://schemas.openxmlformats.org/officeDocument/2006/math">
                    <m:r>
                      <a:rPr lang="en-US" altLang="zh-CN" sz="2400" i="1">
                        <a:latin typeface="Cambria Math" panose="02040503050406030204" pitchFamily="18" charset="0"/>
                      </a:rPr>
                      <m:t>𝑚</m:t>
                    </m:r>
                    <m:r>
                      <a:rPr lang="en-US" altLang="zh-CN" sz="2400" i="1">
                        <a:latin typeface="Cambria Math" panose="02040503050406030204" pitchFamily="18" charset="0"/>
                      </a:rPr>
                      <m:t>×</m:t>
                    </m:r>
                    <m:r>
                      <a:rPr lang="en-US" altLang="zh-CN" sz="2400" i="1">
                        <a:latin typeface="Cambria Math" panose="02040503050406030204" pitchFamily="18" charset="0"/>
                      </a:rPr>
                      <m:t>𝑛</m:t>
                    </m:r>
                  </m:oMath>
                </a14:m>
                <a:r>
                  <a:rPr lang="zh-CN" altLang="en-US" sz="2400" dirty="0">
                    <a:latin typeface="华文中宋" panose="02010600040101010101" pitchFamily="2" charset="-122"/>
                    <a:ea typeface="华文中宋" panose="02010600040101010101" pitchFamily="2" charset="-122"/>
                  </a:rPr>
                  <a:t>的矩阵，对</a:t>
                </a:r>
                <a:r>
                  <a:rPr lang="zh-CN" altLang="en-US" sz="2400" dirty="0">
                    <a:solidFill>
                      <a:srgbClr val="FF0000"/>
                    </a:solidFill>
                    <a:latin typeface="华文中宋" panose="02010600040101010101" pitchFamily="2" charset="-122"/>
                    <a:ea typeface="华文中宋" panose="02010600040101010101" pitchFamily="2" charset="-122"/>
                  </a:rPr>
                  <a:t>矩阵的加法和数乘</a:t>
                </a:r>
                <a:r>
                  <a:rPr lang="zh-CN" altLang="en-US" sz="2400" dirty="0">
                    <a:latin typeface="华文中宋" panose="02010600040101010101" pitchFamily="2" charset="-122"/>
                    <a:ea typeface="华文中宋" panose="02010600040101010101" pitchFamily="2" charset="-122"/>
                  </a:rPr>
                  <a:t>运算构成实数域上的线性空间，记作</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𝑅</m:t>
                        </m:r>
                      </m:e>
                      <m:sup>
                        <m:r>
                          <a:rPr lang="en-US" altLang="zh-CN" sz="2400" i="1">
                            <a:latin typeface="Cambria Math" panose="02040503050406030204" pitchFamily="18" charset="0"/>
                          </a:rPr>
                          <m:t>𝑚</m:t>
                        </m:r>
                        <m:r>
                          <a:rPr lang="en-US" altLang="zh-CN" sz="2400" i="1">
                            <a:latin typeface="Cambria Math" panose="02040503050406030204" pitchFamily="18" charset="0"/>
                          </a:rPr>
                          <m:t>×</m:t>
                        </m:r>
                        <m:r>
                          <a:rPr lang="en-US" altLang="zh-CN" sz="2400" i="1">
                            <a:latin typeface="Cambria Math" panose="02040503050406030204" pitchFamily="18" charset="0"/>
                          </a:rPr>
                          <m:t>𝑛</m:t>
                        </m:r>
                      </m:sup>
                    </m:sSup>
                  </m:oMath>
                </a14:m>
                <a:r>
                  <a:rPr lang="zh-CN" altLang="en-US" sz="2400" dirty="0">
                    <a:latin typeface="华文中宋" panose="02010600040101010101" pitchFamily="2" charset="-122"/>
                    <a:ea typeface="华文中宋" panose="02010600040101010101" pitchFamily="2" charset="-122"/>
                  </a:rPr>
                  <a:t>．</a:t>
                </a:r>
              </a:p>
            </p:txBody>
          </p:sp>
        </mc:Choice>
        <mc:Fallback xmlns="">
          <p:sp>
            <p:nvSpPr>
              <p:cNvPr id="18444" name="Text Box 4"/>
              <p:cNvSpPr txBox="1">
                <a:spLocks noRot="1" noChangeAspect="1" noMove="1" noResize="1" noEditPoints="1" noAdjustHandles="1" noChangeArrowheads="1" noChangeShapeType="1" noTextEdit="1"/>
              </p:cNvSpPr>
              <p:nvPr/>
            </p:nvSpPr>
            <p:spPr bwMode="auto">
              <a:xfrm>
                <a:off x="931836" y="2515642"/>
                <a:ext cx="10348740" cy="1134926"/>
              </a:xfrm>
              <a:prstGeom prst="rect">
                <a:avLst/>
              </a:prstGeom>
              <a:blipFill>
                <a:blip r:embed="rId3"/>
                <a:stretch>
                  <a:fillRect l="-943" b="-1182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aphicFrame>
        <p:nvGraphicFramePr>
          <p:cNvPr id="8199" name="Object 7"/>
          <p:cNvGraphicFramePr>
            <a:graphicFrameLocks noChangeAspect="1"/>
          </p:cNvGraphicFramePr>
          <p:nvPr>
            <p:extLst>
              <p:ext uri="{D42A27DB-BD31-4B8C-83A1-F6EECF244321}">
                <p14:modId xmlns:p14="http://schemas.microsoft.com/office/powerpoint/2010/main" val="2157659244"/>
              </p:ext>
            </p:extLst>
          </p:nvPr>
        </p:nvGraphicFramePr>
        <p:xfrm>
          <a:off x="2207568" y="3811747"/>
          <a:ext cx="2801293" cy="375075"/>
        </p:xfrm>
        <a:graphic>
          <a:graphicData uri="http://schemas.openxmlformats.org/presentationml/2006/ole">
            <mc:AlternateContent xmlns:mc="http://schemas.openxmlformats.org/markup-compatibility/2006">
              <mc:Choice xmlns:v="urn:schemas-microsoft-com:vml" Requires="v">
                <p:oleObj spid="_x0000_s1026" name="Equation" r:id="rId4" imgW="3213100" imgH="431800" progId="Equation.3">
                  <p:embed/>
                </p:oleObj>
              </mc:Choice>
              <mc:Fallback>
                <p:oleObj name="Equation" r:id="rId4" imgW="3213100" imgH="43180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7568" y="3811747"/>
                        <a:ext cx="2801293" cy="375075"/>
                      </a:xfrm>
                      <a:prstGeom prst="rect">
                        <a:avLst/>
                      </a:prstGeom>
                      <a:noFill/>
                      <a:ln>
                        <a:noFill/>
                      </a:ln>
                      <a:effectLst/>
                    </p:spPr>
                  </p:pic>
                </p:oleObj>
              </mc:Fallback>
            </mc:AlternateContent>
          </a:graphicData>
        </a:graphic>
      </p:graphicFrame>
      <p:graphicFrame>
        <p:nvGraphicFramePr>
          <p:cNvPr id="8200" name="Object 8"/>
          <p:cNvGraphicFramePr>
            <a:graphicFrameLocks noChangeAspect="1"/>
          </p:cNvGraphicFramePr>
          <p:nvPr>
            <p:extLst>
              <p:ext uri="{D42A27DB-BD31-4B8C-83A1-F6EECF244321}">
                <p14:modId xmlns:p14="http://schemas.microsoft.com/office/powerpoint/2010/main" val="2994372724"/>
              </p:ext>
            </p:extLst>
          </p:nvPr>
        </p:nvGraphicFramePr>
        <p:xfrm>
          <a:off x="5759722" y="3788550"/>
          <a:ext cx="1728192" cy="359157"/>
        </p:xfrm>
        <a:graphic>
          <a:graphicData uri="http://schemas.openxmlformats.org/presentationml/2006/ole">
            <mc:AlternateContent xmlns:mc="http://schemas.openxmlformats.org/markup-compatibility/2006">
              <mc:Choice xmlns:v="urn:schemas-microsoft-com:vml" Requires="v">
                <p:oleObj spid="_x0000_s1027" name="Equation" r:id="rId6" imgW="2070100" imgH="431800" progId="Equation.3">
                  <p:embed/>
                </p:oleObj>
              </mc:Choice>
              <mc:Fallback>
                <p:oleObj name="Equation" r:id="rId6" imgW="2070100" imgH="431800"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59722" y="3788550"/>
                        <a:ext cx="1728192" cy="359157"/>
                      </a:xfrm>
                      <a:prstGeom prst="rect">
                        <a:avLst/>
                      </a:prstGeom>
                      <a:noFill/>
                      <a:ln>
                        <a:noFill/>
                      </a:ln>
                      <a:effectLst/>
                    </p:spPr>
                  </p:pic>
                </p:oleObj>
              </mc:Fallback>
            </mc:AlternateContent>
          </a:graphicData>
        </a:graphic>
      </p:graphicFrame>
      <p:graphicFrame>
        <p:nvGraphicFramePr>
          <p:cNvPr id="8201" name="Object 9"/>
          <p:cNvGraphicFramePr>
            <a:graphicFrameLocks noChangeAspect="1"/>
          </p:cNvGraphicFramePr>
          <p:nvPr>
            <p:extLst>
              <p:ext uri="{D42A27DB-BD31-4B8C-83A1-F6EECF244321}">
                <p14:modId xmlns:p14="http://schemas.microsoft.com/office/powerpoint/2010/main" val="4107199821"/>
              </p:ext>
            </p:extLst>
          </p:nvPr>
        </p:nvGraphicFramePr>
        <p:xfrm>
          <a:off x="2207568" y="4618428"/>
          <a:ext cx="3192113" cy="369156"/>
        </p:xfrm>
        <a:graphic>
          <a:graphicData uri="http://schemas.openxmlformats.org/presentationml/2006/ole">
            <mc:AlternateContent xmlns:mc="http://schemas.openxmlformats.org/markup-compatibility/2006">
              <mc:Choice xmlns:v="urn:schemas-microsoft-com:vml" Requires="v">
                <p:oleObj spid="_x0000_s1028" name="Equation" r:id="rId8" imgW="3606800" imgH="431800" progId="Equation.3">
                  <p:embed/>
                </p:oleObj>
              </mc:Choice>
              <mc:Fallback>
                <p:oleObj name="Equation" r:id="rId8" imgW="3606800" imgH="431800" progId="Equation.3">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07568" y="4618428"/>
                        <a:ext cx="3192113" cy="369156"/>
                      </a:xfrm>
                      <a:prstGeom prst="rect">
                        <a:avLst/>
                      </a:prstGeom>
                      <a:noFill/>
                      <a:ln>
                        <a:noFill/>
                      </a:ln>
                      <a:effectLst/>
                    </p:spPr>
                  </p:pic>
                </p:oleObj>
              </mc:Fallback>
            </mc:AlternateContent>
          </a:graphicData>
        </a:graphic>
      </p:graphicFrame>
      <p:sp>
        <p:nvSpPr>
          <p:cNvPr id="15" name="Rectangle 6"/>
          <p:cNvSpPr>
            <a:spLocks noChangeArrowheads="1"/>
          </p:cNvSpPr>
          <p:nvPr/>
        </p:nvSpPr>
        <p:spPr bwMode="auto">
          <a:xfrm>
            <a:off x="1655985" y="651876"/>
            <a:ext cx="4103737" cy="400110"/>
          </a:xfrm>
          <a:prstGeom prst="rect">
            <a:avLst/>
          </a:prstGeom>
          <a:noFill/>
          <a:ln w="9525" algn="ctr">
            <a:noFill/>
            <a:miter lim="800000"/>
            <a:headEnd/>
            <a:tailEnd/>
          </a:ln>
          <a:effectLst/>
        </p:spPr>
        <p:txBody>
          <a:bodyPr wrap="square">
            <a:spAutoFit/>
          </a:bodyPr>
          <a:lstStyle/>
          <a:p>
            <a:pPr eaLnBrk="1" hangingPunct="1">
              <a:defRPr/>
            </a:pPr>
            <a:r>
              <a:rPr lang="en-US" altLang="zh-CN" sz="2000" b="1" dirty="0">
                <a:solidFill>
                  <a:schemeClr val="folHlink"/>
                </a:solidFill>
                <a:effectLst>
                  <a:outerShdw blurRad="38100" dist="38100" dir="2700000" algn="tl">
                    <a:srgbClr val="000000"/>
                  </a:outerShdw>
                </a:effectLst>
              </a:rPr>
              <a:t>1.1.2   </a:t>
            </a:r>
            <a:r>
              <a:rPr lang="zh-CN" altLang="en-US" sz="2000" b="1" dirty="0">
                <a:solidFill>
                  <a:schemeClr val="folHlink"/>
                </a:solidFill>
                <a:effectLst>
                  <a:outerShdw blurRad="38100" dist="38100" dir="2700000" algn="tl">
                    <a:srgbClr val="000000"/>
                  </a:outerShdw>
                </a:effectLst>
              </a:rPr>
              <a:t>线性空间的判定方法</a:t>
            </a:r>
          </a:p>
        </p:txBody>
      </p:sp>
      <p:sp>
        <p:nvSpPr>
          <p:cNvPr id="3" name="灯片编号占位符 2"/>
          <p:cNvSpPr>
            <a:spLocks noGrp="1"/>
          </p:cNvSpPr>
          <p:nvPr>
            <p:ph type="sldNum" sz="quarter" idx="12"/>
          </p:nvPr>
        </p:nvSpPr>
        <p:spPr/>
        <p:txBody>
          <a:bodyPr/>
          <a:lstStyle/>
          <a:p>
            <a:fld id="{9EFF0944-2518-4343-8163-3F075A3F9F1C}" type="slidenum">
              <a:rPr kumimoji="0" lang="en-US" altLang="zh-CN" smtClean="0">
                <a:solidFill>
                  <a:srgbClr val="000000"/>
                </a:solidFill>
              </a:rPr>
              <a:pPr/>
              <a:t>9</a:t>
            </a:fld>
            <a:endParaRPr kumimoji="0" lang="en-US" altLang="zh-CN">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wipe(left)">
                                      <p:cBhvr>
                                        <p:cTn id="7" dur="5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8444"/>
                                        </p:tgtEl>
                                        <p:attrNameLst>
                                          <p:attrName>style.visibility</p:attrName>
                                        </p:attrNameLst>
                                      </p:cBhvr>
                                      <p:to>
                                        <p:strVal val="visible"/>
                                      </p:to>
                                    </p:set>
                                    <p:animEffect transition="in" filter="wipe(down)">
                                      <p:cBhvr>
                                        <p:cTn id="12" dur="500"/>
                                        <p:tgtEl>
                                          <p:spTgt spid="1844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199"/>
                                        </p:tgtEl>
                                        <p:attrNameLst>
                                          <p:attrName>style.visibility</p:attrName>
                                        </p:attrNameLst>
                                      </p:cBhvr>
                                      <p:to>
                                        <p:strVal val="visible"/>
                                      </p:to>
                                    </p:set>
                                    <p:animEffect transition="in" filter="wipe(down)">
                                      <p:cBhvr>
                                        <p:cTn id="17" dur="500"/>
                                        <p:tgtEl>
                                          <p:spTgt spid="819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8200"/>
                                        </p:tgtEl>
                                        <p:attrNameLst>
                                          <p:attrName>style.visibility</p:attrName>
                                        </p:attrNameLst>
                                      </p:cBhvr>
                                      <p:to>
                                        <p:strVal val="visible"/>
                                      </p:to>
                                    </p:set>
                                    <p:animEffect transition="in" filter="wipe(down)">
                                      <p:cBhvr>
                                        <p:cTn id="22" dur="500"/>
                                        <p:tgtEl>
                                          <p:spTgt spid="820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8201"/>
                                        </p:tgtEl>
                                        <p:attrNameLst>
                                          <p:attrName>style.visibility</p:attrName>
                                        </p:attrNameLst>
                                      </p:cBhvr>
                                      <p:to>
                                        <p:strVal val="visible"/>
                                      </p:to>
                                    </p:set>
                                    <p:animEffect transition="in" filter="wipe(down)">
                                      <p:cBhvr>
                                        <p:cTn id="27" dur="500"/>
                                        <p:tgtEl>
                                          <p:spTgt spid="8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autoUpdateAnimBg="0"/>
      <p:bldP spid="18444"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386" name="Text Box 1026"/>
              <p:cNvSpPr txBox="1">
                <a:spLocks noChangeArrowheads="1"/>
              </p:cNvSpPr>
              <p:nvPr/>
            </p:nvSpPr>
            <p:spPr bwMode="auto">
              <a:xfrm>
                <a:off x="695849" y="1716641"/>
                <a:ext cx="10886551" cy="130029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50000"/>
                  </a:lnSpc>
                  <a:spcBef>
                    <a:spcPct val="0"/>
                  </a:spcBef>
                  <a:buNone/>
                  <a:defRPr/>
                </a:pPr>
                <a:r>
                  <a:rPr lang="zh-CN" altLang="en-US" sz="2400" dirty="0">
                    <a:solidFill>
                      <a:srgbClr val="0000FF"/>
                    </a:solidFill>
                    <a:latin typeface="华文中宋" panose="02010600040101010101" pitchFamily="2" charset="-122"/>
                    <a:ea typeface="华文中宋" panose="02010600040101010101" pitchFamily="2" charset="-122"/>
                  </a:rPr>
                  <a:t>定理４</a:t>
                </a:r>
                <a:r>
                  <a:rPr lang="en-US" altLang="zh-CN" sz="2400" dirty="0">
                    <a:solidFill>
                      <a:srgbClr val="0000FF"/>
                    </a:solidFill>
                    <a:latin typeface="华文中宋" panose="02010600040101010101" pitchFamily="2" charset="-122"/>
                    <a:ea typeface="华文中宋" panose="02010600040101010101" pitchFamily="2" charset="-122"/>
                  </a:rPr>
                  <a:t>.1 </a:t>
                </a:r>
                <a:r>
                  <a:rPr lang="zh-CN" altLang="en-US" sz="2400" dirty="0">
                    <a:solidFill>
                      <a:srgbClr val="000000"/>
                    </a:solidFill>
                    <a:latin typeface="华文中宋" panose="02010600040101010101" pitchFamily="2" charset="-122"/>
                    <a:ea typeface="华文中宋" panose="02010600040101010101" pitchFamily="2" charset="-122"/>
                  </a:rPr>
                  <a:t>设</a:t>
                </a:r>
                <a14:m>
                  <m:oMath xmlns:m="http://schemas.openxmlformats.org/officeDocument/2006/math">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𝑉</m:t>
                        </m:r>
                      </m:e>
                      <m:sub>
                        <m:r>
                          <a:rPr lang="en-US" altLang="zh-CN" sz="2400" i="1">
                            <a:solidFill>
                              <a:srgbClr val="000000"/>
                            </a:solidFill>
                            <a:latin typeface="Cambria Math" panose="02040503050406030204" pitchFamily="18" charset="0"/>
                            <a:ea typeface="华文中宋" panose="02010600040101010101" pitchFamily="2" charset="-122"/>
                          </a:rPr>
                          <m:t>1</m:t>
                        </m:r>
                      </m:sub>
                    </m:sSub>
                  </m:oMath>
                </a14:m>
                <a:r>
                  <a:rPr lang="zh-CN" altLang="en-US" sz="2400" dirty="0">
                    <a:solidFill>
                      <a:srgbClr val="000000"/>
                    </a:solidFill>
                    <a:latin typeface="华文中宋" panose="02010600040101010101" pitchFamily="2" charset="-122"/>
                    <a:ea typeface="华文中宋" panose="02010600040101010101" pitchFamily="2" charset="-122"/>
                  </a:rPr>
                  <a:t>的基为</a:t>
                </a:r>
                <a14:m>
                  <m:oMath xmlns:m="http://schemas.openxmlformats.org/officeDocument/2006/math">
                    <m:d>
                      <m:dPr>
                        <m:ctrlPr>
                          <a:rPr lang="en-US" altLang="zh-CN" sz="2400" i="1">
                            <a:solidFill>
                              <a:srgbClr val="000000"/>
                            </a:solidFill>
                            <a:latin typeface="Cambria Math" panose="02040503050406030204" pitchFamily="18" charset="0"/>
                            <a:ea typeface="华文中宋" panose="02010600040101010101" pitchFamily="2" charset="-122"/>
                          </a:rPr>
                        </m:ctrlPr>
                      </m:dPr>
                      <m:e>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𝛼</m:t>
                            </m:r>
                          </m:e>
                          <m:sub>
                            <m:r>
                              <a:rPr lang="en-US" altLang="zh-CN" sz="2400" i="1">
                                <a:solidFill>
                                  <a:srgbClr val="000000"/>
                                </a:solidFill>
                                <a:latin typeface="Cambria Math" panose="02040503050406030204" pitchFamily="18" charset="0"/>
                                <a:ea typeface="华文中宋" panose="02010600040101010101" pitchFamily="2" charset="-122"/>
                              </a:rPr>
                              <m:t>1</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𝛼</m:t>
                            </m:r>
                          </m:e>
                          <m:sub>
                            <m:r>
                              <a:rPr lang="en-US" altLang="zh-CN" sz="2400" i="1">
                                <a:solidFill>
                                  <a:srgbClr val="000000"/>
                                </a:solidFill>
                                <a:latin typeface="Cambria Math" panose="02040503050406030204" pitchFamily="18" charset="0"/>
                                <a:ea typeface="华文中宋" panose="02010600040101010101" pitchFamily="2" charset="-122"/>
                              </a:rPr>
                              <m:t>2</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𝛼</m:t>
                            </m:r>
                          </m:e>
                          <m:sub>
                            <m:r>
                              <a:rPr lang="en-US" altLang="zh-CN" sz="2400" i="1">
                                <a:solidFill>
                                  <a:srgbClr val="000000"/>
                                </a:solidFill>
                                <a:latin typeface="Cambria Math" panose="02040503050406030204" pitchFamily="18" charset="0"/>
                                <a:ea typeface="华文中宋" panose="02010600040101010101" pitchFamily="2" charset="-122"/>
                              </a:rPr>
                              <m:t>𝑛</m:t>
                            </m:r>
                          </m:sub>
                        </m:sSub>
                      </m:e>
                    </m:d>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𝑉</m:t>
                        </m:r>
                      </m:e>
                      <m:sub>
                        <m:r>
                          <a:rPr lang="en-US" altLang="zh-CN" sz="2400" i="1">
                            <a:solidFill>
                              <a:srgbClr val="000000"/>
                            </a:solidFill>
                            <a:latin typeface="Cambria Math" panose="02040503050406030204" pitchFamily="18" charset="0"/>
                            <a:ea typeface="华文中宋" panose="02010600040101010101" pitchFamily="2" charset="-122"/>
                          </a:rPr>
                          <m:t>2</m:t>
                        </m:r>
                      </m:sub>
                    </m:sSub>
                    <m:r>
                      <a:rPr lang="zh-CN" altLang="en-US" sz="2400" i="1">
                        <a:solidFill>
                          <a:srgbClr val="000000"/>
                        </a:solidFill>
                        <a:latin typeface="Cambria Math" panose="02040503050406030204" pitchFamily="18" charset="0"/>
                        <a:ea typeface="华文中宋" panose="02010600040101010101" pitchFamily="2" charset="-122"/>
                      </a:rPr>
                      <m:t>的</m:t>
                    </m:r>
                  </m:oMath>
                </a14:m>
                <a:r>
                  <a:rPr lang="zh-CN" altLang="en-US" sz="2400" dirty="0">
                    <a:solidFill>
                      <a:srgbClr val="000000"/>
                    </a:solidFill>
                    <a:latin typeface="华文中宋" panose="02010600040101010101" pitchFamily="2" charset="-122"/>
                    <a:ea typeface="华文中宋" panose="02010600040101010101" pitchFamily="2" charset="-122"/>
                  </a:rPr>
                  <a:t>基为</a:t>
                </a:r>
                <a14:m>
                  <m:oMath xmlns:m="http://schemas.openxmlformats.org/officeDocument/2006/math">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𝛽</m:t>
                        </m:r>
                      </m:e>
                      <m:sub>
                        <m:r>
                          <a:rPr lang="en-US" altLang="zh-CN" sz="2400" i="1">
                            <a:solidFill>
                              <a:srgbClr val="000000"/>
                            </a:solidFill>
                            <a:latin typeface="Cambria Math" panose="02040503050406030204" pitchFamily="18" charset="0"/>
                            <a:ea typeface="华文中宋" panose="02010600040101010101" pitchFamily="2" charset="-122"/>
                          </a:rPr>
                          <m:t>1</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𝛽</m:t>
                        </m:r>
                      </m:e>
                      <m:sub>
                        <m:r>
                          <a:rPr lang="en-US" altLang="zh-CN" sz="2400" i="1">
                            <a:solidFill>
                              <a:srgbClr val="000000"/>
                            </a:solidFill>
                            <a:latin typeface="Cambria Math" panose="02040503050406030204" pitchFamily="18" charset="0"/>
                            <a:ea typeface="华文中宋" panose="02010600040101010101" pitchFamily="2" charset="-122"/>
                          </a:rPr>
                          <m:t>2</m:t>
                        </m:r>
                      </m:sub>
                    </m:sSub>
                    <m:r>
                      <a:rPr lang="en-US" altLang="zh-CN" sz="2400" i="1">
                        <a:solidFill>
                          <a:srgbClr val="000000"/>
                        </a:solidFill>
                        <a:latin typeface="Cambria Math" panose="02040503050406030204" pitchFamily="18" charset="0"/>
                        <a:ea typeface="华文中宋" panose="02010600040101010101" pitchFamily="2" charset="-122"/>
                      </a:rPr>
                      <m:t>,⋯,</m:t>
                    </m:r>
                    <m:sSub>
                      <m:sSubPr>
                        <m:ctrlPr>
                          <a:rPr lang="en-US" altLang="zh-CN" sz="2400" i="1">
                            <a:solidFill>
                              <a:srgbClr val="000000"/>
                            </a:solidFill>
                            <a:latin typeface="Cambria Math" panose="02040503050406030204" pitchFamily="18" charset="0"/>
                            <a:ea typeface="华文中宋" panose="02010600040101010101" pitchFamily="2" charset="-122"/>
                          </a:rPr>
                        </m:ctrlPr>
                      </m:sSubPr>
                      <m:e>
                        <m:r>
                          <a:rPr lang="en-US" altLang="zh-CN" sz="2400" i="1">
                            <a:solidFill>
                              <a:srgbClr val="000000"/>
                            </a:solidFill>
                            <a:latin typeface="Cambria Math" panose="02040503050406030204" pitchFamily="18" charset="0"/>
                            <a:ea typeface="华文中宋" panose="02010600040101010101" pitchFamily="2" charset="-122"/>
                          </a:rPr>
                          <m:t>𝛽</m:t>
                        </m:r>
                      </m:e>
                      <m:sub>
                        <m:r>
                          <a:rPr lang="en-US" altLang="zh-CN" sz="2400" i="1">
                            <a:solidFill>
                              <a:srgbClr val="000000"/>
                            </a:solidFill>
                            <a:latin typeface="Cambria Math" panose="02040503050406030204" pitchFamily="18" charset="0"/>
                            <a:ea typeface="华文中宋" panose="02010600040101010101" pitchFamily="2" charset="-122"/>
                          </a:rPr>
                          <m:t>𝑚</m:t>
                        </m:r>
                      </m:sub>
                    </m:sSub>
                    <m:r>
                      <a:rPr lang="en-US" altLang="zh-CN" sz="2400" i="1">
                        <a:solidFill>
                          <a:srgbClr val="000000"/>
                        </a:solidFill>
                        <a:latin typeface="Cambria Math" panose="02040503050406030204" pitchFamily="18" charset="0"/>
                        <a:ea typeface="华文中宋" panose="02010600040101010101" pitchFamily="2" charset="-122"/>
                      </a:rPr>
                      <m:t>)</m:t>
                    </m:r>
                    <m:r>
                      <a:rPr lang="zh-CN" altLang="en-US" sz="2400" i="1">
                        <a:solidFill>
                          <a:srgbClr val="000000"/>
                        </a:solidFill>
                        <a:latin typeface="Cambria Math" panose="02040503050406030204" pitchFamily="18" charset="0"/>
                        <a:ea typeface="华文中宋" panose="02010600040101010101" pitchFamily="2" charset="-122"/>
                      </a:rPr>
                      <m:t>，</m:t>
                    </m:r>
                  </m:oMath>
                </a14:m>
                <a:r>
                  <a:rPr lang="zh-CN" altLang="en-US" sz="2400" dirty="0">
                    <a:solidFill>
                      <a:srgbClr val="000000"/>
                    </a:solidFill>
                    <a:latin typeface="华文中宋" panose="02010600040101010101" pitchFamily="2" charset="-122"/>
                    <a:ea typeface="华文中宋" panose="02010600040101010101" pitchFamily="2" charset="-122"/>
                  </a:rPr>
                  <a:t>给定</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𝑚</m:t>
                    </m:r>
                    <m:r>
                      <a:rPr lang="en-US" altLang="zh-CN" sz="2400" i="1" dirty="0">
                        <a:solidFill>
                          <a:srgbClr val="000000"/>
                        </a:solidFill>
                        <a:latin typeface="Cambria Math" panose="02040503050406030204" pitchFamily="18" charset="0"/>
                        <a:ea typeface="华文中宋" panose="02010600040101010101" pitchFamily="2" charset="-122"/>
                      </a:rPr>
                      <m:t>×</m:t>
                    </m:r>
                    <m:r>
                      <a:rPr lang="en-US" altLang="zh-CN" sz="2400" i="1" dirty="0">
                        <a:solidFill>
                          <a:srgbClr val="000000"/>
                        </a:solidFill>
                        <a:latin typeface="Cambria Math" panose="02040503050406030204" pitchFamily="18" charset="0"/>
                        <a:ea typeface="华文中宋" panose="02010600040101010101" pitchFamily="2" charset="-122"/>
                      </a:rPr>
                      <m:t>𝑛</m:t>
                    </m:r>
                    <m:r>
                      <a:rPr lang="zh-CN" altLang="en-US" sz="2400" i="1" dirty="0">
                        <a:solidFill>
                          <a:srgbClr val="000000"/>
                        </a:solidFill>
                        <a:latin typeface="Cambria Math" panose="02040503050406030204" pitchFamily="18" charset="0"/>
                        <a:ea typeface="华文中宋" panose="02010600040101010101" pitchFamily="2" charset="-122"/>
                      </a:rPr>
                      <m:t>矩阵</m:t>
                    </m:r>
                    <m:r>
                      <a:rPr lang="en-US" altLang="zh-CN" sz="2400" i="1" dirty="0">
                        <a:solidFill>
                          <a:srgbClr val="000000"/>
                        </a:solidFill>
                        <a:latin typeface="Cambria Math" panose="02040503050406030204" pitchFamily="18" charset="0"/>
                        <a:ea typeface="华文中宋" panose="02010600040101010101" pitchFamily="2" charset="-122"/>
                      </a:rPr>
                      <m:t>𝐴</m:t>
                    </m:r>
                    <m:r>
                      <a:rPr lang="en-US" altLang="zh-CN" sz="2400" i="1" dirty="0">
                        <a:solidFill>
                          <a:srgbClr val="000000"/>
                        </a:solidFill>
                        <a:latin typeface="Cambria Math" panose="02040503050406030204" pitchFamily="18" charset="0"/>
                        <a:ea typeface="华文中宋" panose="02010600040101010101" pitchFamily="2" charset="-122"/>
                      </a:rPr>
                      <m:t>=</m:t>
                    </m:r>
                    <m:sSub>
                      <m:sSubPr>
                        <m:ctrlPr>
                          <a:rPr lang="en-US" altLang="zh-CN" sz="2400" i="1" dirty="0">
                            <a:solidFill>
                              <a:srgbClr val="000000"/>
                            </a:solidFill>
                            <a:latin typeface="Cambria Math" panose="02040503050406030204" pitchFamily="18" charset="0"/>
                            <a:ea typeface="华文中宋" panose="02010600040101010101" pitchFamily="2" charset="-122"/>
                          </a:rPr>
                        </m:ctrlPr>
                      </m:sSubPr>
                      <m:e>
                        <m:d>
                          <m:dPr>
                            <m:ctrlPr>
                              <a:rPr lang="en-US" altLang="zh-CN" sz="2400" i="1" dirty="0">
                                <a:solidFill>
                                  <a:srgbClr val="000000"/>
                                </a:solidFill>
                                <a:latin typeface="Cambria Math" panose="02040503050406030204" pitchFamily="18" charset="0"/>
                                <a:ea typeface="华文中宋" panose="02010600040101010101" pitchFamily="2" charset="-122"/>
                              </a:rPr>
                            </m:ctrlPr>
                          </m:dPr>
                          <m:e>
                            <m:sSub>
                              <m:sSubPr>
                                <m:ctrlPr>
                                  <a:rPr lang="en-US" altLang="zh-CN" sz="2400" i="1" dirty="0">
                                    <a:solidFill>
                                      <a:srgbClr val="000000"/>
                                    </a:solidFill>
                                    <a:latin typeface="Cambria Math" panose="02040503050406030204" pitchFamily="18" charset="0"/>
                                    <a:ea typeface="华文中宋" panose="02010600040101010101" pitchFamily="2" charset="-122"/>
                                  </a:rPr>
                                </m:ctrlPr>
                              </m:sSubPr>
                              <m:e>
                                <m:r>
                                  <a:rPr lang="en-US" altLang="zh-CN" sz="2400" i="1" dirty="0">
                                    <a:solidFill>
                                      <a:srgbClr val="000000"/>
                                    </a:solidFill>
                                    <a:latin typeface="Cambria Math" panose="02040503050406030204" pitchFamily="18" charset="0"/>
                                    <a:ea typeface="华文中宋" panose="02010600040101010101" pitchFamily="2" charset="-122"/>
                                  </a:rPr>
                                  <m:t>𝑎</m:t>
                                </m:r>
                              </m:e>
                              <m:sub>
                                <m:r>
                                  <a:rPr lang="en-US" altLang="zh-CN" sz="2400" i="1" dirty="0">
                                    <a:solidFill>
                                      <a:srgbClr val="000000"/>
                                    </a:solidFill>
                                    <a:latin typeface="Cambria Math" panose="02040503050406030204" pitchFamily="18" charset="0"/>
                                    <a:ea typeface="华文中宋" panose="02010600040101010101" pitchFamily="2" charset="-122"/>
                                  </a:rPr>
                                  <m:t>𝑖𝑗</m:t>
                                </m:r>
                              </m:sub>
                            </m:sSub>
                          </m:e>
                        </m:d>
                      </m:e>
                      <m:sub>
                        <m:r>
                          <a:rPr lang="en-US" altLang="zh-CN" sz="2400" i="1" dirty="0">
                            <a:solidFill>
                              <a:srgbClr val="000000"/>
                            </a:solidFill>
                            <a:latin typeface="Cambria Math" panose="02040503050406030204" pitchFamily="18" charset="0"/>
                            <a:ea typeface="华文中宋" panose="02010600040101010101" pitchFamily="2" charset="-122"/>
                          </a:rPr>
                          <m:t>𝑚</m:t>
                        </m:r>
                        <m:r>
                          <a:rPr lang="en-US" altLang="zh-CN" sz="2400" i="1" dirty="0">
                            <a:solidFill>
                              <a:srgbClr val="000000"/>
                            </a:solidFill>
                            <a:latin typeface="Cambria Math" panose="02040503050406030204" pitchFamily="18" charset="0"/>
                            <a:ea typeface="华文中宋" panose="02010600040101010101" pitchFamily="2" charset="-122"/>
                          </a:rPr>
                          <m:t>×</m:t>
                        </m:r>
                        <m:r>
                          <a:rPr lang="en-US" altLang="zh-CN" sz="2400" i="1" dirty="0">
                            <a:solidFill>
                              <a:srgbClr val="000000"/>
                            </a:solidFill>
                            <a:latin typeface="Cambria Math" panose="02040503050406030204" pitchFamily="18" charset="0"/>
                            <a:ea typeface="华文中宋" panose="02010600040101010101" pitchFamily="2" charset="-122"/>
                          </a:rPr>
                          <m:t>𝑛</m:t>
                        </m:r>
                      </m:sub>
                    </m:sSub>
                    <m:r>
                      <a:rPr lang="en-US" altLang="zh-CN" sz="2400" i="1" dirty="0">
                        <a:solidFill>
                          <a:srgbClr val="000000"/>
                        </a:solidFill>
                        <a:latin typeface="Cambria Math" panose="02040503050406030204" pitchFamily="18" charset="0"/>
                        <a:ea typeface="华文中宋" panose="02010600040101010101" pitchFamily="2" charset="-122"/>
                      </a:rPr>
                      <m:t>,</m:t>
                    </m:r>
                  </m:oMath>
                </a14:m>
                <a:r>
                  <a:rPr lang="zh-CN" altLang="en-US" sz="2400" dirty="0">
                    <a:solidFill>
                      <a:srgbClr val="000000"/>
                    </a:solidFill>
                    <a:latin typeface="华文中宋" panose="02010600040101010101" pitchFamily="2" charset="-122"/>
                    <a:ea typeface="华文中宋" panose="02010600040101010101" pitchFamily="2" charset="-122"/>
                  </a:rPr>
                  <a:t>则存在唯一的线性映射</a:t>
                </a:r>
                <a14:m>
                  <m:oMath xmlns:m="http://schemas.openxmlformats.org/officeDocument/2006/math">
                    <m:r>
                      <a:rPr lang="zh-CN" altLang="en-US" sz="2400" i="1">
                        <a:solidFill>
                          <a:srgbClr val="000000"/>
                        </a:solidFill>
                        <a:latin typeface="Cambria Math" panose="02040503050406030204" pitchFamily="18" charset="0"/>
                        <a:ea typeface="华文中宋" panose="02010600040101010101" pitchFamily="2" charset="-122"/>
                      </a:rPr>
                      <m:t>𝒜</m:t>
                    </m:r>
                    <m:r>
                      <a:rPr lang="zh-CN" altLang="en-US" sz="2400" i="1">
                        <a:solidFill>
                          <a:srgbClr val="000000"/>
                        </a:solidFill>
                        <a:latin typeface="Cambria Math" panose="02040503050406030204" pitchFamily="18" charset="0"/>
                        <a:ea typeface="华文中宋" panose="02010600040101010101" pitchFamily="2" charset="-122"/>
                      </a:rPr>
                      <m:t>，</m:t>
                    </m:r>
                  </m:oMath>
                </a14:m>
                <a:r>
                  <a:rPr lang="zh-CN" altLang="en-US" sz="2400" dirty="0">
                    <a:solidFill>
                      <a:srgbClr val="000000"/>
                    </a:solidFill>
                    <a:latin typeface="华文中宋" panose="02010600040101010101" pitchFamily="2" charset="-122"/>
                    <a:ea typeface="华文中宋" panose="02010600040101010101" pitchFamily="2" charset="-122"/>
                  </a:rPr>
                  <a:t>它在这对基下的矩阵表示为</a:t>
                </a:r>
                <a14:m>
                  <m:oMath xmlns:m="http://schemas.openxmlformats.org/officeDocument/2006/math">
                    <m:r>
                      <a:rPr lang="en-US" altLang="zh-CN" sz="2400" i="1" dirty="0">
                        <a:solidFill>
                          <a:srgbClr val="000000"/>
                        </a:solidFill>
                        <a:latin typeface="Cambria Math" panose="02040503050406030204" pitchFamily="18" charset="0"/>
                        <a:ea typeface="华文中宋" panose="02010600040101010101" pitchFamily="2" charset="-122"/>
                      </a:rPr>
                      <m:t>𝐴</m:t>
                    </m:r>
                    <m:r>
                      <a:rPr lang="en-US" altLang="zh-CN" sz="2400" dirty="0">
                        <a:solidFill>
                          <a:srgbClr val="000000"/>
                        </a:solidFill>
                        <a:latin typeface="Cambria Math" panose="02040503050406030204" pitchFamily="18" charset="0"/>
                        <a:ea typeface="华文中宋" panose="02010600040101010101" pitchFamily="2" charset="-122"/>
                      </a:rPr>
                      <m:t>.</m:t>
                    </m:r>
                  </m:oMath>
                </a14:m>
                <a:endParaRPr lang="en-US" altLang="zh-CN" sz="2400" dirty="0">
                  <a:solidFill>
                    <a:srgbClr val="000000"/>
                  </a:solidFill>
                  <a:latin typeface="华文中宋" panose="02010600040101010101" pitchFamily="2" charset="-122"/>
                  <a:ea typeface="华文中宋" panose="02010600040101010101" pitchFamily="2" charset="-122"/>
                </a:endParaRPr>
              </a:p>
            </p:txBody>
          </p:sp>
        </mc:Choice>
        <mc:Fallback xmlns="">
          <p:sp>
            <p:nvSpPr>
              <p:cNvPr id="16386" name="Text Box 1026"/>
              <p:cNvSpPr txBox="1">
                <a:spLocks noRot="1" noChangeAspect="1" noMove="1" noResize="1" noEditPoints="1" noAdjustHandles="1" noChangeArrowheads="1" noChangeShapeType="1" noTextEdit="1"/>
              </p:cNvSpPr>
              <p:nvPr/>
            </p:nvSpPr>
            <p:spPr bwMode="auto">
              <a:xfrm>
                <a:off x="695849" y="1716641"/>
                <a:ext cx="10886551" cy="1300292"/>
              </a:xfrm>
              <a:prstGeom prst="rect">
                <a:avLst/>
              </a:prstGeom>
              <a:blipFill>
                <a:blip r:embed="rId2"/>
                <a:stretch>
                  <a:fillRect l="-840" b="-375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8308" name="Text Box 1028"/>
              <p:cNvSpPr txBox="1">
                <a:spLocks noChangeArrowheads="1"/>
              </p:cNvSpPr>
              <p:nvPr/>
            </p:nvSpPr>
            <p:spPr bwMode="auto">
              <a:xfrm>
                <a:off x="551384" y="3055033"/>
                <a:ext cx="7363554" cy="224292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50000"/>
                  </a:lnSpc>
                  <a:spcBef>
                    <a:spcPct val="0"/>
                  </a:spcBef>
                  <a:buNone/>
                  <a:defRPr/>
                </a:pPr>
                <a:r>
                  <a:rPr lang="en-US" altLang="zh-CN" sz="1800" b="1" dirty="0">
                    <a:solidFill>
                      <a:srgbClr val="FFCF01"/>
                    </a:solidFill>
                    <a:latin typeface="黑体" panose="02010609060101010101" pitchFamily="49" charset="-122"/>
                    <a:ea typeface="黑体" panose="02010609060101010101" pitchFamily="49" charset="-122"/>
                  </a:rPr>
                  <a:t>  </a:t>
                </a:r>
                <a:r>
                  <a:rPr lang="zh-CN" altLang="en-US" sz="2400" dirty="0">
                    <a:solidFill>
                      <a:srgbClr val="0000FF"/>
                    </a:solidFill>
                    <a:latin typeface="华文中宋" panose="02010600040101010101" pitchFamily="2" charset="-122"/>
                    <a:ea typeface="华文中宋" panose="02010600040101010101" pitchFamily="2" charset="-122"/>
                  </a:rPr>
                  <a:t>提示：</a:t>
                </a:r>
                <a:r>
                  <a:rPr kumimoji="0" lang="zh-CN" altLang="en-US" sz="2400" dirty="0">
                    <a:solidFill>
                      <a:srgbClr val="000000"/>
                    </a:solidFill>
                    <a:latin typeface="华文中宋" panose="02010600040101010101" pitchFamily="2" charset="-122"/>
                    <a:ea typeface="华文中宋" panose="02010600040101010101" pitchFamily="2" charset="-122"/>
                  </a:rPr>
                  <a:t>（</a:t>
                </a:r>
                <a:r>
                  <a:rPr kumimoji="0" lang="en-US" altLang="zh-CN" sz="2400" dirty="0">
                    <a:solidFill>
                      <a:srgbClr val="000000"/>
                    </a:solidFill>
                    <a:latin typeface="华文中宋" panose="02010600040101010101" pitchFamily="2" charset="-122"/>
                    <a:ea typeface="华文中宋" panose="02010600040101010101" pitchFamily="2" charset="-122"/>
                  </a:rPr>
                  <a:t>1</a:t>
                </a:r>
                <a:r>
                  <a:rPr kumimoji="0" lang="zh-CN" altLang="en-US" sz="2400" dirty="0">
                    <a:solidFill>
                      <a:srgbClr val="000000"/>
                    </a:solidFill>
                    <a:latin typeface="华文中宋" panose="02010600040101010101" pitchFamily="2" charset="-122"/>
                    <a:ea typeface="华文中宋" panose="02010600040101010101" pitchFamily="2" charset="-122"/>
                  </a:rPr>
                  <a:t>）定义映射</a:t>
                </a:r>
                <a14:m>
                  <m:oMath xmlns:m="http://schemas.openxmlformats.org/officeDocument/2006/math">
                    <m:r>
                      <a:rPr kumimoji="0" lang="zh-CN" altLang="en-US" sz="2400" i="1" dirty="0">
                        <a:solidFill>
                          <a:srgbClr val="000000"/>
                        </a:solidFill>
                        <a:latin typeface="Cambria Math" panose="02040503050406030204" pitchFamily="18" charset="0"/>
                        <a:ea typeface="华文中宋" panose="02010600040101010101" pitchFamily="2" charset="-122"/>
                      </a:rPr>
                      <m:t>𝒜</m:t>
                    </m:r>
                  </m:oMath>
                </a14:m>
                <a:r>
                  <a:rPr kumimoji="0" lang="zh-CN" altLang="en-US" sz="2400" dirty="0">
                    <a:solidFill>
                      <a:srgbClr val="000000"/>
                    </a:solidFill>
                    <a:latin typeface="华文中宋" panose="02010600040101010101" pitchFamily="2" charset="-122"/>
                    <a:ea typeface="华文中宋" panose="02010600040101010101" pitchFamily="2" charset="-122"/>
                  </a:rPr>
                  <a:t>；</a:t>
                </a:r>
                <a:endParaRPr kumimoji="0" lang="en-US" altLang="zh-CN" sz="2400" dirty="0">
                  <a:solidFill>
                    <a:srgbClr val="000000"/>
                  </a:solidFill>
                  <a:latin typeface="华文中宋" panose="02010600040101010101" pitchFamily="2" charset="-122"/>
                  <a:ea typeface="华文中宋" panose="02010600040101010101" pitchFamily="2" charset="-122"/>
                </a:endParaRPr>
              </a:p>
              <a:p>
                <a:pPr defTabSz="457200" eaLnBrk="1" hangingPunct="1">
                  <a:lnSpc>
                    <a:spcPct val="150000"/>
                  </a:lnSpc>
                  <a:spcBef>
                    <a:spcPct val="0"/>
                  </a:spcBef>
                  <a:buNone/>
                  <a:defRPr/>
                </a:pPr>
                <a:r>
                  <a:rPr kumimoji="0" lang="zh-CN" altLang="en-US" sz="2400" dirty="0">
                    <a:solidFill>
                      <a:srgbClr val="000000"/>
                    </a:solidFill>
                    <a:latin typeface="华文中宋" panose="02010600040101010101" pitchFamily="2" charset="-122"/>
                    <a:ea typeface="华文中宋" panose="02010600040101010101" pitchFamily="2" charset="-122"/>
                  </a:rPr>
                  <a:t>            （</a:t>
                </a:r>
                <a:r>
                  <a:rPr kumimoji="0" lang="en-US" altLang="zh-CN" sz="2400" dirty="0">
                    <a:solidFill>
                      <a:srgbClr val="000000"/>
                    </a:solidFill>
                    <a:latin typeface="华文中宋" panose="02010600040101010101" pitchFamily="2" charset="-122"/>
                    <a:ea typeface="华文中宋" panose="02010600040101010101" pitchFamily="2" charset="-122"/>
                  </a:rPr>
                  <a:t>2</a:t>
                </a:r>
                <a:r>
                  <a:rPr kumimoji="0" lang="zh-CN" altLang="en-US" sz="2400" dirty="0">
                    <a:solidFill>
                      <a:srgbClr val="000000"/>
                    </a:solidFill>
                    <a:latin typeface="华文中宋" panose="02010600040101010101" pitchFamily="2" charset="-122"/>
                    <a:ea typeface="华文中宋" panose="02010600040101010101" pitchFamily="2" charset="-122"/>
                  </a:rPr>
                  <a:t>）证明映射</a:t>
                </a:r>
                <a14:m>
                  <m:oMath xmlns:m="http://schemas.openxmlformats.org/officeDocument/2006/math">
                    <m:r>
                      <a:rPr kumimoji="0" lang="zh-CN" altLang="en-US" sz="2400" i="1" dirty="0">
                        <a:solidFill>
                          <a:srgbClr val="000000"/>
                        </a:solidFill>
                        <a:latin typeface="Cambria Math" panose="02040503050406030204" pitchFamily="18" charset="0"/>
                        <a:ea typeface="华文中宋" panose="02010600040101010101" pitchFamily="2" charset="-122"/>
                      </a:rPr>
                      <m:t>𝒜</m:t>
                    </m:r>
                  </m:oMath>
                </a14:m>
                <a:r>
                  <a:rPr kumimoji="0" lang="zh-CN" altLang="en-US" sz="2400" dirty="0">
                    <a:solidFill>
                      <a:srgbClr val="000000"/>
                    </a:solidFill>
                    <a:latin typeface="华文中宋" panose="02010600040101010101" pitchFamily="2" charset="-122"/>
                    <a:ea typeface="华文中宋" panose="02010600040101010101" pitchFamily="2" charset="-122"/>
                  </a:rPr>
                  <a:t>是线性映射；</a:t>
                </a:r>
                <a:endParaRPr kumimoji="0" lang="en-US" altLang="zh-CN" sz="2400" dirty="0">
                  <a:solidFill>
                    <a:srgbClr val="000000"/>
                  </a:solidFill>
                  <a:latin typeface="华文中宋" panose="02010600040101010101" pitchFamily="2" charset="-122"/>
                  <a:ea typeface="华文中宋" panose="02010600040101010101" pitchFamily="2" charset="-122"/>
                </a:endParaRPr>
              </a:p>
              <a:p>
                <a:pPr defTabSz="457200" eaLnBrk="1" hangingPunct="1">
                  <a:lnSpc>
                    <a:spcPct val="150000"/>
                  </a:lnSpc>
                  <a:spcBef>
                    <a:spcPct val="0"/>
                  </a:spcBef>
                  <a:buNone/>
                  <a:defRPr/>
                </a:pPr>
                <a:r>
                  <a:rPr kumimoji="0" lang="zh-CN" altLang="en-US" sz="2400" dirty="0">
                    <a:solidFill>
                      <a:srgbClr val="000000"/>
                    </a:solidFill>
                    <a:latin typeface="华文中宋" panose="02010600040101010101" pitchFamily="2" charset="-122"/>
                    <a:ea typeface="华文中宋" panose="02010600040101010101" pitchFamily="2" charset="-122"/>
                  </a:rPr>
                  <a:t>            （</a:t>
                </a:r>
                <a:r>
                  <a:rPr kumimoji="0" lang="en-US" altLang="zh-CN" sz="2400" dirty="0">
                    <a:solidFill>
                      <a:srgbClr val="000000"/>
                    </a:solidFill>
                    <a:latin typeface="华文中宋" panose="02010600040101010101" pitchFamily="2" charset="-122"/>
                    <a:ea typeface="华文中宋" panose="02010600040101010101" pitchFamily="2" charset="-122"/>
                  </a:rPr>
                  <a:t>3</a:t>
                </a:r>
                <a:r>
                  <a:rPr kumimoji="0" lang="zh-CN" altLang="en-US" sz="2400" dirty="0">
                    <a:solidFill>
                      <a:srgbClr val="000000"/>
                    </a:solidFill>
                    <a:latin typeface="华文中宋" panose="02010600040101010101" pitchFamily="2" charset="-122"/>
                    <a:ea typeface="华文中宋" panose="02010600040101010101" pitchFamily="2" charset="-122"/>
                  </a:rPr>
                  <a:t>）证明映射</a:t>
                </a:r>
                <a14:m>
                  <m:oMath xmlns:m="http://schemas.openxmlformats.org/officeDocument/2006/math">
                    <m:r>
                      <a:rPr kumimoji="0" lang="zh-CN" altLang="en-US" sz="2400" i="1" dirty="0">
                        <a:solidFill>
                          <a:srgbClr val="000000"/>
                        </a:solidFill>
                        <a:latin typeface="Cambria Math" panose="02040503050406030204" pitchFamily="18" charset="0"/>
                        <a:ea typeface="华文中宋" panose="02010600040101010101" pitchFamily="2" charset="-122"/>
                      </a:rPr>
                      <m:t>𝒜</m:t>
                    </m:r>
                  </m:oMath>
                </a14:m>
                <a:r>
                  <a:rPr kumimoji="0" lang="zh-CN" altLang="en-US" sz="2400" dirty="0">
                    <a:solidFill>
                      <a:srgbClr val="000000"/>
                    </a:solidFill>
                    <a:latin typeface="华文中宋" panose="02010600040101010101" pitchFamily="2" charset="-122"/>
                    <a:ea typeface="华文中宋" panose="02010600040101010101" pitchFamily="2" charset="-122"/>
                  </a:rPr>
                  <a:t>在这对基下的矩阵表示是</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𝐴</m:t>
                    </m:r>
                  </m:oMath>
                </a14:m>
                <a:r>
                  <a:rPr kumimoji="0" lang="en-US" altLang="zh-CN" sz="2400" dirty="0">
                    <a:solidFill>
                      <a:srgbClr val="000000"/>
                    </a:solidFill>
                    <a:latin typeface="华文中宋" panose="02010600040101010101" pitchFamily="2" charset="-122"/>
                    <a:ea typeface="华文中宋" panose="02010600040101010101" pitchFamily="2" charset="-122"/>
                  </a:rPr>
                  <a:t>;</a:t>
                </a:r>
              </a:p>
              <a:p>
                <a:pPr defTabSz="457200" eaLnBrk="1" hangingPunct="1">
                  <a:lnSpc>
                    <a:spcPct val="150000"/>
                  </a:lnSpc>
                  <a:spcBef>
                    <a:spcPct val="0"/>
                  </a:spcBef>
                  <a:buNone/>
                  <a:defRPr/>
                </a:pPr>
                <a:r>
                  <a:rPr kumimoji="0" lang="zh-CN" altLang="en-US" sz="2400" dirty="0">
                    <a:solidFill>
                      <a:srgbClr val="000000"/>
                    </a:solidFill>
                    <a:latin typeface="华文中宋" panose="02010600040101010101" pitchFamily="2" charset="-122"/>
                    <a:ea typeface="华文中宋" panose="02010600040101010101" pitchFamily="2" charset="-122"/>
                  </a:rPr>
                  <a:t>            （</a:t>
                </a:r>
                <a:r>
                  <a:rPr kumimoji="0" lang="en-US" altLang="zh-CN" sz="2400" dirty="0">
                    <a:solidFill>
                      <a:srgbClr val="000000"/>
                    </a:solidFill>
                    <a:latin typeface="华文中宋" panose="02010600040101010101" pitchFamily="2" charset="-122"/>
                    <a:ea typeface="华文中宋" panose="02010600040101010101" pitchFamily="2" charset="-122"/>
                  </a:rPr>
                  <a:t>4</a:t>
                </a:r>
                <a:r>
                  <a:rPr kumimoji="0" lang="zh-CN" altLang="en-US" sz="2400" dirty="0">
                    <a:solidFill>
                      <a:srgbClr val="000000"/>
                    </a:solidFill>
                    <a:latin typeface="华文中宋" panose="02010600040101010101" pitchFamily="2" charset="-122"/>
                    <a:ea typeface="华文中宋" panose="02010600040101010101" pitchFamily="2" charset="-122"/>
                  </a:rPr>
                  <a:t>）证明唯一性。</a:t>
                </a:r>
              </a:p>
            </p:txBody>
          </p:sp>
        </mc:Choice>
        <mc:Fallback xmlns="">
          <p:sp>
            <p:nvSpPr>
              <p:cNvPr id="98308" name="Text Box 1028"/>
              <p:cNvSpPr txBox="1">
                <a:spLocks noRot="1" noChangeAspect="1" noMove="1" noResize="1" noEditPoints="1" noAdjustHandles="1" noChangeArrowheads="1" noChangeShapeType="1" noTextEdit="1"/>
              </p:cNvSpPr>
              <p:nvPr/>
            </p:nvSpPr>
            <p:spPr bwMode="auto">
              <a:xfrm>
                <a:off x="551384" y="3055033"/>
                <a:ext cx="7363554" cy="2242922"/>
              </a:xfrm>
              <a:prstGeom prst="rect">
                <a:avLst/>
              </a:prstGeom>
              <a:blipFill>
                <a:blip r:embed="rId3"/>
                <a:stretch>
                  <a:fillRect r="-331" b="-543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90</a:t>
            </a:fld>
            <a:endParaRPr kumimoji="0" lang="en-US" altLang="zh-CN">
              <a:solidFill>
                <a:srgbClr val="000000"/>
              </a:solidFill>
            </a:endParaRPr>
          </a:p>
        </p:txBody>
      </p:sp>
      <p:sp>
        <p:nvSpPr>
          <p:cNvPr id="4" name="文本框 3"/>
          <p:cNvSpPr txBox="1"/>
          <p:nvPr/>
        </p:nvSpPr>
        <p:spPr>
          <a:xfrm>
            <a:off x="684362" y="1354297"/>
            <a:ext cx="5400600" cy="461665"/>
          </a:xfrm>
          <a:prstGeom prst="rect">
            <a:avLst/>
          </a:prstGeom>
          <a:noFill/>
        </p:spPr>
        <p:txBody>
          <a:bodyPr wrap="square" rtlCol="0">
            <a:spAutoFit/>
          </a:bodyPr>
          <a:lstStyle/>
          <a:p>
            <a:pPr marL="285750" indent="-285750" defTabSz="457200">
              <a:buFont typeface="Wingdings" panose="05000000000000000000" pitchFamily="2" charset="2"/>
              <a:buChar char="Ø"/>
              <a:defRPr/>
            </a:pPr>
            <a:r>
              <a:rPr kumimoji="0" lang="zh-CN" altLang="en-US" sz="2400" dirty="0">
                <a:solidFill>
                  <a:srgbClr val="0000FF"/>
                </a:solidFill>
                <a:latin typeface="华文中宋" panose="02010600040101010101" pitchFamily="2" charset="-122"/>
                <a:ea typeface="华文中宋" panose="02010600040101010101" pitchFamily="2" charset="-122"/>
              </a:rPr>
              <a:t>逆定理</a:t>
            </a:r>
          </a:p>
        </p:txBody>
      </p:sp>
      <mc:AlternateContent xmlns:mc="http://schemas.openxmlformats.org/markup-compatibility/2006" xmlns:a14="http://schemas.microsoft.com/office/drawing/2010/main">
        <mc:Choice Requires="a14">
          <p:sp>
            <p:nvSpPr>
              <p:cNvPr id="5" name="文本框 4"/>
              <p:cNvSpPr txBox="1"/>
              <p:nvPr/>
            </p:nvSpPr>
            <p:spPr>
              <a:xfrm>
                <a:off x="911424" y="5503703"/>
                <a:ext cx="8676456" cy="580928"/>
              </a:xfrm>
              <a:prstGeom prst="rect">
                <a:avLst/>
              </a:prstGeom>
              <a:noFill/>
            </p:spPr>
            <p:txBody>
              <a:bodyPr wrap="square" rtlCol="0">
                <a:spAutoFit/>
              </a:bodyPr>
              <a:lstStyle/>
              <a:p>
                <a:pPr defTabSz="457200">
                  <a:lnSpc>
                    <a:spcPct val="150000"/>
                  </a:lnSpc>
                  <a:defRPr/>
                </a:pPr>
                <a:r>
                  <a:rPr kumimoji="0" lang="zh-CN" altLang="en-US" sz="2400" dirty="0">
                    <a:solidFill>
                      <a:srgbClr val="0000FF"/>
                    </a:solidFill>
                    <a:latin typeface="华文中宋" panose="02010600040101010101" pitchFamily="2" charset="-122"/>
                    <a:ea typeface="华文中宋" panose="02010600040101010101" pitchFamily="2" charset="-122"/>
                  </a:rPr>
                  <a:t>结论：在给定基以后，线性</a:t>
                </a:r>
                <a14:m>
                  <m:oMath xmlns:m="http://schemas.openxmlformats.org/officeDocument/2006/math">
                    <m:r>
                      <a:rPr kumimoji="0" lang="zh-CN" altLang="en-US" sz="2400" i="1" dirty="0">
                        <a:solidFill>
                          <a:srgbClr val="0000FF"/>
                        </a:solidFill>
                        <a:latin typeface="Cambria Math" panose="02040503050406030204" pitchFamily="18" charset="0"/>
                        <a:ea typeface="华文中宋" panose="02010600040101010101" pitchFamily="2" charset="-122"/>
                      </a:rPr>
                      <m:t>映射</m:t>
                    </m:r>
                    <m:r>
                      <a:rPr kumimoji="0" lang="zh-CN" altLang="en-US" sz="2400" i="1">
                        <a:solidFill>
                          <a:srgbClr val="0000FF"/>
                        </a:solidFill>
                        <a:latin typeface="Cambria Math" panose="02040503050406030204" pitchFamily="18" charset="0"/>
                        <a:ea typeface="华文中宋" panose="02010600040101010101" pitchFamily="2" charset="-122"/>
                      </a:rPr>
                      <m:t>𝒜</m:t>
                    </m:r>
                    <m:r>
                      <a:rPr kumimoji="0" lang="zh-CN" altLang="en-US" sz="2400" i="1">
                        <a:solidFill>
                          <a:srgbClr val="0000FF"/>
                        </a:solidFill>
                        <a:latin typeface="Cambria Math" panose="02040503050406030204" pitchFamily="18" charset="0"/>
                        <a:ea typeface="华文中宋" panose="02010600040101010101" pitchFamily="2" charset="-122"/>
                      </a:rPr>
                      <m:t>与</m:t>
                    </m:r>
                  </m:oMath>
                </a14:m>
                <a:r>
                  <a:rPr kumimoji="0" lang="zh-CN" altLang="en-US" sz="2400" dirty="0">
                    <a:solidFill>
                      <a:srgbClr val="0000FF"/>
                    </a:solidFill>
                    <a:latin typeface="华文中宋" panose="02010600040101010101" pitchFamily="2" charset="-122"/>
                    <a:ea typeface="华文中宋" panose="02010600040101010101" pitchFamily="2" charset="-122"/>
                  </a:rPr>
                  <a:t>矩阵表示</a:t>
                </a:r>
                <a:r>
                  <a:rPr kumimoji="0" lang="en-US" altLang="zh-CN" sz="2400" dirty="0">
                    <a:solidFill>
                      <a:srgbClr val="0000FF"/>
                    </a:solidFill>
                    <a:latin typeface="华文中宋" panose="02010600040101010101" pitchFamily="2" charset="-122"/>
                    <a:ea typeface="华文中宋" panose="02010600040101010101" pitchFamily="2" charset="-122"/>
                  </a:rPr>
                  <a:t>A</a:t>
                </a:r>
                <a:r>
                  <a:rPr kumimoji="0" lang="zh-CN" altLang="en-US" sz="2400" dirty="0">
                    <a:solidFill>
                      <a:srgbClr val="0000FF"/>
                    </a:solidFill>
                    <a:latin typeface="华文中宋" panose="02010600040101010101" pitchFamily="2" charset="-122"/>
                    <a:ea typeface="华文中宋" panose="02010600040101010101" pitchFamily="2" charset="-122"/>
                  </a:rPr>
                  <a:t>是一一对应的。</a:t>
                </a:r>
                <a:endParaRPr kumimoji="0" lang="zh-CN" altLang="en-US" sz="2400" dirty="0">
                  <a:solidFill>
                    <a:srgbClr val="000000"/>
                  </a:solidFill>
                  <a:latin typeface="华文中宋" panose="02010600040101010101" pitchFamily="2" charset="-122"/>
                  <a:ea typeface="华文中宋" panose="02010600040101010101" pitchFamily="2" charset="-122"/>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911424" y="5503703"/>
                <a:ext cx="8676456" cy="580928"/>
              </a:xfrm>
              <a:prstGeom prst="rect">
                <a:avLst/>
              </a:prstGeom>
              <a:blipFill>
                <a:blip r:embed="rId4"/>
                <a:stretch>
                  <a:fillRect l="-1124" r="-70" b="-24211"/>
                </a:stretch>
              </a:blipFill>
            </p:spPr>
            <p:txBody>
              <a:bodyPr/>
              <a:lstStyle/>
              <a:p>
                <a:r>
                  <a:rPr lang="zh-CN" altLang="en-US">
                    <a:noFill/>
                  </a:rPr>
                  <a:t> </a:t>
                </a:r>
              </a:p>
            </p:txBody>
          </p:sp>
        </mc:Fallback>
      </mc:AlternateContent>
      <p:sp>
        <p:nvSpPr>
          <p:cNvPr id="16" name="Rectangle 6"/>
          <p:cNvSpPr>
            <a:spLocks noChangeArrowheads="1"/>
          </p:cNvSpPr>
          <p:nvPr/>
        </p:nvSpPr>
        <p:spPr bwMode="auto">
          <a:xfrm>
            <a:off x="1703512" y="598803"/>
            <a:ext cx="4103737" cy="461665"/>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400" b="1" dirty="0">
                <a:solidFill>
                  <a:srgbClr val="3333CC"/>
                </a:solidFill>
                <a:effectLst>
                  <a:outerShdw blurRad="38100" dist="38100" dir="2700000" algn="tl">
                    <a:srgbClr val="000000"/>
                  </a:outerShdw>
                </a:effectLst>
                <a:latin typeface="Calibri" panose="020F0502020204030204" pitchFamily="34" charset="0"/>
                <a:ea typeface="宋体"/>
              </a:rPr>
              <a:t>1.4.2   </a:t>
            </a:r>
            <a:r>
              <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rPr>
              <a:t>线性映射的矩阵表示</a:t>
            </a:r>
          </a:p>
        </p:txBody>
      </p:sp>
    </p:spTree>
    <p:extLst>
      <p:ext uri="{BB962C8B-B14F-4D97-AF65-F5344CB8AC3E}">
        <p14:creationId xmlns:p14="http://schemas.microsoft.com/office/powerpoint/2010/main" val="10487147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wipe(down)">
                                      <p:cBhvr>
                                        <p:cTn id="7" dur="500"/>
                                        <p:tgtEl>
                                          <p:spTgt spid="1638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8308">
                                            <p:txEl>
                                              <p:pRg st="0" end="0"/>
                                            </p:txEl>
                                          </p:spTgt>
                                        </p:tgtEl>
                                        <p:attrNameLst>
                                          <p:attrName>style.visibility</p:attrName>
                                        </p:attrNameLst>
                                      </p:cBhvr>
                                      <p:to>
                                        <p:strVal val="visible"/>
                                      </p:to>
                                    </p:set>
                                    <p:animEffect transition="in" filter="wipe(left)">
                                      <p:cBhvr>
                                        <p:cTn id="12" dur="500"/>
                                        <p:tgtEl>
                                          <p:spTgt spid="9830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8308">
                                            <p:txEl>
                                              <p:pRg st="1" end="1"/>
                                            </p:txEl>
                                          </p:spTgt>
                                        </p:tgtEl>
                                        <p:attrNameLst>
                                          <p:attrName>style.visibility</p:attrName>
                                        </p:attrNameLst>
                                      </p:cBhvr>
                                      <p:to>
                                        <p:strVal val="visible"/>
                                      </p:to>
                                    </p:set>
                                    <p:animEffect transition="in" filter="wipe(left)">
                                      <p:cBhvr>
                                        <p:cTn id="17" dur="500"/>
                                        <p:tgtEl>
                                          <p:spTgt spid="9830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8308">
                                            <p:txEl>
                                              <p:pRg st="2" end="2"/>
                                            </p:txEl>
                                          </p:spTgt>
                                        </p:tgtEl>
                                        <p:attrNameLst>
                                          <p:attrName>style.visibility</p:attrName>
                                        </p:attrNameLst>
                                      </p:cBhvr>
                                      <p:to>
                                        <p:strVal val="visible"/>
                                      </p:to>
                                    </p:set>
                                    <p:animEffect transition="in" filter="wipe(left)">
                                      <p:cBhvr>
                                        <p:cTn id="22" dur="500"/>
                                        <p:tgtEl>
                                          <p:spTgt spid="9830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8308">
                                            <p:txEl>
                                              <p:pRg st="3" end="3"/>
                                            </p:txEl>
                                          </p:spTgt>
                                        </p:tgtEl>
                                        <p:attrNameLst>
                                          <p:attrName>style.visibility</p:attrName>
                                        </p:attrNameLst>
                                      </p:cBhvr>
                                      <p:to>
                                        <p:strVal val="visible"/>
                                      </p:to>
                                    </p:set>
                                    <p:animEffect transition="in" filter="wipe(left)">
                                      <p:cBhvr>
                                        <p:cTn id="27" dur="500"/>
                                        <p:tgtEl>
                                          <p:spTgt spid="9830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down)">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p:bldP spid="98308" grpId="0" uiExpand="1" build="p" autoUpdateAnimBg="0"/>
      <p:bldP spid="5" grpId="0"/>
    </p:bld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3ECAD79-0EBA-4E5E-B8D6-0F0971F3B74D}"/>
              </a:ext>
            </a:extLst>
          </p:cNvPr>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91</a:t>
            </a:fld>
            <a:endParaRPr kumimoji="0" lang="en-US" altLang="zh-CN">
              <a:solidFill>
                <a:srgbClr val="000000"/>
              </a:solidFill>
            </a:endParaRPr>
          </a:p>
        </p:txBody>
      </p:sp>
    </p:spTree>
    <p:extLst>
      <p:ext uri="{BB962C8B-B14F-4D97-AF65-F5344CB8AC3E}">
        <p14:creationId xmlns:p14="http://schemas.microsoft.com/office/powerpoint/2010/main" val="36480720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316990" y="1224652"/>
            <a:ext cx="5170909" cy="1972177"/>
            <a:chOff x="792989" y="1177971"/>
            <a:chExt cx="5136540" cy="2020540"/>
          </a:xfrm>
        </p:grpSpPr>
        <p:graphicFrame>
          <p:nvGraphicFramePr>
            <p:cNvPr id="14338" name="Object 3074"/>
            <p:cNvGraphicFramePr>
              <a:graphicFrameLocks noChangeAspect="1"/>
            </p:cNvGraphicFramePr>
            <p:nvPr/>
          </p:nvGraphicFramePr>
          <p:xfrm>
            <a:off x="792989" y="1987959"/>
            <a:ext cx="1957322" cy="438402"/>
          </p:xfrm>
          <a:graphic>
            <a:graphicData uri="http://schemas.openxmlformats.org/presentationml/2006/ole">
              <mc:AlternateContent xmlns:mc="http://schemas.openxmlformats.org/markup-compatibility/2006">
                <mc:Choice xmlns:v="urn:schemas-microsoft-com:vml" Requires="v">
                  <p:oleObj spid="_x0000_s48130" name="Equation" r:id="rId3" imgW="964781" imgH="215806" progId="Equation.3">
                    <p:embed/>
                  </p:oleObj>
                </mc:Choice>
                <mc:Fallback>
                  <p:oleObj name="Equation" r:id="rId3" imgW="964781" imgH="215806" progId="Equation.3">
                    <p:embed/>
                    <p:pic>
                      <p:nvPicPr>
                        <p:cNvPr id="14338" name="Object 307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989" y="1987959"/>
                          <a:ext cx="1957322" cy="438402"/>
                        </a:xfrm>
                        <a:prstGeom prst="rect">
                          <a:avLst/>
                        </a:prstGeom>
                        <a:noFill/>
                        <a:ln>
                          <a:noFill/>
                        </a:ln>
                        <a:effectLst/>
                      </p:spPr>
                    </p:pic>
                  </p:oleObj>
                </mc:Fallback>
              </mc:AlternateContent>
            </a:graphicData>
          </a:graphic>
        </p:graphicFrame>
        <p:graphicFrame>
          <p:nvGraphicFramePr>
            <p:cNvPr id="96259" name="Object 3075"/>
            <p:cNvGraphicFramePr>
              <a:graphicFrameLocks noChangeAspect="1"/>
            </p:cNvGraphicFramePr>
            <p:nvPr>
              <p:extLst>
                <p:ext uri="{D42A27DB-BD31-4B8C-83A1-F6EECF244321}">
                  <p14:modId xmlns:p14="http://schemas.microsoft.com/office/powerpoint/2010/main" val="934564279"/>
                </p:ext>
              </p:extLst>
            </p:nvPr>
          </p:nvGraphicFramePr>
          <p:xfrm>
            <a:off x="1754501" y="1177971"/>
            <a:ext cx="4175028" cy="2020540"/>
          </p:xfrm>
          <a:graphic>
            <a:graphicData uri="http://schemas.openxmlformats.org/presentationml/2006/ole">
              <mc:AlternateContent xmlns:mc="http://schemas.openxmlformats.org/markup-compatibility/2006">
                <mc:Choice xmlns:v="urn:schemas-microsoft-com:vml" Requires="v">
                  <p:oleObj spid="_x0000_s48131" name="Equation" r:id="rId5" imgW="1943100" imgH="939800" progId="Equation.DSMT4">
                    <p:embed/>
                  </p:oleObj>
                </mc:Choice>
                <mc:Fallback>
                  <p:oleObj name="Equation" r:id="rId5" imgW="1943100" imgH="939800" progId="Equation.DSMT4">
                    <p:embed/>
                    <p:pic>
                      <p:nvPicPr>
                        <p:cNvPr id="96259" name="Object 30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4501" y="1177971"/>
                          <a:ext cx="4175028" cy="2020540"/>
                        </a:xfrm>
                        <a:prstGeom prst="rect">
                          <a:avLst/>
                        </a:prstGeom>
                        <a:noFill/>
                        <a:ln>
                          <a:noFill/>
                        </a:ln>
                        <a:effectLst/>
                      </p:spPr>
                    </p:pic>
                  </p:oleObj>
                </mc:Fallback>
              </mc:AlternateContent>
            </a:graphicData>
          </a:graphic>
        </p:graphicFrame>
      </p:grpSp>
      <p:grpSp>
        <p:nvGrpSpPr>
          <p:cNvPr id="96264" name="Group 3080"/>
          <p:cNvGrpSpPr>
            <a:grpSpLocks/>
          </p:cNvGrpSpPr>
          <p:nvPr/>
        </p:nvGrpSpPr>
        <p:grpSpPr bwMode="auto">
          <a:xfrm>
            <a:off x="2135560" y="4776976"/>
            <a:ext cx="6776910" cy="1983219"/>
            <a:chOff x="82" y="3513"/>
            <a:chExt cx="5334" cy="1433"/>
          </a:xfrm>
        </p:grpSpPr>
        <p:graphicFrame>
          <p:nvGraphicFramePr>
            <p:cNvPr id="14349" name="Object 3077"/>
            <p:cNvGraphicFramePr>
              <a:graphicFrameLocks noChangeAspect="1"/>
            </p:cNvGraphicFramePr>
            <p:nvPr/>
          </p:nvGraphicFramePr>
          <p:xfrm>
            <a:off x="519" y="3513"/>
            <a:ext cx="4897" cy="1433"/>
          </p:xfrm>
          <a:graphic>
            <a:graphicData uri="http://schemas.openxmlformats.org/presentationml/2006/ole">
              <mc:AlternateContent xmlns:mc="http://schemas.openxmlformats.org/markup-compatibility/2006">
                <mc:Choice xmlns:v="urn:schemas-microsoft-com:vml" Requires="v">
                  <p:oleObj spid="_x0000_s48132" name="Equation" r:id="rId7" imgW="3213100" imgH="939800" progId="Equation.DSMT4">
                    <p:embed/>
                  </p:oleObj>
                </mc:Choice>
                <mc:Fallback>
                  <p:oleObj name="Equation" r:id="rId7" imgW="3213100" imgH="939800" progId="Equation.DSMT4">
                    <p:embed/>
                    <p:pic>
                      <p:nvPicPr>
                        <p:cNvPr id="14349" name="Object 307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 y="3513"/>
                          <a:ext cx="4897" cy="1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50" name="Text Box 3078"/>
            <p:cNvSpPr txBox="1">
              <a:spLocks noChangeArrowheads="1"/>
            </p:cNvSpPr>
            <p:nvPr/>
          </p:nvSpPr>
          <p:spPr bwMode="auto">
            <a:xfrm>
              <a:off x="82" y="4035"/>
              <a:ext cx="273" cy="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457200" eaLnBrk="1" hangingPunct="1">
                <a:lnSpc>
                  <a:spcPct val="100000"/>
                </a:lnSpc>
                <a:spcBef>
                  <a:spcPct val="0"/>
                </a:spcBef>
                <a:buNone/>
                <a:defRPr/>
              </a:pPr>
              <a:r>
                <a:rPr lang="zh-CN" altLang="en-US" sz="2400" b="1" dirty="0">
                  <a:solidFill>
                    <a:srgbClr val="000000"/>
                  </a:solidFill>
                  <a:latin typeface="Times New Roman" panose="02020603050405020304" pitchFamily="18" charset="0"/>
                </a:rPr>
                <a:t>又</a:t>
              </a:r>
            </a:p>
          </p:txBody>
        </p:sp>
      </p:grpSp>
      <p:graphicFrame>
        <p:nvGraphicFramePr>
          <p:cNvPr id="14345" name="对象 3"/>
          <p:cNvGraphicFramePr>
            <a:graphicFrameLocks noChangeAspect="1"/>
          </p:cNvGraphicFramePr>
          <p:nvPr/>
        </p:nvGraphicFramePr>
        <p:xfrm>
          <a:off x="3215681" y="2950520"/>
          <a:ext cx="804331" cy="463487"/>
        </p:xfrm>
        <a:graphic>
          <a:graphicData uri="http://schemas.openxmlformats.org/presentationml/2006/ole">
            <mc:AlternateContent xmlns:mc="http://schemas.openxmlformats.org/markup-compatibility/2006">
              <mc:Choice xmlns:v="urn:schemas-microsoft-com:vml" Requires="v">
                <p:oleObj spid="_x0000_s48133" name="Equation" r:id="rId9" imgW="164814" imgH="177492" progId="Equation.DSMT4">
                  <p:embed/>
                </p:oleObj>
              </mc:Choice>
              <mc:Fallback>
                <p:oleObj name="Equation" r:id="rId9" imgW="164814" imgH="177492" progId="Equation.DSMT4">
                  <p:embed/>
                  <p:pic>
                    <p:nvPicPr>
                      <p:cNvPr id="14345" name="对象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15681" y="2950520"/>
                        <a:ext cx="804331" cy="463487"/>
                      </a:xfrm>
                      <a:prstGeom prst="rect">
                        <a:avLst/>
                      </a:prstGeom>
                      <a:noFill/>
                      <a:ln>
                        <a:noFill/>
                      </a:ln>
                    </p:spPr>
                  </p:pic>
                </p:oleObj>
              </mc:Fallback>
            </mc:AlternateContent>
          </a:graphicData>
        </a:graphic>
      </p:graphicFrame>
      <p:graphicFrame>
        <p:nvGraphicFramePr>
          <p:cNvPr id="14346" name="对象 3"/>
          <p:cNvGraphicFramePr>
            <a:graphicFrameLocks noChangeAspect="1"/>
          </p:cNvGraphicFramePr>
          <p:nvPr/>
        </p:nvGraphicFramePr>
        <p:xfrm>
          <a:off x="3525108" y="5515384"/>
          <a:ext cx="639197" cy="480965"/>
        </p:xfrm>
        <a:graphic>
          <a:graphicData uri="http://schemas.openxmlformats.org/presentationml/2006/ole">
            <mc:AlternateContent xmlns:mc="http://schemas.openxmlformats.org/markup-compatibility/2006">
              <mc:Choice xmlns:v="urn:schemas-microsoft-com:vml" Requires="v">
                <p:oleObj spid="_x0000_s48134" name="Equation" r:id="rId11" imgW="164814" imgH="177492" progId="Equation.DSMT4">
                  <p:embed/>
                </p:oleObj>
              </mc:Choice>
              <mc:Fallback>
                <p:oleObj name="Equation" r:id="rId11" imgW="164814" imgH="177492" progId="Equation.DSMT4">
                  <p:embed/>
                  <p:pic>
                    <p:nvPicPr>
                      <p:cNvPr id="14346" name="对象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25108" y="5515384"/>
                        <a:ext cx="639197" cy="480965"/>
                      </a:xfrm>
                      <a:prstGeom prst="rect">
                        <a:avLst/>
                      </a:prstGeom>
                      <a:noFill/>
                      <a:ln>
                        <a:noFill/>
                      </a:ln>
                    </p:spPr>
                  </p:pic>
                </p:oleObj>
              </mc:Fallback>
            </mc:AlternateContent>
          </a:graphicData>
        </a:graphic>
      </p:graphicFrame>
      <p:grpSp>
        <p:nvGrpSpPr>
          <p:cNvPr id="5" name="组合 4"/>
          <p:cNvGrpSpPr/>
          <p:nvPr/>
        </p:nvGrpSpPr>
        <p:grpSpPr>
          <a:xfrm>
            <a:off x="2368206" y="2946348"/>
            <a:ext cx="5543503" cy="2287360"/>
            <a:chOff x="584684" y="3381506"/>
            <a:chExt cx="5543503" cy="2287360"/>
          </a:xfrm>
        </p:grpSpPr>
        <p:graphicFrame>
          <p:nvGraphicFramePr>
            <p:cNvPr id="96260" name="Object 3076"/>
            <p:cNvGraphicFramePr>
              <a:graphicFrameLocks noChangeAspect="1"/>
            </p:cNvGraphicFramePr>
            <p:nvPr/>
          </p:nvGraphicFramePr>
          <p:xfrm>
            <a:off x="584684" y="3381506"/>
            <a:ext cx="5543503" cy="2287360"/>
          </p:xfrm>
          <a:graphic>
            <a:graphicData uri="http://schemas.openxmlformats.org/presentationml/2006/ole">
              <mc:AlternateContent xmlns:mc="http://schemas.openxmlformats.org/markup-compatibility/2006">
                <mc:Choice xmlns:v="urn:schemas-microsoft-com:vml" Requires="v">
                  <p:oleObj spid="_x0000_s48135" name="Equation" r:id="rId12" imgW="2958840" imgH="1218960" progId="Equation.DSMT4">
                    <p:embed/>
                  </p:oleObj>
                </mc:Choice>
                <mc:Fallback>
                  <p:oleObj name="Equation" r:id="rId12" imgW="2958840" imgH="1218960" progId="Equation.DSMT4">
                    <p:embed/>
                    <p:pic>
                      <p:nvPicPr>
                        <p:cNvPr id="96260" name="Object 3076"/>
                        <p:cNvPicPr>
                          <a:picLocks noChangeAspect="1" noChangeArrowheads="1"/>
                        </p:cNvPicPr>
                        <p:nvPr/>
                      </p:nvPicPr>
                      <p:blipFill>
                        <a:blip r:embed="rId13"/>
                        <a:srcRect/>
                        <a:stretch>
                          <a:fillRect/>
                        </a:stretch>
                      </p:blipFill>
                      <p:spPr bwMode="auto">
                        <a:xfrm>
                          <a:off x="584684" y="3381506"/>
                          <a:ext cx="5543503" cy="2287360"/>
                        </a:xfrm>
                        <a:prstGeom prst="rect">
                          <a:avLst/>
                        </a:prstGeom>
                        <a:noFill/>
                        <a:ln>
                          <a:noFill/>
                        </a:ln>
                        <a:effectLst/>
                      </p:spPr>
                    </p:pic>
                  </p:oleObj>
                </mc:Fallback>
              </mc:AlternateContent>
            </a:graphicData>
          </a:graphic>
        </p:graphicFrame>
        <p:graphicFrame>
          <p:nvGraphicFramePr>
            <p:cNvPr id="14347" name="对象 3"/>
            <p:cNvGraphicFramePr>
              <a:graphicFrameLocks noChangeAspect="1"/>
            </p:cNvGraphicFramePr>
            <p:nvPr/>
          </p:nvGraphicFramePr>
          <p:xfrm>
            <a:off x="1521336" y="4471490"/>
            <a:ext cx="870653" cy="501703"/>
          </p:xfrm>
          <a:graphic>
            <a:graphicData uri="http://schemas.openxmlformats.org/presentationml/2006/ole">
              <mc:AlternateContent xmlns:mc="http://schemas.openxmlformats.org/markup-compatibility/2006">
                <mc:Choice xmlns:v="urn:schemas-microsoft-com:vml" Requires="v">
                  <p:oleObj spid="_x0000_s48136" name="Equation" r:id="rId14" imgW="164814" imgH="177492" progId="Equation.DSMT4">
                    <p:embed/>
                  </p:oleObj>
                </mc:Choice>
                <mc:Fallback>
                  <p:oleObj name="Equation" r:id="rId14" imgW="164814" imgH="177492" progId="Equation.DSMT4">
                    <p:embed/>
                    <p:pic>
                      <p:nvPicPr>
                        <p:cNvPr id="14347" name="对象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21336" y="4471490"/>
                          <a:ext cx="870653" cy="501703"/>
                        </a:xfrm>
                        <a:prstGeom prst="rect">
                          <a:avLst/>
                        </a:prstGeom>
                        <a:noFill/>
                        <a:ln>
                          <a:noFill/>
                        </a:ln>
                      </p:spPr>
                    </p:pic>
                  </p:oleObj>
                </mc:Fallback>
              </mc:AlternateContent>
            </a:graphicData>
          </a:graphic>
        </p:graphicFrame>
      </p:grpSp>
      <p:graphicFrame>
        <p:nvGraphicFramePr>
          <p:cNvPr id="14348" name="对象 3"/>
          <p:cNvGraphicFramePr>
            <a:graphicFrameLocks noChangeAspect="1"/>
          </p:cNvGraphicFramePr>
          <p:nvPr/>
        </p:nvGraphicFramePr>
        <p:xfrm>
          <a:off x="2502602" y="5483811"/>
          <a:ext cx="834333" cy="480775"/>
        </p:xfrm>
        <a:graphic>
          <a:graphicData uri="http://schemas.openxmlformats.org/presentationml/2006/ole">
            <mc:AlternateContent xmlns:mc="http://schemas.openxmlformats.org/markup-compatibility/2006">
              <mc:Choice xmlns:v="urn:schemas-microsoft-com:vml" Requires="v">
                <p:oleObj spid="_x0000_s48137" name="Equation" r:id="rId15" imgW="164814" imgH="177492" progId="Equation.DSMT4">
                  <p:embed/>
                </p:oleObj>
              </mc:Choice>
              <mc:Fallback>
                <p:oleObj name="Equation" r:id="rId15" imgW="164814" imgH="177492" progId="Equation.DSMT4">
                  <p:embed/>
                  <p:pic>
                    <p:nvPicPr>
                      <p:cNvPr id="14348" name="对象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02602" y="5483811"/>
                        <a:ext cx="834333" cy="480775"/>
                      </a:xfrm>
                      <a:prstGeom prst="rect">
                        <a:avLst/>
                      </a:prstGeom>
                      <a:noFill/>
                      <a:ln>
                        <a:noFill/>
                      </a:ln>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92</a:t>
            </a:fld>
            <a:endParaRPr kumimoji="0" lang="en-US" altLang="zh-CN">
              <a:solidFill>
                <a:srgbClr val="000000"/>
              </a:solidFill>
            </a:endParaRPr>
          </a:p>
        </p:txBody>
      </p:sp>
      <p:sp>
        <p:nvSpPr>
          <p:cNvPr id="3" name="文本框 2"/>
          <p:cNvSpPr txBox="1"/>
          <p:nvPr/>
        </p:nvSpPr>
        <p:spPr>
          <a:xfrm>
            <a:off x="767408" y="1379413"/>
            <a:ext cx="7704856" cy="461665"/>
          </a:xfrm>
          <a:prstGeom prst="rect">
            <a:avLst/>
          </a:prstGeom>
          <a:noFill/>
        </p:spPr>
        <p:txBody>
          <a:bodyPr wrap="square" rtlCol="0">
            <a:spAutoFit/>
          </a:bodyPr>
          <a:lstStyle/>
          <a:p>
            <a:pPr marL="285750" indent="-285750" defTabSz="457200">
              <a:buFont typeface="Wingdings" panose="05000000000000000000" pitchFamily="2" charset="2"/>
              <a:buChar char="Ø"/>
              <a:defRPr/>
            </a:pPr>
            <a:r>
              <a:rPr kumimoji="0" lang="zh-CN" altLang="en-US" sz="2400" dirty="0">
                <a:solidFill>
                  <a:srgbClr val="0000FF"/>
                </a:solidFill>
                <a:latin typeface="华文中宋" panose="02010600040101010101" pitchFamily="2" charset="-122"/>
                <a:ea typeface="华文中宋" panose="02010600040101010101" pitchFamily="2" charset="-122"/>
              </a:rPr>
              <a:t>原像与像的坐标关系</a:t>
            </a:r>
          </a:p>
        </p:txBody>
      </p:sp>
      <p:sp>
        <p:nvSpPr>
          <p:cNvPr id="16" name="Rectangle 6"/>
          <p:cNvSpPr>
            <a:spLocks noChangeArrowheads="1"/>
          </p:cNvSpPr>
          <p:nvPr/>
        </p:nvSpPr>
        <p:spPr bwMode="auto">
          <a:xfrm>
            <a:off x="1565977" y="580964"/>
            <a:ext cx="4103737" cy="461665"/>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400" b="1" dirty="0">
                <a:solidFill>
                  <a:srgbClr val="3333CC"/>
                </a:solidFill>
                <a:effectLst>
                  <a:outerShdw blurRad="38100" dist="38100" dir="2700000" algn="tl">
                    <a:srgbClr val="000000"/>
                  </a:outerShdw>
                </a:effectLst>
                <a:latin typeface="Calibri" panose="020F0502020204030204" pitchFamily="34" charset="0"/>
                <a:ea typeface="宋体"/>
              </a:rPr>
              <a:t>1.4.2   </a:t>
            </a:r>
            <a:r>
              <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rPr>
              <a:t>线性映射的矩阵表示</a:t>
            </a:r>
          </a:p>
        </p:txBody>
      </p:sp>
    </p:spTree>
    <p:extLst>
      <p:ext uri="{BB962C8B-B14F-4D97-AF65-F5344CB8AC3E}">
        <p14:creationId xmlns:p14="http://schemas.microsoft.com/office/powerpoint/2010/main" val="284907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par>
                                <p:cTn id="13" presetID="22" presetClass="entr" presetSubtype="4" fill="hold" nodeType="withEffect">
                                  <p:stCondLst>
                                    <p:cond delay="0"/>
                                  </p:stCondLst>
                                  <p:childTnLst>
                                    <p:set>
                                      <p:cBhvr>
                                        <p:cTn id="14" dur="1" fill="hold">
                                          <p:stCondLst>
                                            <p:cond delay="0"/>
                                          </p:stCondLst>
                                        </p:cTn>
                                        <p:tgtEl>
                                          <p:spTgt spid="14345"/>
                                        </p:tgtEl>
                                        <p:attrNameLst>
                                          <p:attrName>style.visibility</p:attrName>
                                        </p:attrNameLst>
                                      </p:cBhvr>
                                      <p:to>
                                        <p:strVal val="visible"/>
                                      </p:to>
                                    </p:set>
                                    <p:animEffect transition="in" filter="wipe(down)">
                                      <p:cBhvr>
                                        <p:cTn id="15" dur="500"/>
                                        <p:tgtEl>
                                          <p:spTgt spid="1434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96264"/>
                                        </p:tgtEl>
                                        <p:attrNameLst>
                                          <p:attrName>style.visibility</p:attrName>
                                        </p:attrNameLst>
                                      </p:cBhvr>
                                      <p:to>
                                        <p:strVal val="visible"/>
                                      </p:to>
                                    </p:set>
                                    <p:animEffect transition="in" filter="wipe(down)">
                                      <p:cBhvr>
                                        <p:cTn id="20" dur="500"/>
                                        <p:tgtEl>
                                          <p:spTgt spid="96264"/>
                                        </p:tgtEl>
                                      </p:cBhvr>
                                    </p:animEffect>
                                  </p:childTnLst>
                                </p:cTn>
                              </p:par>
                              <p:par>
                                <p:cTn id="21" presetID="22" presetClass="entr" presetSubtype="4" fill="hold" nodeType="withEffect">
                                  <p:stCondLst>
                                    <p:cond delay="0"/>
                                  </p:stCondLst>
                                  <p:childTnLst>
                                    <p:set>
                                      <p:cBhvr>
                                        <p:cTn id="22" dur="1" fill="hold">
                                          <p:stCondLst>
                                            <p:cond delay="0"/>
                                          </p:stCondLst>
                                        </p:cTn>
                                        <p:tgtEl>
                                          <p:spTgt spid="14346"/>
                                        </p:tgtEl>
                                        <p:attrNameLst>
                                          <p:attrName>style.visibility</p:attrName>
                                        </p:attrNameLst>
                                      </p:cBhvr>
                                      <p:to>
                                        <p:strVal val="visible"/>
                                      </p:to>
                                    </p:set>
                                    <p:animEffect transition="in" filter="wipe(down)">
                                      <p:cBhvr>
                                        <p:cTn id="23" dur="500"/>
                                        <p:tgtEl>
                                          <p:spTgt spid="14346"/>
                                        </p:tgtEl>
                                      </p:cBhvr>
                                    </p:animEffect>
                                  </p:childTnLst>
                                </p:cTn>
                              </p:par>
                              <p:par>
                                <p:cTn id="24" presetID="22" presetClass="entr" presetSubtype="4" fill="hold" nodeType="withEffect">
                                  <p:stCondLst>
                                    <p:cond delay="0"/>
                                  </p:stCondLst>
                                  <p:childTnLst>
                                    <p:set>
                                      <p:cBhvr>
                                        <p:cTn id="25" dur="1" fill="hold">
                                          <p:stCondLst>
                                            <p:cond delay="0"/>
                                          </p:stCondLst>
                                        </p:cTn>
                                        <p:tgtEl>
                                          <p:spTgt spid="14348"/>
                                        </p:tgtEl>
                                        <p:attrNameLst>
                                          <p:attrName>style.visibility</p:attrName>
                                        </p:attrNameLst>
                                      </p:cBhvr>
                                      <p:to>
                                        <p:strVal val="visible"/>
                                      </p:to>
                                    </p:set>
                                    <p:animEffect transition="in" filter="wipe(down)">
                                      <p:cBhvr>
                                        <p:cTn id="26" dur="500"/>
                                        <p:tgtEl>
                                          <p:spTgt spid="143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62" name="Object 2"/>
          <p:cNvGraphicFramePr>
            <a:graphicFrameLocks noChangeAspect="1"/>
          </p:cNvGraphicFramePr>
          <p:nvPr/>
        </p:nvGraphicFramePr>
        <p:xfrm>
          <a:off x="2135560" y="1576029"/>
          <a:ext cx="7702550" cy="1773237"/>
        </p:xfrm>
        <a:graphic>
          <a:graphicData uri="http://schemas.openxmlformats.org/presentationml/2006/ole">
            <mc:AlternateContent xmlns:mc="http://schemas.openxmlformats.org/markup-compatibility/2006">
              <mc:Choice xmlns:v="urn:schemas-microsoft-com:vml" Requires="v">
                <p:oleObj spid="_x0000_s49154" name="Equation" r:id="rId3" imgW="4305240" imgH="990360" progId="Equation.DSMT4">
                  <p:embed/>
                </p:oleObj>
              </mc:Choice>
              <mc:Fallback>
                <p:oleObj name="Equation" r:id="rId3" imgW="4305240" imgH="990360" progId="Equation.DSMT4">
                  <p:embed/>
                  <p:pic>
                    <p:nvPicPr>
                      <p:cNvPr id="15362" name="Object 2"/>
                      <p:cNvPicPr>
                        <a:picLocks noChangeAspect="1" noChangeArrowheads="1"/>
                      </p:cNvPicPr>
                      <p:nvPr/>
                    </p:nvPicPr>
                    <p:blipFill>
                      <a:blip r:embed="rId4"/>
                      <a:srcRect/>
                      <a:stretch>
                        <a:fillRect/>
                      </a:stretch>
                    </p:blipFill>
                    <p:spPr bwMode="auto">
                      <a:xfrm>
                        <a:off x="2135560" y="1576029"/>
                        <a:ext cx="7702550" cy="1773237"/>
                      </a:xfrm>
                      <a:prstGeom prst="rect">
                        <a:avLst/>
                      </a:prstGeom>
                      <a:noFill/>
                      <a:ln>
                        <a:noFill/>
                      </a:ln>
                      <a:effectLst/>
                    </p:spPr>
                  </p:pic>
                </p:oleObj>
              </mc:Fallback>
            </mc:AlternateContent>
          </a:graphicData>
        </a:graphic>
      </p:graphicFrame>
      <p:graphicFrame>
        <p:nvGraphicFramePr>
          <p:cNvPr id="97283" name="Object 3"/>
          <p:cNvGraphicFramePr>
            <a:graphicFrameLocks noChangeAspect="1"/>
          </p:cNvGraphicFramePr>
          <p:nvPr/>
        </p:nvGraphicFramePr>
        <p:xfrm>
          <a:off x="2135560" y="3426495"/>
          <a:ext cx="2799422" cy="830113"/>
        </p:xfrm>
        <a:graphic>
          <a:graphicData uri="http://schemas.openxmlformats.org/presentationml/2006/ole">
            <mc:AlternateContent xmlns:mc="http://schemas.openxmlformats.org/markup-compatibility/2006">
              <mc:Choice xmlns:v="urn:schemas-microsoft-com:vml" Requires="v">
                <p:oleObj spid="_x0000_s49155" name="Equation" r:id="rId5" imgW="1497950" imgH="444307" progId="Equation.3">
                  <p:embed/>
                </p:oleObj>
              </mc:Choice>
              <mc:Fallback>
                <p:oleObj name="Equation" r:id="rId5" imgW="1497950" imgH="444307" progId="Equation.3">
                  <p:embed/>
                  <p:pic>
                    <p:nvPicPr>
                      <p:cNvPr id="9728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5560" y="3426495"/>
                        <a:ext cx="2799422" cy="830113"/>
                      </a:xfrm>
                      <a:prstGeom prst="rect">
                        <a:avLst/>
                      </a:prstGeom>
                      <a:noFill/>
                      <a:ln>
                        <a:noFill/>
                      </a:ln>
                      <a:effectLst/>
                    </p:spPr>
                  </p:pic>
                </p:oleObj>
              </mc:Fallback>
            </mc:AlternateContent>
          </a:graphicData>
        </a:graphic>
      </p:graphicFrame>
      <p:graphicFrame>
        <p:nvGraphicFramePr>
          <p:cNvPr id="97284" name="Object 4"/>
          <p:cNvGraphicFramePr>
            <a:graphicFrameLocks noChangeAspect="1"/>
          </p:cNvGraphicFramePr>
          <p:nvPr/>
        </p:nvGraphicFramePr>
        <p:xfrm>
          <a:off x="1979614" y="4402139"/>
          <a:ext cx="8351837" cy="827087"/>
        </p:xfrm>
        <a:graphic>
          <a:graphicData uri="http://schemas.openxmlformats.org/presentationml/2006/ole">
            <mc:AlternateContent xmlns:mc="http://schemas.openxmlformats.org/markup-compatibility/2006">
              <mc:Choice xmlns:v="urn:schemas-microsoft-com:vml" Requires="v">
                <p:oleObj spid="_x0000_s49156" name="Equation" r:id="rId7" imgW="4394160" imgH="457200" progId="Equation.DSMT4">
                  <p:embed/>
                </p:oleObj>
              </mc:Choice>
              <mc:Fallback>
                <p:oleObj name="Equation" r:id="rId7" imgW="4394160" imgH="457200" progId="Equation.DSMT4">
                  <p:embed/>
                  <p:pic>
                    <p:nvPicPr>
                      <p:cNvPr id="97284" name="Object 4"/>
                      <p:cNvPicPr>
                        <a:picLocks noChangeAspect="1" noChangeArrowheads="1"/>
                      </p:cNvPicPr>
                      <p:nvPr/>
                    </p:nvPicPr>
                    <p:blipFill>
                      <a:blip r:embed="rId8"/>
                      <a:srcRect/>
                      <a:stretch>
                        <a:fillRect/>
                      </a:stretch>
                    </p:blipFill>
                    <p:spPr bwMode="auto">
                      <a:xfrm>
                        <a:off x="1979614" y="4402139"/>
                        <a:ext cx="8351837" cy="827087"/>
                      </a:xfrm>
                      <a:prstGeom prst="rect">
                        <a:avLst/>
                      </a:prstGeom>
                      <a:noFill/>
                      <a:ln>
                        <a:noFill/>
                      </a:ln>
                      <a:effectLst/>
                    </p:spPr>
                  </p:pic>
                </p:oleObj>
              </mc:Fallback>
            </mc:AlternateContent>
          </a:graphicData>
        </a:graphic>
      </p:graphicFrame>
      <p:graphicFrame>
        <p:nvGraphicFramePr>
          <p:cNvPr id="15369" name="对象 3"/>
          <p:cNvGraphicFramePr>
            <a:graphicFrameLocks noChangeAspect="1"/>
          </p:cNvGraphicFramePr>
          <p:nvPr/>
        </p:nvGraphicFramePr>
        <p:xfrm>
          <a:off x="2576396" y="2241051"/>
          <a:ext cx="769114" cy="443192"/>
        </p:xfrm>
        <a:graphic>
          <a:graphicData uri="http://schemas.openxmlformats.org/presentationml/2006/ole">
            <mc:AlternateContent xmlns:mc="http://schemas.openxmlformats.org/markup-compatibility/2006">
              <mc:Choice xmlns:v="urn:schemas-microsoft-com:vml" Requires="v">
                <p:oleObj spid="_x0000_s49157" name="Equation" r:id="rId9" imgW="164814" imgH="177492" progId="Equation.DSMT4">
                  <p:embed/>
                </p:oleObj>
              </mc:Choice>
              <mc:Fallback>
                <p:oleObj name="Equation" r:id="rId9" imgW="164814" imgH="177492" progId="Equation.DSMT4">
                  <p:embed/>
                  <p:pic>
                    <p:nvPicPr>
                      <p:cNvPr id="15369" name="对象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76396" y="2241051"/>
                        <a:ext cx="769114" cy="443192"/>
                      </a:xfrm>
                      <a:prstGeom prst="rect">
                        <a:avLst/>
                      </a:prstGeom>
                      <a:noFill/>
                      <a:ln>
                        <a:noFill/>
                      </a:ln>
                    </p:spPr>
                  </p:pic>
                </p:oleObj>
              </mc:Fallback>
            </mc:AlternateContent>
          </a:graphicData>
        </a:graphic>
      </p:graphicFrame>
      <p:graphicFrame>
        <p:nvGraphicFramePr>
          <p:cNvPr id="15370" name="对象 3"/>
          <p:cNvGraphicFramePr>
            <a:graphicFrameLocks noChangeAspect="1"/>
          </p:cNvGraphicFramePr>
          <p:nvPr/>
        </p:nvGraphicFramePr>
        <p:xfrm>
          <a:off x="4295800" y="4435735"/>
          <a:ext cx="792088" cy="456432"/>
        </p:xfrm>
        <a:graphic>
          <a:graphicData uri="http://schemas.openxmlformats.org/presentationml/2006/ole">
            <mc:AlternateContent xmlns:mc="http://schemas.openxmlformats.org/markup-compatibility/2006">
              <mc:Choice xmlns:v="urn:schemas-microsoft-com:vml" Requires="v">
                <p:oleObj spid="_x0000_s49158" name="Equation" r:id="rId11" imgW="164814" imgH="177492" progId="Equation.DSMT4">
                  <p:embed/>
                </p:oleObj>
              </mc:Choice>
              <mc:Fallback>
                <p:oleObj name="Equation" r:id="rId11" imgW="164814" imgH="177492" progId="Equation.DSMT4">
                  <p:embed/>
                  <p:pic>
                    <p:nvPicPr>
                      <p:cNvPr id="15370" name="对象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95800" y="4435735"/>
                        <a:ext cx="792088" cy="456432"/>
                      </a:xfrm>
                      <a:prstGeom prst="rect">
                        <a:avLst/>
                      </a:prstGeom>
                      <a:noFill/>
                      <a:ln>
                        <a:noFill/>
                      </a:ln>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93</a:t>
            </a:fld>
            <a:endParaRPr kumimoji="0" lang="en-US" altLang="zh-CN">
              <a:solidFill>
                <a:srgbClr val="000000"/>
              </a:solidFill>
            </a:endParaRPr>
          </a:p>
        </p:txBody>
      </p:sp>
      <p:sp>
        <p:nvSpPr>
          <p:cNvPr id="9" name="Rectangle 6"/>
          <p:cNvSpPr>
            <a:spLocks noChangeArrowheads="1"/>
          </p:cNvSpPr>
          <p:nvPr/>
        </p:nvSpPr>
        <p:spPr bwMode="auto">
          <a:xfrm>
            <a:off x="1631504" y="680173"/>
            <a:ext cx="4103737" cy="461665"/>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400" b="1" dirty="0">
                <a:solidFill>
                  <a:srgbClr val="3333CC"/>
                </a:solidFill>
                <a:effectLst>
                  <a:outerShdw blurRad="38100" dist="38100" dir="2700000" algn="tl">
                    <a:srgbClr val="000000"/>
                  </a:outerShdw>
                </a:effectLst>
                <a:latin typeface="Calibri" panose="020F0502020204030204" pitchFamily="34" charset="0"/>
                <a:ea typeface="宋体"/>
              </a:rPr>
              <a:t>1.4.2   </a:t>
            </a:r>
            <a:r>
              <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rPr>
              <a:t>线性映射的矩阵表示</a:t>
            </a:r>
          </a:p>
        </p:txBody>
      </p:sp>
    </p:spTree>
    <p:extLst>
      <p:ext uri="{BB962C8B-B14F-4D97-AF65-F5344CB8AC3E}">
        <p14:creationId xmlns:p14="http://schemas.microsoft.com/office/powerpoint/2010/main" val="325882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97283"/>
                                        </p:tgtEl>
                                        <p:attrNameLst>
                                          <p:attrName>style.visibility</p:attrName>
                                        </p:attrNameLst>
                                      </p:cBhvr>
                                      <p:to>
                                        <p:strVal val="visible"/>
                                      </p:to>
                                    </p:set>
                                    <p:animEffect transition="in" filter="wipe(left)">
                                      <p:cBhvr>
                                        <p:cTn id="7" dur="500"/>
                                        <p:tgtEl>
                                          <p:spTgt spid="9728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7284"/>
                                        </p:tgtEl>
                                        <p:attrNameLst>
                                          <p:attrName>style.visibility</p:attrName>
                                        </p:attrNameLst>
                                      </p:cBhvr>
                                      <p:to>
                                        <p:strVal val="visible"/>
                                      </p:to>
                                    </p:set>
                                    <p:animEffect transition="in" filter="wipe(down)">
                                      <p:cBhvr>
                                        <p:cTn id="12" dur="500"/>
                                        <p:tgtEl>
                                          <p:spTgt spid="97284"/>
                                        </p:tgtEl>
                                      </p:cBhvr>
                                    </p:animEffect>
                                  </p:childTnLst>
                                </p:cTn>
                              </p:par>
                              <p:par>
                                <p:cTn id="13" presetID="22" presetClass="entr" presetSubtype="4" fill="hold" nodeType="withEffect">
                                  <p:stCondLst>
                                    <p:cond delay="0"/>
                                  </p:stCondLst>
                                  <p:childTnLst>
                                    <p:set>
                                      <p:cBhvr>
                                        <p:cTn id="14" dur="1" fill="hold">
                                          <p:stCondLst>
                                            <p:cond delay="0"/>
                                          </p:stCondLst>
                                        </p:cTn>
                                        <p:tgtEl>
                                          <p:spTgt spid="15370"/>
                                        </p:tgtEl>
                                        <p:attrNameLst>
                                          <p:attrName>style.visibility</p:attrName>
                                        </p:attrNameLst>
                                      </p:cBhvr>
                                      <p:to>
                                        <p:strVal val="visible"/>
                                      </p:to>
                                    </p:set>
                                    <p:animEffect transition="in" filter="wipe(down)">
                                      <p:cBhvr>
                                        <p:cTn id="15" dur="500"/>
                                        <p:tgtEl>
                                          <p:spTgt spid="15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17411" name="Object 4"/>
          <p:cNvGraphicFramePr>
            <a:graphicFrameLocks noChangeAspect="1"/>
          </p:cNvGraphicFramePr>
          <p:nvPr>
            <p:extLst>
              <p:ext uri="{D42A27DB-BD31-4B8C-83A1-F6EECF244321}">
                <p14:modId xmlns:p14="http://schemas.microsoft.com/office/powerpoint/2010/main" val="754380132"/>
              </p:ext>
            </p:extLst>
          </p:nvPr>
        </p:nvGraphicFramePr>
        <p:xfrm>
          <a:off x="784251" y="1484784"/>
          <a:ext cx="7902575" cy="1725612"/>
        </p:xfrm>
        <a:graphic>
          <a:graphicData uri="http://schemas.openxmlformats.org/presentationml/2006/ole">
            <mc:AlternateContent xmlns:mc="http://schemas.openxmlformats.org/markup-compatibility/2006">
              <mc:Choice xmlns:v="urn:schemas-microsoft-com:vml" Requires="v">
                <p:oleObj spid="_x0000_s50178" name="Equation" r:id="rId3" imgW="3835080" imgH="838080" progId="Equation.DSMT4">
                  <p:embed/>
                </p:oleObj>
              </mc:Choice>
              <mc:Fallback>
                <p:oleObj name="Equation" r:id="rId3" imgW="3835080" imgH="838080" progId="Equation.DSMT4">
                  <p:embed/>
                  <p:pic>
                    <p:nvPicPr>
                      <p:cNvPr id="17411" name="Object 4"/>
                      <p:cNvPicPr>
                        <a:picLocks noChangeAspect="1" noChangeArrowheads="1"/>
                      </p:cNvPicPr>
                      <p:nvPr/>
                    </p:nvPicPr>
                    <p:blipFill>
                      <a:blip r:embed="rId4"/>
                      <a:srcRect/>
                      <a:stretch>
                        <a:fillRect/>
                      </a:stretch>
                    </p:blipFill>
                    <p:spPr bwMode="auto">
                      <a:xfrm>
                        <a:off x="784251" y="1484784"/>
                        <a:ext cx="7902575" cy="172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4454" name="Object 6"/>
          <p:cNvGraphicFramePr>
            <a:graphicFrameLocks noChangeAspect="1"/>
          </p:cNvGraphicFramePr>
          <p:nvPr>
            <p:extLst>
              <p:ext uri="{D42A27DB-BD31-4B8C-83A1-F6EECF244321}">
                <p14:modId xmlns:p14="http://schemas.microsoft.com/office/powerpoint/2010/main" val="3108385989"/>
              </p:ext>
            </p:extLst>
          </p:nvPr>
        </p:nvGraphicFramePr>
        <p:xfrm>
          <a:off x="810569" y="3594100"/>
          <a:ext cx="6594475" cy="2959100"/>
        </p:xfrm>
        <a:graphic>
          <a:graphicData uri="http://schemas.openxmlformats.org/presentationml/2006/ole">
            <mc:AlternateContent xmlns:mc="http://schemas.openxmlformats.org/markup-compatibility/2006">
              <mc:Choice xmlns:v="urn:schemas-microsoft-com:vml" Requires="v">
                <p:oleObj spid="_x0000_s50179" name="Equation" r:id="rId5" imgW="3200400" imgH="1434960" progId="Equation.DSMT4">
                  <p:embed/>
                </p:oleObj>
              </mc:Choice>
              <mc:Fallback>
                <p:oleObj name="Equation" r:id="rId5" imgW="3200400" imgH="1434960" progId="Equation.DSMT4">
                  <p:embed/>
                  <p:pic>
                    <p:nvPicPr>
                      <p:cNvPr id="104454" name="Object 6"/>
                      <p:cNvPicPr>
                        <a:picLocks noChangeAspect="1" noChangeArrowheads="1"/>
                      </p:cNvPicPr>
                      <p:nvPr/>
                    </p:nvPicPr>
                    <p:blipFill>
                      <a:blip r:embed="rId6"/>
                      <a:srcRect/>
                      <a:stretch>
                        <a:fillRect/>
                      </a:stretch>
                    </p:blipFill>
                    <p:spPr bwMode="auto">
                      <a:xfrm>
                        <a:off x="810569" y="3594100"/>
                        <a:ext cx="6594475" cy="29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281FBE21-B40B-4B64-ABBE-395E3EC7A610}" type="slidenum">
              <a:rPr kumimoji="0" lang="en-US" altLang="zh-CN">
                <a:solidFill>
                  <a:srgbClr val="000000"/>
                </a:solidFill>
              </a:rPr>
              <a:pPr>
                <a:defRPr/>
              </a:pPr>
              <a:t>94</a:t>
            </a:fld>
            <a:endParaRPr kumimoji="0" lang="en-US" altLang="zh-CN">
              <a:solidFill>
                <a:srgbClr val="000000"/>
              </a:solidFill>
            </a:endParaRPr>
          </a:p>
        </p:txBody>
      </p:sp>
      <p:sp>
        <p:nvSpPr>
          <p:cNvPr id="8" name="Rectangle 6"/>
          <p:cNvSpPr>
            <a:spLocks noChangeArrowheads="1"/>
          </p:cNvSpPr>
          <p:nvPr/>
        </p:nvSpPr>
        <p:spPr bwMode="auto">
          <a:xfrm>
            <a:off x="1631504" y="596335"/>
            <a:ext cx="4103737" cy="461665"/>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400" b="1" dirty="0">
                <a:solidFill>
                  <a:srgbClr val="3333CC"/>
                </a:solidFill>
                <a:effectLst>
                  <a:outerShdw blurRad="38100" dist="38100" dir="2700000" algn="tl">
                    <a:srgbClr val="000000"/>
                  </a:outerShdw>
                </a:effectLst>
                <a:latin typeface="Calibri" panose="020F0502020204030204" pitchFamily="34" charset="0"/>
                <a:ea typeface="宋体"/>
              </a:rPr>
              <a:t>1.4.2   </a:t>
            </a:r>
            <a:r>
              <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rPr>
              <a:t>线性映射的矩阵表示</a:t>
            </a:r>
          </a:p>
        </p:txBody>
      </p:sp>
    </p:spTree>
    <p:extLst>
      <p:ext uri="{BB962C8B-B14F-4D97-AF65-F5344CB8AC3E}">
        <p14:creationId xmlns:p14="http://schemas.microsoft.com/office/powerpoint/2010/main" val="22435444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4454"/>
                                        </p:tgtEl>
                                        <p:attrNameLst>
                                          <p:attrName>style.visibility</p:attrName>
                                        </p:attrNameLst>
                                      </p:cBhvr>
                                      <p:to>
                                        <p:strVal val="visible"/>
                                      </p:to>
                                    </p:set>
                                    <p:animEffect transition="in" filter="wipe(left)">
                                      <p:cBhvr>
                                        <p:cTn id="7" dur="500"/>
                                        <p:tgtEl>
                                          <p:spTgt spid="1044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35" name="Object 3"/>
          <p:cNvGraphicFramePr>
            <a:graphicFrameLocks noChangeAspect="1"/>
          </p:cNvGraphicFramePr>
          <p:nvPr>
            <p:extLst>
              <p:ext uri="{D42A27DB-BD31-4B8C-83A1-F6EECF244321}">
                <p14:modId xmlns:p14="http://schemas.microsoft.com/office/powerpoint/2010/main" val="1119547814"/>
              </p:ext>
            </p:extLst>
          </p:nvPr>
        </p:nvGraphicFramePr>
        <p:xfrm>
          <a:off x="623392" y="1412776"/>
          <a:ext cx="7561263" cy="1700213"/>
        </p:xfrm>
        <a:graphic>
          <a:graphicData uri="http://schemas.openxmlformats.org/presentationml/2006/ole">
            <mc:AlternateContent xmlns:mc="http://schemas.openxmlformats.org/markup-compatibility/2006">
              <mc:Choice xmlns:v="urn:schemas-microsoft-com:vml" Requires="v">
                <p:oleObj spid="_x0000_s51202" name="Equation" r:id="rId3" imgW="3670200" imgH="825480" progId="Equation.DSMT4">
                  <p:embed/>
                </p:oleObj>
              </mc:Choice>
              <mc:Fallback>
                <p:oleObj name="Equation" r:id="rId3" imgW="3670200" imgH="825480" progId="Equation.DSMT4">
                  <p:embed/>
                  <p:pic>
                    <p:nvPicPr>
                      <p:cNvPr id="18435" name="Object 3"/>
                      <p:cNvPicPr>
                        <a:picLocks noChangeAspect="1" noChangeArrowheads="1"/>
                      </p:cNvPicPr>
                      <p:nvPr/>
                    </p:nvPicPr>
                    <p:blipFill>
                      <a:blip r:embed="rId4"/>
                      <a:srcRect/>
                      <a:stretch>
                        <a:fillRect/>
                      </a:stretch>
                    </p:blipFill>
                    <p:spPr bwMode="auto">
                      <a:xfrm>
                        <a:off x="623392" y="1412776"/>
                        <a:ext cx="7561263" cy="170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5477" name="Object 5"/>
          <p:cNvGraphicFramePr>
            <a:graphicFrameLocks noChangeAspect="1"/>
          </p:cNvGraphicFramePr>
          <p:nvPr>
            <p:extLst>
              <p:ext uri="{D42A27DB-BD31-4B8C-83A1-F6EECF244321}">
                <p14:modId xmlns:p14="http://schemas.microsoft.com/office/powerpoint/2010/main" val="992284149"/>
              </p:ext>
            </p:extLst>
          </p:nvPr>
        </p:nvGraphicFramePr>
        <p:xfrm>
          <a:off x="2198886" y="3745012"/>
          <a:ext cx="5129213" cy="2434828"/>
        </p:xfrm>
        <a:graphic>
          <a:graphicData uri="http://schemas.openxmlformats.org/presentationml/2006/ole">
            <mc:AlternateContent xmlns:mc="http://schemas.openxmlformats.org/markup-compatibility/2006">
              <mc:Choice xmlns:v="urn:schemas-microsoft-com:vml" Requires="v">
                <p:oleObj spid="_x0000_s51203" name="公式" r:id="rId5" imgW="2489200" imgH="1181100" progId="Equation.3">
                  <p:embed/>
                </p:oleObj>
              </mc:Choice>
              <mc:Fallback>
                <p:oleObj name="公式" r:id="rId5" imgW="2489200" imgH="1181100" progId="Equation.3">
                  <p:embed/>
                  <p:pic>
                    <p:nvPicPr>
                      <p:cNvPr id="105477"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8886" y="3745012"/>
                        <a:ext cx="5129213" cy="2434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95</a:t>
            </a:fld>
            <a:endParaRPr kumimoji="0" lang="en-US" altLang="zh-CN">
              <a:solidFill>
                <a:srgbClr val="000000"/>
              </a:solidFill>
            </a:endParaRPr>
          </a:p>
        </p:txBody>
      </p:sp>
      <p:sp>
        <p:nvSpPr>
          <p:cNvPr id="6" name="Rectangle 6"/>
          <p:cNvSpPr>
            <a:spLocks noChangeArrowheads="1"/>
          </p:cNvSpPr>
          <p:nvPr/>
        </p:nvSpPr>
        <p:spPr bwMode="auto">
          <a:xfrm>
            <a:off x="1847528" y="651470"/>
            <a:ext cx="4103737" cy="461665"/>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400" b="1" dirty="0">
                <a:solidFill>
                  <a:srgbClr val="3333CC"/>
                </a:solidFill>
                <a:effectLst>
                  <a:outerShdw blurRad="38100" dist="38100" dir="2700000" algn="tl">
                    <a:srgbClr val="000000"/>
                  </a:outerShdw>
                </a:effectLst>
                <a:latin typeface="Calibri" panose="020F0502020204030204" pitchFamily="34" charset="0"/>
                <a:ea typeface="宋体"/>
              </a:rPr>
              <a:t>1.4.2   </a:t>
            </a:r>
            <a:r>
              <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rPr>
              <a:t>线性映射的矩阵表示</a:t>
            </a:r>
          </a:p>
        </p:txBody>
      </p:sp>
    </p:spTree>
    <p:extLst>
      <p:ext uri="{BB962C8B-B14F-4D97-AF65-F5344CB8AC3E}">
        <p14:creationId xmlns:p14="http://schemas.microsoft.com/office/powerpoint/2010/main" val="32682990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5477"/>
                                        </p:tgtEl>
                                        <p:attrNameLst>
                                          <p:attrName>style.visibility</p:attrName>
                                        </p:attrNameLst>
                                      </p:cBhvr>
                                      <p:to>
                                        <p:strVal val="visible"/>
                                      </p:to>
                                    </p:set>
                                    <p:animEffect transition="in" filter="wipe(left)">
                                      <p:cBhvr>
                                        <p:cTn id="7" dur="500"/>
                                        <p:tgtEl>
                                          <p:spTgt spid="1054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2423593" y="2852936"/>
            <a:ext cx="6219825"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00000"/>
              </a:lnSpc>
              <a:spcBef>
                <a:spcPct val="0"/>
              </a:spcBef>
              <a:buNone/>
              <a:defRPr/>
            </a:pPr>
            <a:r>
              <a:rPr lang="zh-CN" altLang="en-US" sz="2100" b="1" dirty="0">
                <a:solidFill>
                  <a:srgbClr val="000000"/>
                </a:solidFill>
                <a:latin typeface="Times New Roman" panose="02020603050405020304" pitchFamily="18" charset="0"/>
              </a:rPr>
              <a:t>　　</a:t>
            </a:r>
            <a:endParaRPr lang="zh-CN" altLang="en-US" sz="2100" b="1" dirty="0">
              <a:solidFill>
                <a:srgbClr val="FF0000"/>
              </a:solidFill>
              <a:latin typeface="Times New Roman" panose="02020603050405020304" pitchFamily="18" charset="0"/>
              <a:ea typeface="黑体" panose="02010609060101010101" pitchFamily="49" charset="-122"/>
            </a:endParaRPr>
          </a:p>
        </p:txBody>
      </p:sp>
      <p:sp>
        <p:nvSpPr>
          <p:cNvPr id="19460" name="Text Box 4"/>
          <p:cNvSpPr txBox="1">
            <a:spLocks noChangeArrowheads="1"/>
          </p:cNvSpPr>
          <p:nvPr/>
        </p:nvSpPr>
        <p:spPr bwMode="auto">
          <a:xfrm>
            <a:off x="782663" y="1883656"/>
            <a:ext cx="10641929" cy="1134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50000"/>
              </a:lnSpc>
              <a:spcBef>
                <a:spcPct val="0"/>
              </a:spcBef>
              <a:buNone/>
              <a:defRPr/>
            </a:pPr>
            <a:r>
              <a:rPr lang="zh-CN" altLang="en-US" sz="2400" b="1" dirty="0">
                <a:solidFill>
                  <a:srgbClr val="000000"/>
                </a:solidFill>
                <a:latin typeface="Times New Roman" panose="02020603050405020304" pitchFamily="18" charset="0"/>
              </a:rPr>
              <a:t>       </a:t>
            </a:r>
            <a:r>
              <a:rPr lang="zh-CN" altLang="en-US" sz="2400" dirty="0">
                <a:solidFill>
                  <a:srgbClr val="000000"/>
                </a:solidFill>
                <a:latin typeface="华文中宋" panose="02010600040101010101" pitchFamily="2" charset="-122"/>
                <a:ea typeface="华文中宋" panose="02010600040101010101" pitchFamily="2" charset="-122"/>
              </a:rPr>
              <a:t>上面的例子表明，在给定了一对基之后，线性映射的矩阵表示是唯一的，但是空间基是不唯一的。</a:t>
            </a:r>
            <a:endParaRPr lang="zh-CN" altLang="en-US" sz="2400" b="1" dirty="0">
              <a:solidFill>
                <a:srgbClr val="000000"/>
              </a:solidFill>
              <a:latin typeface="Times New Roman" panose="02020603050405020304" pitchFamily="18" charset="0"/>
            </a:endParaRPr>
          </a:p>
        </p:txBody>
      </p:sp>
      <p:sp>
        <p:nvSpPr>
          <p:cNvPr id="2" name="灯片编号占位符 1"/>
          <p:cNvSpPr>
            <a:spLocks noGrp="1"/>
          </p:cNvSpPr>
          <p:nvPr>
            <p:ph type="sldNum" sz="quarter" idx="12"/>
          </p:nvPr>
        </p:nvSpPr>
        <p:spPr/>
        <p:txBody>
          <a:bodyPr/>
          <a:lstStyle/>
          <a:p>
            <a:pPr>
              <a:defRPr/>
            </a:pPr>
            <a:fld id="{281FBE21-B40B-4B64-ABBE-395E3EC7A610}" type="slidenum">
              <a:rPr kumimoji="0" lang="en-US" altLang="zh-CN">
                <a:solidFill>
                  <a:srgbClr val="000000"/>
                </a:solidFill>
              </a:rPr>
              <a:pPr>
                <a:defRPr/>
              </a:pPr>
              <a:t>96</a:t>
            </a:fld>
            <a:endParaRPr kumimoji="0" lang="en-US" altLang="zh-CN">
              <a:solidFill>
                <a:srgbClr val="000000"/>
              </a:solidFill>
            </a:endParaRPr>
          </a:p>
        </p:txBody>
      </p:sp>
      <p:sp>
        <p:nvSpPr>
          <p:cNvPr id="6" name="Rectangle 6"/>
          <p:cNvSpPr>
            <a:spLocks noChangeArrowheads="1"/>
          </p:cNvSpPr>
          <p:nvPr/>
        </p:nvSpPr>
        <p:spPr bwMode="auto">
          <a:xfrm>
            <a:off x="1703512" y="596978"/>
            <a:ext cx="4103737" cy="461665"/>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400" b="1" dirty="0">
                <a:solidFill>
                  <a:srgbClr val="3333CC"/>
                </a:solidFill>
                <a:effectLst>
                  <a:outerShdw blurRad="38100" dist="38100" dir="2700000" algn="tl">
                    <a:srgbClr val="000000"/>
                  </a:outerShdw>
                </a:effectLst>
                <a:latin typeface="Calibri" panose="020F0502020204030204" pitchFamily="34" charset="0"/>
                <a:ea typeface="宋体"/>
              </a:rPr>
              <a:t>1.4.2   </a:t>
            </a:r>
            <a:r>
              <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rPr>
              <a:t>线性映射的矩阵表示</a:t>
            </a:r>
          </a:p>
        </p:txBody>
      </p:sp>
      <p:sp>
        <p:nvSpPr>
          <p:cNvPr id="3" name="文本框 2"/>
          <p:cNvSpPr txBox="1"/>
          <p:nvPr/>
        </p:nvSpPr>
        <p:spPr>
          <a:xfrm>
            <a:off x="767408" y="1381417"/>
            <a:ext cx="7992888" cy="461665"/>
          </a:xfrm>
          <a:prstGeom prst="rect">
            <a:avLst/>
          </a:prstGeom>
          <a:noFill/>
        </p:spPr>
        <p:txBody>
          <a:bodyPr wrap="square" rtlCol="0">
            <a:spAutoFit/>
          </a:bodyPr>
          <a:lstStyle/>
          <a:p>
            <a:pPr marL="285750" indent="-285750" defTabSz="457200">
              <a:buFont typeface="Wingdings" panose="05000000000000000000" pitchFamily="2" charset="2"/>
              <a:buChar char="Ø"/>
              <a:defRPr/>
            </a:pPr>
            <a:r>
              <a:rPr kumimoji="0" lang="zh-CN" altLang="en-US" sz="2400" b="1" dirty="0">
                <a:solidFill>
                  <a:srgbClr val="0000FF"/>
                </a:solidFill>
                <a:latin typeface="Calibri" panose="020F0502020204030204" pitchFamily="34" charset="0"/>
                <a:ea typeface="宋体"/>
              </a:rPr>
              <a:t>线性映射在不同对基下的矩阵表示之间的关系</a:t>
            </a:r>
            <a:endParaRPr kumimoji="0" lang="zh-CN" altLang="en-US" sz="2400" dirty="0">
              <a:solidFill>
                <a:srgbClr val="000000"/>
              </a:solidFill>
              <a:latin typeface="Calibri" panose="020F0502020204030204" pitchFamily="34" charset="0"/>
              <a:ea typeface="宋体"/>
            </a:endParaRPr>
          </a:p>
        </p:txBody>
      </p:sp>
      <p:sp>
        <p:nvSpPr>
          <p:cNvPr id="4" name="文本框 3"/>
          <p:cNvSpPr txBox="1"/>
          <p:nvPr/>
        </p:nvSpPr>
        <p:spPr>
          <a:xfrm>
            <a:off x="788532" y="3062386"/>
            <a:ext cx="10492044" cy="1477328"/>
          </a:xfrm>
          <a:prstGeom prst="rect">
            <a:avLst/>
          </a:prstGeom>
          <a:noFill/>
        </p:spPr>
        <p:txBody>
          <a:bodyPr wrap="square" rtlCol="0">
            <a:spAutoFit/>
          </a:bodyPr>
          <a:lstStyle/>
          <a:p>
            <a:pPr defTabSz="457200" eaLnBrk="1" hangingPunct="1">
              <a:lnSpc>
                <a:spcPct val="150000"/>
              </a:lnSpc>
              <a:defRPr/>
            </a:pPr>
            <a:r>
              <a:rPr lang="zh-CN" altLang="en-US" sz="2400" dirty="0">
                <a:solidFill>
                  <a:srgbClr val="FF0000"/>
                </a:solidFill>
                <a:latin typeface="华文中宋" panose="02010600040101010101" pitchFamily="2" charset="-122"/>
                <a:ea typeface="华文中宋" panose="02010600040101010101" pitchFamily="2" charset="-122"/>
              </a:rPr>
              <a:t>      问题</a:t>
            </a:r>
            <a:r>
              <a:rPr lang="en-US" altLang="zh-CN" sz="2400" dirty="0">
                <a:solidFill>
                  <a:srgbClr val="FF0000"/>
                </a:solidFill>
                <a:latin typeface="华文中宋" panose="02010600040101010101" pitchFamily="2" charset="-122"/>
                <a:ea typeface="华文中宋" panose="02010600040101010101" pitchFamily="2" charset="-122"/>
              </a:rPr>
              <a:t>1</a:t>
            </a:r>
            <a:r>
              <a:rPr lang="zh-CN" altLang="en-US" sz="2400" dirty="0">
                <a:solidFill>
                  <a:srgbClr val="FF0000"/>
                </a:solidFill>
                <a:latin typeface="华文中宋" panose="02010600040101010101" pitchFamily="2" charset="-122"/>
                <a:ea typeface="华文中宋" panose="02010600040101010101" pitchFamily="2" charset="-122"/>
              </a:rPr>
              <a:t>：</a:t>
            </a:r>
            <a:r>
              <a:rPr lang="zh-CN" altLang="en-US" sz="2400" dirty="0">
                <a:solidFill>
                  <a:srgbClr val="000000"/>
                </a:solidFill>
                <a:latin typeface="华文中宋" panose="02010600040101010101" pitchFamily="2" charset="-122"/>
                <a:ea typeface="华文中宋" panose="02010600040101010101" pitchFamily="2" charset="-122"/>
              </a:rPr>
              <a:t>那么同一个线性映射在不同对基下会有不同的矩阵表示，这些矩阵之间又有什么关系呢？</a:t>
            </a:r>
          </a:p>
          <a:p>
            <a:pPr defTabSz="457200">
              <a:defRPr/>
            </a:pPr>
            <a:endParaRPr kumimoji="0" lang="zh-CN" altLang="en-US" sz="1800" dirty="0">
              <a:solidFill>
                <a:srgbClr val="000000"/>
              </a:solidFill>
              <a:latin typeface="Calibri" panose="020F0502020204030204" pitchFamily="34" charset="0"/>
              <a:ea typeface="宋体"/>
            </a:endParaRPr>
          </a:p>
        </p:txBody>
      </p:sp>
      <p:sp>
        <p:nvSpPr>
          <p:cNvPr id="9" name="文本框 8"/>
          <p:cNvSpPr txBox="1"/>
          <p:nvPr/>
        </p:nvSpPr>
        <p:spPr>
          <a:xfrm>
            <a:off x="666304" y="4341611"/>
            <a:ext cx="10281889" cy="923330"/>
          </a:xfrm>
          <a:prstGeom prst="rect">
            <a:avLst/>
          </a:prstGeom>
          <a:noFill/>
        </p:spPr>
        <p:txBody>
          <a:bodyPr wrap="square" rtlCol="0">
            <a:spAutoFit/>
          </a:bodyPr>
          <a:lstStyle/>
          <a:p>
            <a:pPr defTabSz="457200" eaLnBrk="1" hangingPunct="1">
              <a:lnSpc>
                <a:spcPct val="150000"/>
              </a:lnSpc>
              <a:defRPr/>
            </a:pPr>
            <a:r>
              <a:rPr lang="zh-CN" altLang="en-US" sz="2400" dirty="0">
                <a:solidFill>
                  <a:srgbClr val="FF0000"/>
                </a:solidFill>
                <a:latin typeface="华文中宋" panose="02010600040101010101" pitchFamily="2" charset="-122"/>
                <a:ea typeface="华文中宋" panose="02010600040101010101" pitchFamily="2" charset="-122"/>
              </a:rPr>
              <a:t>        问题</a:t>
            </a:r>
            <a:r>
              <a:rPr lang="en-US" altLang="zh-CN" sz="2400" dirty="0">
                <a:solidFill>
                  <a:srgbClr val="FF0000"/>
                </a:solidFill>
                <a:latin typeface="华文中宋" panose="02010600040101010101" pitchFamily="2" charset="-122"/>
                <a:ea typeface="华文中宋" panose="02010600040101010101" pitchFamily="2" charset="-122"/>
              </a:rPr>
              <a:t>2</a:t>
            </a:r>
            <a:r>
              <a:rPr lang="zh-CN" altLang="en-US" sz="2400" dirty="0">
                <a:solidFill>
                  <a:srgbClr val="FF0000"/>
                </a:solidFill>
                <a:latin typeface="华文中宋" panose="02010600040101010101" pitchFamily="2" charset="-122"/>
                <a:ea typeface="华文中宋" panose="02010600040101010101" pitchFamily="2" charset="-122"/>
              </a:rPr>
              <a:t>：</a:t>
            </a:r>
            <a:r>
              <a:rPr lang="zh-CN" altLang="en-US" sz="2400" dirty="0">
                <a:solidFill>
                  <a:srgbClr val="000000"/>
                </a:solidFill>
                <a:latin typeface="华文中宋" panose="02010600040101010101" pitchFamily="2" charset="-122"/>
                <a:ea typeface="华文中宋" panose="02010600040101010101" pitchFamily="2" charset="-122"/>
              </a:rPr>
              <a:t>对一个线性映射，能否选择一对基，使它的矩阵表示最简单</a:t>
            </a:r>
            <a:r>
              <a:rPr lang="en-US" altLang="zh-CN" sz="2400" dirty="0">
                <a:solidFill>
                  <a:srgbClr val="000000"/>
                </a:solidFill>
                <a:latin typeface="华文中宋" panose="02010600040101010101" pitchFamily="2" charset="-122"/>
                <a:ea typeface="华文中宋" panose="02010600040101010101" pitchFamily="2" charset="-122"/>
              </a:rPr>
              <a:t>.</a:t>
            </a:r>
            <a:endParaRPr lang="zh-CN" altLang="en-US" sz="2400" dirty="0">
              <a:solidFill>
                <a:srgbClr val="000000"/>
              </a:solidFill>
              <a:latin typeface="华文中宋" panose="02010600040101010101" pitchFamily="2" charset="-122"/>
              <a:ea typeface="华文中宋" panose="02010600040101010101" pitchFamily="2" charset="-122"/>
            </a:endParaRPr>
          </a:p>
          <a:p>
            <a:pPr defTabSz="457200">
              <a:defRPr/>
            </a:pPr>
            <a:endParaRPr kumimoji="0" lang="zh-CN" altLang="en-US" sz="1800" dirty="0">
              <a:solidFill>
                <a:srgbClr val="000000"/>
              </a:solidFill>
              <a:latin typeface="Calibri" panose="020F0502020204030204" pitchFamily="34" charset="0"/>
              <a:ea typeface="宋体"/>
            </a:endParaRPr>
          </a:p>
        </p:txBody>
      </p:sp>
    </p:spTree>
    <p:extLst>
      <p:ext uri="{BB962C8B-B14F-4D97-AF65-F5344CB8AC3E}">
        <p14:creationId xmlns:p14="http://schemas.microsoft.com/office/powerpoint/2010/main" val="403491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9460"/>
                                        </p:tgtEl>
                                        <p:attrNameLst>
                                          <p:attrName>style.visibility</p:attrName>
                                        </p:attrNameLst>
                                      </p:cBhvr>
                                      <p:to>
                                        <p:strVal val="visible"/>
                                      </p:to>
                                    </p:set>
                                    <p:animEffect transition="in" filter="wipe(down)">
                                      <p:cBhvr>
                                        <p:cTn id="7" dur="500"/>
                                        <p:tgtEl>
                                          <p:spTgt spid="1946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p:bldP spid="4" grpId="0"/>
      <p:bldP spid="9" grpId="0"/>
    </p:bld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281FBE21-B40B-4B64-ABBE-395E3EC7A610}" type="slidenum">
              <a:rPr kumimoji="0" lang="en-US" altLang="zh-CN">
                <a:solidFill>
                  <a:srgbClr val="000000"/>
                </a:solidFill>
              </a:rPr>
              <a:pPr>
                <a:defRPr/>
              </a:pPr>
              <a:t>97</a:t>
            </a:fld>
            <a:endParaRPr kumimoji="0" lang="en-US" altLang="zh-CN">
              <a:solidFill>
                <a:srgbClr val="000000"/>
              </a:solidFill>
            </a:endParaRPr>
          </a:p>
        </p:txBody>
      </p:sp>
      <mc:AlternateContent xmlns:mc="http://schemas.openxmlformats.org/markup-compatibility/2006" xmlns:a14="http://schemas.microsoft.com/office/drawing/2010/main">
        <mc:Choice Requires="a14">
          <p:sp>
            <p:nvSpPr>
              <p:cNvPr id="4" name="文本框 3"/>
              <p:cNvSpPr txBox="1"/>
              <p:nvPr/>
            </p:nvSpPr>
            <p:spPr>
              <a:xfrm>
                <a:off x="767408" y="1443841"/>
                <a:ext cx="10585176" cy="2862322"/>
              </a:xfrm>
              <a:prstGeom prst="rect">
                <a:avLst/>
              </a:prstGeom>
              <a:noFill/>
            </p:spPr>
            <p:txBody>
              <a:bodyPr wrap="square" rtlCol="0">
                <a:spAutoFit/>
              </a:bodyPr>
              <a:lstStyle/>
              <a:p>
                <a:pPr defTabSz="457200">
                  <a:lnSpc>
                    <a:spcPct val="150000"/>
                  </a:lnSpc>
                  <a:defRPr/>
                </a:pPr>
                <a:r>
                  <a:rPr kumimoji="0" lang="zh-CN" altLang="en-US" sz="2400" dirty="0">
                    <a:solidFill>
                      <a:srgbClr val="0000FF"/>
                    </a:solidFill>
                    <a:latin typeface="华文中宋" panose="02010600040101010101" pitchFamily="2" charset="-122"/>
                    <a:ea typeface="华文中宋" panose="02010600040101010101" pitchFamily="2" charset="-122"/>
                  </a:rPr>
                  <a:t>定理</a:t>
                </a:r>
                <a:r>
                  <a:rPr kumimoji="0" lang="en-US" altLang="zh-CN" sz="2400" dirty="0">
                    <a:solidFill>
                      <a:srgbClr val="0000FF"/>
                    </a:solidFill>
                    <a:latin typeface="华文中宋" panose="02010600040101010101" pitchFamily="2" charset="-122"/>
                    <a:ea typeface="华文中宋" panose="02010600040101010101" pitchFamily="2" charset="-122"/>
                  </a:rPr>
                  <a:t>4.2 </a:t>
                </a:r>
                <a:r>
                  <a:rPr kumimoji="0" lang="zh-CN" altLang="en-US" sz="2400" dirty="0">
                    <a:solidFill>
                      <a:srgbClr val="000000"/>
                    </a:solidFill>
                    <a:latin typeface="华文中宋" panose="02010600040101010101" pitchFamily="2" charset="-122"/>
                    <a:ea typeface="华文中宋" panose="02010600040101010101" pitchFamily="2" charset="-122"/>
                  </a:rPr>
                  <a:t>设</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r>
                      <a:rPr kumimoji="0" lang="zh-CN" altLang="en-US" sz="2400" i="1">
                        <a:solidFill>
                          <a:srgbClr val="000000"/>
                        </a:solidFill>
                        <a:latin typeface="Cambria Math" panose="02040503050406030204" pitchFamily="18" charset="0"/>
                        <a:ea typeface="华文中宋" panose="02010600040101010101" pitchFamily="2" charset="-122"/>
                      </a:rPr>
                      <m:t>是</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𝑉</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zh-CN" altLang="en-US" sz="2400" i="1">
                        <a:solidFill>
                          <a:srgbClr val="000000"/>
                        </a:solidFill>
                        <a:latin typeface="Cambria Math" panose="02040503050406030204" pitchFamily="18" charset="0"/>
                        <a:ea typeface="华文中宋" panose="02010600040101010101" pitchFamily="2" charset="-122"/>
                      </a:rPr>
                      <m:t>到</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m:rPr>
                            <m:sty m:val="p"/>
                          </m:rPr>
                          <a:rPr kumimoji="0" lang="en-US" altLang="zh-CN" sz="2400">
                            <a:solidFill>
                              <a:srgbClr val="000000"/>
                            </a:solidFill>
                            <a:latin typeface="Cambria Math" panose="02040503050406030204" pitchFamily="18" charset="0"/>
                            <a:ea typeface="华文中宋" panose="02010600040101010101" pitchFamily="2" charset="-122"/>
                          </a:rPr>
                          <m:t>V</m:t>
                        </m:r>
                      </m:e>
                      <m:sub>
                        <m:r>
                          <a:rPr kumimoji="0" lang="en-US" altLang="zh-CN" sz="2400">
                            <a:solidFill>
                              <a:srgbClr val="000000"/>
                            </a:solidFill>
                            <a:latin typeface="Cambria Math" panose="02040503050406030204" pitchFamily="18" charset="0"/>
                            <a:ea typeface="华文中宋" panose="02010600040101010101" pitchFamily="2" charset="-122"/>
                          </a:rPr>
                          <m:t>2</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的一个线性映射，</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𝑛</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和</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𝑛</m:t>
                        </m:r>
                      </m:sub>
                    </m:sSub>
                    <m:r>
                      <a:rPr kumimoji="0" lang="en-US" altLang="zh-CN" sz="2400" i="1">
                        <a:solidFill>
                          <a:srgbClr val="000000"/>
                        </a:solidFill>
                        <a:latin typeface="Cambria Math" panose="02040503050406030204" pitchFamily="18" charset="0"/>
                        <a:ea typeface="华文中宋" panose="02010600040101010101" pitchFamily="2" charset="-122"/>
                      </a:rPr>
                      <m:t>′</m:t>
                    </m:r>
                  </m:oMath>
                </a14:m>
                <a:r>
                  <a:rPr kumimoji="0" lang="zh-CN" altLang="en-US" sz="2400" dirty="0">
                    <a:solidFill>
                      <a:srgbClr val="000000"/>
                    </a:solidFill>
                    <a:latin typeface="华文中宋" panose="02010600040101010101" pitchFamily="2" charset="-122"/>
                    <a:ea typeface="华文中宋" panose="02010600040101010101" pitchFamily="2" charset="-122"/>
                  </a:rPr>
                  <a:t>是</a:t>
                </a:r>
                <a14:m>
                  <m:oMath xmlns:m="http://schemas.openxmlformats.org/officeDocument/2006/math">
                    <m:sSub>
                      <m:sSubPr>
                        <m:ctrlPr>
                          <a:rPr kumimoji="0" lang="en-US" altLang="zh-CN" sz="2400" i="1" dirty="0">
                            <a:solidFill>
                              <a:srgbClr val="000000"/>
                            </a:solidFill>
                            <a:latin typeface="Cambria Math" panose="02040503050406030204" pitchFamily="18" charset="0"/>
                            <a:ea typeface="华文中宋" panose="02010600040101010101" pitchFamily="2" charset="-122"/>
                          </a:rPr>
                        </m:ctrlPr>
                      </m:sSubPr>
                      <m:e>
                        <m:r>
                          <a:rPr kumimoji="0" lang="en-US" altLang="zh-CN" sz="2400" i="1" dirty="0">
                            <a:solidFill>
                              <a:srgbClr val="000000"/>
                            </a:solidFill>
                            <a:latin typeface="Cambria Math" panose="02040503050406030204" pitchFamily="18" charset="0"/>
                            <a:ea typeface="华文中宋" panose="02010600040101010101" pitchFamily="2" charset="-122"/>
                          </a:rPr>
                          <m:t>𝑉</m:t>
                        </m:r>
                      </m:e>
                      <m:sub>
                        <m:r>
                          <a:rPr kumimoji="0" lang="en-US" altLang="zh-CN" sz="2400" i="1" dirty="0">
                            <a:solidFill>
                              <a:srgbClr val="000000"/>
                            </a:solidFill>
                            <a:latin typeface="Cambria Math" panose="02040503050406030204" pitchFamily="18" charset="0"/>
                            <a:ea typeface="华文中宋" panose="02010600040101010101" pitchFamily="2" charset="-122"/>
                          </a:rPr>
                          <m:t>1</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的两组基，从</a:t>
                </a:r>
                <a:r>
                  <a:rPr kumimoji="0" lang="en-US" altLang="zh-CN" sz="2400" dirty="0">
                    <a:solidFill>
                      <a:srgbClr val="000000"/>
                    </a:solidFill>
                    <a:latin typeface="华文中宋" panose="02010600040101010101" pitchFamily="2" charset="-122"/>
                    <a:ea typeface="华文中宋" panose="02010600040101010101" pitchFamily="2" charset="-122"/>
                  </a:rPr>
                  <a:t>{</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𝑖</m:t>
                        </m:r>
                      </m:sub>
                    </m:sSub>
                  </m:oMath>
                </a14:m>
                <a:r>
                  <a:rPr kumimoji="0" lang="en-US" altLang="zh-CN" sz="2400" dirty="0">
                    <a:solidFill>
                      <a:srgbClr val="000000"/>
                    </a:solidFill>
                    <a:latin typeface="华文中宋" panose="02010600040101010101" pitchFamily="2" charset="-122"/>
                    <a:ea typeface="华文中宋" panose="02010600040101010101" pitchFamily="2" charset="-122"/>
                  </a:rPr>
                  <a:t>}</a:t>
                </a:r>
                <a14:m>
                  <m:oMath xmlns:m="http://schemas.openxmlformats.org/officeDocument/2006/math">
                    <m:r>
                      <a:rPr kumimoji="0" lang="en-US" altLang="zh-CN" sz="2400" i="1">
                        <a:solidFill>
                          <a:srgbClr val="000000"/>
                        </a:solidFill>
                        <a:latin typeface="Cambria Math" panose="02040503050406030204" pitchFamily="18" charset="0"/>
                        <a:ea typeface="华文中宋" panose="02010600040101010101" pitchFamily="2" charset="-122"/>
                      </a:rPr>
                      <m:t> </m:t>
                    </m:r>
                  </m:oMath>
                </a14:m>
                <a:r>
                  <a:rPr kumimoji="0" lang="zh-CN" altLang="en-US" sz="2400" dirty="0">
                    <a:solidFill>
                      <a:srgbClr val="000000"/>
                    </a:solidFill>
                    <a:latin typeface="华文中宋" panose="02010600040101010101" pitchFamily="2" charset="-122"/>
                    <a:ea typeface="华文中宋" panose="02010600040101010101" pitchFamily="2" charset="-122"/>
                  </a:rPr>
                  <a:t>到</a:t>
                </a:r>
                <a14:m>
                  <m:oMath xmlns:m="http://schemas.openxmlformats.org/officeDocument/2006/math">
                    <m:d>
                      <m:dPr>
                        <m:begChr m:val="{"/>
                        <m:endChr m:val="}"/>
                        <m:ctrlPr>
                          <a:rPr kumimoji="0" lang="en-US" altLang="zh-CN" sz="2400" i="1" dirty="0">
                            <a:solidFill>
                              <a:srgbClr val="000000"/>
                            </a:solidFill>
                            <a:latin typeface="Cambria Math" panose="02040503050406030204" pitchFamily="18" charset="0"/>
                            <a:ea typeface="华文中宋" panose="02010600040101010101" pitchFamily="2" charset="-122"/>
                          </a:rPr>
                        </m:ctrlPr>
                      </m:dPr>
                      <m:e>
                        <m:sSub>
                          <m:sSubPr>
                            <m:ctrlPr>
                              <a:rPr kumimoji="0" lang="en-US" altLang="zh-CN" sz="2400" i="1" dirty="0">
                                <a:solidFill>
                                  <a:srgbClr val="000000"/>
                                </a:solidFill>
                                <a:latin typeface="Cambria Math" panose="02040503050406030204" pitchFamily="18" charset="0"/>
                                <a:ea typeface="华文中宋" panose="02010600040101010101" pitchFamily="2" charset="-122"/>
                              </a:rPr>
                            </m:ctrlPr>
                          </m:sSubPr>
                          <m:e>
                            <m:r>
                              <a:rPr kumimoji="0" lang="en-US" altLang="zh-CN" sz="2400" i="1" dirty="0">
                                <a:solidFill>
                                  <a:srgbClr val="000000"/>
                                </a:solidFill>
                                <a:latin typeface="Cambria Math" panose="02040503050406030204" pitchFamily="18" charset="0"/>
                                <a:ea typeface="华文中宋" panose="02010600040101010101" pitchFamily="2" charset="-122"/>
                              </a:rPr>
                              <m:t>𝛼</m:t>
                            </m:r>
                          </m:e>
                          <m:sub>
                            <m:r>
                              <a:rPr kumimoji="0" lang="en-US" altLang="zh-CN" sz="2400" i="1" dirty="0">
                                <a:solidFill>
                                  <a:srgbClr val="000000"/>
                                </a:solidFill>
                                <a:latin typeface="Cambria Math" panose="02040503050406030204" pitchFamily="18" charset="0"/>
                                <a:ea typeface="华文中宋" panose="02010600040101010101" pitchFamily="2" charset="-122"/>
                              </a:rPr>
                              <m:t>𝑖</m:t>
                            </m:r>
                          </m:sub>
                        </m:sSub>
                        <m:r>
                          <a:rPr kumimoji="0" lang="en-US" altLang="zh-CN" sz="2400" i="1" dirty="0">
                            <a:solidFill>
                              <a:srgbClr val="000000"/>
                            </a:solidFill>
                            <a:latin typeface="Cambria Math" panose="02040503050406030204" pitchFamily="18" charset="0"/>
                            <a:ea typeface="华文中宋" panose="02010600040101010101" pitchFamily="2" charset="-122"/>
                          </a:rPr>
                          <m:t>′</m:t>
                        </m:r>
                      </m:e>
                    </m:d>
                  </m:oMath>
                </a14:m>
                <a:r>
                  <a:rPr kumimoji="0" lang="zh-CN" altLang="en-US" sz="2400" dirty="0">
                    <a:solidFill>
                      <a:srgbClr val="000000"/>
                    </a:solidFill>
                    <a:latin typeface="华文中宋" panose="02010600040101010101" pitchFamily="2" charset="-122"/>
                    <a:ea typeface="华文中宋" panose="02010600040101010101" pitchFamily="2" charset="-122"/>
                  </a:rPr>
                  <a:t>的过渡矩阵为</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𝑃</m:t>
                    </m:r>
                  </m:oMath>
                </a14:m>
                <a:r>
                  <a:rPr kumimoji="0" lang="zh-CN" altLang="en-US" sz="2400" dirty="0">
                    <a:solidFill>
                      <a:srgbClr val="000000"/>
                    </a:solidFill>
                    <a:latin typeface="华文中宋" panose="02010600040101010101" pitchFamily="2" charset="-122"/>
                    <a:ea typeface="华文中宋" panose="02010600040101010101" pitchFamily="2" charset="-122"/>
                  </a:rPr>
                  <a:t>，</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𝛽</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𝛽</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𝛽</m:t>
                        </m:r>
                      </m:e>
                      <m:sub>
                        <m:r>
                          <a:rPr kumimoji="0" lang="en-US" altLang="zh-CN" sz="2400" i="1">
                            <a:solidFill>
                              <a:srgbClr val="000000"/>
                            </a:solidFill>
                            <a:latin typeface="Cambria Math" panose="02040503050406030204" pitchFamily="18" charset="0"/>
                            <a:ea typeface="华文中宋" panose="02010600040101010101" pitchFamily="2" charset="-122"/>
                          </a:rPr>
                          <m:t>𝑚</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和</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𝛽</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𝛽</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𝛽</m:t>
                        </m:r>
                      </m:e>
                      <m:sub>
                        <m:r>
                          <a:rPr kumimoji="0" lang="en-US" altLang="zh-CN" sz="2400" i="1">
                            <a:solidFill>
                              <a:srgbClr val="000000"/>
                            </a:solidFill>
                            <a:latin typeface="Cambria Math" panose="02040503050406030204" pitchFamily="18" charset="0"/>
                            <a:ea typeface="华文中宋" panose="02010600040101010101" pitchFamily="2" charset="-122"/>
                          </a:rPr>
                          <m:t>𝑚</m:t>
                        </m:r>
                      </m:sub>
                    </m:sSub>
                    <m:r>
                      <a:rPr kumimoji="0" lang="en-US" altLang="zh-CN" sz="2400" i="1">
                        <a:solidFill>
                          <a:srgbClr val="000000"/>
                        </a:solidFill>
                        <a:latin typeface="Cambria Math" panose="02040503050406030204" pitchFamily="18" charset="0"/>
                        <a:ea typeface="华文中宋" panose="02010600040101010101" pitchFamily="2" charset="-122"/>
                      </a:rPr>
                      <m:t>′</m:t>
                    </m:r>
                  </m:oMath>
                </a14:m>
                <a:r>
                  <a:rPr kumimoji="0" lang="zh-CN" altLang="en-US" sz="2400" dirty="0">
                    <a:solidFill>
                      <a:srgbClr val="000000"/>
                    </a:solidFill>
                    <a:latin typeface="华文中宋" panose="02010600040101010101" pitchFamily="2" charset="-122"/>
                    <a:ea typeface="华文中宋" panose="02010600040101010101" pitchFamily="2" charset="-122"/>
                  </a:rPr>
                  <a:t>是</a:t>
                </a:r>
                <a14:m>
                  <m:oMath xmlns:m="http://schemas.openxmlformats.org/officeDocument/2006/math">
                    <m:sSub>
                      <m:sSubPr>
                        <m:ctrlPr>
                          <a:rPr kumimoji="0" lang="en-US" altLang="zh-CN" sz="2400" i="1" dirty="0">
                            <a:solidFill>
                              <a:srgbClr val="000000"/>
                            </a:solidFill>
                            <a:latin typeface="Cambria Math" panose="02040503050406030204" pitchFamily="18" charset="0"/>
                            <a:ea typeface="华文中宋" panose="02010600040101010101" pitchFamily="2" charset="-122"/>
                          </a:rPr>
                        </m:ctrlPr>
                      </m:sSubPr>
                      <m:e>
                        <m:r>
                          <a:rPr kumimoji="0" lang="en-US" altLang="zh-CN" sz="2400" i="1" dirty="0">
                            <a:solidFill>
                              <a:srgbClr val="000000"/>
                            </a:solidFill>
                            <a:latin typeface="Cambria Math" panose="02040503050406030204" pitchFamily="18" charset="0"/>
                            <a:ea typeface="华文中宋" panose="02010600040101010101" pitchFamily="2" charset="-122"/>
                          </a:rPr>
                          <m:t>𝑉</m:t>
                        </m:r>
                      </m:e>
                      <m:sub>
                        <m:r>
                          <a:rPr kumimoji="0" lang="en-US" altLang="zh-CN" sz="2400" i="1" dirty="0">
                            <a:solidFill>
                              <a:srgbClr val="000000"/>
                            </a:solidFill>
                            <a:latin typeface="Cambria Math" panose="02040503050406030204" pitchFamily="18" charset="0"/>
                            <a:ea typeface="华文中宋" panose="02010600040101010101" pitchFamily="2" charset="-122"/>
                          </a:rPr>
                          <m:t>2</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的两组基，从</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 </m:t>
                    </m:r>
                  </m:oMath>
                </a14:m>
                <a:r>
                  <a:rPr kumimoji="0" lang="en-US" altLang="zh-CN" sz="2400" dirty="0">
                    <a:solidFill>
                      <a:srgbClr val="000000"/>
                    </a:solidFill>
                    <a:latin typeface="华文中宋" panose="02010600040101010101" pitchFamily="2" charset="-122"/>
                    <a:ea typeface="华文中宋" panose="02010600040101010101" pitchFamily="2" charset="-122"/>
                  </a:rPr>
                  <a:t>{</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𝛽</m:t>
                        </m:r>
                      </m:e>
                      <m:sub>
                        <m:r>
                          <a:rPr kumimoji="0" lang="en-US" altLang="zh-CN" sz="2400" i="1">
                            <a:solidFill>
                              <a:srgbClr val="000000"/>
                            </a:solidFill>
                            <a:latin typeface="Cambria Math" panose="02040503050406030204" pitchFamily="18" charset="0"/>
                            <a:ea typeface="华文中宋" panose="02010600040101010101" pitchFamily="2" charset="-122"/>
                          </a:rPr>
                          <m:t>𝑖</m:t>
                        </m:r>
                      </m:sub>
                    </m:sSub>
                  </m:oMath>
                </a14:m>
                <a:r>
                  <a:rPr kumimoji="0" lang="en-US" altLang="zh-CN" sz="2400" dirty="0">
                    <a:solidFill>
                      <a:srgbClr val="000000"/>
                    </a:solidFill>
                    <a:latin typeface="华文中宋" panose="02010600040101010101" pitchFamily="2" charset="-122"/>
                    <a:ea typeface="华文中宋" panose="02010600040101010101" pitchFamily="2" charset="-122"/>
                  </a:rPr>
                  <a:t>}</a:t>
                </a:r>
                <a:r>
                  <a:rPr kumimoji="0" lang="zh-CN" altLang="en-US" sz="2400" dirty="0">
                    <a:solidFill>
                      <a:srgbClr val="000000"/>
                    </a:solidFill>
                    <a:latin typeface="华文中宋" panose="02010600040101010101" pitchFamily="2" charset="-122"/>
                    <a:ea typeface="华文中宋" panose="02010600040101010101" pitchFamily="2" charset="-122"/>
                  </a:rPr>
                  <a:t>到</a:t>
                </a:r>
                <a:r>
                  <a:rPr kumimoji="0" lang="en-US" altLang="zh-CN" sz="2400" dirty="0">
                    <a:solidFill>
                      <a:srgbClr val="000000"/>
                    </a:solidFill>
                    <a:latin typeface="华文中宋" panose="02010600040101010101" pitchFamily="2" charset="-122"/>
                    <a:ea typeface="华文中宋" panose="02010600040101010101" pitchFamily="2" charset="-122"/>
                  </a:rPr>
                  <a:t>{</a:t>
                </a:r>
                <a14:m>
                  <m:oMath xmlns:m="http://schemas.openxmlformats.org/officeDocument/2006/math">
                    <m:sSub>
                      <m:sSubPr>
                        <m:ctrlPr>
                          <a:rPr kumimoji="0" lang="en-US" altLang="zh-CN" sz="2400" i="1" dirty="0">
                            <a:solidFill>
                              <a:srgbClr val="000000"/>
                            </a:solidFill>
                            <a:latin typeface="Cambria Math" panose="02040503050406030204" pitchFamily="18" charset="0"/>
                            <a:ea typeface="华文中宋" panose="02010600040101010101" pitchFamily="2" charset="-122"/>
                          </a:rPr>
                        </m:ctrlPr>
                      </m:sSubPr>
                      <m:e>
                        <m:r>
                          <a:rPr kumimoji="0" lang="en-US" altLang="zh-CN" sz="2400" i="1" dirty="0">
                            <a:solidFill>
                              <a:srgbClr val="000000"/>
                            </a:solidFill>
                            <a:latin typeface="Cambria Math" panose="02040503050406030204" pitchFamily="18" charset="0"/>
                            <a:ea typeface="华文中宋" panose="02010600040101010101" pitchFamily="2" charset="-122"/>
                          </a:rPr>
                          <m:t>𝛽</m:t>
                        </m:r>
                      </m:e>
                      <m:sub>
                        <m:r>
                          <a:rPr kumimoji="0" lang="en-US" altLang="zh-CN" sz="2400" i="1" dirty="0">
                            <a:solidFill>
                              <a:srgbClr val="000000"/>
                            </a:solidFill>
                            <a:latin typeface="Cambria Math" panose="02040503050406030204" pitchFamily="18" charset="0"/>
                            <a:ea typeface="华文中宋" panose="02010600040101010101" pitchFamily="2" charset="-122"/>
                          </a:rPr>
                          <m:t>𝑖</m:t>
                        </m:r>
                      </m:sub>
                    </m:sSub>
                    <m:r>
                      <a:rPr kumimoji="0" lang="en-US" altLang="zh-CN" sz="2400" i="1" dirty="0">
                        <a:solidFill>
                          <a:srgbClr val="000000"/>
                        </a:solidFill>
                        <a:latin typeface="Cambria Math" panose="02040503050406030204" pitchFamily="18" charset="0"/>
                        <a:ea typeface="华文中宋" panose="02010600040101010101" pitchFamily="2" charset="-122"/>
                      </a:rPr>
                      <m:t>′</m:t>
                    </m:r>
                  </m:oMath>
                </a14:m>
                <a:r>
                  <a:rPr kumimoji="0" lang="en-US" altLang="zh-CN" sz="2400" dirty="0">
                    <a:solidFill>
                      <a:srgbClr val="000000"/>
                    </a:solidFill>
                    <a:latin typeface="华文中宋" panose="02010600040101010101" pitchFamily="2" charset="-122"/>
                    <a:ea typeface="华文中宋" panose="02010600040101010101" pitchFamily="2" charset="-122"/>
                  </a:rPr>
                  <a:t>}</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 </m:t>
                    </m:r>
                  </m:oMath>
                </a14:m>
                <a:r>
                  <a:rPr kumimoji="0" lang="zh-CN" altLang="en-US" sz="2400" dirty="0">
                    <a:solidFill>
                      <a:srgbClr val="000000"/>
                    </a:solidFill>
                    <a:latin typeface="华文中宋" panose="02010600040101010101" pitchFamily="2" charset="-122"/>
                    <a:ea typeface="华文中宋" panose="02010600040101010101" pitchFamily="2" charset="-122"/>
                  </a:rPr>
                  <a:t>的过渡矩阵是</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𝑄</m:t>
                    </m:r>
                  </m:oMath>
                </a14:m>
                <a:r>
                  <a:rPr kumimoji="0" lang="zh-CN" altLang="en-US" sz="2400" dirty="0">
                    <a:solidFill>
                      <a:srgbClr val="000000"/>
                    </a:solidFill>
                    <a:latin typeface="华文中宋" panose="02010600040101010101" pitchFamily="2" charset="-122"/>
                    <a:ea typeface="华文中宋" panose="02010600040101010101" pitchFamily="2" charset="-122"/>
                  </a:rPr>
                  <a:t>，线性映射</a:t>
                </a:r>
                <a14:m>
                  <m:oMath xmlns:m="http://schemas.openxmlformats.org/officeDocument/2006/math">
                    <m:r>
                      <a:rPr kumimoji="0" lang="zh-CN" altLang="en-US" sz="2400" i="1">
                        <a:solidFill>
                          <a:srgbClr val="000000"/>
                        </a:solidFill>
                        <a:latin typeface="Cambria Math" panose="02040503050406030204" pitchFamily="18" charset="0"/>
                        <a:ea typeface="华文中宋" panose="02010600040101010101" pitchFamily="2" charset="-122"/>
                      </a:rPr>
                      <m:t>𝒜</m:t>
                    </m:r>
                  </m:oMath>
                </a14:m>
                <a:r>
                  <a:rPr kumimoji="0" lang="zh-CN" altLang="en-US" sz="2400" dirty="0">
                    <a:solidFill>
                      <a:srgbClr val="000000"/>
                    </a:solidFill>
                    <a:latin typeface="华文中宋" panose="02010600040101010101" pitchFamily="2" charset="-122"/>
                    <a:ea typeface="华文中宋" panose="02010600040101010101" pitchFamily="2" charset="-122"/>
                  </a:rPr>
                  <a:t>在基</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𝑛</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和</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𝛽</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𝛽</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𝛽</m:t>
                        </m:r>
                      </m:e>
                      <m:sub>
                        <m:r>
                          <a:rPr kumimoji="0" lang="en-US" altLang="zh-CN" sz="2400" i="1">
                            <a:solidFill>
                              <a:srgbClr val="000000"/>
                            </a:solidFill>
                            <a:latin typeface="Cambria Math" panose="02040503050406030204" pitchFamily="18" charset="0"/>
                            <a:ea typeface="华文中宋" panose="02010600040101010101" pitchFamily="2" charset="-122"/>
                          </a:rPr>
                          <m:t>𝑚</m:t>
                        </m:r>
                      </m:sub>
                    </m:sSub>
                  </m:oMath>
                </a14:m>
                <a:r>
                  <a:rPr kumimoji="0" lang="zh-CN" altLang="en-US" sz="2400" dirty="0">
                    <a:solidFill>
                      <a:srgbClr val="000000"/>
                    </a:solidFill>
                    <a:latin typeface="华文中宋" panose="02010600040101010101" pitchFamily="2" charset="-122"/>
                    <a:ea typeface="华文中宋" panose="02010600040101010101" pitchFamily="2" charset="-122"/>
                  </a:rPr>
                  <a:t>下的矩阵表示为</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𝐴</m:t>
                    </m:r>
                  </m:oMath>
                </a14:m>
                <a:r>
                  <a:rPr kumimoji="0" lang="zh-CN" altLang="en-US" sz="2400" dirty="0">
                    <a:solidFill>
                      <a:srgbClr val="000000"/>
                    </a:solidFill>
                    <a:latin typeface="华文中宋" panose="02010600040101010101" pitchFamily="2" charset="-122"/>
                    <a:ea typeface="华文中宋" panose="02010600040101010101" pitchFamily="2" charset="-122"/>
                  </a:rPr>
                  <a:t>，在基</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𝛼</m:t>
                        </m:r>
                      </m:e>
                      <m:sub>
                        <m:r>
                          <a:rPr kumimoji="0" lang="en-US" altLang="zh-CN" sz="2400" i="1">
                            <a:solidFill>
                              <a:srgbClr val="000000"/>
                            </a:solidFill>
                            <a:latin typeface="Cambria Math" panose="02040503050406030204" pitchFamily="18" charset="0"/>
                            <a:ea typeface="华文中宋" panose="02010600040101010101" pitchFamily="2" charset="-122"/>
                          </a:rPr>
                          <m:t>𝑛</m:t>
                        </m:r>
                      </m:sub>
                    </m:sSub>
                    <m:r>
                      <a:rPr kumimoji="0" lang="en-US" altLang="zh-CN" sz="2400" i="1">
                        <a:solidFill>
                          <a:srgbClr val="000000"/>
                        </a:solidFill>
                        <a:latin typeface="Cambria Math" panose="02040503050406030204" pitchFamily="18" charset="0"/>
                        <a:ea typeface="华文中宋" panose="02010600040101010101" pitchFamily="2" charset="-122"/>
                      </a:rPr>
                      <m:t>′</m:t>
                    </m:r>
                  </m:oMath>
                </a14:m>
                <a:r>
                  <a:rPr kumimoji="0" lang="zh-CN" altLang="en-US" sz="2400" dirty="0">
                    <a:solidFill>
                      <a:srgbClr val="000000"/>
                    </a:solidFill>
                    <a:latin typeface="华文中宋" panose="02010600040101010101" pitchFamily="2" charset="-122"/>
                    <a:ea typeface="华文中宋" panose="02010600040101010101" pitchFamily="2" charset="-122"/>
                  </a:rPr>
                  <a:t>和</a:t>
                </a:r>
                <a14:m>
                  <m:oMath xmlns:m="http://schemas.openxmlformats.org/officeDocument/2006/math">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𝛽</m:t>
                        </m:r>
                      </m:e>
                      <m:sub>
                        <m:r>
                          <a:rPr kumimoji="0" lang="en-US" altLang="zh-CN" sz="2400" i="1">
                            <a:solidFill>
                              <a:srgbClr val="000000"/>
                            </a:solidFill>
                            <a:latin typeface="Cambria Math" panose="02040503050406030204" pitchFamily="18" charset="0"/>
                            <a:ea typeface="华文中宋" panose="02010600040101010101" pitchFamily="2" charset="-122"/>
                          </a:rPr>
                          <m:t>1</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𝛽</m:t>
                        </m:r>
                      </m:e>
                      <m:sub>
                        <m:r>
                          <a:rPr kumimoji="0" lang="en-US" altLang="zh-CN" sz="2400" i="1">
                            <a:solidFill>
                              <a:srgbClr val="000000"/>
                            </a:solidFill>
                            <a:latin typeface="Cambria Math" panose="02040503050406030204" pitchFamily="18" charset="0"/>
                            <a:ea typeface="华文中宋" panose="02010600040101010101" pitchFamily="2" charset="-122"/>
                          </a:rPr>
                          <m:t>2</m:t>
                        </m:r>
                      </m:sub>
                    </m:sSub>
                    <m:r>
                      <a:rPr kumimoji="0" lang="en-US" altLang="zh-CN" sz="2400" i="1">
                        <a:solidFill>
                          <a:srgbClr val="000000"/>
                        </a:solidFill>
                        <a:latin typeface="Cambria Math" panose="02040503050406030204" pitchFamily="18" charset="0"/>
                        <a:ea typeface="华文中宋" panose="02010600040101010101" pitchFamily="2" charset="-122"/>
                      </a:rPr>
                      <m:t>′,⋯,</m:t>
                    </m:r>
                    <m:sSub>
                      <m:sSubPr>
                        <m:ctrlPr>
                          <a:rPr kumimoji="0" lang="en-US" altLang="zh-CN" sz="2400" i="1">
                            <a:solidFill>
                              <a:srgbClr val="000000"/>
                            </a:solidFill>
                            <a:latin typeface="Cambria Math" panose="02040503050406030204" pitchFamily="18" charset="0"/>
                            <a:ea typeface="华文中宋" panose="02010600040101010101" pitchFamily="2" charset="-122"/>
                          </a:rPr>
                        </m:ctrlPr>
                      </m:sSubPr>
                      <m:e>
                        <m:r>
                          <a:rPr kumimoji="0" lang="en-US" altLang="zh-CN" sz="2400" i="1">
                            <a:solidFill>
                              <a:srgbClr val="000000"/>
                            </a:solidFill>
                            <a:latin typeface="Cambria Math" panose="02040503050406030204" pitchFamily="18" charset="0"/>
                            <a:ea typeface="华文中宋" panose="02010600040101010101" pitchFamily="2" charset="-122"/>
                          </a:rPr>
                          <m:t>𝛽</m:t>
                        </m:r>
                      </m:e>
                      <m:sub>
                        <m:r>
                          <a:rPr kumimoji="0" lang="en-US" altLang="zh-CN" sz="2400" i="1">
                            <a:solidFill>
                              <a:srgbClr val="000000"/>
                            </a:solidFill>
                            <a:latin typeface="Cambria Math" panose="02040503050406030204" pitchFamily="18" charset="0"/>
                            <a:ea typeface="华文中宋" panose="02010600040101010101" pitchFamily="2" charset="-122"/>
                          </a:rPr>
                          <m:t>𝑚</m:t>
                        </m:r>
                      </m:sub>
                    </m:sSub>
                    <m:r>
                      <a:rPr kumimoji="0" lang="en-US" altLang="zh-CN" sz="2400" i="1">
                        <a:solidFill>
                          <a:srgbClr val="000000"/>
                        </a:solidFill>
                        <a:latin typeface="Cambria Math" panose="02040503050406030204" pitchFamily="18" charset="0"/>
                        <a:ea typeface="华文中宋" panose="02010600040101010101" pitchFamily="2" charset="-122"/>
                      </a:rPr>
                      <m:t>′</m:t>
                    </m:r>
                  </m:oMath>
                </a14:m>
                <a:r>
                  <a:rPr kumimoji="0" lang="zh-CN" altLang="en-US" sz="2400" dirty="0">
                    <a:solidFill>
                      <a:srgbClr val="000000"/>
                    </a:solidFill>
                    <a:latin typeface="华文中宋" panose="02010600040101010101" pitchFamily="2" charset="-122"/>
                    <a:ea typeface="华文中宋" panose="02010600040101010101" pitchFamily="2" charset="-122"/>
                  </a:rPr>
                  <a:t>下的矩阵表示为</a:t>
                </a:r>
                <a14:m>
                  <m:oMath xmlns:m="http://schemas.openxmlformats.org/officeDocument/2006/math">
                    <m:r>
                      <a:rPr kumimoji="0" lang="en-US" altLang="zh-CN" sz="2400" i="1" dirty="0">
                        <a:solidFill>
                          <a:srgbClr val="000000"/>
                        </a:solidFill>
                        <a:latin typeface="Cambria Math" panose="02040503050406030204" pitchFamily="18" charset="0"/>
                        <a:ea typeface="华文中宋" panose="02010600040101010101" pitchFamily="2" charset="-122"/>
                      </a:rPr>
                      <m:t>𝐵</m:t>
                    </m:r>
                  </m:oMath>
                </a14:m>
                <a:r>
                  <a:rPr kumimoji="0" lang="zh-CN" altLang="en-US" sz="2400" dirty="0">
                    <a:solidFill>
                      <a:srgbClr val="000000"/>
                    </a:solidFill>
                    <a:latin typeface="华文中宋" panose="02010600040101010101" pitchFamily="2" charset="-122"/>
                    <a:ea typeface="华文中宋" panose="02010600040101010101" pitchFamily="2" charset="-122"/>
                  </a:rPr>
                  <a:t>，则</a:t>
                </a:r>
                <a:endParaRPr kumimoji="0" lang="en-US" altLang="zh-CN" sz="2400" dirty="0">
                  <a:solidFill>
                    <a:srgbClr val="000000"/>
                  </a:solidFill>
                  <a:latin typeface="华文中宋" panose="02010600040101010101" pitchFamily="2" charset="-122"/>
                  <a:ea typeface="华文中宋" panose="02010600040101010101" pitchFamily="2" charset="-122"/>
                </a:endParaRPr>
              </a:p>
              <a:p>
                <a:pPr defTabSz="457200">
                  <a:lnSpc>
                    <a:spcPct val="150000"/>
                  </a:lnSpc>
                  <a:defRPr/>
                </a:pPr>
                <a14:m>
                  <m:oMathPara xmlns:m="http://schemas.openxmlformats.org/officeDocument/2006/math">
                    <m:oMathParaPr>
                      <m:jc m:val="centerGroup"/>
                    </m:oMathParaPr>
                    <m:oMath xmlns:m="http://schemas.openxmlformats.org/officeDocument/2006/math">
                      <m:r>
                        <a:rPr kumimoji="0" lang="en-US" altLang="zh-CN" sz="2400" i="1">
                          <a:solidFill>
                            <a:srgbClr val="000000"/>
                          </a:solidFill>
                          <a:latin typeface="Cambria Math" panose="02040503050406030204" pitchFamily="18" charset="0"/>
                          <a:ea typeface="华文中宋" panose="02010600040101010101" pitchFamily="2" charset="-122"/>
                        </a:rPr>
                        <m:t>𝐵</m:t>
                      </m:r>
                      <m:r>
                        <a:rPr kumimoji="0" lang="en-US" altLang="zh-CN" sz="2400" i="1">
                          <a:solidFill>
                            <a:srgbClr val="000000"/>
                          </a:solidFill>
                          <a:latin typeface="Cambria Math" panose="02040503050406030204" pitchFamily="18" charset="0"/>
                          <a:ea typeface="华文中宋" panose="02010600040101010101" pitchFamily="2" charset="-122"/>
                        </a:rPr>
                        <m:t>=</m:t>
                      </m:r>
                      <m:sSup>
                        <m:sSupPr>
                          <m:ctrlPr>
                            <a:rPr kumimoji="0" lang="en-US" altLang="zh-CN" sz="2400" i="1">
                              <a:solidFill>
                                <a:srgbClr val="000000"/>
                              </a:solidFill>
                              <a:latin typeface="Cambria Math" panose="02040503050406030204" pitchFamily="18" charset="0"/>
                              <a:ea typeface="华文中宋" panose="02010600040101010101" pitchFamily="2" charset="-122"/>
                            </a:rPr>
                          </m:ctrlPr>
                        </m:sSupPr>
                        <m:e>
                          <m:r>
                            <a:rPr kumimoji="0" lang="en-US" altLang="zh-CN" sz="2400" i="1">
                              <a:solidFill>
                                <a:srgbClr val="000000"/>
                              </a:solidFill>
                              <a:latin typeface="Cambria Math" panose="02040503050406030204" pitchFamily="18" charset="0"/>
                              <a:ea typeface="华文中宋" panose="02010600040101010101" pitchFamily="2" charset="-122"/>
                            </a:rPr>
                            <m:t>𝑄</m:t>
                          </m:r>
                        </m:e>
                        <m:sup>
                          <m:r>
                            <a:rPr kumimoji="0" lang="en-US" altLang="zh-CN" sz="2400" i="1">
                              <a:solidFill>
                                <a:srgbClr val="000000"/>
                              </a:solidFill>
                              <a:latin typeface="Cambria Math" panose="02040503050406030204" pitchFamily="18" charset="0"/>
                              <a:ea typeface="华文中宋" panose="02010600040101010101" pitchFamily="2" charset="-122"/>
                            </a:rPr>
                            <m:t>−1</m:t>
                          </m:r>
                        </m:sup>
                      </m:sSup>
                      <m:r>
                        <a:rPr kumimoji="0" lang="en-US" altLang="zh-CN" sz="2400" i="1">
                          <a:solidFill>
                            <a:srgbClr val="000000"/>
                          </a:solidFill>
                          <a:latin typeface="Cambria Math" panose="02040503050406030204" pitchFamily="18" charset="0"/>
                          <a:ea typeface="华文中宋" panose="02010600040101010101" pitchFamily="2" charset="-122"/>
                        </a:rPr>
                        <m:t>𝐴𝑃</m:t>
                      </m:r>
                      <m:r>
                        <a:rPr kumimoji="0" lang="en-US" altLang="zh-CN" sz="2400" i="1">
                          <a:solidFill>
                            <a:srgbClr val="000000"/>
                          </a:solidFill>
                          <a:latin typeface="Cambria Math" panose="02040503050406030204" pitchFamily="18" charset="0"/>
                          <a:ea typeface="华文中宋" panose="02010600040101010101" pitchFamily="2" charset="-122"/>
                        </a:rPr>
                        <m:t>.</m:t>
                      </m:r>
                    </m:oMath>
                  </m:oMathPara>
                </a14:m>
                <a:endParaRPr kumimoji="0" lang="zh-CN" altLang="en-US" sz="2400" dirty="0">
                  <a:solidFill>
                    <a:srgbClr val="000000"/>
                  </a:solidFill>
                  <a:latin typeface="华文中宋" panose="02010600040101010101" pitchFamily="2" charset="-122"/>
                  <a:ea typeface="华文中宋" panose="02010600040101010101" pitchFamily="2" charset="-122"/>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767408" y="1443841"/>
                <a:ext cx="10585176" cy="2862322"/>
              </a:xfrm>
              <a:prstGeom prst="rect">
                <a:avLst/>
              </a:prstGeom>
              <a:blipFill>
                <a:blip r:embed="rId3"/>
                <a:stretch>
                  <a:fillRect l="-922" r="-864"/>
                </a:stretch>
              </a:blipFill>
            </p:spPr>
            <p:txBody>
              <a:bodyPr/>
              <a:lstStyle/>
              <a:p>
                <a:r>
                  <a:rPr lang="zh-CN" altLang="en-US">
                    <a:noFill/>
                  </a:rPr>
                  <a:t> </a:t>
                </a:r>
              </a:p>
            </p:txBody>
          </p:sp>
        </mc:Fallback>
      </mc:AlternateContent>
      <p:sp>
        <p:nvSpPr>
          <p:cNvPr id="5" name="Rectangle 6"/>
          <p:cNvSpPr>
            <a:spLocks noChangeArrowheads="1"/>
          </p:cNvSpPr>
          <p:nvPr/>
        </p:nvSpPr>
        <p:spPr bwMode="auto">
          <a:xfrm>
            <a:off x="1631504" y="620688"/>
            <a:ext cx="4103737" cy="461665"/>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400" b="1" dirty="0">
                <a:solidFill>
                  <a:srgbClr val="3333CC"/>
                </a:solidFill>
                <a:effectLst>
                  <a:outerShdw blurRad="38100" dist="38100" dir="2700000" algn="tl">
                    <a:srgbClr val="000000"/>
                  </a:outerShdw>
                </a:effectLst>
                <a:latin typeface="Calibri" panose="020F0502020204030204" pitchFamily="34" charset="0"/>
                <a:ea typeface="宋体"/>
              </a:rPr>
              <a:t>1.4.2   </a:t>
            </a:r>
            <a:r>
              <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rPr>
              <a:t>线性映射的矩阵表示</a:t>
            </a:r>
          </a:p>
        </p:txBody>
      </p:sp>
    </p:spTree>
    <p:extLst>
      <p:ext uri="{BB962C8B-B14F-4D97-AF65-F5344CB8AC3E}">
        <p14:creationId xmlns:p14="http://schemas.microsoft.com/office/powerpoint/2010/main" val="73793858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B92BD5C-DF36-40CB-9A48-1A37B9F66637}"/>
              </a:ext>
            </a:extLst>
          </p:cNvPr>
          <p:cNvSpPr>
            <a:spLocks noGrp="1"/>
          </p:cNvSpPr>
          <p:nvPr>
            <p:ph type="sldNum" sz="quarter" idx="12"/>
          </p:nvPr>
        </p:nvSpPr>
        <p:spPr/>
        <p:txBody>
          <a:bodyPr/>
          <a:lstStyle/>
          <a:p>
            <a:pPr>
              <a:defRPr/>
            </a:pPr>
            <a:fld id="{281FBE21-B40B-4B64-ABBE-395E3EC7A610}" type="slidenum">
              <a:rPr kumimoji="0" lang="en-US" altLang="zh-CN">
                <a:solidFill>
                  <a:srgbClr val="000000"/>
                </a:solidFill>
              </a:rPr>
              <a:pPr>
                <a:defRPr/>
              </a:pPr>
              <a:t>98</a:t>
            </a:fld>
            <a:endParaRPr kumimoji="0" lang="en-US" altLang="zh-CN">
              <a:solidFill>
                <a:srgbClr val="000000"/>
              </a:solidFill>
            </a:endParaRPr>
          </a:p>
        </p:txBody>
      </p:sp>
    </p:spTree>
    <p:extLst>
      <p:ext uri="{BB962C8B-B14F-4D97-AF65-F5344CB8AC3E}">
        <p14:creationId xmlns:p14="http://schemas.microsoft.com/office/powerpoint/2010/main" val="6036176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7" name="Object 16"/>
          <p:cNvGraphicFramePr>
            <a:graphicFrameLocks noChangeAspect="1"/>
          </p:cNvGraphicFramePr>
          <p:nvPr>
            <p:extLst>
              <p:ext uri="{D42A27DB-BD31-4B8C-83A1-F6EECF244321}">
                <p14:modId xmlns:p14="http://schemas.microsoft.com/office/powerpoint/2010/main" val="1131636035"/>
              </p:ext>
            </p:extLst>
          </p:nvPr>
        </p:nvGraphicFramePr>
        <p:xfrm>
          <a:off x="1055440" y="1484784"/>
          <a:ext cx="7848872" cy="1351568"/>
        </p:xfrm>
        <a:graphic>
          <a:graphicData uri="http://schemas.openxmlformats.org/presentationml/2006/ole">
            <mc:AlternateContent xmlns:mc="http://schemas.openxmlformats.org/markup-compatibility/2006">
              <mc:Choice xmlns:v="urn:schemas-microsoft-com:vml" Requires="v">
                <p:oleObj spid="_x0000_s52226" name="Equation" r:id="rId3" imgW="3860640" imgH="685800" progId="Equation.DSMT4">
                  <p:embed/>
                </p:oleObj>
              </mc:Choice>
              <mc:Fallback>
                <p:oleObj name="Equation" r:id="rId3" imgW="3860640" imgH="685800" progId="Equation.DSMT4">
                  <p:embed/>
                  <p:pic>
                    <p:nvPicPr>
                      <p:cNvPr id="26627" name="Object 16"/>
                      <p:cNvPicPr>
                        <a:picLocks noChangeAspect="1" noChangeArrowheads="1"/>
                      </p:cNvPicPr>
                      <p:nvPr/>
                    </p:nvPicPr>
                    <p:blipFill>
                      <a:blip r:embed="rId4"/>
                      <a:srcRect/>
                      <a:stretch>
                        <a:fillRect/>
                      </a:stretch>
                    </p:blipFill>
                    <p:spPr bwMode="auto">
                      <a:xfrm>
                        <a:off x="1055440" y="1484784"/>
                        <a:ext cx="7848872" cy="1351568"/>
                      </a:xfrm>
                      <a:prstGeom prst="rect">
                        <a:avLst/>
                      </a:prstGeom>
                      <a:noFill/>
                      <a:ln>
                        <a:noFill/>
                      </a:ln>
                      <a:effectLst/>
                    </p:spPr>
                  </p:pic>
                </p:oleObj>
              </mc:Fallback>
            </mc:AlternateContent>
          </a:graphicData>
        </a:graphic>
      </p:graphicFrame>
      <p:sp>
        <p:nvSpPr>
          <p:cNvPr id="26631" name="文本框 1"/>
          <p:cNvSpPr txBox="1">
            <a:spLocks noChangeArrowheads="1"/>
          </p:cNvSpPr>
          <p:nvPr/>
        </p:nvSpPr>
        <p:spPr bwMode="auto">
          <a:xfrm>
            <a:off x="947428" y="3356992"/>
            <a:ext cx="10297144" cy="1134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457200" eaLnBrk="1" hangingPunct="1">
              <a:lnSpc>
                <a:spcPct val="150000"/>
              </a:lnSpc>
              <a:spcBef>
                <a:spcPct val="0"/>
              </a:spcBef>
              <a:buNone/>
              <a:defRPr/>
            </a:pPr>
            <a:r>
              <a:rPr kumimoji="0" lang="zh-CN" altLang="en-US" sz="2400" dirty="0">
                <a:solidFill>
                  <a:srgbClr val="0000FF"/>
                </a:solidFill>
                <a:latin typeface="华文中宋" panose="02010600040101010101" pitchFamily="2" charset="-122"/>
                <a:ea typeface="华文中宋" panose="02010600040101010101" pitchFamily="2" charset="-122"/>
              </a:rPr>
              <a:t>结论：</a:t>
            </a:r>
            <a:r>
              <a:rPr kumimoji="0" lang="zh-CN" altLang="en-US" sz="2400" dirty="0">
                <a:solidFill>
                  <a:srgbClr val="000000"/>
                </a:solidFill>
                <a:latin typeface="华文中宋" panose="02010600040101010101" pitchFamily="2" charset="-122"/>
                <a:ea typeface="华文中宋" panose="02010600040101010101" pitchFamily="2" charset="-122"/>
              </a:rPr>
              <a:t>一个线性映射在不同对基下有不同的矩阵表示，这些矩阵之间是互相等价的；反之，互相等价的矩阵代表同一个线性映射。</a:t>
            </a:r>
          </a:p>
        </p:txBody>
      </p:sp>
      <p:sp>
        <p:nvSpPr>
          <p:cNvPr id="2" name="灯片编号占位符 1"/>
          <p:cNvSpPr>
            <a:spLocks noGrp="1"/>
          </p:cNvSpPr>
          <p:nvPr>
            <p:ph type="sldNum" sz="quarter" idx="12"/>
          </p:nvPr>
        </p:nvSpPr>
        <p:spPr/>
        <p:txBody>
          <a:bodyPr/>
          <a:lstStyle/>
          <a:p>
            <a:pPr>
              <a:defRPr/>
            </a:pPr>
            <a:fld id="{9EFF0944-2518-4343-8163-3F075A3F9F1C}" type="slidenum">
              <a:rPr kumimoji="0" lang="en-US" altLang="zh-CN">
                <a:solidFill>
                  <a:srgbClr val="000000"/>
                </a:solidFill>
              </a:rPr>
              <a:pPr>
                <a:defRPr/>
              </a:pPr>
              <a:t>99</a:t>
            </a:fld>
            <a:endParaRPr kumimoji="0" lang="en-US" altLang="zh-CN">
              <a:solidFill>
                <a:srgbClr val="000000"/>
              </a:solidFill>
            </a:endParaRPr>
          </a:p>
        </p:txBody>
      </p:sp>
      <p:sp>
        <p:nvSpPr>
          <p:cNvPr id="5" name="Rectangle 6"/>
          <p:cNvSpPr>
            <a:spLocks noChangeArrowheads="1"/>
          </p:cNvSpPr>
          <p:nvPr/>
        </p:nvSpPr>
        <p:spPr bwMode="auto">
          <a:xfrm>
            <a:off x="1631504" y="646495"/>
            <a:ext cx="4103737" cy="461665"/>
          </a:xfrm>
          <a:prstGeom prst="rect">
            <a:avLst/>
          </a:prstGeom>
          <a:noFill/>
          <a:ln w="9525" algn="ctr">
            <a:noFill/>
            <a:miter lim="800000"/>
            <a:headEnd/>
            <a:tailEnd/>
          </a:ln>
          <a:effectLst/>
        </p:spPr>
        <p:txBody>
          <a:bodyPr wrap="square">
            <a:spAutoFit/>
          </a:bodyPr>
          <a:lstStyle/>
          <a:p>
            <a:pPr defTabSz="457200" eaLnBrk="1" hangingPunct="1">
              <a:defRPr/>
            </a:pPr>
            <a:r>
              <a:rPr lang="en-US" altLang="zh-CN" sz="2400" b="1" dirty="0">
                <a:solidFill>
                  <a:srgbClr val="3333CC"/>
                </a:solidFill>
                <a:effectLst>
                  <a:outerShdw blurRad="38100" dist="38100" dir="2700000" algn="tl">
                    <a:srgbClr val="000000"/>
                  </a:outerShdw>
                </a:effectLst>
                <a:latin typeface="Calibri" panose="020F0502020204030204" pitchFamily="34" charset="0"/>
                <a:ea typeface="宋体"/>
              </a:rPr>
              <a:t>1.4.2   </a:t>
            </a:r>
            <a:r>
              <a:rPr lang="zh-CN" altLang="en-US" sz="2400" b="1" dirty="0">
                <a:solidFill>
                  <a:srgbClr val="3333CC"/>
                </a:solidFill>
                <a:effectLst>
                  <a:outerShdw blurRad="38100" dist="38100" dir="2700000" algn="tl">
                    <a:srgbClr val="000000"/>
                  </a:outerShdw>
                </a:effectLst>
                <a:latin typeface="Calibri" panose="020F0502020204030204" pitchFamily="34" charset="0"/>
                <a:ea typeface="宋体"/>
              </a:rPr>
              <a:t>线性映射的矩阵表示</a:t>
            </a:r>
          </a:p>
        </p:txBody>
      </p:sp>
    </p:spTree>
    <p:extLst>
      <p:ext uri="{BB962C8B-B14F-4D97-AF65-F5344CB8AC3E}">
        <p14:creationId xmlns:p14="http://schemas.microsoft.com/office/powerpoint/2010/main" val="15426218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6631"/>
                                        </p:tgtEl>
                                        <p:attrNameLst>
                                          <p:attrName>style.visibility</p:attrName>
                                        </p:attrNameLst>
                                      </p:cBhvr>
                                      <p:to>
                                        <p:strVal val="visible"/>
                                      </p:to>
                                    </p:set>
                                    <p:animEffect transition="in" filter="wipe(down)">
                                      <p:cBhvr>
                                        <p:cTn id="7" dur="500"/>
                                        <p:tgtEl>
                                          <p:spTgt spid="266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1" grpId="0"/>
    </p:bld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楷体_GB2312"/>
        <a:ea typeface="楷体_GB2312"/>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Blends">
  <a:themeElements>
    <a:clrScheme name="1_Blends 9">
      <a:dk1>
        <a:srgbClr val="000000"/>
      </a:dk1>
      <a:lt1>
        <a:srgbClr val="FFFFFF"/>
      </a:lt1>
      <a:dk2>
        <a:srgbClr val="000000"/>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1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Blends 7">
        <a:dk1>
          <a:srgbClr val="000000"/>
        </a:dk1>
        <a:lt1>
          <a:srgbClr val="FFFFFF"/>
        </a:lt1>
        <a:dk2>
          <a:srgbClr val="000000"/>
        </a:dk2>
        <a:lt2>
          <a:srgbClr val="333333"/>
        </a:lt2>
        <a:accent1>
          <a:srgbClr val="C4709A"/>
        </a:accent1>
        <a:accent2>
          <a:srgbClr val="05050D"/>
        </a:accent2>
        <a:accent3>
          <a:srgbClr val="FFFFFF"/>
        </a:accent3>
        <a:accent4>
          <a:srgbClr val="000000"/>
        </a:accent4>
        <a:accent5>
          <a:srgbClr val="DEBBCA"/>
        </a:accent5>
        <a:accent6>
          <a:srgbClr val="04040B"/>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Blends 8">
        <a:dk1>
          <a:srgbClr val="000000"/>
        </a:dk1>
        <a:lt1>
          <a:srgbClr val="FFFFFF"/>
        </a:lt1>
        <a:dk2>
          <a:srgbClr val="000000"/>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000000"/>
        </a:folHlink>
      </a:clrScheme>
      <a:clrMap bg1="lt1" tx1="dk1" bg2="lt2" tx2="dk2" accent1="accent1" accent2="accent2" accent3="accent3" accent4="accent4" accent5="accent5" accent6="accent6" hlink="hlink" folHlink="folHlink"/>
    </a:extraClrScheme>
    <a:extraClrScheme>
      <a:clrScheme name="1_Blends 9">
        <a:dk1>
          <a:srgbClr val="000000"/>
        </a:dk1>
        <a:lt1>
          <a:srgbClr val="FFFFFF"/>
        </a:lt1>
        <a:dk2>
          <a:srgbClr val="000000"/>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Blends 10">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Blends">
  <a:themeElements>
    <a:clrScheme name="1_Blends 9">
      <a:dk1>
        <a:srgbClr val="000000"/>
      </a:dk1>
      <a:lt1>
        <a:srgbClr val="FFFFFF"/>
      </a:lt1>
      <a:dk2>
        <a:srgbClr val="000000"/>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1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Blends 7">
        <a:dk1>
          <a:srgbClr val="000000"/>
        </a:dk1>
        <a:lt1>
          <a:srgbClr val="FFFFFF"/>
        </a:lt1>
        <a:dk2>
          <a:srgbClr val="000000"/>
        </a:dk2>
        <a:lt2>
          <a:srgbClr val="333333"/>
        </a:lt2>
        <a:accent1>
          <a:srgbClr val="C4709A"/>
        </a:accent1>
        <a:accent2>
          <a:srgbClr val="05050D"/>
        </a:accent2>
        <a:accent3>
          <a:srgbClr val="FFFFFF"/>
        </a:accent3>
        <a:accent4>
          <a:srgbClr val="000000"/>
        </a:accent4>
        <a:accent5>
          <a:srgbClr val="DEBBCA"/>
        </a:accent5>
        <a:accent6>
          <a:srgbClr val="04040B"/>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Blends 8">
        <a:dk1>
          <a:srgbClr val="000000"/>
        </a:dk1>
        <a:lt1>
          <a:srgbClr val="FFFFFF"/>
        </a:lt1>
        <a:dk2>
          <a:srgbClr val="000000"/>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000000"/>
        </a:folHlink>
      </a:clrScheme>
      <a:clrMap bg1="lt1" tx1="dk1" bg2="lt2" tx2="dk2" accent1="accent1" accent2="accent2" accent3="accent3" accent4="accent4" accent5="accent5" accent6="accent6" hlink="hlink" folHlink="folHlink"/>
    </a:extraClrScheme>
    <a:extraClrScheme>
      <a:clrScheme name="1_Blends 9">
        <a:dk1>
          <a:srgbClr val="000000"/>
        </a:dk1>
        <a:lt1>
          <a:srgbClr val="FFFFFF"/>
        </a:lt1>
        <a:dk2>
          <a:srgbClr val="000000"/>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Blends 10">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3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楷体_GB2312"/>
        <a:ea typeface="楷体_GB2312"/>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TM02900720[[fn=积分]]</Template>
  <TotalTime>5627</TotalTime>
  <Words>5166</Words>
  <Application>Microsoft Office PowerPoint</Application>
  <PresentationFormat>宽屏</PresentationFormat>
  <Paragraphs>835</Paragraphs>
  <Slides>152</Slides>
  <Notes>30</Notes>
  <HiddenSlides>4</HiddenSlides>
  <MMClips>0</MMClips>
  <ScaleCrop>false</ScaleCrop>
  <HeadingPairs>
    <vt:vector size="8" baseType="variant">
      <vt:variant>
        <vt:lpstr>已用的字体</vt:lpstr>
      </vt:variant>
      <vt:variant>
        <vt:i4>15</vt:i4>
      </vt:variant>
      <vt:variant>
        <vt:lpstr>主题</vt:lpstr>
      </vt:variant>
      <vt:variant>
        <vt:i4>6</vt:i4>
      </vt:variant>
      <vt:variant>
        <vt:lpstr>嵌入 OLE 服务器</vt:lpstr>
      </vt:variant>
      <vt:variant>
        <vt:i4>2</vt:i4>
      </vt:variant>
      <vt:variant>
        <vt:lpstr>幻灯片标题</vt:lpstr>
      </vt:variant>
      <vt:variant>
        <vt:i4>152</vt:i4>
      </vt:variant>
    </vt:vector>
  </HeadingPairs>
  <TitlesOfParts>
    <vt:vector size="175" baseType="lpstr">
      <vt:lpstr>等线</vt:lpstr>
      <vt:lpstr>黑体</vt:lpstr>
      <vt:lpstr>华文中宋</vt:lpstr>
      <vt:lpstr>楷体_GB2312</vt:lpstr>
      <vt:lpstr>宋体</vt:lpstr>
      <vt:lpstr>Arial</vt:lpstr>
      <vt:lpstr>Arial Black</vt:lpstr>
      <vt:lpstr>Calibri</vt:lpstr>
      <vt:lpstr>Calibri Light</vt:lpstr>
      <vt:lpstr>Cambria Math</vt:lpstr>
      <vt:lpstr>Courier New</vt:lpstr>
      <vt:lpstr>Tahoma</vt:lpstr>
      <vt:lpstr>Times New Roman</vt:lpstr>
      <vt:lpstr>Wingdings</vt:lpstr>
      <vt:lpstr>Wingdings 2</vt:lpstr>
      <vt:lpstr>HDOfficeLightV0</vt:lpstr>
      <vt:lpstr>Blends</vt:lpstr>
      <vt:lpstr>1_Blends</vt:lpstr>
      <vt:lpstr>Pixel</vt:lpstr>
      <vt:lpstr>2_Blends</vt:lpstr>
      <vt:lpstr>3_Blends</vt:lpstr>
      <vt:lpstr>Equation</vt:lpstr>
      <vt:lpstr>公式</vt:lpstr>
      <vt:lpstr>第一章  线性空间和线性变换</vt:lpstr>
      <vt:lpstr>1.1 线性空间</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1.2 基与坐标、坐标变换</vt:lpstr>
      <vt:lpstr>PowerPoint 演示文稿</vt:lpstr>
      <vt:lpstr>PowerPoint 演示文稿</vt:lpstr>
      <vt:lpstr>PowerPoint 演示文稿</vt:lpstr>
      <vt:lpstr>PowerPoint 演示文稿</vt:lpstr>
      <vt:lpstr>例2. 证明x^3,x^3+x,x^2+1,x+1是P[x]_3的一个基，并求多项式x^2+2x+3在这个基下的坐标。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 坐标变换公式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1.7  n维线性空间的同构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1.3 线性子空间</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例4.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1.4 线性映射</vt:lpstr>
      <vt:lpstr>PowerPoint 演示文稿</vt:lpstr>
      <vt:lpstr>PowerPoint 演示文稿</vt:lpstr>
      <vt:lpstr>PowerPoint 演示文稿</vt:lpstr>
      <vt:lpstr>3.线性映射的简单性质</vt:lpstr>
      <vt:lpstr>PowerPoint 演示文稿</vt:lpstr>
      <vt:lpstr>线性映射在一对基下的矩阵表示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1.5 线性映射的值域和核</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1.6  线性变换的矩阵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1.8 线性变换的特征值与特征向量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1.9 线性变换的不变子空间</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西安通信学院数学教研室</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西安通信学院数学教研室</dc:creator>
  <cp:lastModifiedBy>China</cp:lastModifiedBy>
  <cp:revision>250</cp:revision>
  <cp:lastPrinted>2021-09-27T08:53:42Z</cp:lastPrinted>
  <dcterms:created xsi:type="dcterms:W3CDTF">1999-11-15T11:48:20Z</dcterms:created>
  <dcterms:modified xsi:type="dcterms:W3CDTF">2024-12-14T07:20:15Z</dcterms:modified>
</cp:coreProperties>
</file>